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handoutMasterIdLst>
    <p:handoutMasterId r:id="rId45"/>
  </p:handoutMasterIdLst>
  <p:sldIdLst>
    <p:sldId id="5623" r:id="rId5"/>
    <p:sldId id="570" r:id="rId6"/>
    <p:sldId id="1105" r:id="rId7"/>
    <p:sldId id="5646" r:id="rId8"/>
    <p:sldId id="1065" r:id="rId9"/>
    <p:sldId id="1132" r:id="rId10"/>
    <p:sldId id="5612" r:id="rId11"/>
    <p:sldId id="1099" r:id="rId12"/>
    <p:sldId id="1106" r:id="rId13"/>
    <p:sldId id="5607" r:id="rId14"/>
    <p:sldId id="5604" r:id="rId15"/>
    <p:sldId id="5609" r:id="rId16"/>
    <p:sldId id="5584" r:id="rId17"/>
    <p:sldId id="5589" r:id="rId18"/>
    <p:sldId id="5600" r:id="rId19"/>
    <p:sldId id="5610" r:id="rId20"/>
    <p:sldId id="5620" r:id="rId21"/>
    <p:sldId id="5598" r:id="rId22"/>
    <p:sldId id="5638" r:id="rId23"/>
    <p:sldId id="5626" r:id="rId24"/>
    <p:sldId id="5643" r:id="rId25"/>
    <p:sldId id="5621" r:id="rId26"/>
    <p:sldId id="5614" r:id="rId27"/>
    <p:sldId id="5595" r:id="rId28"/>
    <p:sldId id="5593" r:id="rId29"/>
    <p:sldId id="5594" r:id="rId30"/>
    <p:sldId id="5631" r:id="rId31"/>
    <p:sldId id="5617" r:id="rId32"/>
    <p:sldId id="5627" r:id="rId33"/>
    <p:sldId id="5644" r:id="rId34"/>
    <p:sldId id="5641" r:id="rId35"/>
    <p:sldId id="5639" r:id="rId36"/>
    <p:sldId id="5645" r:id="rId37"/>
    <p:sldId id="1098" r:id="rId38"/>
    <p:sldId id="5642" r:id="rId39"/>
    <p:sldId id="5648" r:id="rId40"/>
    <p:sldId id="1107" r:id="rId41"/>
    <p:sldId id="271" r:id="rId42"/>
    <p:sldId id="407" r:id="rId43"/>
  </p:sldIdLst>
  <p:sldSz cx="12192000" cy="6858000"/>
  <p:notesSz cx="6858000" cy="9144000"/>
  <p:custDataLst>
    <p:tags r:id="rId46"/>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pos="2434" userDrawn="1">
          <p15:clr>
            <a:srgbClr val="A4A3A4"/>
          </p15:clr>
        </p15:guide>
        <p15:guide id="7" orient="horz" pos="231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ttias Meul" initials="MM" lastIdx="18" clrIdx="6">
    <p:extLst>
      <p:ext uri="{19B8F6BF-5375-455C-9EA6-DF929625EA0E}">
        <p15:presenceInfo xmlns:p15="http://schemas.microsoft.com/office/powerpoint/2012/main" userId="S::Mattias.Meul@Ipsos.com::c44b63c8-504e-4cb7-b102-b829b2681110" providerId="AD"/>
      </p:ext>
    </p:extLst>
  </p:cmAuthor>
  <p:cmAuthor id="1" name="Romain Carette" initials="RC" lastIdx="1" clrIdx="0">
    <p:extLst>
      <p:ext uri="{19B8F6BF-5375-455C-9EA6-DF929625EA0E}">
        <p15:presenceInfo xmlns:p15="http://schemas.microsoft.com/office/powerpoint/2012/main" userId="f5b5fcd6593eb51e" providerId="Windows Live"/>
      </p:ext>
    </p:extLst>
  </p:cmAuthor>
  <p:cmAuthor id="2" name="Anne Dehaen" initials="AD" lastIdx="26" clrIdx="1">
    <p:extLst>
      <p:ext uri="{19B8F6BF-5375-455C-9EA6-DF929625EA0E}">
        <p15:presenceInfo xmlns:p15="http://schemas.microsoft.com/office/powerpoint/2012/main" userId="S::Anne.Dehaen@ipsos.com::7b23fd3e-10d0-48a3-8369-f235ce578d25" providerId="AD"/>
      </p:ext>
    </p:extLst>
  </p:cmAuthor>
  <p:cmAuthor id="3" name="Caroline Van Borm" initials="CVB" lastIdx="85" clrIdx="2">
    <p:extLst>
      <p:ext uri="{19B8F6BF-5375-455C-9EA6-DF929625EA0E}">
        <p15:presenceInfo xmlns:p15="http://schemas.microsoft.com/office/powerpoint/2012/main" userId="S::Caroline.VanBorm@ipsos.com::a8e29aa5-9b7d-4045-98dd-08980a78c8ee" providerId="AD"/>
      </p:ext>
    </p:extLst>
  </p:cmAuthor>
  <p:cmAuthor id="4" name="Glenn Hendrickx" initials="GH" lastIdx="10" clrIdx="3">
    <p:extLst>
      <p:ext uri="{19B8F6BF-5375-455C-9EA6-DF929625EA0E}">
        <p15:presenceInfo xmlns:p15="http://schemas.microsoft.com/office/powerpoint/2012/main" userId="S::Glenn.Hendrickx@ipsos.com::599bd1a4-37d0-46aa-a52d-ec77f637209f" providerId="AD"/>
      </p:ext>
    </p:extLst>
  </p:cmAuthor>
  <p:cmAuthor id="5" name="Lisa Maerten" initials="LM" lastIdx="1" clrIdx="4">
    <p:extLst>
      <p:ext uri="{19B8F6BF-5375-455C-9EA6-DF929625EA0E}">
        <p15:presenceInfo xmlns:p15="http://schemas.microsoft.com/office/powerpoint/2012/main" userId="S::Lisa.Maerten@ipsos.com::d534fc49-f51a-4d4a-bd81-349b1c06ebd3" providerId="AD"/>
      </p:ext>
    </p:extLst>
  </p:cmAuthor>
  <p:cmAuthor id="6" name="Joke Vranken" initials="JV" lastIdx="16" clrIdx="5">
    <p:extLst>
      <p:ext uri="{19B8F6BF-5375-455C-9EA6-DF929625EA0E}">
        <p15:presenceInfo xmlns:p15="http://schemas.microsoft.com/office/powerpoint/2012/main" userId="S::Joke.Vranken@ipsos.com::80e24b44-14aa-4fec-b6a4-32a8cf0df85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9C"/>
    <a:srgbClr val="004E4E"/>
    <a:srgbClr val="96CAC5"/>
    <a:srgbClr val="2F469C"/>
    <a:srgbClr val="007675"/>
    <a:srgbClr val="002554"/>
    <a:srgbClr val="BFBFBF"/>
    <a:srgbClr val="E87722"/>
    <a:srgbClr val="C43A3A"/>
    <a:srgbClr val="F1BE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24" autoAdjust="0"/>
    <p:restoredTop sz="80479" autoAdjust="0"/>
  </p:normalViewPr>
  <p:slideViewPr>
    <p:cSldViewPr snapToGrid="0" showGuides="1">
      <p:cViewPr varScale="1">
        <p:scale>
          <a:sx n="114" d="100"/>
          <a:sy n="114" d="100"/>
        </p:scale>
        <p:origin x="684" y="102"/>
      </p:cViewPr>
      <p:guideLst>
        <p:guide pos="2434"/>
        <p:guide orient="horz" pos="2319"/>
      </p:guideLst>
    </p:cSldViewPr>
  </p:slideViewPr>
  <p:notesTextViewPr>
    <p:cViewPr>
      <p:scale>
        <a:sx n="3" d="2"/>
        <a:sy n="3" d="2"/>
      </p:scale>
      <p:origin x="0" y="0"/>
    </p:cViewPr>
  </p:notesTextViewPr>
  <p:sorterViewPr>
    <p:cViewPr varScale="1">
      <p:scale>
        <a:sx n="1" d="1"/>
        <a:sy n="1" d="1"/>
      </p:scale>
      <p:origin x="0" y="-2706"/>
    </p:cViewPr>
  </p:sorterViewPr>
  <p:notesViewPr>
    <p:cSldViewPr snapToGrid="0" showGuides="1">
      <p:cViewPr>
        <p:scale>
          <a:sx n="75" d="100"/>
          <a:sy n="75" d="100"/>
        </p:scale>
        <p:origin x="5928" y="13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763287596822852E-2"/>
          <c:w val="1"/>
          <c:h val="0.68096608130173331"/>
        </c:manualLayout>
      </c:layout>
      <c:barChart>
        <c:barDir val="col"/>
        <c:grouping val="clustered"/>
        <c:varyColors val="0"/>
        <c:ser>
          <c:idx val="0"/>
          <c:order val="0"/>
          <c:tx>
            <c:strRef>
              <c:f>Sheet1!$A$5</c:f>
              <c:strCache>
                <c:ptCount val="1"/>
                <c:pt idx="0">
                  <c:v>%</c:v>
                </c:pt>
              </c:strCache>
            </c:strRef>
          </c:tx>
          <c:spPr>
            <a:solidFill>
              <a:schemeClr val="bg2"/>
            </a:solidFill>
            <a:ln>
              <a:noFill/>
            </a:ln>
            <a:effectLst/>
          </c:spPr>
          <c:invertIfNegative val="0"/>
          <c:dLbls>
            <c:numFmt formatCode="0" sourceLinked="0"/>
            <c:spPr>
              <a:noFill/>
              <a:ln>
                <a:noFill/>
              </a:ln>
              <a:effectLst/>
            </c:spPr>
            <c:txPr>
              <a:bodyPr rot="0" spcFirstLastPara="1" vertOverflow="ellipsis" vert="horz" wrap="square" anchor="ctr" anchorCtr="1"/>
              <a:lstStyle/>
              <a:p>
                <a:pPr algn="ctr">
                  <a:defRPr sz="1600" b="1" i="0" u="none" strike="noStrike" kern="1200" baseline="0">
                    <a:solidFill>
                      <a:schemeClr val="bg2"/>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Groep 1
(n=100)
(A)</c:v>
                </c:pt>
                <c:pt idx="1">
                  <c:v>Groep 2
(n=150)
(B)</c:v>
                </c:pt>
                <c:pt idx="2">
                  <c:v>Groep 3
(n=150)
(C)</c:v>
                </c:pt>
              </c:strCache>
            </c:strRef>
          </c:cat>
          <c:val>
            <c:numRef>
              <c:f>Sheet1!$B$5:$D$5</c:f>
              <c:numCache>
                <c:formatCode>0.00</c:formatCode>
                <c:ptCount val="3"/>
                <c:pt idx="0">
                  <c:v>54</c:v>
                </c:pt>
                <c:pt idx="1">
                  <c:v>70</c:v>
                </c:pt>
                <c:pt idx="2">
                  <c:v>58</c:v>
                </c:pt>
              </c:numCache>
            </c:numRef>
          </c:val>
          <c:extLst>
            <c:ext xmlns:c16="http://schemas.microsoft.com/office/drawing/2014/chart" uri="{C3380CC4-5D6E-409C-BE32-E72D297353CC}">
              <c16:uniqueId val="{00000000-A710-4671-951F-52471DE1B06C}"/>
            </c:ext>
          </c:extLst>
        </c:ser>
        <c:dLbls>
          <c:dLblPos val="outEnd"/>
          <c:showLegendKey val="0"/>
          <c:showVal val="1"/>
          <c:showCatName val="0"/>
          <c:showSerName val="0"/>
          <c:showPercent val="0"/>
          <c:showBubbleSize val="0"/>
        </c:dLbls>
        <c:gapWidth val="200"/>
        <c:axId val="528539336"/>
        <c:axId val="528539008"/>
      </c:barChart>
      <c:catAx>
        <c:axId val="5285393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nl-BE"/>
          </a:p>
        </c:txPr>
        <c:crossAx val="528539008"/>
        <c:crosses val="autoZero"/>
        <c:auto val="1"/>
        <c:lblAlgn val="ctr"/>
        <c:lblOffset val="0"/>
        <c:noMultiLvlLbl val="0"/>
      </c:catAx>
      <c:valAx>
        <c:axId val="528539008"/>
        <c:scaling>
          <c:orientation val="minMax"/>
          <c:max val="100"/>
          <c:min val="0"/>
        </c:scaling>
        <c:delete val="0"/>
        <c:axPos val="l"/>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BE"/>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mn-lt"/>
        </a:defRPr>
      </a:pPr>
      <a:endParaRPr lang="nl-B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8849417211680143E-2"/>
          <c:w val="0.99987839741737805"/>
          <c:h val="0.83505379105091715"/>
        </c:manualLayout>
      </c:layout>
      <c:barChart>
        <c:barDir val="col"/>
        <c:grouping val="stacked"/>
        <c:varyColors val="0"/>
        <c:ser>
          <c:idx val="0"/>
          <c:order val="0"/>
          <c:tx>
            <c:strRef>
              <c:f>Sheet1!$A$5</c:f>
              <c:strCache>
                <c:ptCount val="1"/>
                <c:pt idx="0">
                  <c:v>Helemaal akkoord</c:v>
                </c:pt>
              </c:strCache>
            </c:strRef>
          </c:tx>
          <c:spPr>
            <a:solidFill>
              <a:schemeClr val="tx2">
                <a:lumMod val="75000"/>
              </a:schemeClr>
            </a:solidFill>
            <a:ln>
              <a:noFill/>
            </a:ln>
            <a:effectLst/>
          </c:spPr>
          <c:invertIfNegative val="0"/>
          <c:dLbls>
            <c:numFmt formatCode="0;0;" sourceLinked="0"/>
            <c:spPr>
              <a:noFill/>
              <a:ln>
                <a:noFill/>
              </a:ln>
              <a:effectLst/>
            </c:spPr>
            <c:txPr>
              <a:bodyPr rot="0" vertOverflow="overflow" horzOverflow="overflow" vert="horz" wrap="none" lIns="36000" tIns="0" rIns="36000" bIns="0">
                <a:spAutoFit/>
              </a:bodyPr>
              <a:lstStyle/>
              <a:p>
                <a:pPr>
                  <a:defRPr sz="1200" b="1">
                    <a:solidFill>
                      <a:schemeClr val="bg1"/>
                    </a:solidFill>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Sheet1!$B$1:$D$1</c:f>
              <c:strCache>
                <c:ptCount val="3"/>
                <c:pt idx="0">
                  <c:v>(n=1000)
(A)</c:v>
                </c:pt>
                <c:pt idx="1">
                  <c:v>(n=1000)
(B)</c:v>
                </c:pt>
                <c:pt idx="2">
                  <c:v>(n=1000)
(C)</c:v>
                </c:pt>
              </c:strCache>
            </c:strRef>
          </c:cat>
          <c:val>
            <c:numRef>
              <c:f>Sheet1!$B$5:$D$5</c:f>
              <c:numCache>
                <c:formatCode>0.00</c:formatCode>
                <c:ptCount val="3"/>
                <c:pt idx="0">
                  <c:v>2.6</c:v>
                </c:pt>
                <c:pt idx="1">
                  <c:v>2.2999999999999998</c:v>
                </c:pt>
                <c:pt idx="2">
                  <c:v>1.7</c:v>
                </c:pt>
              </c:numCache>
            </c:numRef>
          </c:val>
          <c:extLst>
            <c:ext xmlns:c16="http://schemas.microsoft.com/office/drawing/2014/chart" uri="{C3380CC4-5D6E-409C-BE32-E72D297353CC}">
              <c16:uniqueId val="{00000000-0701-402B-9033-39BD3DBB2515}"/>
            </c:ext>
          </c:extLst>
        </c:ser>
        <c:ser>
          <c:idx val="1"/>
          <c:order val="1"/>
          <c:tx>
            <c:strRef>
              <c:f>Sheet1!$A$6</c:f>
              <c:strCache>
                <c:ptCount val="1"/>
                <c:pt idx="0">
                  <c:v>Akkoord</c:v>
                </c:pt>
              </c:strCache>
            </c:strRef>
          </c:tx>
          <c:spPr>
            <a:solidFill>
              <a:schemeClr val="tx2"/>
            </a:solidFill>
            <a:ln>
              <a:noFill/>
            </a:ln>
            <a:effectLst/>
          </c:spPr>
          <c:invertIfNegative val="0"/>
          <c:dLbls>
            <c:numFmt formatCode="0;0;" sourceLinked="0"/>
            <c:spPr>
              <a:noFill/>
              <a:ln>
                <a:noFill/>
              </a:ln>
              <a:effectLst/>
            </c:spPr>
            <c:txPr>
              <a:bodyPr rot="0" vertOverflow="overflow" horzOverflow="overflow" vert="horz"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Sheet1!$B$1:$D$1</c:f>
              <c:strCache>
                <c:ptCount val="3"/>
                <c:pt idx="0">
                  <c:v>(n=1000)
(A)</c:v>
                </c:pt>
                <c:pt idx="1">
                  <c:v>(n=1000)
(B)</c:v>
                </c:pt>
                <c:pt idx="2">
                  <c:v>(n=1000)
(C)</c:v>
                </c:pt>
              </c:strCache>
            </c:strRef>
          </c:cat>
          <c:val>
            <c:numRef>
              <c:f>Sheet1!$B$6:$D$6</c:f>
              <c:numCache>
                <c:formatCode>0.00</c:formatCode>
                <c:ptCount val="3"/>
                <c:pt idx="0">
                  <c:v>9.4</c:v>
                </c:pt>
                <c:pt idx="1">
                  <c:v>8.1999999999999993</c:v>
                </c:pt>
                <c:pt idx="2">
                  <c:v>9.4</c:v>
                </c:pt>
              </c:numCache>
            </c:numRef>
          </c:val>
          <c:extLst>
            <c:ext xmlns:c16="http://schemas.microsoft.com/office/drawing/2014/chart" uri="{C3380CC4-5D6E-409C-BE32-E72D297353CC}">
              <c16:uniqueId val="{00000001-0701-402B-9033-39BD3DBB2515}"/>
            </c:ext>
          </c:extLst>
        </c:ser>
        <c:ser>
          <c:idx val="2"/>
          <c:order val="2"/>
          <c:tx>
            <c:strRef>
              <c:f>Sheet1!$A$7</c:f>
              <c:strCache>
                <c:ptCount val="1"/>
                <c:pt idx="0">
                  <c:v>Noch akkoord noch niet akkoord</c:v>
                </c:pt>
              </c:strCache>
            </c:strRef>
          </c:tx>
          <c:spPr>
            <a:solidFill>
              <a:schemeClr val="bg1">
                <a:lumMod val="75000"/>
              </a:schemeClr>
            </a:solidFill>
            <a:ln>
              <a:noFill/>
            </a:ln>
            <a:effectLst/>
          </c:spPr>
          <c:invertIfNegative val="0"/>
          <c:dLbls>
            <c:numFmt formatCode="0;0;" sourceLinked="0"/>
            <c:spPr>
              <a:noFill/>
              <a:ln>
                <a:noFill/>
              </a:ln>
              <a:effectLst/>
            </c:spPr>
            <c:txPr>
              <a:bodyPr rot="0" vertOverflow="overflow" horzOverflow="overflow" vert="horz"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Sheet1!$B$1:$D$1</c:f>
              <c:strCache>
                <c:ptCount val="3"/>
                <c:pt idx="0">
                  <c:v>(n=1000)
(A)</c:v>
                </c:pt>
                <c:pt idx="1">
                  <c:v>(n=1000)
(B)</c:v>
                </c:pt>
                <c:pt idx="2">
                  <c:v>(n=1000)
(C)</c:v>
                </c:pt>
              </c:strCache>
            </c:strRef>
          </c:cat>
          <c:val>
            <c:numRef>
              <c:f>Sheet1!$B$7:$D$7</c:f>
              <c:numCache>
                <c:formatCode>0.00</c:formatCode>
                <c:ptCount val="3"/>
                <c:pt idx="0">
                  <c:v>26.6</c:v>
                </c:pt>
                <c:pt idx="1">
                  <c:v>28.9</c:v>
                </c:pt>
                <c:pt idx="2">
                  <c:v>39.4</c:v>
                </c:pt>
              </c:numCache>
            </c:numRef>
          </c:val>
          <c:extLst>
            <c:ext xmlns:c16="http://schemas.microsoft.com/office/drawing/2014/chart" uri="{C3380CC4-5D6E-409C-BE32-E72D297353CC}">
              <c16:uniqueId val="{00000002-0701-402B-9033-39BD3DBB2515}"/>
            </c:ext>
          </c:extLst>
        </c:ser>
        <c:ser>
          <c:idx val="3"/>
          <c:order val="3"/>
          <c:tx>
            <c:strRef>
              <c:f>Sheet1!$A$8</c:f>
              <c:strCache>
                <c:ptCount val="1"/>
                <c:pt idx="0">
                  <c:v>Niet akkoord</c:v>
                </c:pt>
              </c:strCache>
            </c:strRef>
          </c:tx>
          <c:spPr>
            <a:solidFill>
              <a:schemeClr val="accent3"/>
            </a:solidFill>
          </c:spPr>
          <c:invertIfNegative val="0"/>
          <c:dLbls>
            <c:numFmt formatCode="0;0;" sourceLinked="0"/>
            <c:spPr>
              <a:noFill/>
              <a:ln>
                <a:noFill/>
              </a:ln>
              <a:effectLst/>
            </c:spPr>
            <c:txPr>
              <a:bodyPr vertOverflow="overflow" horzOverflow="overflow"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Sheet1!$B$1:$D$1</c:f>
              <c:strCache>
                <c:ptCount val="3"/>
                <c:pt idx="0">
                  <c:v>(n=1000)
(A)</c:v>
                </c:pt>
                <c:pt idx="1">
                  <c:v>(n=1000)
(B)</c:v>
                </c:pt>
                <c:pt idx="2">
                  <c:v>(n=1000)
(C)</c:v>
                </c:pt>
              </c:strCache>
            </c:strRef>
          </c:cat>
          <c:val>
            <c:numRef>
              <c:f>Sheet1!$B$8:$D$8</c:f>
              <c:numCache>
                <c:formatCode>0.00</c:formatCode>
                <c:ptCount val="3"/>
                <c:pt idx="0">
                  <c:v>36.4</c:v>
                </c:pt>
                <c:pt idx="1">
                  <c:v>35.9</c:v>
                </c:pt>
                <c:pt idx="2">
                  <c:v>29.3</c:v>
                </c:pt>
              </c:numCache>
            </c:numRef>
          </c:val>
          <c:extLst>
            <c:ext xmlns:c16="http://schemas.microsoft.com/office/drawing/2014/chart" uri="{C3380CC4-5D6E-409C-BE32-E72D297353CC}">
              <c16:uniqueId val="{00000003-0701-402B-9033-39BD3DBB2515}"/>
            </c:ext>
          </c:extLst>
        </c:ser>
        <c:ser>
          <c:idx val="4"/>
          <c:order val="4"/>
          <c:tx>
            <c:strRef>
              <c:f>Sheet1!$A$9</c:f>
              <c:strCache>
                <c:ptCount val="1"/>
                <c:pt idx="0">
                  <c:v>Helemaal niet akkoord</c:v>
                </c:pt>
              </c:strCache>
            </c:strRef>
          </c:tx>
          <c:spPr>
            <a:solidFill>
              <a:schemeClr val="accent5"/>
            </a:solidFill>
          </c:spPr>
          <c:invertIfNegative val="0"/>
          <c:dLbls>
            <c:numFmt formatCode="0;0;" sourceLinked="0"/>
            <c:spPr>
              <a:noFill/>
              <a:ln>
                <a:noFill/>
              </a:ln>
              <a:effectLst/>
            </c:spPr>
            <c:txPr>
              <a:bodyPr vertOverflow="overflow" horzOverflow="overflow"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Sheet1!$B$1:$D$1</c:f>
              <c:strCache>
                <c:ptCount val="3"/>
                <c:pt idx="0">
                  <c:v>(n=1000)
(A)</c:v>
                </c:pt>
                <c:pt idx="1">
                  <c:v>(n=1000)
(B)</c:v>
                </c:pt>
                <c:pt idx="2">
                  <c:v>(n=1000)
(C)</c:v>
                </c:pt>
              </c:strCache>
            </c:strRef>
          </c:cat>
          <c:val>
            <c:numRef>
              <c:f>Sheet1!$B$9:$D$9</c:f>
              <c:numCache>
                <c:formatCode>0.00</c:formatCode>
                <c:ptCount val="3"/>
                <c:pt idx="0">
                  <c:v>25</c:v>
                </c:pt>
                <c:pt idx="1">
                  <c:v>24.7</c:v>
                </c:pt>
                <c:pt idx="2">
                  <c:v>20.2</c:v>
                </c:pt>
              </c:numCache>
            </c:numRef>
          </c:val>
          <c:extLst>
            <c:ext xmlns:c16="http://schemas.microsoft.com/office/drawing/2014/chart" uri="{C3380CC4-5D6E-409C-BE32-E72D297353CC}">
              <c16:uniqueId val="{00000004-0701-402B-9033-39BD3DBB2515}"/>
            </c:ext>
          </c:extLst>
        </c:ser>
        <c:dLbls>
          <c:showLegendKey val="0"/>
          <c:showVal val="1"/>
          <c:showCatName val="0"/>
          <c:showSerName val="0"/>
          <c:showPercent val="0"/>
          <c:showBubbleSize val="0"/>
        </c:dLbls>
        <c:gapWidth val="210"/>
        <c:overlap val="100"/>
        <c:axId val="528539336"/>
        <c:axId val="528539008"/>
      </c:barChart>
      <c:catAx>
        <c:axId val="5285393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vert="horz"/>
          <a:lstStyle/>
          <a:p>
            <a:pPr>
              <a:defRPr>
                <a:solidFill>
                  <a:schemeClr val="tx1">
                    <a:lumMod val="50000"/>
                    <a:lumOff val="50000"/>
                  </a:schemeClr>
                </a:solidFill>
              </a:defRPr>
            </a:pPr>
            <a:endParaRPr lang="nl-BE"/>
          </a:p>
        </c:txPr>
        <c:crossAx val="528539008"/>
        <c:crosses val="max"/>
        <c:auto val="1"/>
        <c:lblAlgn val="ctr"/>
        <c:lblOffset val="0"/>
        <c:noMultiLvlLbl val="0"/>
      </c:catAx>
      <c:valAx>
        <c:axId val="528539008"/>
        <c:scaling>
          <c:orientation val="maxMin"/>
          <c:max val="100"/>
          <c:min val="0"/>
        </c:scaling>
        <c:delete val="0"/>
        <c:axPos val="l"/>
        <c:numFmt formatCode="0.00" sourceLinked="1"/>
        <c:majorTickMark val="none"/>
        <c:minorTickMark val="none"/>
        <c:tickLblPos val="none"/>
        <c:spPr>
          <a:noFill/>
          <a:ln>
            <a:noFill/>
          </a:ln>
          <a:effectLst/>
        </c:spPr>
        <c:txPr>
          <a:bodyPr rot="-60000000" vert="horz"/>
          <a:lstStyle/>
          <a:p>
            <a:pPr>
              <a:defRPr/>
            </a:pPr>
            <a:endParaRPr lang="nl-BE"/>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nl-B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8849417211680143E-2"/>
          <c:w val="0.99987839741737805"/>
          <c:h val="0.87674636266433625"/>
        </c:manualLayout>
      </c:layout>
      <c:barChart>
        <c:barDir val="col"/>
        <c:grouping val="stacked"/>
        <c:varyColors val="0"/>
        <c:ser>
          <c:idx val="0"/>
          <c:order val="0"/>
          <c:tx>
            <c:strRef>
              <c:f>Sheet1!$A$5</c:f>
              <c:strCache>
                <c:ptCount val="1"/>
                <c:pt idx="0">
                  <c:v>NET: T2B</c:v>
                </c:pt>
              </c:strCache>
            </c:strRef>
          </c:tx>
          <c:spPr>
            <a:solidFill>
              <a:srgbClr val="007675"/>
            </a:solidFill>
            <a:ln>
              <a:noFill/>
            </a:ln>
            <a:effectLst/>
          </c:spPr>
          <c:invertIfNegative val="0"/>
          <c:dLbls>
            <c:numFmt formatCode="0;0;" sourceLinked="0"/>
            <c:spPr>
              <a:noFill/>
              <a:ln>
                <a:noFill/>
              </a:ln>
              <a:effectLst/>
            </c:spPr>
            <c:txPr>
              <a:bodyPr rot="0" vertOverflow="overflow" horzOverflow="overflow" vert="horz" wrap="none" lIns="36000" tIns="0" rIns="36000" bIns="0">
                <a:spAutoFit/>
              </a:bodyPr>
              <a:lstStyle/>
              <a:p>
                <a:pPr>
                  <a:defRPr sz="1200" b="1">
                    <a:solidFill>
                      <a:schemeClr val="bg1"/>
                    </a:solidFill>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Sheet1!$B$1:$E$1</c:f>
              <c:strCache>
                <c:ptCount val="4"/>
                <c:pt idx="0">
                  <c:v>(n=1000)
</c:v>
                </c:pt>
                <c:pt idx="1">
                  <c:v>(n=1000)
</c:v>
                </c:pt>
                <c:pt idx="2">
                  <c:v>(n=1000)
</c:v>
                </c:pt>
                <c:pt idx="3">
                  <c:v>(n=1000)
</c:v>
                </c:pt>
              </c:strCache>
            </c:strRef>
          </c:cat>
          <c:val>
            <c:numRef>
              <c:f>Sheet1!$B$5:$E$5</c:f>
              <c:numCache>
                <c:formatCode>0.00</c:formatCode>
                <c:ptCount val="4"/>
                <c:pt idx="0">
                  <c:v>43.8</c:v>
                </c:pt>
                <c:pt idx="1">
                  <c:v>21.1</c:v>
                </c:pt>
                <c:pt idx="2">
                  <c:v>33</c:v>
                </c:pt>
                <c:pt idx="3">
                  <c:v>37.9</c:v>
                </c:pt>
              </c:numCache>
            </c:numRef>
          </c:val>
          <c:extLst>
            <c:ext xmlns:c16="http://schemas.microsoft.com/office/drawing/2014/chart" uri="{C3380CC4-5D6E-409C-BE32-E72D297353CC}">
              <c16:uniqueId val="{00000000-C731-47DE-8991-50C1DA6F4471}"/>
            </c:ext>
          </c:extLst>
        </c:ser>
        <c:ser>
          <c:idx val="1"/>
          <c:order val="1"/>
          <c:tx>
            <c:strRef>
              <c:f>Sheet1!$A$6</c:f>
              <c:strCache>
                <c:ptCount val="1"/>
                <c:pt idx="0">
                  <c:v>NET: MID</c:v>
                </c:pt>
              </c:strCache>
            </c:strRef>
          </c:tx>
          <c:spPr>
            <a:solidFill>
              <a:schemeClr val="accent2"/>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2-5DCD-4A66-BCBF-6EE53130C605}"/>
              </c:ext>
            </c:extLst>
          </c:dPt>
          <c:dPt>
            <c:idx val="1"/>
            <c:invertIfNegative val="0"/>
            <c:bubble3D val="0"/>
            <c:spPr>
              <a:solidFill>
                <a:schemeClr val="tx2"/>
              </a:solidFill>
              <a:ln>
                <a:noFill/>
              </a:ln>
              <a:effectLst/>
            </c:spPr>
            <c:extLst>
              <c:ext xmlns:c16="http://schemas.microsoft.com/office/drawing/2014/chart" uri="{C3380CC4-5D6E-409C-BE32-E72D297353CC}">
                <c16:uniqueId val="{00000000-4021-4E12-905A-92817CA7454C}"/>
              </c:ext>
            </c:extLst>
          </c:dPt>
          <c:dPt>
            <c:idx val="2"/>
            <c:invertIfNegative val="0"/>
            <c:bubble3D val="0"/>
            <c:spPr>
              <a:solidFill>
                <a:schemeClr val="bg1">
                  <a:lumMod val="75000"/>
                </a:schemeClr>
              </a:solidFill>
              <a:ln>
                <a:noFill/>
              </a:ln>
              <a:effectLst/>
            </c:spPr>
            <c:extLst>
              <c:ext xmlns:c16="http://schemas.microsoft.com/office/drawing/2014/chart" uri="{C3380CC4-5D6E-409C-BE32-E72D297353CC}">
                <c16:uniqueId val="{00000003-5DCD-4A66-BCBF-6EE53130C605}"/>
              </c:ext>
            </c:extLst>
          </c:dPt>
          <c:dPt>
            <c:idx val="3"/>
            <c:invertIfNegative val="0"/>
            <c:bubble3D val="0"/>
            <c:spPr>
              <a:solidFill>
                <a:schemeClr val="bg1">
                  <a:lumMod val="75000"/>
                </a:schemeClr>
              </a:solidFill>
              <a:ln>
                <a:noFill/>
              </a:ln>
              <a:effectLst/>
            </c:spPr>
            <c:extLst>
              <c:ext xmlns:c16="http://schemas.microsoft.com/office/drawing/2014/chart" uri="{C3380CC4-5D6E-409C-BE32-E72D297353CC}">
                <c16:uniqueId val="{00000004-5DCD-4A66-BCBF-6EE53130C605}"/>
              </c:ext>
            </c:extLst>
          </c:dPt>
          <c:dLbls>
            <c:numFmt formatCode="0;0;" sourceLinked="0"/>
            <c:spPr>
              <a:noFill/>
              <a:ln>
                <a:noFill/>
              </a:ln>
              <a:effectLst/>
            </c:spPr>
            <c:txPr>
              <a:bodyPr rot="0" vertOverflow="overflow" horzOverflow="overflow" vert="horz"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Sheet1!$B$1:$E$1</c:f>
              <c:strCache>
                <c:ptCount val="4"/>
                <c:pt idx="0">
                  <c:v>(n=1000)
</c:v>
                </c:pt>
                <c:pt idx="1">
                  <c:v>(n=1000)
</c:v>
                </c:pt>
                <c:pt idx="2">
                  <c:v>(n=1000)
</c:v>
                </c:pt>
                <c:pt idx="3">
                  <c:v>(n=1000)
</c:v>
                </c:pt>
              </c:strCache>
            </c:strRef>
          </c:cat>
          <c:val>
            <c:numRef>
              <c:f>Sheet1!$B$6:$E$6</c:f>
              <c:numCache>
                <c:formatCode>0.00</c:formatCode>
                <c:ptCount val="4"/>
                <c:pt idx="0">
                  <c:v>39.299999999999997</c:v>
                </c:pt>
                <c:pt idx="1">
                  <c:v>38.700000000000003</c:v>
                </c:pt>
                <c:pt idx="2">
                  <c:v>39.299999999999997</c:v>
                </c:pt>
                <c:pt idx="3">
                  <c:v>32.5</c:v>
                </c:pt>
              </c:numCache>
            </c:numRef>
          </c:val>
          <c:extLst>
            <c:ext xmlns:c16="http://schemas.microsoft.com/office/drawing/2014/chart" uri="{C3380CC4-5D6E-409C-BE32-E72D297353CC}">
              <c16:uniqueId val="{00000001-C731-47DE-8991-50C1DA6F4471}"/>
            </c:ext>
          </c:extLst>
        </c:ser>
        <c:ser>
          <c:idx val="2"/>
          <c:order val="2"/>
          <c:tx>
            <c:strRef>
              <c:f>Sheet1!$A$7</c:f>
              <c:strCache>
                <c:ptCount val="1"/>
                <c:pt idx="0">
                  <c:v>NET: B2B</c:v>
                </c:pt>
              </c:strCache>
            </c:strRef>
          </c:tx>
          <c:spPr>
            <a:solidFill>
              <a:schemeClr val="accent5"/>
            </a:solidFill>
            <a:ln>
              <a:noFill/>
            </a:ln>
            <a:effectLst/>
          </c:spPr>
          <c:invertIfNegative val="0"/>
          <c:dLbls>
            <c:numFmt formatCode="0;0;" sourceLinked="0"/>
            <c:spPr>
              <a:noFill/>
              <a:ln>
                <a:noFill/>
              </a:ln>
              <a:effectLst/>
            </c:spPr>
            <c:txPr>
              <a:bodyPr rot="0" vertOverflow="overflow" horzOverflow="overflow" vert="horz"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Sheet1!$B$1:$E$1</c:f>
              <c:strCache>
                <c:ptCount val="4"/>
                <c:pt idx="0">
                  <c:v>(n=1000)
</c:v>
                </c:pt>
                <c:pt idx="1">
                  <c:v>(n=1000)
</c:v>
                </c:pt>
                <c:pt idx="2">
                  <c:v>(n=1000)
</c:v>
                </c:pt>
                <c:pt idx="3">
                  <c:v>(n=1000)
</c:v>
                </c:pt>
              </c:strCache>
            </c:strRef>
          </c:cat>
          <c:val>
            <c:numRef>
              <c:f>Sheet1!$B$7:$E$7</c:f>
              <c:numCache>
                <c:formatCode>0.00</c:formatCode>
                <c:ptCount val="4"/>
                <c:pt idx="0">
                  <c:v>16.899999999999999</c:v>
                </c:pt>
                <c:pt idx="1">
                  <c:v>40.200000000000003</c:v>
                </c:pt>
                <c:pt idx="2">
                  <c:v>27.7</c:v>
                </c:pt>
                <c:pt idx="3">
                  <c:v>29.6</c:v>
                </c:pt>
              </c:numCache>
            </c:numRef>
          </c:val>
          <c:extLst>
            <c:ext xmlns:c16="http://schemas.microsoft.com/office/drawing/2014/chart" uri="{C3380CC4-5D6E-409C-BE32-E72D297353CC}">
              <c16:uniqueId val="{00000002-C731-47DE-8991-50C1DA6F4471}"/>
            </c:ext>
          </c:extLst>
        </c:ser>
        <c:ser>
          <c:idx val="3"/>
          <c:order val="3"/>
          <c:tx>
            <c:strRef>
              <c:f>Sheet1!$A$8</c:f>
              <c:strCache>
                <c:ptCount val="1"/>
              </c:strCache>
            </c:strRef>
          </c:tx>
          <c:spPr>
            <a:solidFill>
              <a:schemeClr val="accent3"/>
            </a:solidFill>
          </c:spPr>
          <c:invertIfNegative val="0"/>
          <c:dLbls>
            <c:numFmt formatCode="0;0;" sourceLinked="0"/>
            <c:spPr>
              <a:noFill/>
              <a:ln>
                <a:noFill/>
              </a:ln>
              <a:effectLst/>
            </c:spPr>
            <c:txPr>
              <a:bodyPr vertOverflow="overflow" horzOverflow="overflow"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Sheet1!$B$1:$E$1</c:f>
              <c:strCache>
                <c:ptCount val="4"/>
                <c:pt idx="0">
                  <c:v>(n=1000)
</c:v>
                </c:pt>
                <c:pt idx="1">
                  <c:v>(n=1000)
</c:v>
                </c:pt>
                <c:pt idx="2">
                  <c:v>(n=1000)
</c:v>
                </c:pt>
                <c:pt idx="3">
                  <c:v>(n=1000)
</c:v>
                </c:pt>
              </c:strCache>
            </c:strRef>
          </c:cat>
          <c:val>
            <c:numRef>
              <c:f>Sheet1!$B$8:$E$8</c:f>
              <c:numCache>
                <c:formatCode>General</c:formatCode>
                <c:ptCount val="4"/>
              </c:numCache>
            </c:numRef>
          </c:val>
          <c:extLst>
            <c:ext xmlns:c16="http://schemas.microsoft.com/office/drawing/2014/chart" uri="{C3380CC4-5D6E-409C-BE32-E72D297353CC}">
              <c16:uniqueId val="{00000003-C731-47DE-8991-50C1DA6F4471}"/>
            </c:ext>
          </c:extLst>
        </c:ser>
        <c:ser>
          <c:idx val="4"/>
          <c:order val="4"/>
          <c:tx>
            <c:strRef>
              <c:f>Sheet1!$A$9</c:f>
              <c:strCache>
                <c:ptCount val="1"/>
              </c:strCache>
            </c:strRef>
          </c:tx>
          <c:spPr>
            <a:solidFill>
              <a:schemeClr val="accent5"/>
            </a:solidFill>
          </c:spPr>
          <c:invertIfNegative val="0"/>
          <c:dLbls>
            <c:numFmt formatCode="0;0;" sourceLinked="0"/>
            <c:spPr>
              <a:noFill/>
              <a:ln>
                <a:noFill/>
              </a:ln>
              <a:effectLst/>
            </c:spPr>
            <c:txPr>
              <a:bodyPr vertOverflow="overflow" horzOverflow="overflow"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Sheet1!$B$1:$E$1</c:f>
              <c:strCache>
                <c:ptCount val="4"/>
                <c:pt idx="0">
                  <c:v>(n=1000)
</c:v>
                </c:pt>
                <c:pt idx="1">
                  <c:v>(n=1000)
</c:v>
                </c:pt>
                <c:pt idx="2">
                  <c:v>(n=1000)
</c:v>
                </c:pt>
                <c:pt idx="3">
                  <c:v>(n=1000)
</c:v>
                </c:pt>
              </c:strCache>
            </c:strRef>
          </c:cat>
          <c:val>
            <c:numRef>
              <c:f>Sheet1!$B$9:$E$9</c:f>
              <c:numCache>
                <c:formatCode>General</c:formatCode>
                <c:ptCount val="4"/>
              </c:numCache>
            </c:numRef>
          </c:val>
          <c:extLst>
            <c:ext xmlns:c16="http://schemas.microsoft.com/office/drawing/2014/chart" uri="{C3380CC4-5D6E-409C-BE32-E72D297353CC}">
              <c16:uniqueId val="{00000004-C731-47DE-8991-50C1DA6F4471}"/>
            </c:ext>
          </c:extLst>
        </c:ser>
        <c:dLbls>
          <c:showLegendKey val="0"/>
          <c:showVal val="1"/>
          <c:showCatName val="0"/>
          <c:showSerName val="0"/>
          <c:showPercent val="0"/>
          <c:showBubbleSize val="0"/>
        </c:dLbls>
        <c:gapWidth val="160"/>
        <c:overlap val="100"/>
        <c:axId val="528539336"/>
        <c:axId val="528539008"/>
      </c:barChart>
      <c:catAx>
        <c:axId val="528539336"/>
        <c:scaling>
          <c:orientation val="minMax"/>
        </c:scaling>
        <c:delete val="1"/>
        <c:axPos val="b"/>
        <c:numFmt formatCode="General" sourceLinked="1"/>
        <c:majorTickMark val="none"/>
        <c:minorTickMark val="none"/>
        <c:tickLblPos val="nextTo"/>
        <c:crossAx val="528539008"/>
        <c:crosses val="max"/>
        <c:auto val="1"/>
        <c:lblAlgn val="ctr"/>
        <c:lblOffset val="0"/>
        <c:noMultiLvlLbl val="0"/>
      </c:catAx>
      <c:valAx>
        <c:axId val="528539008"/>
        <c:scaling>
          <c:orientation val="maxMin"/>
          <c:max val="100"/>
          <c:min val="0"/>
        </c:scaling>
        <c:delete val="0"/>
        <c:axPos val="l"/>
        <c:numFmt formatCode="0.00" sourceLinked="1"/>
        <c:majorTickMark val="none"/>
        <c:minorTickMark val="none"/>
        <c:tickLblPos val="none"/>
        <c:spPr>
          <a:noFill/>
          <a:ln>
            <a:noFill/>
          </a:ln>
          <a:effectLst/>
        </c:spPr>
        <c:txPr>
          <a:bodyPr rot="-60000000" vert="horz"/>
          <a:lstStyle/>
          <a:p>
            <a:pPr>
              <a:defRPr/>
            </a:pPr>
            <a:endParaRPr lang="nl-BE"/>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nl-B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345649377559863E-2"/>
          <c:w val="0.99987839741737805"/>
          <c:h val="0.90086003478505772"/>
        </c:manualLayout>
      </c:layout>
      <c:barChart>
        <c:barDir val="col"/>
        <c:grouping val="clustered"/>
        <c:varyColors val="0"/>
        <c:ser>
          <c:idx val="0"/>
          <c:order val="0"/>
          <c:tx>
            <c:strRef>
              <c:f>Sheet1!$A$3</c:f>
              <c:strCache>
                <c:ptCount val="1"/>
                <c:pt idx="0">
                  <c:v>Group 1</c:v>
                </c:pt>
              </c:strCache>
            </c:strRef>
          </c:tx>
          <c:spPr>
            <a:solidFill>
              <a:schemeClr val="tx2">
                <a:lumMod val="75000"/>
              </a:schemeClr>
            </a:solidFill>
            <a:ln>
              <a:noFill/>
            </a:ln>
            <a:effectLst/>
          </c:spPr>
          <c:invertIfNegative val="0"/>
          <c:dLbls>
            <c:numFmt formatCode="0" sourceLinked="0"/>
            <c:spPr>
              <a:noFill/>
              <a:ln>
                <a:noFill/>
              </a:ln>
              <a:effectLst/>
            </c:spPr>
            <c:txPr>
              <a:bodyPr rot="0" vertOverflow="overflow" horzOverflow="overflow" vert="horz" wrap="none">
                <a:spAutoFit/>
              </a:bodyPr>
              <a:lstStyle/>
              <a:p>
                <a:pPr>
                  <a:defRPr sz="1200" b="1">
                    <a:solidFill>
                      <a:schemeClr val="tx2">
                        <a:lumMod val="75000"/>
                      </a:schemeClr>
                    </a:solidFill>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18-34</c:v>
                </c:pt>
                <c:pt idx="1">
                  <c:v>35-54</c:v>
                </c:pt>
                <c:pt idx="2">
                  <c:v>55+</c:v>
                </c:pt>
              </c:strCache>
            </c:strRef>
          </c:cat>
          <c:val>
            <c:numRef>
              <c:f>Sheet1!$B$3:$D$3</c:f>
              <c:numCache>
                <c:formatCode>General</c:formatCode>
                <c:ptCount val="3"/>
                <c:pt idx="0">
                  <c:v>54.92</c:v>
                </c:pt>
                <c:pt idx="1">
                  <c:v>39.35</c:v>
                </c:pt>
                <c:pt idx="2">
                  <c:v>40.200000000000003</c:v>
                </c:pt>
              </c:numCache>
            </c:numRef>
          </c:val>
          <c:extLst>
            <c:ext xmlns:c16="http://schemas.microsoft.com/office/drawing/2014/chart" uri="{C3380CC4-5D6E-409C-BE32-E72D297353CC}">
              <c16:uniqueId val="{00000000-51C6-451D-A776-5CA0DD7379E0}"/>
            </c:ext>
          </c:extLst>
        </c:ser>
        <c:dLbls>
          <c:showLegendKey val="0"/>
          <c:showVal val="1"/>
          <c:showCatName val="0"/>
          <c:showSerName val="0"/>
          <c:showPercent val="0"/>
          <c:showBubbleSize val="0"/>
        </c:dLbls>
        <c:gapWidth val="100"/>
        <c:axId val="528539336"/>
        <c:axId val="528539008"/>
      </c:barChart>
      <c:catAx>
        <c:axId val="528539336"/>
        <c:scaling>
          <c:orientation val="minMax"/>
        </c:scaling>
        <c:delete val="1"/>
        <c:axPos val="b"/>
        <c:numFmt formatCode="General" sourceLinked="1"/>
        <c:majorTickMark val="none"/>
        <c:minorTickMark val="none"/>
        <c:tickLblPos val="nextTo"/>
        <c:crossAx val="528539008"/>
        <c:crosses val="autoZero"/>
        <c:auto val="1"/>
        <c:lblAlgn val="ctr"/>
        <c:lblOffset val="0"/>
        <c:noMultiLvlLbl val="0"/>
      </c:catAx>
      <c:valAx>
        <c:axId val="528539008"/>
        <c:scaling>
          <c:orientation val="minMax"/>
          <c:max val="100"/>
          <c:min val="0"/>
        </c:scaling>
        <c:delete val="0"/>
        <c:axPos val="l"/>
        <c:numFmt formatCode="General" sourceLinked="1"/>
        <c:majorTickMark val="none"/>
        <c:minorTickMark val="none"/>
        <c:tickLblPos val="none"/>
        <c:spPr>
          <a:noFill/>
          <a:ln>
            <a:noFill/>
          </a:ln>
          <a:effectLst/>
        </c:spPr>
        <c:txPr>
          <a:bodyPr rot="-60000000" vert="horz"/>
          <a:lstStyle/>
          <a:p>
            <a:pPr>
              <a:defRPr/>
            </a:pPr>
            <a:endParaRPr lang="nl-BE"/>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nl-B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71255379901359E-2"/>
          <c:y val="2.6988910053632707E-2"/>
          <c:w val="0.89984135783710728"/>
          <c:h val="0.94602282496519685"/>
        </c:manualLayout>
      </c:layout>
      <c:barChart>
        <c:barDir val="bar"/>
        <c:grouping val="clustered"/>
        <c:varyColors val="0"/>
        <c:ser>
          <c:idx val="0"/>
          <c:order val="0"/>
          <c:tx>
            <c:strRef>
              <c:f>Sheet1!$B$1</c:f>
              <c:strCache>
                <c:ptCount val="1"/>
                <c:pt idx="0">
                  <c:v>Series 1</c:v>
                </c:pt>
              </c:strCache>
            </c:strRef>
          </c:tx>
          <c:spPr>
            <a:noFill/>
            <a:ln>
              <a:solidFill>
                <a:schemeClr val="tx2"/>
              </a:solidFill>
            </a:ln>
          </c:spPr>
          <c:invertIfNegative val="0"/>
          <c:dPt>
            <c:idx val="10"/>
            <c:invertIfNegative val="0"/>
            <c:bubble3D val="0"/>
            <c:extLst>
              <c:ext xmlns:c16="http://schemas.microsoft.com/office/drawing/2014/chart" uri="{C3380CC4-5D6E-409C-BE32-E72D297353CC}">
                <c16:uniqueId val="{00000000-DDDA-4642-AB9C-680F4A43F88F}"/>
              </c:ext>
            </c:extLst>
          </c:dPt>
          <c:dPt>
            <c:idx val="11"/>
            <c:invertIfNegative val="0"/>
            <c:bubble3D val="0"/>
            <c:extLst>
              <c:ext xmlns:c16="http://schemas.microsoft.com/office/drawing/2014/chart" uri="{C3380CC4-5D6E-409C-BE32-E72D297353CC}">
                <c16:uniqueId val="{00000001-DDDA-4642-AB9C-680F4A43F88F}"/>
              </c:ext>
            </c:extLst>
          </c:dPt>
          <c:dPt>
            <c:idx val="13"/>
            <c:invertIfNegative val="0"/>
            <c:bubble3D val="0"/>
            <c:extLst>
              <c:ext xmlns:c16="http://schemas.microsoft.com/office/drawing/2014/chart" uri="{C3380CC4-5D6E-409C-BE32-E72D297353CC}">
                <c16:uniqueId val="{00000002-DDDA-4642-AB9C-680F4A43F88F}"/>
              </c:ext>
            </c:extLst>
          </c:dPt>
          <c:dPt>
            <c:idx val="14"/>
            <c:invertIfNegative val="0"/>
            <c:bubble3D val="0"/>
            <c:extLst>
              <c:ext xmlns:c16="http://schemas.microsoft.com/office/drawing/2014/chart" uri="{C3380CC4-5D6E-409C-BE32-E72D297353CC}">
                <c16:uniqueId val="{00000003-DDDA-4642-AB9C-680F4A43F88F}"/>
              </c:ext>
            </c:extLst>
          </c:dPt>
          <c:dLbls>
            <c:delete val="1"/>
          </c:dLbls>
          <c:cat>
            <c:strRef>
              <c:f>Sheet1!$A$2:$A$5</c:f>
              <c:strCache>
                <c:ptCount val="4"/>
                <c:pt idx="0">
                  <c:v>Groep 1-2</c:v>
                </c:pt>
                <c:pt idx="1">
                  <c:v>Groep 3-4</c:v>
                </c:pt>
                <c:pt idx="2">
                  <c:v>Groep 5-6</c:v>
                </c:pt>
                <c:pt idx="3">
                  <c:v>Groep 7-8</c:v>
                </c:pt>
              </c:strCache>
            </c:strRef>
          </c:cat>
          <c:val>
            <c:numRef>
              <c:f>Sheet1!$B$2:$B$5</c:f>
              <c:numCache>
                <c:formatCode>General</c:formatCode>
                <c:ptCount val="4"/>
                <c:pt idx="0">
                  <c:v>100</c:v>
                </c:pt>
                <c:pt idx="1">
                  <c:v>100</c:v>
                </c:pt>
                <c:pt idx="2">
                  <c:v>100</c:v>
                </c:pt>
                <c:pt idx="3">
                  <c:v>100</c:v>
                </c:pt>
              </c:numCache>
            </c:numRef>
          </c:val>
          <c:extLst>
            <c:ext xmlns:c16="http://schemas.microsoft.com/office/drawing/2014/chart" uri="{C3380CC4-5D6E-409C-BE32-E72D297353CC}">
              <c16:uniqueId val="{00000004-DDDA-4642-AB9C-680F4A43F88F}"/>
            </c:ext>
          </c:extLst>
        </c:ser>
        <c:ser>
          <c:idx val="1"/>
          <c:order val="1"/>
          <c:tx>
            <c:strRef>
              <c:f>Sheet1!$C$1</c:f>
              <c:strCache>
                <c:ptCount val="1"/>
                <c:pt idx="0">
                  <c:v>Series 2</c:v>
                </c:pt>
              </c:strCache>
            </c:strRef>
          </c:tx>
          <c:spPr>
            <a:solidFill>
              <a:schemeClr val="tx2"/>
            </a:solidFill>
          </c:spPr>
          <c:invertIfNegative val="0"/>
          <c:dLbls>
            <c:numFmt formatCode="0" sourceLinked="0"/>
            <c:spPr>
              <a:noFill/>
              <a:ln>
                <a:noFill/>
              </a:ln>
              <a:effectLst/>
            </c:spPr>
            <c:txPr>
              <a:bodyPr wrap="square" lIns="38100" tIns="19050" rIns="38100" bIns="19050" anchor="ctr" anchorCtr="0">
                <a:spAutoFit/>
              </a:bodyPr>
              <a:lstStyle/>
              <a:p>
                <a:pPr algn="ctr">
                  <a:defRPr lang="en-GB" sz="1200" b="1" i="0" u="none" strike="noStrike" kern="1200" baseline="0">
                    <a:solidFill>
                      <a:schemeClr val="tx2"/>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Groep 1-2</c:v>
                </c:pt>
                <c:pt idx="1">
                  <c:v>Groep 3-4</c:v>
                </c:pt>
                <c:pt idx="2">
                  <c:v>Groep 5-6</c:v>
                </c:pt>
                <c:pt idx="3">
                  <c:v>Groep 7-8</c:v>
                </c:pt>
              </c:strCache>
            </c:strRef>
          </c:cat>
          <c:val>
            <c:numRef>
              <c:f>Sheet1!$C$2:$C$5</c:f>
              <c:numCache>
                <c:formatCode>General</c:formatCode>
                <c:ptCount val="4"/>
                <c:pt idx="0">
                  <c:v>50.61</c:v>
                </c:pt>
                <c:pt idx="1">
                  <c:v>43.27</c:v>
                </c:pt>
                <c:pt idx="2">
                  <c:v>41.97</c:v>
                </c:pt>
                <c:pt idx="3">
                  <c:v>35.86</c:v>
                </c:pt>
              </c:numCache>
            </c:numRef>
          </c:val>
          <c:extLst>
            <c:ext xmlns:c16="http://schemas.microsoft.com/office/drawing/2014/chart" uri="{C3380CC4-5D6E-409C-BE32-E72D297353CC}">
              <c16:uniqueId val="{00000005-DDDA-4642-AB9C-680F4A43F88F}"/>
            </c:ext>
          </c:extLst>
        </c:ser>
        <c:dLbls>
          <c:dLblPos val="outEnd"/>
          <c:showLegendKey val="0"/>
          <c:showVal val="1"/>
          <c:showCatName val="0"/>
          <c:showSerName val="0"/>
          <c:showPercent val="0"/>
          <c:showBubbleSize val="0"/>
        </c:dLbls>
        <c:gapWidth val="100"/>
        <c:overlap val="100"/>
        <c:axId val="193489920"/>
        <c:axId val="193496960"/>
      </c:barChart>
      <c:catAx>
        <c:axId val="193489920"/>
        <c:scaling>
          <c:orientation val="maxMin"/>
        </c:scaling>
        <c:delete val="1"/>
        <c:axPos val="l"/>
        <c:numFmt formatCode="#,##0" sourceLinked="0"/>
        <c:majorTickMark val="out"/>
        <c:minorTickMark val="none"/>
        <c:tickLblPos val="nextTo"/>
        <c:crossAx val="193496960"/>
        <c:crosses val="autoZero"/>
        <c:auto val="1"/>
        <c:lblAlgn val="ctr"/>
        <c:lblOffset val="1000"/>
        <c:noMultiLvlLbl val="0"/>
      </c:catAx>
      <c:valAx>
        <c:axId val="193496960"/>
        <c:scaling>
          <c:orientation val="minMax"/>
          <c:max val="100"/>
          <c:min val="0"/>
        </c:scaling>
        <c:delete val="1"/>
        <c:axPos val="t"/>
        <c:numFmt formatCode="General" sourceLinked="1"/>
        <c:majorTickMark val="out"/>
        <c:minorTickMark val="none"/>
        <c:tickLblPos val="nextTo"/>
        <c:crossAx val="193489920"/>
        <c:crosses val="autoZero"/>
        <c:crossBetween val="between"/>
        <c:majorUnit val="20"/>
        <c:minorUnit val="4"/>
      </c:valAx>
    </c:plotArea>
    <c:plotVisOnly val="1"/>
    <c:dispBlanksAs val="gap"/>
    <c:showDLblsOverMax val="0"/>
  </c:chart>
  <c:txPr>
    <a:bodyPr/>
    <a:lstStyle/>
    <a:p>
      <a:pPr>
        <a:defRPr sz="1800"/>
      </a:pPr>
      <a:endParaRPr lang="nl-B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579146497764374E-2"/>
          <c:y val="2.9142951232219567E-2"/>
          <c:w val="0.93642085350223558"/>
          <c:h val="0.88612790523801632"/>
        </c:manualLayout>
      </c:layout>
      <c:barChart>
        <c:barDir val="bar"/>
        <c:grouping val="clustered"/>
        <c:varyColors val="0"/>
        <c:ser>
          <c:idx val="0"/>
          <c:order val="0"/>
          <c:tx>
            <c:strRef>
              <c:f>Sheet1!$B$1</c:f>
              <c:strCache>
                <c:ptCount val="1"/>
                <c:pt idx="0">
                  <c:v>Column1</c:v>
                </c:pt>
              </c:strCache>
            </c:strRef>
          </c:tx>
          <c:spPr>
            <a:solidFill>
              <a:schemeClr val="bg2"/>
            </a:solidFill>
          </c:spPr>
          <c:invertIfNegative val="0"/>
          <c:dPt>
            <c:idx val="5"/>
            <c:invertIfNegative val="0"/>
            <c:bubble3D val="0"/>
            <c:extLst>
              <c:ext xmlns:c16="http://schemas.microsoft.com/office/drawing/2014/chart" uri="{C3380CC4-5D6E-409C-BE32-E72D297353CC}">
                <c16:uniqueId val="{00000000-3B61-41C5-8FB7-218331FB64F9}"/>
              </c:ext>
            </c:extLst>
          </c:dPt>
          <c:dLbls>
            <c:numFmt formatCode="0" sourceLinked="0"/>
            <c:spPr>
              <a:noFill/>
              <a:ln>
                <a:noFill/>
              </a:ln>
              <a:effectLst/>
            </c:spPr>
            <c:txPr>
              <a:bodyPr anchorCtr="0"/>
              <a:lstStyle/>
              <a:p>
                <a:pPr algn="ctr">
                  <a:defRPr sz="1100" b="1">
                    <a:solidFill>
                      <a:schemeClr val="tx1"/>
                    </a:solidFill>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Male</c:v>
                </c:pt>
                <c:pt idx="1">
                  <c:v>Female</c:v>
                </c:pt>
                <c:pt idx="3">
                  <c:v>18-34</c:v>
                </c:pt>
                <c:pt idx="4">
                  <c:v>35-54</c:v>
                </c:pt>
                <c:pt idx="5">
                  <c:v>55+</c:v>
                </c:pt>
                <c:pt idx="6">
                  <c:v>Mean</c:v>
                </c:pt>
                <c:pt idx="8">
                  <c:v>Région Flamande / Vlaams Gewest</c:v>
                </c:pt>
                <c:pt idx="9">
                  <c:v>Région Wallonne / Waals Gewest</c:v>
                </c:pt>
                <c:pt idx="10">
                  <c:v>Région de Bruxelles-Capitale / Brussels Hoofdstede</c:v>
                </c:pt>
                <c:pt idx="12">
                  <c:v>Group 1&amp;2</c:v>
                </c:pt>
                <c:pt idx="13">
                  <c:v>Group 3&amp;4</c:v>
                </c:pt>
                <c:pt idx="14">
                  <c:v>Group 5&amp;6</c:v>
                </c:pt>
                <c:pt idx="15">
                  <c:v>Group 7&amp;8</c:v>
                </c:pt>
              </c:strCache>
            </c:strRef>
          </c:cat>
          <c:val>
            <c:numRef>
              <c:f>Sheet1!$B$2:$B$17</c:f>
              <c:numCache>
                <c:formatCode>0</c:formatCode>
                <c:ptCount val="16"/>
                <c:pt idx="0">
                  <c:v>54.47</c:v>
                </c:pt>
                <c:pt idx="1">
                  <c:v>45.53</c:v>
                </c:pt>
                <c:pt idx="3">
                  <c:v>33.46</c:v>
                </c:pt>
                <c:pt idx="4">
                  <c:v>30.74</c:v>
                </c:pt>
                <c:pt idx="5">
                  <c:v>35.799999999999997</c:v>
                </c:pt>
                <c:pt idx="8">
                  <c:v>62.26</c:v>
                </c:pt>
                <c:pt idx="9">
                  <c:v>9.73</c:v>
                </c:pt>
                <c:pt idx="10">
                  <c:v>28.02</c:v>
                </c:pt>
                <c:pt idx="12">
                  <c:v>37.74</c:v>
                </c:pt>
                <c:pt idx="13">
                  <c:v>26.85</c:v>
                </c:pt>
                <c:pt idx="14">
                  <c:v>19.84</c:v>
                </c:pt>
                <c:pt idx="15">
                  <c:v>15.56</c:v>
                </c:pt>
              </c:numCache>
            </c:numRef>
          </c:val>
          <c:extLst>
            <c:ext xmlns:c16="http://schemas.microsoft.com/office/drawing/2014/chart" uri="{C3380CC4-5D6E-409C-BE32-E72D297353CC}">
              <c16:uniqueId val="{00000001-3B61-41C5-8FB7-218331FB64F9}"/>
            </c:ext>
          </c:extLst>
        </c:ser>
        <c:dLbls>
          <c:showLegendKey val="0"/>
          <c:showVal val="1"/>
          <c:showCatName val="0"/>
          <c:showSerName val="0"/>
          <c:showPercent val="0"/>
          <c:showBubbleSize val="0"/>
        </c:dLbls>
        <c:gapWidth val="60"/>
        <c:axId val="184859648"/>
        <c:axId val="184919936"/>
      </c:barChart>
      <c:catAx>
        <c:axId val="184859648"/>
        <c:scaling>
          <c:orientation val="maxMin"/>
        </c:scaling>
        <c:delete val="1"/>
        <c:axPos val="l"/>
        <c:numFmt formatCode="#,##0" sourceLinked="0"/>
        <c:majorTickMark val="out"/>
        <c:minorTickMark val="none"/>
        <c:tickLblPos val="nextTo"/>
        <c:crossAx val="184919936"/>
        <c:crosses val="autoZero"/>
        <c:auto val="1"/>
        <c:lblAlgn val="ctr"/>
        <c:lblOffset val="100"/>
        <c:noMultiLvlLbl val="0"/>
      </c:catAx>
      <c:valAx>
        <c:axId val="184919936"/>
        <c:scaling>
          <c:orientation val="minMax"/>
          <c:max val="100"/>
          <c:min val="0"/>
        </c:scaling>
        <c:delete val="1"/>
        <c:axPos val="t"/>
        <c:numFmt formatCode="0" sourceLinked="1"/>
        <c:majorTickMark val="out"/>
        <c:minorTickMark val="none"/>
        <c:tickLblPos val="nextTo"/>
        <c:crossAx val="184859648"/>
        <c:crosses val="autoZero"/>
        <c:crossBetween val="between"/>
        <c:majorUnit val="20"/>
        <c:minorUnit val="4"/>
      </c:valAx>
    </c:plotArea>
    <c:plotVisOnly val="1"/>
    <c:dispBlanksAs val="gap"/>
    <c:showDLblsOverMax val="0"/>
  </c:chart>
  <c:txPr>
    <a:bodyPr/>
    <a:lstStyle/>
    <a:p>
      <a:pPr>
        <a:defRPr sz="1800"/>
      </a:pPr>
      <a:endParaRPr lang="nl-B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579146497764374E-2"/>
          <c:y val="2.9142951232219567E-2"/>
          <c:w val="0.93642085350223558"/>
          <c:h val="0.88933574064120335"/>
        </c:manualLayout>
      </c:layout>
      <c:barChart>
        <c:barDir val="bar"/>
        <c:grouping val="clustered"/>
        <c:varyColors val="0"/>
        <c:ser>
          <c:idx val="0"/>
          <c:order val="0"/>
          <c:tx>
            <c:strRef>
              <c:f>Sheet1!$B$1</c:f>
              <c:strCache>
                <c:ptCount val="1"/>
                <c:pt idx="0">
                  <c:v>Column1</c:v>
                </c:pt>
              </c:strCache>
            </c:strRef>
          </c:tx>
          <c:spPr>
            <a:solidFill>
              <a:schemeClr val="bg2"/>
            </a:solidFill>
          </c:spPr>
          <c:invertIfNegative val="0"/>
          <c:dPt>
            <c:idx val="5"/>
            <c:invertIfNegative val="0"/>
            <c:bubble3D val="0"/>
            <c:extLst>
              <c:ext xmlns:c16="http://schemas.microsoft.com/office/drawing/2014/chart" uri="{C3380CC4-5D6E-409C-BE32-E72D297353CC}">
                <c16:uniqueId val="{00000000-E183-4480-A895-F6937C94BCBB}"/>
              </c:ext>
            </c:extLst>
          </c:dPt>
          <c:dLbls>
            <c:numFmt formatCode="0" sourceLinked="0"/>
            <c:spPr>
              <a:noFill/>
              <a:ln>
                <a:noFill/>
              </a:ln>
              <a:effectLst/>
            </c:spPr>
            <c:txPr>
              <a:bodyPr anchorCtr="0"/>
              <a:lstStyle/>
              <a:p>
                <a:pPr algn="ctr">
                  <a:defRPr sz="1100" b="1">
                    <a:solidFill>
                      <a:schemeClr val="tx1"/>
                    </a:solidFill>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Male</c:v>
                </c:pt>
                <c:pt idx="1">
                  <c:v>Female</c:v>
                </c:pt>
                <c:pt idx="3">
                  <c:v>18-34</c:v>
                </c:pt>
                <c:pt idx="4">
                  <c:v>35-54</c:v>
                </c:pt>
                <c:pt idx="5">
                  <c:v>55+</c:v>
                </c:pt>
                <c:pt idx="6">
                  <c:v>Mean</c:v>
                </c:pt>
                <c:pt idx="8">
                  <c:v>Région Flamande / Vlaams Gewest</c:v>
                </c:pt>
                <c:pt idx="9">
                  <c:v>Région Wallonne / Waals Gewest</c:v>
                </c:pt>
                <c:pt idx="10">
                  <c:v>Région de Bruxelles-Capitale / Brussels Hoofdstede</c:v>
                </c:pt>
                <c:pt idx="12">
                  <c:v>Group 1&amp;2</c:v>
                </c:pt>
                <c:pt idx="13">
                  <c:v>Group 3&amp;4</c:v>
                </c:pt>
                <c:pt idx="14">
                  <c:v>Group 5&amp;6</c:v>
                </c:pt>
                <c:pt idx="15">
                  <c:v>Group 7&amp;8</c:v>
                </c:pt>
              </c:strCache>
            </c:strRef>
          </c:cat>
          <c:val>
            <c:numRef>
              <c:f>Sheet1!$B$2:$B$17</c:f>
              <c:numCache>
                <c:formatCode>0</c:formatCode>
                <c:ptCount val="16"/>
                <c:pt idx="0">
                  <c:v>45.16</c:v>
                </c:pt>
                <c:pt idx="1">
                  <c:v>54.84</c:v>
                </c:pt>
                <c:pt idx="3">
                  <c:v>35.479999999999997</c:v>
                </c:pt>
                <c:pt idx="4">
                  <c:v>32.26</c:v>
                </c:pt>
                <c:pt idx="5">
                  <c:v>32.26</c:v>
                </c:pt>
                <c:pt idx="8">
                  <c:v>64.52</c:v>
                </c:pt>
                <c:pt idx="9">
                  <c:v>22.58</c:v>
                </c:pt>
                <c:pt idx="10">
                  <c:v>12.9</c:v>
                </c:pt>
                <c:pt idx="12">
                  <c:v>35.479999999999997</c:v>
                </c:pt>
                <c:pt idx="13">
                  <c:v>29.03</c:v>
                </c:pt>
                <c:pt idx="14">
                  <c:v>9.68</c:v>
                </c:pt>
                <c:pt idx="15">
                  <c:v>19.350000000000001</c:v>
                </c:pt>
              </c:numCache>
            </c:numRef>
          </c:val>
          <c:extLst>
            <c:ext xmlns:c16="http://schemas.microsoft.com/office/drawing/2014/chart" uri="{C3380CC4-5D6E-409C-BE32-E72D297353CC}">
              <c16:uniqueId val="{00000001-E183-4480-A895-F6937C94BCBB}"/>
            </c:ext>
          </c:extLst>
        </c:ser>
        <c:dLbls>
          <c:showLegendKey val="0"/>
          <c:showVal val="1"/>
          <c:showCatName val="0"/>
          <c:showSerName val="0"/>
          <c:showPercent val="0"/>
          <c:showBubbleSize val="0"/>
        </c:dLbls>
        <c:gapWidth val="60"/>
        <c:axId val="184859648"/>
        <c:axId val="184919936"/>
      </c:barChart>
      <c:catAx>
        <c:axId val="184859648"/>
        <c:scaling>
          <c:orientation val="maxMin"/>
        </c:scaling>
        <c:delete val="1"/>
        <c:axPos val="l"/>
        <c:numFmt formatCode="#,##0" sourceLinked="0"/>
        <c:majorTickMark val="out"/>
        <c:minorTickMark val="none"/>
        <c:tickLblPos val="nextTo"/>
        <c:crossAx val="184919936"/>
        <c:crosses val="autoZero"/>
        <c:auto val="1"/>
        <c:lblAlgn val="ctr"/>
        <c:lblOffset val="100"/>
        <c:noMultiLvlLbl val="0"/>
      </c:catAx>
      <c:valAx>
        <c:axId val="184919936"/>
        <c:scaling>
          <c:orientation val="minMax"/>
          <c:max val="100"/>
          <c:min val="0"/>
        </c:scaling>
        <c:delete val="1"/>
        <c:axPos val="t"/>
        <c:numFmt formatCode="0" sourceLinked="1"/>
        <c:majorTickMark val="out"/>
        <c:minorTickMark val="none"/>
        <c:tickLblPos val="nextTo"/>
        <c:crossAx val="184859648"/>
        <c:crosses val="autoZero"/>
        <c:crossBetween val="between"/>
        <c:majorUnit val="20"/>
        <c:minorUnit val="4"/>
      </c:valAx>
    </c:plotArea>
    <c:plotVisOnly val="1"/>
    <c:dispBlanksAs val="gap"/>
    <c:showDLblsOverMax val="0"/>
  </c:chart>
  <c:txPr>
    <a:bodyPr/>
    <a:lstStyle/>
    <a:p>
      <a:pPr>
        <a:defRPr sz="1800"/>
      </a:pPr>
      <a:endParaRPr lang="nl-B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579146497764374E-2"/>
          <c:y val="2.9142951232219567E-2"/>
          <c:w val="0.93642085350223558"/>
          <c:h val="0.88612790523801632"/>
        </c:manualLayout>
      </c:layout>
      <c:barChart>
        <c:barDir val="bar"/>
        <c:grouping val="clustered"/>
        <c:varyColors val="0"/>
        <c:ser>
          <c:idx val="0"/>
          <c:order val="0"/>
          <c:tx>
            <c:strRef>
              <c:f>Sheet1!$B$1</c:f>
              <c:strCache>
                <c:ptCount val="1"/>
                <c:pt idx="0">
                  <c:v>Column1</c:v>
                </c:pt>
              </c:strCache>
            </c:strRef>
          </c:tx>
          <c:spPr>
            <a:solidFill>
              <a:schemeClr val="bg2"/>
            </a:solidFill>
          </c:spPr>
          <c:invertIfNegative val="0"/>
          <c:dPt>
            <c:idx val="5"/>
            <c:invertIfNegative val="0"/>
            <c:bubble3D val="0"/>
            <c:extLst>
              <c:ext xmlns:c16="http://schemas.microsoft.com/office/drawing/2014/chart" uri="{C3380CC4-5D6E-409C-BE32-E72D297353CC}">
                <c16:uniqueId val="{00000000-922C-4501-803F-42782DF19D7F}"/>
              </c:ext>
            </c:extLst>
          </c:dPt>
          <c:dLbls>
            <c:numFmt formatCode="0" sourceLinked="0"/>
            <c:spPr>
              <a:noFill/>
              <a:ln>
                <a:noFill/>
              </a:ln>
              <a:effectLst/>
            </c:spPr>
            <c:txPr>
              <a:bodyPr anchorCtr="0"/>
              <a:lstStyle/>
              <a:p>
                <a:pPr algn="ctr">
                  <a:defRPr sz="1100" b="1">
                    <a:solidFill>
                      <a:schemeClr val="tx1"/>
                    </a:solidFill>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Male</c:v>
                </c:pt>
                <c:pt idx="1">
                  <c:v>Female</c:v>
                </c:pt>
                <c:pt idx="3">
                  <c:v>18-34</c:v>
                </c:pt>
                <c:pt idx="4">
                  <c:v>35-54</c:v>
                </c:pt>
                <c:pt idx="5">
                  <c:v>55+</c:v>
                </c:pt>
                <c:pt idx="6">
                  <c:v>Mean</c:v>
                </c:pt>
                <c:pt idx="8">
                  <c:v>Région Flamande / Vlaams Gewest</c:v>
                </c:pt>
                <c:pt idx="9">
                  <c:v>Région Wallonne / Waals Gewest</c:v>
                </c:pt>
                <c:pt idx="10">
                  <c:v>Région de Bruxelles-Capitale / Brussels Hoofdstede</c:v>
                </c:pt>
                <c:pt idx="12">
                  <c:v>Group 1&amp;2</c:v>
                </c:pt>
                <c:pt idx="13">
                  <c:v>Group 3&amp;4</c:v>
                </c:pt>
                <c:pt idx="14">
                  <c:v>Group 5&amp;6</c:v>
                </c:pt>
                <c:pt idx="15">
                  <c:v>Group 7&amp;8</c:v>
                </c:pt>
              </c:strCache>
            </c:strRef>
          </c:cat>
          <c:val>
            <c:numRef>
              <c:f>Sheet1!$B$2:$B$17</c:f>
              <c:numCache>
                <c:formatCode>0</c:formatCode>
                <c:ptCount val="16"/>
                <c:pt idx="0">
                  <c:v>42.53</c:v>
                </c:pt>
                <c:pt idx="1">
                  <c:v>57.47</c:v>
                </c:pt>
                <c:pt idx="3">
                  <c:v>19.91</c:v>
                </c:pt>
                <c:pt idx="4">
                  <c:v>39.369999999999997</c:v>
                </c:pt>
                <c:pt idx="5">
                  <c:v>40.72</c:v>
                </c:pt>
                <c:pt idx="8">
                  <c:v>53.85</c:v>
                </c:pt>
                <c:pt idx="9">
                  <c:v>10.41</c:v>
                </c:pt>
                <c:pt idx="10">
                  <c:v>35.75</c:v>
                </c:pt>
                <c:pt idx="12">
                  <c:v>27.6</c:v>
                </c:pt>
                <c:pt idx="13">
                  <c:v>25.34</c:v>
                </c:pt>
                <c:pt idx="14">
                  <c:v>22.62</c:v>
                </c:pt>
                <c:pt idx="15">
                  <c:v>22.62</c:v>
                </c:pt>
              </c:numCache>
            </c:numRef>
          </c:val>
          <c:extLst>
            <c:ext xmlns:c16="http://schemas.microsoft.com/office/drawing/2014/chart" uri="{C3380CC4-5D6E-409C-BE32-E72D297353CC}">
              <c16:uniqueId val="{00000001-922C-4501-803F-42782DF19D7F}"/>
            </c:ext>
          </c:extLst>
        </c:ser>
        <c:dLbls>
          <c:showLegendKey val="0"/>
          <c:showVal val="1"/>
          <c:showCatName val="0"/>
          <c:showSerName val="0"/>
          <c:showPercent val="0"/>
          <c:showBubbleSize val="0"/>
        </c:dLbls>
        <c:gapWidth val="60"/>
        <c:axId val="184859648"/>
        <c:axId val="184919936"/>
      </c:barChart>
      <c:catAx>
        <c:axId val="184859648"/>
        <c:scaling>
          <c:orientation val="maxMin"/>
        </c:scaling>
        <c:delete val="1"/>
        <c:axPos val="l"/>
        <c:numFmt formatCode="#,##0" sourceLinked="0"/>
        <c:majorTickMark val="out"/>
        <c:minorTickMark val="none"/>
        <c:tickLblPos val="nextTo"/>
        <c:crossAx val="184919936"/>
        <c:crosses val="autoZero"/>
        <c:auto val="1"/>
        <c:lblAlgn val="ctr"/>
        <c:lblOffset val="100"/>
        <c:noMultiLvlLbl val="0"/>
      </c:catAx>
      <c:valAx>
        <c:axId val="184919936"/>
        <c:scaling>
          <c:orientation val="minMax"/>
          <c:max val="100"/>
          <c:min val="0"/>
        </c:scaling>
        <c:delete val="1"/>
        <c:axPos val="t"/>
        <c:numFmt formatCode="0" sourceLinked="1"/>
        <c:majorTickMark val="out"/>
        <c:minorTickMark val="none"/>
        <c:tickLblPos val="nextTo"/>
        <c:crossAx val="184859648"/>
        <c:crosses val="autoZero"/>
        <c:crossBetween val="between"/>
        <c:majorUnit val="20"/>
        <c:minorUnit val="4"/>
      </c:valAx>
    </c:plotArea>
    <c:plotVisOnly val="1"/>
    <c:dispBlanksAs val="gap"/>
    <c:showDLblsOverMax val="0"/>
  </c:chart>
  <c:txPr>
    <a:bodyPr/>
    <a:lstStyle/>
    <a:p>
      <a:pPr>
        <a:defRPr sz="1800"/>
      </a:pPr>
      <a:endParaRPr lang="nl-B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579146497764374E-2"/>
          <c:y val="2.9142951232219567E-2"/>
          <c:w val="0.93642085350223558"/>
          <c:h val="0.88612790523801632"/>
        </c:manualLayout>
      </c:layout>
      <c:barChart>
        <c:barDir val="bar"/>
        <c:grouping val="clustered"/>
        <c:varyColors val="0"/>
        <c:ser>
          <c:idx val="0"/>
          <c:order val="0"/>
          <c:tx>
            <c:strRef>
              <c:f>Sheet1!$B$1</c:f>
              <c:strCache>
                <c:ptCount val="1"/>
                <c:pt idx="0">
                  <c:v>Column1</c:v>
                </c:pt>
              </c:strCache>
            </c:strRef>
          </c:tx>
          <c:spPr>
            <a:solidFill>
              <a:schemeClr val="bg2"/>
            </a:solidFill>
          </c:spPr>
          <c:invertIfNegative val="0"/>
          <c:dPt>
            <c:idx val="5"/>
            <c:invertIfNegative val="0"/>
            <c:bubble3D val="0"/>
            <c:extLst>
              <c:ext xmlns:c16="http://schemas.microsoft.com/office/drawing/2014/chart" uri="{C3380CC4-5D6E-409C-BE32-E72D297353CC}">
                <c16:uniqueId val="{00000000-5F36-44AB-A7EE-C99C00AE7DA2}"/>
              </c:ext>
            </c:extLst>
          </c:dPt>
          <c:dLbls>
            <c:numFmt formatCode="0" sourceLinked="0"/>
            <c:spPr>
              <a:noFill/>
              <a:ln>
                <a:noFill/>
              </a:ln>
              <a:effectLst/>
            </c:spPr>
            <c:txPr>
              <a:bodyPr anchorCtr="0"/>
              <a:lstStyle/>
              <a:p>
                <a:pPr algn="ctr">
                  <a:defRPr sz="1100" b="1">
                    <a:solidFill>
                      <a:schemeClr val="tx1"/>
                    </a:solidFill>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Male</c:v>
                </c:pt>
                <c:pt idx="1">
                  <c:v>Female</c:v>
                </c:pt>
                <c:pt idx="3">
                  <c:v>18-34</c:v>
                </c:pt>
                <c:pt idx="4">
                  <c:v>35-54</c:v>
                </c:pt>
                <c:pt idx="5">
                  <c:v>55+</c:v>
                </c:pt>
                <c:pt idx="6">
                  <c:v>Mean</c:v>
                </c:pt>
                <c:pt idx="8">
                  <c:v>Région Flamande / Vlaams Gewest</c:v>
                </c:pt>
                <c:pt idx="9">
                  <c:v>Région Wallonne / Waals Gewest</c:v>
                </c:pt>
                <c:pt idx="10">
                  <c:v>Région de Bruxelles-Capitale / Brussels Hoofdstede</c:v>
                </c:pt>
                <c:pt idx="12">
                  <c:v>Group 1&amp;2</c:v>
                </c:pt>
                <c:pt idx="13">
                  <c:v>Group 3&amp;4</c:v>
                </c:pt>
                <c:pt idx="14">
                  <c:v>Group 5&amp;6</c:v>
                </c:pt>
                <c:pt idx="15">
                  <c:v>Group 7&amp;8</c:v>
                </c:pt>
              </c:strCache>
            </c:strRef>
          </c:cat>
          <c:val>
            <c:numRef>
              <c:f>Sheet1!$B$2:$B$17</c:f>
              <c:numCache>
                <c:formatCode>0</c:formatCode>
                <c:ptCount val="16"/>
                <c:pt idx="0">
                  <c:v>52.76</c:v>
                </c:pt>
                <c:pt idx="1">
                  <c:v>47.24</c:v>
                </c:pt>
                <c:pt idx="3">
                  <c:v>30.37</c:v>
                </c:pt>
                <c:pt idx="4">
                  <c:v>30.98</c:v>
                </c:pt>
                <c:pt idx="5">
                  <c:v>38.65</c:v>
                </c:pt>
                <c:pt idx="8">
                  <c:v>65.03</c:v>
                </c:pt>
                <c:pt idx="9">
                  <c:v>9.51</c:v>
                </c:pt>
                <c:pt idx="10">
                  <c:v>25.46</c:v>
                </c:pt>
                <c:pt idx="12">
                  <c:v>34.36</c:v>
                </c:pt>
                <c:pt idx="13">
                  <c:v>27.3</c:v>
                </c:pt>
                <c:pt idx="14">
                  <c:v>18.71</c:v>
                </c:pt>
                <c:pt idx="15">
                  <c:v>19.329999999999998</c:v>
                </c:pt>
              </c:numCache>
            </c:numRef>
          </c:val>
          <c:extLst>
            <c:ext xmlns:c16="http://schemas.microsoft.com/office/drawing/2014/chart" uri="{C3380CC4-5D6E-409C-BE32-E72D297353CC}">
              <c16:uniqueId val="{00000001-5F36-44AB-A7EE-C99C00AE7DA2}"/>
            </c:ext>
          </c:extLst>
        </c:ser>
        <c:dLbls>
          <c:showLegendKey val="0"/>
          <c:showVal val="1"/>
          <c:showCatName val="0"/>
          <c:showSerName val="0"/>
          <c:showPercent val="0"/>
          <c:showBubbleSize val="0"/>
        </c:dLbls>
        <c:gapWidth val="60"/>
        <c:axId val="184859648"/>
        <c:axId val="184919936"/>
      </c:barChart>
      <c:catAx>
        <c:axId val="184859648"/>
        <c:scaling>
          <c:orientation val="maxMin"/>
        </c:scaling>
        <c:delete val="1"/>
        <c:axPos val="l"/>
        <c:numFmt formatCode="#,##0" sourceLinked="0"/>
        <c:majorTickMark val="out"/>
        <c:minorTickMark val="none"/>
        <c:tickLblPos val="nextTo"/>
        <c:crossAx val="184919936"/>
        <c:crosses val="autoZero"/>
        <c:auto val="1"/>
        <c:lblAlgn val="ctr"/>
        <c:lblOffset val="100"/>
        <c:noMultiLvlLbl val="0"/>
      </c:catAx>
      <c:valAx>
        <c:axId val="184919936"/>
        <c:scaling>
          <c:orientation val="minMax"/>
          <c:max val="100"/>
          <c:min val="0"/>
        </c:scaling>
        <c:delete val="1"/>
        <c:axPos val="t"/>
        <c:numFmt formatCode="0" sourceLinked="1"/>
        <c:majorTickMark val="out"/>
        <c:minorTickMark val="none"/>
        <c:tickLblPos val="nextTo"/>
        <c:crossAx val="184859648"/>
        <c:crosses val="autoZero"/>
        <c:crossBetween val="between"/>
        <c:majorUnit val="20"/>
        <c:minorUnit val="4"/>
      </c:valAx>
    </c:plotArea>
    <c:plotVisOnly val="1"/>
    <c:dispBlanksAs val="gap"/>
    <c:showDLblsOverMax val="0"/>
  </c:chart>
  <c:txPr>
    <a:bodyPr/>
    <a:lstStyle/>
    <a:p>
      <a:pPr>
        <a:defRPr sz="1800"/>
      </a:pPr>
      <a:endParaRPr lang="nl-B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579146497764374E-2"/>
          <c:y val="2.9142951232219567E-2"/>
          <c:w val="0.93642085350223558"/>
          <c:h val="0.88933574064120335"/>
        </c:manualLayout>
      </c:layout>
      <c:barChart>
        <c:barDir val="bar"/>
        <c:grouping val="clustered"/>
        <c:varyColors val="0"/>
        <c:ser>
          <c:idx val="0"/>
          <c:order val="0"/>
          <c:tx>
            <c:strRef>
              <c:f>Sheet1!$B$1</c:f>
              <c:strCache>
                <c:ptCount val="1"/>
                <c:pt idx="0">
                  <c:v>Column1</c:v>
                </c:pt>
              </c:strCache>
            </c:strRef>
          </c:tx>
          <c:spPr>
            <a:solidFill>
              <a:schemeClr val="bg2"/>
            </a:solidFill>
          </c:spPr>
          <c:invertIfNegative val="0"/>
          <c:dPt>
            <c:idx val="5"/>
            <c:invertIfNegative val="0"/>
            <c:bubble3D val="0"/>
            <c:extLst>
              <c:ext xmlns:c16="http://schemas.microsoft.com/office/drawing/2014/chart" uri="{C3380CC4-5D6E-409C-BE32-E72D297353CC}">
                <c16:uniqueId val="{00000000-7818-431B-AB70-616C3D591684}"/>
              </c:ext>
            </c:extLst>
          </c:dPt>
          <c:dLbls>
            <c:numFmt formatCode="0" sourceLinked="0"/>
            <c:spPr>
              <a:noFill/>
              <a:ln>
                <a:noFill/>
              </a:ln>
              <a:effectLst/>
            </c:spPr>
            <c:txPr>
              <a:bodyPr anchorCtr="0"/>
              <a:lstStyle/>
              <a:p>
                <a:pPr algn="ctr">
                  <a:defRPr sz="1100" b="1">
                    <a:solidFill>
                      <a:schemeClr val="tx1"/>
                    </a:solidFill>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Male</c:v>
                </c:pt>
                <c:pt idx="1">
                  <c:v>Female</c:v>
                </c:pt>
                <c:pt idx="3">
                  <c:v>18-34</c:v>
                </c:pt>
                <c:pt idx="4">
                  <c:v>35-54</c:v>
                </c:pt>
                <c:pt idx="5">
                  <c:v>55+</c:v>
                </c:pt>
                <c:pt idx="6">
                  <c:v>Mean</c:v>
                </c:pt>
                <c:pt idx="8">
                  <c:v>Région Flamande / Vlaams Gewest</c:v>
                </c:pt>
                <c:pt idx="9">
                  <c:v>Région Wallonne / Waals Gewest</c:v>
                </c:pt>
                <c:pt idx="10">
                  <c:v>Région de Bruxelles-Capitale / Brussels Hoofdstede</c:v>
                </c:pt>
                <c:pt idx="12">
                  <c:v>Group 1&amp;2</c:v>
                </c:pt>
                <c:pt idx="13">
                  <c:v>Group 3&amp;4</c:v>
                </c:pt>
                <c:pt idx="14">
                  <c:v>Group 5&amp;6</c:v>
                </c:pt>
                <c:pt idx="15">
                  <c:v>Group 7&amp;8</c:v>
                </c:pt>
              </c:strCache>
            </c:strRef>
          </c:cat>
          <c:val>
            <c:numRef>
              <c:f>Sheet1!$B$2:$B$17</c:f>
              <c:numCache>
                <c:formatCode>0</c:formatCode>
                <c:ptCount val="16"/>
                <c:pt idx="0">
                  <c:v>43.64</c:v>
                </c:pt>
                <c:pt idx="1">
                  <c:v>56.36</c:v>
                </c:pt>
                <c:pt idx="3">
                  <c:v>14.55</c:v>
                </c:pt>
                <c:pt idx="4">
                  <c:v>36.97</c:v>
                </c:pt>
                <c:pt idx="5">
                  <c:v>48.48</c:v>
                </c:pt>
                <c:pt idx="8">
                  <c:v>39.39</c:v>
                </c:pt>
                <c:pt idx="9">
                  <c:v>13.33</c:v>
                </c:pt>
                <c:pt idx="10">
                  <c:v>47.27</c:v>
                </c:pt>
                <c:pt idx="12">
                  <c:v>27.27</c:v>
                </c:pt>
                <c:pt idx="13">
                  <c:v>31.52</c:v>
                </c:pt>
                <c:pt idx="14">
                  <c:v>16.97</c:v>
                </c:pt>
                <c:pt idx="15">
                  <c:v>23.64</c:v>
                </c:pt>
              </c:numCache>
            </c:numRef>
          </c:val>
          <c:extLst>
            <c:ext xmlns:c16="http://schemas.microsoft.com/office/drawing/2014/chart" uri="{C3380CC4-5D6E-409C-BE32-E72D297353CC}">
              <c16:uniqueId val="{00000001-7818-431B-AB70-616C3D591684}"/>
            </c:ext>
          </c:extLst>
        </c:ser>
        <c:dLbls>
          <c:showLegendKey val="0"/>
          <c:showVal val="1"/>
          <c:showCatName val="0"/>
          <c:showSerName val="0"/>
          <c:showPercent val="0"/>
          <c:showBubbleSize val="0"/>
        </c:dLbls>
        <c:gapWidth val="60"/>
        <c:axId val="184859648"/>
        <c:axId val="184919936"/>
      </c:barChart>
      <c:catAx>
        <c:axId val="184859648"/>
        <c:scaling>
          <c:orientation val="maxMin"/>
        </c:scaling>
        <c:delete val="1"/>
        <c:axPos val="l"/>
        <c:numFmt formatCode="#,##0" sourceLinked="0"/>
        <c:majorTickMark val="out"/>
        <c:minorTickMark val="none"/>
        <c:tickLblPos val="nextTo"/>
        <c:crossAx val="184919936"/>
        <c:crosses val="autoZero"/>
        <c:auto val="1"/>
        <c:lblAlgn val="ctr"/>
        <c:lblOffset val="100"/>
        <c:noMultiLvlLbl val="0"/>
      </c:catAx>
      <c:valAx>
        <c:axId val="184919936"/>
        <c:scaling>
          <c:orientation val="minMax"/>
          <c:max val="100"/>
          <c:min val="0"/>
        </c:scaling>
        <c:delete val="1"/>
        <c:axPos val="t"/>
        <c:numFmt formatCode="0" sourceLinked="1"/>
        <c:majorTickMark val="out"/>
        <c:minorTickMark val="none"/>
        <c:tickLblPos val="nextTo"/>
        <c:crossAx val="184859648"/>
        <c:crosses val="autoZero"/>
        <c:crossBetween val="between"/>
        <c:majorUnit val="20"/>
        <c:minorUnit val="4"/>
      </c:valAx>
    </c:plotArea>
    <c:plotVisOnly val="1"/>
    <c:dispBlanksAs val="gap"/>
    <c:showDLblsOverMax val="0"/>
  </c:chart>
  <c:txPr>
    <a:bodyPr/>
    <a:lstStyle/>
    <a:p>
      <a:pPr>
        <a:defRPr sz="1800"/>
      </a:pPr>
      <a:endParaRPr lang="nl-B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8849417211680143E-2"/>
          <c:w val="0.71545646682153874"/>
          <c:h val="0.83505379105091715"/>
        </c:manualLayout>
      </c:layout>
      <c:barChart>
        <c:barDir val="col"/>
        <c:grouping val="stacked"/>
        <c:varyColors val="0"/>
        <c:ser>
          <c:idx val="0"/>
          <c:order val="0"/>
          <c:tx>
            <c:strRef>
              <c:f>Sheet1!$A$5</c:f>
              <c:strCache>
                <c:ptCount val="1"/>
                <c:pt idx="0">
                  <c:v>Zeker wel</c:v>
                </c:pt>
              </c:strCache>
            </c:strRef>
          </c:tx>
          <c:spPr>
            <a:solidFill>
              <a:schemeClr val="tx2">
                <a:lumMod val="75000"/>
              </a:schemeClr>
            </a:solidFill>
            <a:ln>
              <a:noFill/>
            </a:ln>
            <a:effectLst/>
          </c:spPr>
          <c:invertIfNegative val="0"/>
          <c:dLbls>
            <c:numFmt formatCode="0;0;" sourceLinked="0"/>
            <c:spPr>
              <a:noFill/>
              <a:ln>
                <a:noFill/>
              </a:ln>
              <a:effectLst/>
            </c:spPr>
            <c:txPr>
              <a:bodyPr rot="0" vertOverflow="overflow" horzOverflow="overflow" vert="horz" wrap="none" lIns="36000" tIns="0" rIns="36000" bIns="0">
                <a:spAutoFit/>
              </a:bodyPr>
              <a:lstStyle/>
              <a:p>
                <a:pPr>
                  <a:defRPr sz="1200" b="1">
                    <a:solidFill>
                      <a:schemeClr val="bg1"/>
                    </a:solidFill>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Sheet1!$B$1:$B$1</c:f>
              <c:strCache>
                <c:ptCount val="1"/>
                <c:pt idx="0">
                  <c:v>(n=1000)
</c:v>
                </c:pt>
              </c:strCache>
            </c:strRef>
          </c:cat>
          <c:val>
            <c:numRef>
              <c:f>Sheet1!$B$5:$B$5</c:f>
              <c:numCache>
                <c:formatCode>0\%</c:formatCode>
                <c:ptCount val="1"/>
                <c:pt idx="0">
                  <c:v>20.8</c:v>
                </c:pt>
              </c:numCache>
            </c:numRef>
          </c:val>
          <c:extLst>
            <c:ext xmlns:c16="http://schemas.microsoft.com/office/drawing/2014/chart" uri="{C3380CC4-5D6E-409C-BE32-E72D297353CC}">
              <c16:uniqueId val="{00000000-E676-460F-A3E0-FA1B9A8ACC4F}"/>
            </c:ext>
          </c:extLst>
        </c:ser>
        <c:ser>
          <c:idx val="1"/>
          <c:order val="1"/>
          <c:tx>
            <c:strRef>
              <c:f>Sheet1!$A$6</c:f>
              <c:strCache>
                <c:ptCount val="1"/>
                <c:pt idx="0">
                  <c:v>Waarschijnlijk wel</c:v>
                </c:pt>
              </c:strCache>
            </c:strRef>
          </c:tx>
          <c:spPr>
            <a:solidFill>
              <a:schemeClr val="tx2"/>
            </a:solidFill>
            <a:ln>
              <a:noFill/>
            </a:ln>
            <a:effectLst/>
          </c:spPr>
          <c:invertIfNegative val="0"/>
          <c:dLbls>
            <c:numFmt formatCode="0;0;" sourceLinked="0"/>
            <c:spPr>
              <a:noFill/>
              <a:ln>
                <a:noFill/>
              </a:ln>
              <a:effectLst/>
            </c:spPr>
            <c:txPr>
              <a:bodyPr rot="0" vertOverflow="overflow" horzOverflow="overflow" vert="horz"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Sheet1!$B$1:$B$1</c:f>
              <c:strCache>
                <c:ptCount val="1"/>
                <c:pt idx="0">
                  <c:v>(n=1000)
</c:v>
                </c:pt>
              </c:strCache>
            </c:strRef>
          </c:cat>
          <c:val>
            <c:numRef>
              <c:f>Sheet1!$B$6:$B$6</c:f>
              <c:numCache>
                <c:formatCode>0\%</c:formatCode>
                <c:ptCount val="1"/>
                <c:pt idx="0">
                  <c:v>31.4</c:v>
                </c:pt>
              </c:numCache>
            </c:numRef>
          </c:val>
          <c:extLst>
            <c:ext xmlns:c16="http://schemas.microsoft.com/office/drawing/2014/chart" uri="{C3380CC4-5D6E-409C-BE32-E72D297353CC}">
              <c16:uniqueId val="{00000001-E676-460F-A3E0-FA1B9A8ACC4F}"/>
            </c:ext>
          </c:extLst>
        </c:ser>
        <c:ser>
          <c:idx val="2"/>
          <c:order val="2"/>
          <c:tx>
            <c:strRef>
              <c:f>Sheet1!$A$7</c:f>
              <c:strCache>
                <c:ptCount val="1"/>
                <c:pt idx="0">
                  <c:v>Misschien</c:v>
                </c:pt>
              </c:strCache>
            </c:strRef>
          </c:tx>
          <c:spPr>
            <a:solidFill>
              <a:schemeClr val="bg1">
                <a:lumMod val="75000"/>
              </a:schemeClr>
            </a:solidFill>
            <a:ln>
              <a:noFill/>
            </a:ln>
            <a:effectLst/>
          </c:spPr>
          <c:invertIfNegative val="0"/>
          <c:dLbls>
            <c:numFmt formatCode="0;0;" sourceLinked="0"/>
            <c:spPr>
              <a:noFill/>
              <a:ln>
                <a:noFill/>
              </a:ln>
              <a:effectLst/>
            </c:spPr>
            <c:txPr>
              <a:bodyPr rot="0" vertOverflow="overflow" horzOverflow="overflow" vert="horz"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Sheet1!$B$1:$B$1</c:f>
              <c:strCache>
                <c:ptCount val="1"/>
                <c:pt idx="0">
                  <c:v>(n=1000)
</c:v>
                </c:pt>
              </c:strCache>
            </c:strRef>
          </c:cat>
          <c:val>
            <c:numRef>
              <c:f>Sheet1!$B$7:$B$7</c:f>
              <c:numCache>
                <c:formatCode>0\%</c:formatCode>
                <c:ptCount val="1"/>
                <c:pt idx="0">
                  <c:v>25.6</c:v>
                </c:pt>
              </c:numCache>
            </c:numRef>
          </c:val>
          <c:extLst>
            <c:ext xmlns:c16="http://schemas.microsoft.com/office/drawing/2014/chart" uri="{C3380CC4-5D6E-409C-BE32-E72D297353CC}">
              <c16:uniqueId val="{00000002-E676-460F-A3E0-FA1B9A8ACC4F}"/>
            </c:ext>
          </c:extLst>
        </c:ser>
        <c:ser>
          <c:idx val="3"/>
          <c:order val="3"/>
          <c:tx>
            <c:strRef>
              <c:f>Sheet1!$A$8</c:f>
              <c:strCache>
                <c:ptCount val="1"/>
                <c:pt idx="0">
                  <c:v>Waarschijnlijk niet</c:v>
                </c:pt>
              </c:strCache>
            </c:strRef>
          </c:tx>
          <c:spPr>
            <a:solidFill>
              <a:schemeClr val="accent3"/>
            </a:solidFill>
          </c:spPr>
          <c:invertIfNegative val="0"/>
          <c:dLbls>
            <c:numFmt formatCode="0;0;" sourceLinked="0"/>
            <c:spPr>
              <a:noFill/>
              <a:ln>
                <a:noFill/>
              </a:ln>
              <a:effectLst/>
            </c:spPr>
            <c:txPr>
              <a:bodyPr vertOverflow="overflow" horzOverflow="overflow"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Sheet1!$B$1:$B$1</c:f>
              <c:strCache>
                <c:ptCount val="1"/>
                <c:pt idx="0">
                  <c:v>(n=1000)
</c:v>
                </c:pt>
              </c:strCache>
            </c:strRef>
          </c:cat>
          <c:val>
            <c:numRef>
              <c:f>Sheet1!$B$8:$B$8</c:f>
              <c:numCache>
                <c:formatCode>0\%</c:formatCode>
                <c:ptCount val="1"/>
                <c:pt idx="0">
                  <c:v>12.4</c:v>
                </c:pt>
              </c:numCache>
            </c:numRef>
          </c:val>
          <c:extLst>
            <c:ext xmlns:c16="http://schemas.microsoft.com/office/drawing/2014/chart" uri="{C3380CC4-5D6E-409C-BE32-E72D297353CC}">
              <c16:uniqueId val="{00000003-E676-460F-A3E0-FA1B9A8ACC4F}"/>
            </c:ext>
          </c:extLst>
        </c:ser>
        <c:ser>
          <c:idx val="4"/>
          <c:order val="4"/>
          <c:tx>
            <c:strRef>
              <c:f>Sheet1!$A$9</c:f>
              <c:strCache>
                <c:ptCount val="1"/>
                <c:pt idx="0">
                  <c:v>Zeker niet</c:v>
                </c:pt>
              </c:strCache>
            </c:strRef>
          </c:tx>
          <c:spPr>
            <a:solidFill>
              <a:schemeClr val="accent5"/>
            </a:solidFill>
          </c:spPr>
          <c:invertIfNegative val="0"/>
          <c:dLbls>
            <c:numFmt formatCode="0;0;" sourceLinked="0"/>
            <c:spPr>
              <a:noFill/>
              <a:ln>
                <a:noFill/>
              </a:ln>
              <a:effectLst/>
            </c:spPr>
            <c:txPr>
              <a:bodyPr vertOverflow="overflow" horzOverflow="overflow"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Sheet1!$B$1:$B$1</c:f>
              <c:strCache>
                <c:ptCount val="1"/>
                <c:pt idx="0">
                  <c:v>(n=1000)
</c:v>
                </c:pt>
              </c:strCache>
            </c:strRef>
          </c:cat>
          <c:val>
            <c:numRef>
              <c:f>Sheet1!$B$9:$B$9</c:f>
              <c:numCache>
                <c:formatCode>0\%</c:formatCode>
                <c:ptCount val="1"/>
                <c:pt idx="0">
                  <c:v>9.8000000000000007</c:v>
                </c:pt>
              </c:numCache>
            </c:numRef>
          </c:val>
          <c:extLst>
            <c:ext xmlns:c16="http://schemas.microsoft.com/office/drawing/2014/chart" uri="{C3380CC4-5D6E-409C-BE32-E72D297353CC}">
              <c16:uniqueId val="{00000004-E676-460F-A3E0-FA1B9A8ACC4F}"/>
            </c:ext>
          </c:extLst>
        </c:ser>
        <c:dLbls>
          <c:showLegendKey val="0"/>
          <c:showVal val="1"/>
          <c:showCatName val="0"/>
          <c:showSerName val="0"/>
          <c:showPercent val="0"/>
          <c:showBubbleSize val="0"/>
        </c:dLbls>
        <c:gapWidth val="160"/>
        <c:overlap val="100"/>
        <c:axId val="528539336"/>
        <c:axId val="528539008"/>
      </c:barChart>
      <c:catAx>
        <c:axId val="5285393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vert="horz"/>
          <a:lstStyle/>
          <a:p>
            <a:pPr>
              <a:defRPr>
                <a:solidFill>
                  <a:schemeClr val="tx1">
                    <a:lumMod val="50000"/>
                    <a:lumOff val="50000"/>
                  </a:schemeClr>
                </a:solidFill>
              </a:defRPr>
            </a:pPr>
            <a:endParaRPr lang="nl-BE"/>
          </a:p>
        </c:txPr>
        <c:crossAx val="528539008"/>
        <c:crosses val="max"/>
        <c:auto val="1"/>
        <c:lblAlgn val="ctr"/>
        <c:lblOffset val="0"/>
        <c:noMultiLvlLbl val="0"/>
      </c:catAx>
      <c:valAx>
        <c:axId val="528539008"/>
        <c:scaling>
          <c:orientation val="maxMin"/>
          <c:max val="100"/>
          <c:min val="0"/>
        </c:scaling>
        <c:delete val="0"/>
        <c:axPos val="l"/>
        <c:numFmt formatCode="0\%" sourceLinked="1"/>
        <c:majorTickMark val="none"/>
        <c:minorTickMark val="none"/>
        <c:tickLblPos val="none"/>
        <c:spPr>
          <a:noFill/>
          <a:ln>
            <a:noFill/>
          </a:ln>
          <a:effectLst/>
        </c:spPr>
        <c:txPr>
          <a:bodyPr rot="-60000000" vert="horz"/>
          <a:lstStyle/>
          <a:p>
            <a:pPr>
              <a:defRPr/>
            </a:pPr>
            <a:endParaRPr lang="nl-BE"/>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nl-B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749427258791813"/>
          <c:y val="2.9142951232219567E-2"/>
          <c:w val="0.38545934319262604"/>
          <c:h val="0.94386906868383025"/>
        </c:manualLayout>
      </c:layout>
      <c:barChart>
        <c:barDir val="bar"/>
        <c:grouping val="clustered"/>
        <c:varyColors val="0"/>
        <c:ser>
          <c:idx val="0"/>
          <c:order val="0"/>
          <c:tx>
            <c:strRef>
              <c:f>Sheet1!$B$1</c:f>
              <c:strCache>
                <c:ptCount val="1"/>
                <c:pt idx="0">
                  <c:v>Column1</c:v>
                </c:pt>
              </c:strCache>
            </c:strRef>
          </c:tx>
          <c:spPr>
            <a:solidFill>
              <a:schemeClr val="accent1"/>
            </a:solidFill>
          </c:spPr>
          <c:invertIfNegative val="0"/>
          <c:dPt>
            <c:idx val="5"/>
            <c:invertIfNegative val="0"/>
            <c:bubble3D val="0"/>
            <c:spPr>
              <a:solidFill>
                <a:schemeClr val="accent6"/>
              </a:solidFill>
            </c:spPr>
            <c:extLst>
              <c:ext xmlns:c16="http://schemas.microsoft.com/office/drawing/2014/chart" uri="{C3380CC4-5D6E-409C-BE32-E72D297353CC}">
                <c16:uniqueId val="{00000000-7DFA-4D16-8538-1E6147CDF19C}"/>
              </c:ext>
            </c:extLst>
          </c:dPt>
          <c:dLbls>
            <c:numFmt formatCode="0" sourceLinked="0"/>
            <c:spPr>
              <a:noFill/>
              <a:ln>
                <a:noFill/>
              </a:ln>
              <a:effectLst/>
            </c:spPr>
            <c:txPr>
              <a:bodyPr anchorCtr="0"/>
              <a:lstStyle/>
              <a:p>
                <a:pPr algn="ctr">
                  <a:defRPr sz="1200" b="1">
                    <a:solidFill>
                      <a:schemeClr val="tx1"/>
                    </a:solidFill>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Koppel zonder kinderen</c:v>
                </c:pt>
                <c:pt idx="1">
                  <c:v>Koppel met kinderen</c:v>
                </c:pt>
                <c:pt idx="2">
                  <c:v>Alleenstaand zonder kinderen</c:v>
                </c:pt>
                <c:pt idx="3">
                  <c:v>Thuiswonend</c:v>
                </c:pt>
                <c:pt idx="4">
                  <c:v>Alleenstaand met kinderen</c:v>
                </c:pt>
                <c:pt idx="5">
                  <c:v>Andere</c:v>
                </c:pt>
              </c:strCache>
            </c:strRef>
          </c:cat>
          <c:val>
            <c:numRef>
              <c:f>Sheet1!$B$2:$B$7</c:f>
              <c:numCache>
                <c:formatCode>General</c:formatCode>
                <c:ptCount val="6"/>
                <c:pt idx="0">
                  <c:v>33</c:v>
                </c:pt>
                <c:pt idx="1">
                  <c:v>28.6</c:v>
                </c:pt>
                <c:pt idx="2">
                  <c:v>19.3</c:v>
                </c:pt>
                <c:pt idx="3">
                  <c:v>10</c:v>
                </c:pt>
                <c:pt idx="4">
                  <c:v>7</c:v>
                </c:pt>
                <c:pt idx="5">
                  <c:v>2.1</c:v>
                </c:pt>
              </c:numCache>
            </c:numRef>
          </c:val>
          <c:extLst>
            <c:ext xmlns:c16="http://schemas.microsoft.com/office/drawing/2014/chart" uri="{C3380CC4-5D6E-409C-BE32-E72D297353CC}">
              <c16:uniqueId val="{00000000-81D5-42C0-8AEA-963919D5C2B4}"/>
            </c:ext>
          </c:extLst>
        </c:ser>
        <c:dLbls>
          <c:showLegendKey val="0"/>
          <c:showVal val="1"/>
          <c:showCatName val="0"/>
          <c:showSerName val="0"/>
          <c:showPercent val="0"/>
          <c:showBubbleSize val="0"/>
        </c:dLbls>
        <c:gapWidth val="60"/>
        <c:axId val="184859648"/>
        <c:axId val="184919936"/>
      </c:barChart>
      <c:catAx>
        <c:axId val="184859648"/>
        <c:scaling>
          <c:orientation val="maxMin"/>
        </c:scaling>
        <c:delete val="0"/>
        <c:axPos val="l"/>
        <c:numFmt formatCode="#,##0" sourceLinked="0"/>
        <c:majorTickMark val="out"/>
        <c:minorTickMark val="none"/>
        <c:tickLblPos val="nextTo"/>
        <c:spPr>
          <a:ln>
            <a:noFill/>
          </a:ln>
        </c:spPr>
        <c:txPr>
          <a:bodyPr/>
          <a:lstStyle/>
          <a:p>
            <a:pPr marL="0" algn="r" defTabSz="914400" rtl="0" eaLnBrk="1" latinLnBrk="0" hangingPunct="1">
              <a:defRPr lang="nl-BE" sz="1000" kern="1200">
                <a:solidFill>
                  <a:schemeClr val="tx1"/>
                </a:solidFill>
                <a:latin typeface="+mn-lt"/>
                <a:ea typeface="+mn-ea"/>
                <a:cs typeface="+mn-cs"/>
              </a:defRPr>
            </a:pPr>
            <a:endParaRPr lang="nl-BE"/>
          </a:p>
        </c:txPr>
        <c:crossAx val="184919936"/>
        <c:crosses val="autoZero"/>
        <c:auto val="1"/>
        <c:lblAlgn val="ctr"/>
        <c:lblOffset val="100"/>
        <c:noMultiLvlLbl val="0"/>
      </c:catAx>
      <c:valAx>
        <c:axId val="184919936"/>
        <c:scaling>
          <c:orientation val="minMax"/>
          <c:max val="60"/>
          <c:min val="0"/>
        </c:scaling>
        <c:delete val="1"/>
        <c:axPos val="t"/>
        <c:numFmt formatCode="General" sourceLinked="1"/>
        <c:majorTickMark val="out"/>
        <c:minorTickMark val="none"/>
        <c:tickLblPos val="none"/>
        <c:crossAx val="184859648"/>
        <c:crosses val="autoZero"/>
        <c:crossBetween val="between"/>
        <c:majorUnit val="20"/>
        <c:minorUnit val="4"/>
      </c:valAx>
    </c:plotArea>
    <c:plotVisOnly val="1"/>
    <c:dispBlanksAs val="gap"/>
    <c:showDLblsOverMax val="0"/>
  </c:chart>
  <c:txPr>
    <a:bodyPr/>
    <a:lstStyle/>
    <a:p>
      <a:pPr>
        <a:defRPr sz="1800"/>
      </a:pPr>
      <a:endParaRPr lang="nl-B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345649377559863E-2"/>
          <c:w val="0.99987839741737805"/>
          <c:h val="0.90086003478505772"/>
        </c:manualLayout>
      </c:layout>
      <c:barChart>
        <c:barDir val="col"/>
        <c:grouping val="clustered"/>
        <c:varyColors val="0"/>
        <c:ser>
          <c:idx val="0"/>
          <c:order val="0"/>
          <c:tx>
            <c:strRef>
              <c:f>Sheet1!$A$3</c:f>
              <c:strCache>
                <c:ptCount val="1"/>
                <c:pt idx="0">
                  <c:v>Group 1</c:v>
                </c:pt>
              </c:strCache>
            </c:strRef>
          </c:tx>
          <c:spPr>
            <a:solidFill>
              <a:schemeClr val="tx2">
                <a:lumMod val="75000"/>
              </a:schemeClr>
            </a:solidFill>
            <a:ln>
              <a:noFill/>
            </a:ln>
            <a:effectLst/>
          </c:spPr>
          <c:invertIfNegative val="0"/>
          <c:dLbls>
            <c:numFmt formatCode="0" sourceLinked="0"/>
            <c:spPr>
              <a:noFill/>
              <a:ln>
                <a:noFill/>
              </a:ln>
              <a:effectLst/>
            </c:spPr>
            <c:txPr>
              <a:bodyPr rot="0" vertOverflow="overflow" horzOverflow="overflow" vert="horz" wrap="none">
                <a:spAutoFit/>
              </a:bodyPr>
              <a:lstStyle/>
              <a:p>
                <a:pPr>
                  <a:defRPr sz="1200" b="1">
                    <a:solidFill>
                      <a:schemeClr val="tx2">
                        <a:lumMod val="75000"/>
                      </a:schemeClr>
                    </a:solidFill>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18-34</c:v>
                </c:pt>
                <c:pt idx="1">
                  <c:v>35-54</c:v>
                </c:pt>
                <c:pt idx="2">
                  <c:v>55+</c:v>
                </c:pt>
              </c:strCache>
            </c:strRef>
          </c:cat>
          <c:val>
            <c:numRef>
              <c:f>Sheet1!$B$3:$D$3</c:f>
              <c:numCache>
                <c:formatCode>General</c:formatCode>
                <c:ptCount val="3"/>
                <c:pt idx="0">
                  <c:v>60.23</c:v>
                </c:pt>
                <c:pt idx="1">
                  <c:v>48.82</c:v>
                </c:pt>
                <c:pt idx="2">
                  <c:v>49.75</c:v>
                </c:pt>
              </c:numCache>
            </c:numRef>
          </c:val>
          <c:extLst>
            <c:ext xmlns:c16="http://schemas.microsoft.com/office/drawing/2014/chart" uri="{C3380CC4-5D6E-409C-BE32-E72D297353CC}">
              <c16:uniqueId val="{00000000-51C6-451D-A776-5CA0DD7379E0}"/>
            </c:ext>
          </c:extLst>
        </c:ser>
        <c:dLbls>
          <c:showLegendKey val="0"/>
          <c:showVal val="1"/>
          <c:showCatName val="0"/>
          <c:showSerName val="0"/>
          <c:showPercent val="0"/>
          <c:showBubbleSize val="0"/>
        </c:dLbls>
        <c:gapWidth val="100"/>
        <c:axId val="528539336"/>
        <c:axId val="528539008"/>
      </c:barChart>
      <c:catAx>
        <c:axId val="528539336"/>
        <c:scaling>
          <c:orientation val="minMax"/>
        </c:scaling>
        <c:delete val="1"/>
        <c:axPos val="b"/>
        <c:numFmt formatCode="General" sourceLinked="1"/>
        <c:majorTickMark val="none"/>
        <c:minorTickMark val="none"/>
        <c:tickLblPos val="nextTo"/>
        <c:crossAx val="528539008"/>
        <c:crosses val="autoZero"/>
        <c:auto val="1"/>
        <c:lblAlgn val="ctr"/>
        <c:lblOffset val="0"/>
        <c:noMultiLvlLbl val="0"/>
      </c:catAx>
      <c:valAx>
        <c:axId val="528539008"/>
        <c:scaling>
          <c:orientation val="minMax"/>
          <c:max val="100"/>
          <c:min val="0"/>
        </c:scaling>
        <c:delete val="0"/>
        <c:axPos val="l"/>
        <c:numFmt formatCode="General" sourceLinked="1"/>
        <c:majorTickMark val="none"/>
        <c:minorTickMark val="none"/>
        <c:tickLblPos val="none"/>
        <c:spPr>
          <a:noFill/>
          <a:ln>
            <a:noFill/>
          </a:ln>
          <a:effectLst/>
        </c:spPr>
        <c:txPr>
          <a:bodyPr rot="-60000000" vert="horz"/>
          <a:lstStyle/>
          <a:p>
            <a:pPr>
              <a:defRPr/>
            </a:pPr>
            <a:endParaRPr lang="nl-BE"/>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nl-B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71255379901359E-2"/>
          <c:y val="2.6988910053632707E-2"/>
          <c:w val="0.89984135783710728"/>
          <c:h val="0.94602282496519685"/>
        </c:manualLayout>
      </c:layout>
      <c:barChart>
        <c:barDir val="bar"/>
        <c:grouping val="clustered"/>
        <c:varyColors val="0"/>
        <c:ser>
          <c:idx val="0"/>
          <c:order val="0"/>
          <c:tx>
            <c:strRef>
              <c:f>Sheet1!$B$1</c:f>
              <c:strCache>
                <c:ptCount val="1"/>
                <c:pt idx="0">
                  <c:v>Series 1</c:v>
                </c:pt>
              </c:strCache>
            </c:strRef>
          </c:tx>
          <c:spPr>
            <a:noFill/>
            <a:ln>
              <a:solidFill>
                <a:schemeClr val="tx2"/>
              </a:solidFill>
            </a:ln>
          </c:spPr>
          <c:invertIfNegative val="0"/>
          <c:dPt>
            <c:idx val="10"/>
            <c:invertIfNegative val="0"/>
            <c:bubble3D val="0"/>
            <c:extLst>
              <c:ext xmlns:c16="http://schemas.microsoft.com/office/drawing/2014/chart" uri="{C3380CC4-5D6E-409C-BE32-E72D297353CC}">
                <c16:uniqueId val="{00000000-DDDA-4642-AB9C-680F4A43F88F}"/>
              </c:ext>
            </c:extLst>
          </c:dPt>
          <c:dPt>
            <c:idx val="11"/>
            <c:invertIfNegative val="0"/>
            <c:bubble3D val="0"/>
            <c:extLst>
              <c:ext xmlns:c16="http://schemas.microsoft.com/office/drawing/2014/chart" uri="{C3380CC4-5D6E-409C-BE32-E72D297353CC}">
                <c16:uniqueId val="{00000001-DDDA-4642-AB9C-680F4A43F88F}"/>
              </c:ext>
            </c:extLst>
          </c:dPt>
          <c:dPt>
            <c:idx val="13"/>
            <c:invertIfNegative val="0"/>
            <c:bubble3D val="0"/>
            <c:extLst>
              <c:ext xmlns:c16="http://schemas.microsoft.com/office/drawing/2014/chart" uri="{C3380CC4-5D6E-409C-BE32-E72D297353CC}">
                <c16:uniqueId val="{00000002-DDDA-4642-AB9C-680F4A43F88F}"/>
              </c:ext>
            </c:extLst>
          </c:dPt>
          <c:dPt>
            <c:idx val="14"/>
            <c:invertIfNegative val="0"/>
            <c:bubble3D val="0"/>
            <c:extLst>
              <c:ext xmlns:c16="http://schemas.microsoft.com/office/drawing/2014/chart" uri="{C3380CC4-5D6E-409C-BE32-E72D297353CC}">
                <c16:uniqueId val="{00000003-DDDA-4642-AB9C-680F4A43F88F}"/>
              </c:ext>
            </c:extLst>
          </c:dPt>
          <c:dLbls>
            <c:delete val="1"/>
          </c:dLbls>
          <c:cat>
            <c:strRef>
              <c:f>Sheet1!$A$2:$A$5</c:f>
              <c:strCache>
                <c:ptCount val="4"/>
                <c:pt idx="0">
                  <c:v>Groep 1-2</c:v>
                </c:pt>
                <c:pt idx="1">
                  <c:v>Groep 3-4</c:v>
                </c:pt>
                <c:pt idx="2">
                  <c:v>Groep 5-6</c:v>
                </c:pt>
                <c:pt idx="3">
                  <c:v>Groep 7-8</c:v>
                </c:pt>
              </c:strCache>
            </c:strRef>
          </c:cat>
          <c:val>
            <c:numRef>
              <c:f>Sheet1!$B$2:$B$5</c:f>
              <c:numCache>
                <c:formatCode>General</c:formatCode>
                <c:ptCount val="4"/>
                <c:pt idx="0">
                  <c:v>100</c:v>
                </c:pt>
                <c:pt idx="1">
                  <c:v>100</c:v>
                </c:pt>
                <c:pt idx="2">
                  <c:v>100</c:v>
                </c:pt>
                <c:pt idx="3">
                  <c:v>100</c:v>
                </c:pt>
              </c:numCache>
            </c:numRef>
          </c:val>
          <c:extLst>
            <c:ext xmlns:c16="http://schemas.microsoft.com/office/drawing/2014/chart" uri="{C3380CC4-5D6E-409C-BE32-E72D297353CC}">
              <c16:uniqueId val="{00000004-DDDA-4642-AB9C-680F4A43F88F}"/>
            </c:ext>
          </c:extLst>
        </c:ser>
        <c:ser>
          <c:idx val="1"/>
          <c:order val="1"/>
          <c:tx>
            <c:strRef>
              <c:f>Sheet1!$C$1</c:f>
              <c:strCache>
                <c:ptCount val="1"/>
                <c:pt idx="0">
                  <c:v>Series 2</c:v>
                </c:pt>
              </c:strCache>
            </c:strRef>
          </c:tx>
          <c:spPr>
            <a:solidFill>
              <a:schemeClr val="tx2"/>
            </a:solidFill>
          </c:spPr>
          <c:invertIfNegative val="0"/>
          <c:dLbls>
            <c:numFmt formatCode="0" sourceLinked="0"/>
            <c:spPr>
              <a:noFill/>
              <a:ln>
                <a:noFill/>
              </a:ln>
              <a:effectLst/>
            </c:spPr>
            <c:txPr>
              <a:bodyPr wrap="square" lIns="38100" tIns="19050" rIns="38100" bIns="19050" anchor="ctr" anchorCtr="0">
                <a:spAutoFit/>
              </a:bodyPr>
              <a:lstStyle/>
              <a:p>
                <a:pPr algn="ctr">
                  <a:defRPr lang="en-GB" sz="1200" b="1" i="0" u="none" strike="noStrike" kern="1200" baseline="0">
                    <a:solidFill>
                      <a:schemeClr val="tx2"/>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Groep 1-2</c:v>
                </c:pt>
                <c:pt idx="1">
                  <c:v>Groep 3-4</c:v>
                </c:pt>
                <c:pt idx="2">
                  <c:v>Groep 5-6</c:v>
                </c:pt>
                <c:pt idx="3">
                  <c:v>Groep 7-8</c:v>
                </c:pt>
              </c:strCache>
            </c:strRef>
          </c:cat>
          <c:val>
            <c:numRef>
              <c:f>Sheet1!$C$2:$C$5</c:f>
              <c:numCache>
                <c:formatCode>General</c:formatCode>
                <c:ptCount val="4"/>
                <c:pt idx="0">
                  <c:v>58.9</c:v>
                </c:pt>
                <c:pt idx="1">
                  <c:v>52</c:v>
                </c:pt>
                <c:pt idx="2">
                  <c:v>48.7</c:v>
                </c:pt>
                <c:pt idx="3">
                  <c:v>45.96</c:v>
                </c:pt>
              </c:numCache>
            </c:numRef>
          </c:val>
          <c:extLst>
            <c:ext xmlns:c16="http://schemas.microsoft.com/office/drawing/2014/chart" uri="{C3380CC4-5D6E-409C-BE32-E72D297353CC}">
              <c16:uniqueId val="{00000005-DDDA-4642-AB9C-680F4A43F88F}"/>
            </c:ext>
          </c:extLst>
        </c:ser>
        <c:dLbls>
          <c:dLblPos val="outEnd"/>
          <c:showLegendKey val="0"/>
          <c:showVal val="1"/>
          <c:showCatName val="0"/>
          <c:showSerName val="0"/>
          <c:showPercent val="0"/>
          <c:showBubbleSize val="0"/>
        </c:dLbls>
        <c:gapWidth val="100"/>
        <c:overlap val="100"/>
        <c:axId val="193489920"/>
        <c:axId val="193496960"/>
      </c:barChart>
      <c:catAx>
        <c:axId val="193489920"/>
        <c:scaling>
          <c:orientation val="maxMin"/>
        </c:scaling>
        <c:delete val="1"/>
        <c:axPos val="l"/>
        <c:numFmt formatCode="#,##0" sourceLinked="0"/>
        <c:majorTickMark val="out"/>
        <c:minorTickMark val="none"/>
        <c:tickLblPos val="nextTo"/>
        <c:crossAx val="193496960"/>
        <c:crosses val="autoZero"/>
        <c:auto val="1"/>
        <c:lblAlgn val="ctr"/>
        <c:lblOffset val="1000"/>
        <c:noMultiLvlLbl val="0"/>
      </c:catAx>
      <c:valAx>
        <c:axId val="193496960"/>
        <c:scaling>
          <c:orientation val="minMax"/>
          <c:max val="100"/>
          <c:min val="0"/>
        </c:scaling>
        <c:delete val="1"/>
        <c:axPos val="t"/>
        <c:numFmt formatCode="General" sourceLinked="1"/>
        <c:majorTickMark val="out"/>
        <c:minorTickMark val="none"/>
        <c:tickLblPos val="nextTo"/>
        <c:crossAx val="193489920"/>
        <c:crosses val="autoZero"/>
        <c:crossBetween val="between"/>
        <c:majorUnit val="20"/>
        <c:minorUnit val="4"/>
      </c:valAx>
    </c:plotArea>
    <c:plotVisOnly val="1"/>
    <c:dispBlanksAs val="gap"/>
    <c:showDLblsOverMax val="0"/>
  </c:chart>
  <c:txPr>
    <a:bodyPr/>
    <a:lstStyle/>
    <a:p>
      <a:pPr>
        <a:defRPr sz="1800"/>
      </a:pPr>
      <a:endParaRPr lang="nl-B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8849417211680143E-2"/>
          <c:w val="0.99987839741737805"/>
          <c:h val="0.83505379105091715"/>
        </c:manualLayout>
      </c:layout>
      <c:barChart>
        <c:barDir val="col"/>
        <c:grouping val="stacked"/>
        <c:varyColors val="0"/>
        <c:ser>
          <c:idx val="0"/>
          <c:order val="0"/>
          <c:tx>
            <c:strRef>
              <c:f>Sheet1!$A$5</c:f>
              <c:strCache>
                <c:ptCount val="1"/>
                <c:pt idx="0">
                  <c:v>Zeker wel</c:v>
                </c:pt>
              </c:strCache>
            </c:strRef>
          </c:tx>
          <c:spPr>
            <a:solidFill>
              <a:schemeClr val="tx2">
                <a:lumMod val="75000"/>
              </a:schemeClr>
            </a:solidFill>
            <a:ln>
              <a:noFill/>
            </a:ln>
            <a:effectLst/>
          </c:spPr>
          <c:invertIfNegative val="0"/>
          <c:dLbls>
            <c:numFmt formatCode="0;0;" sourceLinked="0"/>
            <c:spPr>
              <a:noFill/>
              <a:ln>
                <a:noFill/>
              </a:ln>
              <a:effectLst/>
            </c:spPr>
            <c:txPr>
              <a:bodyPr rot="0" vertOverflow="overflow" horzOverflow="overflow" vert="horz" wrap="none" lIns="36000" tIns="0" rIns="36000" bIns="0">
                <a:spAutoFit/>
              </a:bodyPr>
              <a:lstStyle/>
              <a:p>
                <a:pPr>
                  <a:defRPr sz="1200" b="1">
                    <a:solidFill>
                      <a:schemeClr val="bg1"/>
                    </a:solidFill>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Sheet1!$B$1:$F$1</c:f>
              <c:strCache>
                <c:ptCount val="5"/>
                <c:pt idx="0">
                  <c:v>(n=1000)
</c:v>
                </c:pt>
                <c:pt idx="1">
                  <c:v>(n=1000)
</c:v>
                </c:pt>
                <c:pt idx="2">
                  <c:v>(n=1000)
</c:v>
                </c:pt>
                <c:pt idx="3">
                  <c:v>(n=1000)
</c:v>
                </c:pt>
                <c:pt idx="4">
                  <c:v>(n=1000)
</c:v>
                </c:pt>
              </c:strCache>
            </c:strRef>
          </c:cat>
          <c:val>
            <c:numRef>
              <c:f>Sheet1!$B$5:$F$5</c:f>
              <c:numCache>
                <c:formatCode>0.00</c:formatCode>
                <c:ptCount val="5"/>
                <c:pt idx="0">
                  <c:v>12.9</c:v>
                </c:pt>
                <c:pt idx="1">
                  <c:v>5.0999999999999996</c:v>
                </c:pt>
                <c:pt idx="2">
                  <c:v>1.8</c:v>
                </c:pt>
                <c:pt idx="3">
                  <c:v>2.1</c:v>
                </c:pt>
                <c:pt idx="4">
                  <c:v>0.7</c:v>
                </c:pt>
              </c:numCache>
            </c:numRef>
          </c:val>
          <c:extLst>
            <c:ext xmlns:c16="http://schemas.microsoft.com/office/drawing/2014/chart" uri="{C3380CC4-5D6E-409C-BE32-E72D297353CC}">
              <c16:uniqueId val="{00000000-0701-402B-9033-39BD3DBB2515}"/>
            </c:ext>
          </c:extLst>
        </c:ser>
        <c:ser>
          <c:idx val="1"/>
          <c:order val="1"/>
          <c:tx>
            <c:strRef>
              <c:f>Sheet1!$A$6</c:f>
              <c:strCache>
                <c:ptCount val="1"/>
                <c:pt idx="0">
                  <c:v>Waarschijnlijk wel</c:v>
                </c:pt>
              </c:strCache>
            </c:strRef>
          </c:tx>
          <c:spPr>
            <a:solidFill>
              <a:schemeClr val="tx2"/>
            </a:solidFill>
            <a:ln>
              <a:noFill/>
            </a:ln>
            <a:effectLst/>
          </c:spPr>
          <c:invertIfNegative val="0"/>
          <c:dLbls>
            <c:numFmt formatCode="0;0;" sourceLinked="0"/>
            <c:spPr>
              <a:noFill/>
              <a:ln>
                <a:noFill/>
              </a:ln>
              <a:effectLst/>
            </c:spPr>
            <c:txPr>
              <a:bodyPr rot="0" vertOverflow="overflow" horzOverflow="overflow" vert="horz"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Sheet1!$B$1:$F$1</c:f>
              <c:strCache>
                <c:ptCount val="5"/>
                <c:pt idx="0">
                  <c:v>(n=1000)
</c:v>
                </c:pt>
                <c:pt idx="1">
                  <c:v>(n=1000)
</c:v>
                </c:pt>
                <c:pt idx="2">
                  <c:v>(n=1000)
</c:v>
                </c:pt>
                <c:pt idx="3">
                  <c:v>(n=1000)
</c:v>
                </c:pt>
                <c:pt idx="4">
                  <c:v>(n=1000)
</c:v>
                </c:pt>
              </c:strCache>
            </c:strRef>
          </c:cat>
          <c:val>
            <c:numRef>
              <c:f>Sheet1!$B$6:$F$6</c:f>
              <c:numCache>
                <c:formatCode>0.00</c:formatCode>
                <c:ptCount val="5"/>
                <c:pt idx="0">
                  <c:v>26.4</c:v>
                </c:pt>
                <c:pt idx="1">
                  <c:v>18.3</c:v>
                </c:pt>
                <c:pt idx="2">
                  <c:v>9.6999999999999993</c:v>
                </c:pt>
                <c:pt idx="3">
                  <c:v>3.4</c:v>
                </c:pt>
                <c:pt idx="4">
                  <c:v>4.4000000000000004</c:v>
                </c:pt>
              </c:numCache>
            </c:numRef>
          </c:val>
          <c:extLst>
            <c:ext xmlns:c16="http://schemas.microsoft.com/office/drawing/2014/chart" uri="{C3380CC4-5D6E-409C-BE32-E72D297353CC}">
              <c16:uniqueId val="{00000001-0701-402B-9033-39BD3DBB2515}"/>
            </c:ext>
          </c:extLst>
        </c:ser>
        <c:ser>
          <c:idx val="2"/>
          <c:order val="2"/>
          <c:tx>
            <c:strRef>
              <c:f>Sheet1!$A$7</c:f>
              <c:strCache>
                <c:ptCount val="1"/>
                <c:pt idx="0">
                  <c:v>Misschien</c:v>
                </c:pt>
              </c:strCache>
            </c:strRef>
          </c:tx>
          <c:spPr>
            <a:solidFill>
              <a:schemeClr val="bg1">
                <a:lumMod val="75000"/>
              </a:schemeClr>
            </a:solidFill>
            <a:ln>
              <a:noFill/>
            </a:ln>
            <a:effectLst/>
          </c:spPr>
          <c:invertIfNegative val="0"/>
          <c:dLbls>
            <c:numFmt formatCode="0;0;" sourceLinked="0"/>
            <c:spPr>
              <a:noFill/>
              <a:ln>
                <a:noFill/>
              </a:ln>
              <a:effectLst/>
            </c:spPr>
            <c:txPr>
              <a:bodyPr rot="0" vertOverflow="overflow" horzOverflow="overflow" vert="horz"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Sheet1!$B$1:$F$1</c:f>
              <c:strCache>
                <c:ptCount val="5"/>
                <c:pt idx="0">
                  <c:v>(n=1000)
</c:v>
                </c:pt>
                <c:pt idx="1">
                  <c:v>(n=1000)
</c:v>
                </c:pt>
                <c:pt idx="2">
                  <c:v>(n=1000)
</c:v>
                </c:pt>
                <c:pt idx="3">
                  <c:v>(n=1000)
</c:v>
                </c:pt>
                <c:pt idx="4">
                  <c:v>(n=1000)
</c:v>
                </c:pt>
              </c:strCache>
            </c:strRef>
          </c:cat>
          <c:val>
            <c:numRef>
              <c:f>Sheet1!$B$7:$F$7</c:f>
              <c:numCache>
                <c:formatCode>0.00</c:formatCode>
                <c:ptCount val="5"/>
                <c:pt idx="0">
                  <c:v>33.1</c:v>
                </c:pt>
                <c:pt idx="1">
                  <c:v>32.200000000000003</c:v>
                </c:pt>
                <c:pt idx="2">
                  <c:v>25.4</c:v>
                </c:pt>
                <c:pt idx="3">
                  <c:v>20.2</c:v>
                </c:pt>
                <c:pt idx="4">
                  <c:v>12.1</c:v>
                </c:pt>
              </c:numCache>
            </c:numRef>
          </c:val>
          <c:extLst>
            <c:ext xmlns:c16="http://schemas.microsoft.com/office/drawing/2014/chart" uri="{C3380CC4-5D6E-409C-BE32-E72D297353CC}">
              <c16:uniqueId val="{00000002-0701-402B-9033-39BD3DBB2515}"/>
            </c:ext>
          </c:extLst>
        </c:ser>
        <c:ser>
          <c:idx val="3"/>
          <c:order val="3"/>
          <c:tx>
            <c:strRef>
              <c:f>Sheet1!$A$8</c:f>
              <c:strCache>
                <c:ptCount val="1"/>
                <c:pt idx="0">
                  <c:v>Waarschijnlijk niet</c:v>
                </c:pt>
              </c:strCache>
            </c:strRef>
          </c:tx>
          <c:spPr>
            <a:solidFill>
              <a:schemeClr val="accent3"/>
            </a:solidFill>
          </c:spPr>
          <c:invertIfNegative val="0"/>
          <c:dLbls>
            <c:numFmt formatCode="0;0;" sourceLinked="0"/>
            <c:spPr>
              <a:noFill/>
              <a:ln>
                <a:noFill/>
              </a:ln>
              <a:effectLst/>
            </c:spPr>
            <c:txPr>
              <a:bodyPr vertOverflow="overflow" horzOverflow="overflow"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Sheet1!$B$1:$F$1</c:f>
              <c:strCache>
                <c:ptCount val="5"/>
                <c:pt idx="0">
                  <c:v>(n=1000)
</c:v>
                </c:pt>
                <c:pt idx="1">
                  <c:v>(n=1000)
</c:v>
                </c:pt>
                <c:pt idx="2">
                  <c:v>(n=1000)
</c:v>
                </c:pt>
                <c:pt idx="3">
                  <c:v>(n=1000)
</c:v>
                </c:pt>
                <c:pt idx="4">
                  <c:v>(n=1000)
</c:v>
                </c:pt>
              </c:strCache>
            </c:strRef>
          </c:cat>
          <c:val>
            <c:numRef>
              <c:f>Sheet1!$B$8:$F$8</c:f>
              <c:numCache>
                <c:formatCode>0.00</c:formatCode>
                <c:ptCount val="5"/>
                <c:pt idx="0">
                  <c:v>16.100000000000001</c:v>
                </c:pt>
                <c:pt idx="1">
                  <c:v>24</c:v>
                </c:pt>
                <c:pt idx="2">
                  <c:v>31.9</c:v>
                </c:pt>
                <c:pt idx="3">
                  <c:v>27.2</c:v>
                </c:pt>
                <c:pt idx="4">
                  <c:v>20.2</c:v>
                </c:pt>
              </c:numCache>
            </c:numRef>
          </c:val>
          <c:extLst>
            <c:ext xmlns:c16="http://schemas.microsoft.com/office/drawing/2014/chart" uri="{C3380CC4-5D6E-409C-BE32-E72D297353CC}">
              <c16:uniqueId val="{00000003-0701-402B-9033-39BD3DBB2515}"/>
            </c:ext>
          </c:extLst>
        </c:ser>
        <c:ser>
          <c:idx val="4"/>
          <c:order val="4"/>
          <c:tx>
            <c:strRef>
              <c:f>Sheet1!$A$9</c:f>
              <c:strCache>
                <c:ptCount val="1"/>
                <c:pt idx="0">
                  <c:v>Zeker niet</c:v>
                </c:pt>
              </c:strCache>
            </c:strRef>
          </c:tx>
          <c:spPr>
            <a:solidFill>
              <a:schemeClr val="accent5"/>
            </a:solidFill>
          </c:spPr>
          <c:invertIfNegative val="0"/>
          <c:dLbls>
            <c:numFmt formatCode="0;0;" sourceLinked="0"/>
            <c:spPr>
              <a:noFill/>
              <a:ln>
                <a:noFill/>
              </a:ln>
              <a:effectLst/>
            </c:spPr>
            <c:txPr>
              <a:bodyPr vertOverflow="overflow" horzOverflow="overflow"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Sheet1!$B$1:$F$1</c:f>
              <c:strCache>
                <c:ptCount val="5"/>
                <c:pt idx="0">
                  <c:v>(n=1000)
</c:v>
                </c:pt>
                <c:pt idx="1">
                  <c:v>(n=1000)
</c:v>
                </c:pt>
                <c:pt idx="2">
                  <c:v>(n=1000)
</c:v>
                </c:pt>
                <c:pt idx="3">
                  <c:v>(n=1000)
</c:v>
                </c:pt>
                <c:pt idx="4">
                  <c:v>(n=1000)
</c:v>
                </c:pt>
              </c:strCache>
            </c:strRef>
          </c:cat>
          <c:val>
            <c:numRef>
              <c:f>Sheet1!$B$9:$F$9</c:f>
              <c:numCache>
                <c:formatCode>0.00</c:formatCode>
                <c:ptCount val="5"/>
                <c:pt idx="0">
                  <c:v>11.5</c:v>
                </c:pt>
                <c:pt idx="1">
                  <c:v>20.399999999999999</c:v>
                </c:pt>
                <c:pt idx="2">
                  <c:v>31.2</c:v>
                </c:pt>
                <c:pt idx="3">
                  <c:v>47.1</c:v>
                </c:pt>
                <c:pt idx="4">
                  <c:v>62.6</c:v>
                </c:pt>
              </c:numCache>
            </c:numRef>
          </c:val>
          <c:extLst>
            <c:ext xmlns:c16="http://schemas.microsoft.com/office/drawing/2014/chart" uri="{C3380CC4-5D6E-409C-BE32-E72D297353CC}">
              <c16:uniqueId val="{00000004-0701-402B-9033-39BD3DBB2515}"/>
            </c:ext>
          </c:extLst>
        </c:ser>
        <c:dLbls>
          <c:showLegendKey val="0"/>
          <c:showVal val="1"/>
          <c:showCatName val="0"/>
          <c:showSerName val="0"/>
          <c:showPercent val="0"/>
          <c:showBubbleSize val="0"/>
        </c:dLbls>
        <c:gapWidth val="160"/>
        <c:overlap val="100"/>
        <c:axId val="528539336"/>
        <c:axId val="528539008"/>
      </c:barChart>
      <c:catAx>
        <c:axId val="5285393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vert="horz"/>
          <a:lstStyle/>
          <a:p>
            <a:pPr>
              <a:defRPr>
                <a:solidFill>
                  <a:schemeClr val="tx1">
                    <a:lumMod val="50000"/>
                    <a:lumOff val="50000"/>
                  </a:schemeClr>
                </a:solidFill>
              </a:defRPr>
            </a:pPr>
            <a:endParaRPr lang="nl-BE"/>
          </a:p>
        </c:txPr>
        <c:crossAx val="528539008"/>
        <c:crosses val="max"/>
        <c:auto val="1"/>
        <c:lblAlgn val="ctr"/>
        <c:lblOffset val="0"/>
        <c:noMultiLvlLbl val="0"/>
      </c:catAx>
      <c:valAx>
        <c:axId val="528539008"/>
        <c:scaling>
          <c:orientation val="maxMin"/>
          <c:max val="100"/>
          <c:min val="0"/>
        </c:scaling>
        <c:delete val="0"/>
        <c:axPos val="l"/>
        <c:numFmt formatCode="0.00" sourceLinked="1"/>
        <c:majorTickMark val="none"/>
        <c:minorTickMark val="none"/>
        <c:tickLblPos val="none"/>
        <c:spPr>
          <a:noFill/>
          <a:ln>
            <a:noFill/>
          </a:ln>
          <a:effectLst/>
        </c:spPr>
        <c:txPr>
          <a:bodyPr rot="-60000000" vert="horz"/>
          <a:lstStyle/>
          <a:p>
            <a:pPr>
              <a:defRPr/>
            </a:pPr>
            <a:endParaRPr lang="nl-BE"/>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nl-B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827658228025272E-2"/>
          <c:y val="6.3456480114427782E-2"/>
          <c:w val="0.95517234177197474"/>
          <c:h val="0.83819594113105844"/>
        </c:manualLayout>
      </c:layout>
      <c:lineChart>
        <c:grouping val="standard"/>
        <c:varyColors val="0"/>
        <c:ser>
          <c:idx val="0"/>
          <c:order val="0"/>
          <c:tx>
            <c:strRef>
              <c:f>Sheet1!$A$4</c:f>
              <c:strCache>
                <c:ptCount val="1"/>
                <c:pt idx="0">
                  <c:v>Innovators</c:v>
                </c:pt>
              </c:strCache>
            </c:strRef>
          </c:tx>
          <c:spPr>
            <a:ln w="28575">
              <a:solidFill>
                <a:schemeClr val="bg2"/>
              </a:solidFill>
            </a:ln>
            <a:effectLst/>
          </c:spPr>
          <c:marker>
            <c:symbol val="circle"/>
            <c:size val="20"/>
            <c:spPr>
              <a:solidFill>
                <a:schemeClr val="bg2"/>
              </a:solidFill>
              <a:ln w="28575">
                <a:solidFill>
                  <a:schemeClr val="bg2"/>
                </a:solidFill>
              </a:ln>
            </c:spPr>
          </c:marker>
          <c:dLbls>
            <c:numFmt formatCode="0" sourceLinked="0"/>
            <c:spPr>
              <a:noFill/>
              <a:ln>
                <a:noFill/>
              </a:ln>
              <a:effectLst/>
            </c:spPr>
            <c:txPr>
              <a:bodyPr rot="0" vertOverflow="overflow" horzOverflow="overflow" vert="horz" wrap="none" lIns="36000" tIns="0" rIns="36000" bIns="0">
                <a:spAutoFit/>
              </a:bodyPr>
              <a:lstStyle/>
              <a:p>
                <a:pPr>
                  <a:defRPr sz="1200" b="1">
                    <a:solidFill>
                      <a:schemeClr val="bg1"/>
                    </a:solidFill>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Sheet1!$B$1:$F$1</c:f>
              <c:strCache>
                <c:ptCount val="5"/>
                <c:pt idx="0">
                  <c:v>200%
</c:v>
                </c:pt>
                <c:pt idx="1">
                  <c:v>150%
</c:v>
                </c:pt>
                <c:pt idx="2">
                  <c:v>125%
</c:v>
                </c:pt>
                <c:pt idx="3">
                  <c:v>110%
</c:v>
                </c:pt>
                <c:pt idx="4">
                  <c:v>100%
</c:v>
                </c:pt>
              </c:strCache>
            </c:strRef>
          </c:cat>
          <c:val>
            <c:numRef>
              <c:f>Sheet1!$B$4:$F$4</c:f>
              <c:numCache>
                <c:formatCode>0.00</c:formatCode>
                <c:ptCount val="5"/>
                <c:pt idx="0">
                  <c:v>38.71</c:v>
                </c:pt>
                <c:pt idx="1">
                  <c:v>41.94</c:v>
                </c:pt>
                <c:pt idx="2">
                  <c:v>100</c:v>
                </c:pt>
                <c:pt idx="3">
                  <c:v>100</c:v>
                </c:pt>
                <c:pt idx="4">
                  <c:v>100</c:v>
                </c:pt>
              </c:numCache>
            </c:numRef>
          </c:val>
          <c:smooth val="1"/>
          <c:extLst>
            <c:ext xmlns:c16="http://schemas.microsoft.com/office/drawing/2014/chart" uri="{C3380CC4-5D6E-409C-BE32-E72D297353CC}">
              <c16:uniqueId val="{00000000-2BD8-452C-A5B3-0406775C657B}"/>
            </c:ext>
          </c:extLst>
        </c:ser>
        <c:ser>
          <c:idx val="1"/>
          <c:order val="1"/>
          <c:tx>
            <c:strRef>
              <c:f>Sheet1!$A$5</c:f>
              <c:strCache>
                <c:ptCount val="1"/>
                <c:pt idx="0">
                  <c:v>Early adopters</c:v>
                </c:pt>
              </c:strCache>
            </c:strRef>
          </c:tx>
          <c:spPr>
            <a:ln w="28575">
              <a:solidFill>
                <a:schemeClr val="tx2"/>
              </a:solidFill>
            </a:ln>
          </c:spPr>
          <c:marker>
            <c:symbol val="circle"/>
            <c:size val="20"/>
            <c:spPr>
              <a:solidFill>
                <a:schemeClr val="tx2"/>
              </a:solidFill>
              <a:ln w="28575">
                <a:solidFill>
                  <a:schemeClr val="tx2"/>
                </a:solidFill>
              </a:ln>
            </c:spPr>
          </c:marker>
          <c:dLbls>
            <c:numFmt formatCode="0" sourceLinked="0"/>
            <c:spPr>
              <a:noFill/>
              <a:ln>
                <a:noFill/>
              </a:ln>
              <a:effectLst/>
            </c:spPr>
            <c:txPr>
              <a:bodyPr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Sheet1!$B$1:$F$1</c:f>
              <c:strCache>
                <c:ptCount val="5"/>
                <c:pt idx="0">
                  <c:v>200%
</c:v>
                </c:pt>
                <c:pt idx="1">
                  <c:v>150%
</c:v>
                </c:pt>
                <c:pt idx="2">
                  <c:v>125%
</c:v>
                </c:pt>
                <c:pt idx="3">
                  <c:v>110%
</c:v>
                </c:pt>
                <c:pt idx="4">
                  <c:v>100%
</c:v>
                </c:pt>
              </c:strCache>
            </c:strRef>
          </c:cat>
          <c:val>
            <c:numRef>
              <c:f>Sheet1!$B$5:$F$5</c:f>
              <c:numCache>
                <c:formatCode>0.00</c:formatCode>
                <c:ptCount val="5"/>
                <c:pt idx="0">
                  <c:v>11.28</c:v>
                </c:pt>
                <c:pt idx="1">
                  <c:v>12.06</c:v>
                </c:pt>
                <c:pt idx="2">
                  <c:v>22.96</c:v>
                </c:pt>
                <c:pt idx="3">
                  <c:v>78.989999999999995</c:v>
                </c:pt>
                <c:pt idx="4">
                  <c:v>88.72</c:v>
                </c:pt>
              </c:numCache>
            </c:numRef>
          </c:val>
          <c:smooth val="1"/>
          <c:extLst>
            <c:ext xmlns:c16="http://schemas.microsoft.com/office/drawing/2014/chart" uri="{C3380CC4-5D6E-409C-BE32-E72D297353CC}">
              <c16:uniqueId val="{00000000-38A4-4760-A372-AD04802F9D5C}"/>
            </c:ext>
          </c:extLst>
        </c:ser>
        <c:ser>
          <c:idx val="2"/>
          <c:order val="2"/>
          <c:tx>
            <c:strRef>
              <c:f>Sheet1!$A$6</c:f>
              <c:strCache>
                <c:ptCount val="1"/>
                <c:pt idx="0">
                  <c:v>Early majority</c:v>
                </c:pt>
              </c:strCache>
            </c:strRef>
          </c:tx>
          <c:spPr>
            <a:ln w="28575">
              <a:solidFill>
                <a:schemeClr val="accent2"/>
              </a:solidFill>
            </a:ln>
          </c:spPr>
          <c:marker>
            <c:symbol val="circle"/>
            <c:size val="20"/>
            <c:spPr>
              <a:solidFill>
                <a:schemeClr val="accent2"/>
              </a:solidFill>
              <a:ln w="28575">
                <a:solidFill>
                  <a:schemeClr val="accent2"/>
                </a:solidFill>
              </a:ln>
            </c:spPr>
          </c:marker>
          <c:dLbls>
            <c:numFmt formatCode="0" sourceLinked="0"/>
            <c:spPr>
              <a:noFill/>
              <a:ln>
                <a:noFill/>
              </a:ln>
              <a:effectLst/>
            </c:spPr>
            <c:txPr>
              <a:bodyPr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Sheet1!$B$1:$F$1</c:f>
              <c:strCache>
                <c:ptCount val="5"/>
                <c:pt idx="0">
                  <c:v>200%
</c:v>
                </c:pt>
                <c:pt idx="1">
                  <c:v>150%
</c:v>
                </c:pt>
                <c:pt idx="2">
                  <c:v>125%
</c:v>
                </c:pt>
                <c:pt idx="3">
                  <c:v>110%
</c:v>
                </c:pt>
                <c:pt idx="4">
                  <c:v>100%
</c:v>
                </c:pt>
              </c:strCache>
            </c:strRef>
          </c:cat>
          <c:val>
            <c:numRef>
              <c:f>Sheet1!$B$6:$F$6</c:f>
              <c:numCache>
                <c:formatCode>0.00</c:formatCode>
                <c:ptCount val="5"/>
                <c:pt idx="0">
                  <c:v>2.15</c:v>
                </c:pt>
                <c:pt idx="1">
                  <c:v>2.15</c:v>
                </c:pt>
                <c:pt idx="2">
                  <c:v>6.13</c:v>
                </c:pt>
                <c:pt idx="3">
                  <c:v>6.13</c:v>
                </c:pt>
                <c:pt idx="4">
                  <c:v>36.200000000000003</c:v>
                </c:pt>
              </c:numCache>
            </c:numRef>
          </c:val>
          <c:smooth val="1"/>
          <c:extLst>
            <c:ext xmlns:c16="http://schemas.microsoft.com/office/drawing/2014/chart" uri="{C3380CC4-5D6E-409C-BE32-E72D297353CC}">
              <c16:uniqueId val="{00000001-38A4-4760-A372-AD04802F9D5C}"/>
            </c:ext>
          </c:extLst>
        </c:ser>
        <c:ser>
          <c:idx val="3"/>
          <c:order val="3"/>
          <c:tx>
            <c:strRef>
              <c:f>Sheet1!$A$7</c:f>
              <c:strCache>
                <c:ptCount val="1"/>
                <c:pt idx="0">
                  <c:v>Late majority</c:v>
                </c:pt>
              </c:strCache>
            </c:strRef>
          </c:tx>
          <c:spPr>
            <a:ln w="28575"/>
          </c:spPr>
          <c:marker>
            <c:symbol val="circle"/>
            <c:size val="20"/>
          </c:marker>
          <c:dLbls>
            <c:numFmt formatCode="0" sourceLinked="0"/>
            <c:spPr>
              <a:noFill/>
              <a:ln>
                <a:noFill/>
              </a:ln>
              <a:effectLst/>
            </c:spPr>
            <c:txPr>
              <a:bodyPr wrap="square" lIns="38100" tIns="19050" rIns="38100" bIns="19050" anchor="ctr" anchorCtr="0">
                <a:spAutoFit/>
              </a:bodyPr>
              <a:lstStyle/>
              <a:p>
                <a:pPr algn="ctr">
                  <a:defRPr lang="nl-BE" sz="12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200%
</c:v>
                </c:pt>
                <c:pt idx="1">
                  <c:v>150%
</c:v>
                </c:pt>
                <c:pt idx="2">
                  <c:v>125%
</c:v>
                </c:pt>
                <c:pt idx="3">
                  <c:v>110%
</c:v>
                </c:pt>
                <c:pt idx="4">
                  <c:v>100%
</c:v>
                </c:pt>
              </c:strCache>
            </c:strRef>
          </c:cat>
          <c:val>
            <c:numRef>
              <c:f>Sheet1!$B$7:$F$7</c:f>
              <c:numCache>
                <c:formatCode>0.00</c:formatCode>
                <c:ptCount val="5"/>
                <c:pt idx="0">
                  <c:v>0.9</c:v>
                </c:pt>
                <c:pt idx="1">
                  <c:v>0.9</c:v>
                </c:pt>
                <c:pt idx="2">
                  <c:v>1.36</c:v>
                </c:pt>
                <c:pt idx="3">
                  <c:v>1.36</c:v>
                </c:pt>
                <c:pt idx="4">
                  <c:v>7.69</c:v>
                </c:pt>
              </c:numCache>
            </c:numRef>
          </c:val>
          <c:smooth val="1"/>
          <c:extLst>
            <c:ext xmlns:c16="http://schemas.microsoft.com/office/drawing/2014/chart" uri="{C3380CC4-5D6E-409C-BE32-E72D297353CC}">
              <c16:uniqueId val="{00000000-F08E-4AE5-895D-4279D355EA56}"/>
            </c:ext>
          </c:extLst>
        </c:ser>
        <c:ser>
          <c:idx val="4"/>
          <c:order val="4"/>
          <c:tx>
            <c:strRef>
              <c:f>Sheet1!$A$8</c:f>
              <c:strCache>
                <c:ptCount val="1"/>
                <c:pt idx="0">
                  <c:v>Laggards</c:v>
                </c:pt>
              </c:strCache>
            </c:strRef>
          </c:tx>
          <c:spPr>
            <a:ln w="28575"/>
          </c:spPr>
          <c:marker>
            <c:symbol val="circle"/>
            <c:size val="20"/>
          </c:marker>
          <c:dLbls>
            <c:numFmt formatCode="0" sourceLinked="0"/>
            <c:spPr>
              <a:noFill/>
              <a:ln>
                <a:noFill/>
              </a:ln>
              <a:effectLst/>
            </c:spPr>
            <c:txPr>
              <a:bodyPr wrap="square" lIns="38100" tIns="19050" rIns="38100" bIns="19050" anchor="ctr" anchorCtr="0">
                <a:spAutoFit/>
              </a:bodyPr>
              <a:lstStyle/>
              <a:p>
                <a:pPr algn="ctr">
                  <a:defRPr lang="nl-BE" sz="12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200%
</c:v>
                </c:pt>
                <c:pt idx="1">
                  <c:v>150%
</c:v>
                </c:pt>
                <c:pt idx="2">
                  <c:v>125%
</c:v>
                </c:pt>
                <c:pt idx="3">
                  <c:v>110%
</c:v>
                </c:pt>
                <c:pt idx="4">
                  <c:v>100%
</c:v>
                </c:pt>
              </c:strCache>
            </c:strRef>
          </c:cat>
          <c:val>
            <c:numRef>
              <c:f>Sheet1!$B$8:$F$8</c:f>
              <c:numCache>
                <c:formatCode>0.00</c:formatCode>
                <c:ptCount val="5"/>
                <c:pt idx="0">
                  <c:v>0.61</c:v>
                </c:pt>
                <c:pt idx="1">
                  <c:v>1.21</c:v>
                </c:pt>
                <c:pt idx="2">
                  <c:v>1.21</c:v>
                </c:pt>
                <c:pt idx="3">
                  <c:v>1.21</c:v>
                </c:pt>
                <c:pt idx="4">
                  <c:v>1.21</c:v>
                </c:pt>
              </c:numCache>
            </c:numRef>
          </c:val>
          <c:smooth val="1"/>
          <c:extLst>
            <c:ext xmlns:c16="http://schemas.microsoft.com/office/drawing/2014/chart" uri="{C3380CC4-5D6E-409C-BE32-E72D297353CC}">
              <c16:uniqueId val="{00000001-F08E-4AE5-895D-4279D355EA56}"/>
            </c:ext>
          </c:extLst>
        </c:ser>
        <c:dLbls>
          <c:showLegendKey val="0"/>
          <c:showVal val="1"/>
          <c:showCatName val="0"/>
          <c:showSerName val="0"/>
          <c:showPercent val="0"/>
          <c:showBubbleSize val="0"/>
        </c:dLbls>
        <c:marker val="1"/>
        <c:smooth val="0"/>
        <c:axId val="528539336"/>
        <c:axId val="528539008"/>
      </c:lineChart>
      <c:catAx>
        <c:axId val="5285393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vert="horz"/>
          <a:lstStyle/>
          <a:p>
            <a:pPr>
              <a:defRPr sz="1200" b="1">
                <a:solidFill>
                  <a:schemeClr val="tx1">
                    <a:lumMod val="50000"/>
                    <a:lumOff val="50000"/>
                  </a:schemeClr>
                </a:solidFill>
              </a:defRPr>
            </a:pPr>
            <a:endParaRPr lang="nl-BE"/>
          </a:p>
        </c:txPr>
        <c:crossAx val="528539008"/>
        <c:crosses val="autoZero"/>
        <c:auto val="1"/>
        <c:lblAlgn val="ctr"/>
        <c:lblOffset val="200"/>
        <c:noMultiLvlLbl val="0"/>
      </c:catAx>
      <c:valAx>
        <c:axId val="528539008"/>
        <c:scaling>
          <c:orientation val="minMax"/>
          <c:max val="100"/>
          <c:min val="0"/>
        </c:scaling>
        <c:delete val="0"/>
        <c:axPos val="l"/>
        <c:majorGridlines>
          <c:spPr>
            <a:ln>
              <a:solidFill>
                <a:schemeClr val="bg1">
                  <a:lumMod val="85000"/>
                </a:schemeClr>
              </a:solidFill>
            </a:ln>
          </c:spPr>
        </c:majorGridlines>
        <c:numFmt formatCode="0" sourceLinked="0"/>
        <c:majorTickMark val="none"/>
        <c:minorTickMark val="none"/>
        <c:tickLblPos val="nextTo"/>
        <c:spPr>
          <a:noFill/>
          <a:ln>
            <a:noFill/>
          </a:ln>
          <a:effectLst/>
        </c:spPr>
        <c:txPr>
          <a:bodyPr rot="-60000000" vert="horz"/>
          <a:lstStyle/>
          <a:p>
            <a:pPr>
              <a:defRPr sz="900">
                <a:solidFill>
                  <a:schemeClr val="tx1">
                    <a:lumMod val="50000"/>
                    <a:lumOff val="50000"/>
                  </a:schemeClr>
                </a:solidFill>
              </a:defRPr>
            </a:pPr>
            <a:endParaRPr lang="nl-BE"/>
          </a:p>
        </c:txPr>
        <c:crossAx val="528539336"/>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nl-BE"/>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066412629286895E-3"/>
          <c:y val="1.2559694123706591E-3"/>
          <c:w val="0.96692745110479128"/>
          <c:h val="0.99874403058762939"/>
        </c:manualLayout>
      </c:layout>
      <c:barChart>
        <c:barDir val="bar"/>
        <c:grouping val="clustered"/>
        <c:varyColors val="0"/>
        <c:ser>
          <c:idx val="0"/>
          <c:order val="0"/>
          <c:tx>
            <c:strRef>
              <c:f>Sheet1!$B$1</c:f>
              <c:strCache>
                <c:ptCount val="1"/>
                <c:pt idx="0">
                  <c:v>Top 3</c:v>
                </c:pt>
              </c:strCache>
            </c:strRef>
          </c:tx>
          <c:spPr>
            <a:solidFill>
              <a:schemeClr val="tx2"/>
            </a:solidFill>
            <a:ln>
              <a:noFill/>
            </a:ln>
            <a:effectLst/>
          </c:spPr>
          <c:invertIfNegative val="0"/>
          <c:dPt>
            <c:idx val="7"/>
            <c:invertIfNegative val="0"/>
            <c:bubble3D val="0"/>
            <c:spPr>
              <a:solidFill>
                <a:schemeClr val="accent6"/>
              </a:solidFill>
              <a:ln>
                <a:noFill/>
              </a:ln>
              <a:effectLst/>
            </c:spPr>
            <c:extLst>
              <c:ext xmlns:c16="http://schemas.microsoft.com/office/drawing/2014/chart" uri="{C3380CC4-5D6E-409C-BE32-E72D297353CC}">
                <c16:uniqueId val="{00000008-F413-49A6-9B33-2F544D75388C}"/>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0-F413-49A6-9B33-2F544D75388C}"/>
              </c:ext>
            </c:extLst>
          </c:dPt>
          <c:dPt>
            <c:idx val="9"/>
            <c:invertIfNegative val="0"/>
            <c:bubble3D val="0"/>
            <c:extLst>
              <c:ext xmlns:c16="http://schemas.microsoft.com/office/drawing/2014/chart" uri="{C3380CC4-5D6E-409C-BE32-E72D297353CC}">
                <c16:uniqueId val="{00000001-F413-49A6-9B33-2F544D75388C}"/>
              </c:ext>
            </c:extLst>
          </c:dPt>
          <c:dPt>
            <c:idx val="11"/>
            <c:invertIfNegative val="0"/>
            <c:bubble3D val="0"/>
            <c:extLst>
              <c:ext xmlns:c16="http://schemas.microsoft.com/office/drawing/2014/chart" uri="{C3380CC4-5D6E-409C-BE32-E72D297353CC}">
                <c16:uniqueId val="{00000003-F413-49A6-9B33-2F544D75388C}"/>
              </c:ext>
            </c:extLst>
          </c:dPt>
          <c:dPt>
            <c:idx val="12"/>
            <c:invertIfNegative val="0"/>
            <c:bubble3D val="0"/>
            <c:extLst>
              <c:ext xmlns:c16="http://schemas.microsoft.com/office/drawing/2014/chart" uri="{C3380CC4-5D6E-409C-BE32-E72D297353CC}">
                <c16:uniqueId val="{00000005-F413-49A6-9B33-2F544D75388C}"/>
              </c:ext>
            </c:extLst>
          </c:dPt>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tx1"/>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Sheet1!$A$2:$A$10</c:f>
              <c:strCache>
                <c:ptCount val="9"/>
                <c:pt idx="0">
                  <c:v>Laat toe vlees te eten zonder dierenleed</c:v>
                </c:pt>
                <c:pt idx="1">
                  <c:v>Beter voor het milieu</c:v>
                </c:pt>
                <c:pt idx="2">
                  <c:v>Oplossing voor het wereldvoedselprobleem</c:v>
                </c:pt>
                <c:pt idx="3">
                  <c:v>Minder kans op ziekten</c:v>
                </c:pt>
                <c:pt idx="4">
                  <c:v>Minder toegevoegde stoffen/bewaarmiddelen</c:v>
                </c:pt>
                <c:pt idx="5">
                  <c:v>Vernieuwend</c:v>
                </c:pt>
                <c:pt idx="6">
                  <c:v>Gezonder</c:v>
                </c:pt>
                <c:pt idx="7">
                  <c:v>Andere</c:v>
                </c:pt>
                <c:pt idx="8">
                  <c:v>Geen van deze</c:v>
                </c:pt>
              </c:strCache>
            </c:strRef>
          </c:cat>
          <c:val>
            <c:numRef>
              <c:f>Sheet1!$B$2:$B$10</c:f>
              <c:numCache>
                <c:formatCode>0</c:formatCode>
                <c:ptCount val="9"/>
                <c:pt idx="0">
                  <c:v>55.5</c:v>
                </c:pt>
                <c:pt idx="1">
                  <c:v>51.9</c:v>
                </c:pt>
                <c:pt idx="2">
                  <c:v>46.7</c:v>
                </c:pt>
                <c:pt idx="3">
                  <c:v>28.6</c:v>
                </c:pt>
                <c:pt idx="4">
                  <c:v>25</c:v>
                </c:pt>
                <c:pt idx="5">
                  <c:v>17.5</c:v>
                </c:pt>
                <c:pt idx="6">
                  <c:v>13.4</c:v>
                </c:pt>
                <c:pt idx="7">
                  <c:v>2.8</c:v>
                </c:pt>
                <c:pt idx="8">
                  <c:v>14.7</c:v>
                </c:pt>
              </c:numCache>
            </c:numRef>
          </c:val>
          <c:extLst>
            <c:ext xmlns:c16="http://schemas.microsoft.com/office/drawing/2014/chart" uri="{C3380CC4-5D6E-409C-BE32-E72D297353CC}">
              <c16:uniqueId val="{00000006-F413-49A6-9B33-2F544D75388C}"/>
            </c:ext>
          </c:extLst>
        </c:ser>
        <c:ser>
          <c:idx val="1"/>
          <c:order val="1"/>
          <c:tx>
            <c:strRef>
              <c:f>Sheet1!$C$1</c:f>
              <c:strCache>
                <c:ptCount val="1"/>
                <c:pt idx="0">
                  <c:v>Belangrijkste reden</c:v>
                </c:pt>
              </c:strCache>
            </c:strRef>
          </c:tx>
          <c:spPr>
            <a:solidFill>
              <a:schemeClr val="tx2">
                <a:lumMod val="50000"/>
              </a:schemeClr>
            </a:solidFill>
            <a:ln>
              <a:noFill/>
            </a:ln>
            <a:effectLst/>
          </c:spPr>
          <c:invertIfNegative val="0"/>
          <c:dLbls>
            <c:numFmt formatCode="0;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nl-BE"/>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Sheet1!$A$2:$A$10</c:f>
              <c:strCache>
                <c:ptCount val="9"/>
                <c:pt idx="0">
                  <c:v>Laat toe vlees te eten zonder dierenleed</c:v>
                </c:pt>
                <c:pt idx="1">
                  <c:v>Beter voor het milieu</c:v>
                </c:pt>
                <c:pt idx="2">
                  <c:v>Oplossing voor het wereldvoedselprobleem</c:v>
                </c:pt>
                <c:pt idx="3">
                  <c:v>Minder kans op ziekten</c:v>
                </c:pt>
                <c:pt idx="4">
                  <c:v>Minder toegevoegde stoffen/bewaarmiddelen</c:v>
                </c:pt>
                <c:pt idx="5">
                  <c:v>Vernieuwend</c:v>
                </c:pt>
                <c:pt idx="6">
                  <c:v>Gezonder</c:v>
                </c:pt>
                <c:pt idx="7">
                  <c:v>Andere</c:v>
                </c:pt>
                <c:pt idx="8">
                  <c:v>Geen van deze</c:v>
                </c:pt>
              </c:strCache>
            </c:strRef>
          </c:cat>
          <c:val>
            <c:numRef>
              <c:f>Sheet1!$C$2:$C$10</c:f>
              <c:numCache>
                <c:formatCode>0</c:formatCode>
                <c:ptCount val="9"/>
                <c:pt idx="0">
                  <c:v>27.8</c:v>
                </c:pt>
                <c:pt idx="1">
                  <c:v>17.600000000000001</c:v>
                </c:pt>
                <c:pt idx="2">
                  <c:v>15.7</c:v>
                </c:pt>
                <c:pt idx="3">
                  <c:v>6.3</c:v>
                </c:pt>
                <c:pt idx="4">
                  <c:v>5.0999999999999996</c:v>
                </c:pt>
                <c:pt idx="5">
                  <c:v>4.4000000000000004</c:v>
                </c:pt>
                <c:pt idx="6">
                  <c:v>5</c:v>
                </c:pt>
              </c:numCache>
            </c:numRef>
          </c:val>
          <c:extLst>
            <c:ext xmlns:c16="http://schemas.microsoft.com/office/drawing/2014/chart" uri="{C3380CC4-5D6E-409C-BE32-E72D297353CC}">
              <c16:uniqueId val="{00000007-F413-49A6-9B33-2F544D75388C}"/>
            </c:ext>
          </c:extLst>
        </c:ser>
        <c:dLbls>
          <c:dLblPos val="outEnd"/>
          <c:showLegendKey val="0"/>
          <c:showVal val="1"/>
          <c:showCatName val="0"/>
          <c:showSerName val="0"/>
          <c:showPercent val="0"/>
          <c:showBubbleSize val="0"/>
        </c:dLbls>
        <c:gapWidth val="9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nl-BE"/>
          </a:p>
        </c:txPr>
        <c:crossAx val="791347192"/>
        <c:crosses val="autoZero"/>
        <c:auto val="1"/>
        <c:lblAlgn val="ctr"/>
        <c:lblOffset val="100"/>
        <c:noMultiLvlLbl val="0"/>
      </c:catAx>
      <c:valAx>
        <c:axId val="791347192"/>
        <c:scaling>
          <c:orientation val="minMax"/>
          <c:max val="100"/>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nl-BE"/>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nl-B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87611757427243E-2"/>
          <c:y val="1.2559538372218452E-3"/>
          <c:w val="0.84367607632865482"/>
          <c:h val="0.99874403058762939"/>
        </c:manualLayout>
      </c:layout>
      <c:barChart>
        <c:barDir val="bar"/>
        <c:grouping val="clustered"/>
        <c:varyColors val="0"/>
        <c:ser>
          <c:idx val="0"/>
          <c:order val="0"/>
          <c:tx>
            <c:strRef>
              <c:f>Sheet1!$B$1</c:f>
              <c:strCache>
                <c:ptCount val="1"/>
                <c:pt idx="0">
                  <c:v>Top 3</c:v>
                </c:pt>
              </c:strCache>
            </c:strRef>
          </c:tx>
          <c:spPr>
            <a:solidFill>
              <a:schemeClr val="tx2"/>
            </a:solidFill>
            <a:ln>
              <a:noFill/>
            </a:ln>
            <a:effectLst/>
          </c:spPr>
          <c:invertIfNegative val="0"/>
          <c:dPt>
            <c:idx val="7"/>
            <c:invertIfNegative val="0"/>
            <c:bubble3D val="0"/>
            <c:spPr>
              <a:solidFill>
                <a:schemeClr val="accent6"/>
              </a:solidFill>
              <a:ln>
                <a:noFill/>
              </a:ln>
              <a:effectLst/>
            </c:spPr>
            <c:extLst>
              <c:ext xmlns:c16="http://schemas.microsoft.com/office/drawing/2014/chart" uri="{C3380CC4-5D6E-409C-BE32-E72D297353CC}">
                <c16:uniqueId val="{0000000E-69E2-4C25-860B-480D99754F62}"/>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0-69E2-4C25-860B-480D99754F62}"/>
              </c:ext>
            </c:extLst>
          </c:dPt>
          <c:dPt>
            <c:idx val="9"/>
            <c:invertIfNegative val="0"/>
            <c:bubble3D val="0"/>
            <c:extLst>
              <c:ext xmlns:c16="http://schemas.microsoft.com/office/drawing/2014/chart" uri="{C3380CC4-5D6E-409C-BE32-E72D297353CC}">
                <c16:uniqueId val="{00000001-69E2-4C25-860B-480D99754F62}"/>
              </c:ext>
            </c:extLst>
          </c:dPt>
          <c:dPt>
            <c:idx val="11"/>
            <c:invertIfNegative val="0"/>
            <c:bubble3D val="0"/>
            <c:extLst>
              <c:ext xmlns:c16="http://schemas.microsoft.com/office/drawing/2014/chart" uri="{C3380CC4-5D6E-409C-BE32-E72D297353CC}">
                <c16:uniqueId val="{00000003-69E2-4C25-860B-480D99754F62}"/>
              </c:ext>
            </c:extLst>
          </c:dPt>
          <c:dPt>
            <c:idx val="12"/>
            <c:invertIfNegative val="0"/>
            <c:bubble3D val="0"/>
            <c:extLst>
              <c:ext xmlns:c16="http://schemas.microsoft.com/office/drawing/2014/chart" uri="{C3380CC4-5D6E-409C-BE32-E72D297353CC}">
                <c16:uniqueId val="{00000005-69E2-4C25-860B-480D99754F62}"/>
              </c:ext>
            </c:extLst>
          </c:dPt>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tx1"/>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Sheet1!$A$2:$A$10</c:f>
              <c:strCache>
                <c:ptCount val="9"/>
                <c:pt idx="0">
                  <c:v>Laat toe vlees te eten zonder dierenleed</c:v>
                </c:pt>
                <c:pt idx="1">
                  <c:v>Beter voor het milieu</c:v>
                </c:pt>
                <c:pt idx="2">
                  <c:v>Oplossing voor het wereldvoedselprobleem</c:v>
                </c:pt>
                <c:pt idx="3">
                  <c:v>Minder kans op ziekten</c:v>
                </c:pt>
                <c:pt idx="4">
                  <c:v>Minder toegevoegde stoffen/bewaarmiddelen</c:v>
                </c:pt>
                <c:pt idx="5">
                  <c:v>Vernieuwend</c:v>
                </c:pt>
                <c:pt idx="6">
                  <c:v>Gezonder</c:v>
                </c:pt>
                <c:pt idx="7">
                  <c:v>Andere</c:v>
                </c:pt>
                <c:pt idx="8">
                  <c:v>Geen van deze</c:v>
                </c:pt>
              </c:strCache>
            </c:strRef>
          </c:cat>
          <c:val>
            <c:numRef>
              <c:f>Sheet1!$B$2:$B$10</c:f>
              <c:numCache>
                <c:formatCode>0\%</c:formatCode>
                <c:ptCount val="9"/>
                <c:pt idx="0">
                  <c:v>77.42</c:v>
                </c:pt>
                <c:pt idx="1">
                  <c:v>61.29</c:v>
                </c:pt>
                <c:pt idx="2">
                  <c:v>48.39</c:v>
                </c:pt>
                <c:pt idx="3">
                  <c:v>35.479999999999997</c:v>
                </c:pt>
                <c:pt idx="4">
                  <c:v>25.81</c:v>
                </c:pt>
                <c:pt idx="5">
                  <c:v>12.9</c:v>
                </c:pt>
                <c:pt idx="6">
                  <c:v>19.350000000000001</c:v>
                </c:pt>
                <c:pt idx="7">
                  <c:v>0</c:v>
                </c:pt>
                <c:pt idx="8">
                  <c:v>3.23</c:v>
                </c:pt>
              </c:numCache>
            </c:numRef>
          </c:val>
          <c:extLst>
            <c:ext xmlns:c16="http://schemas.microsoft.com/office/drawing/2014/chart" uri="{C3380CC4-5D6E-409C-BE32-E72D297353CC}">
              <c16:uniqueId val="{00000006-69E2-4C25-860B-480D99754F62}"/>
            </c:ext>
          </c:extLst>
        </c:ser>
        <c:ser>
          <c:idx val="1"/>
          <c:order val="1"/>
          <c:tx>
            <c:strRef>
              <c:f>Sheet1!$C$1</c:f>
              <c:strCache>
                <c:ptCount val="1"/>
                <c:pt idx="0">
                  <c:v>Belangrijkste reden</c:v>
                </c:pt>
              </c:strCache>
            </c:strRef>
          </c:tx>
          <c:spPr>
            <a:solidFill>
              <a:schemeClr val="tx2">
                <a:lumMod val="50000"/>
              </a:schemeClr>
            </a:solidFill>
            <a:ln>
              <a:noFill/>
            </a:ln>
            <a:effectLst/>
          </c:spPr>
          <c:invertIfNegative val="0"/>
          <c:dLbls>
            <c:dLbl>
              <c:idx val="6"/>
              <c:layout>
                <c:manualLayout>
                  <c:x val="-8.522982300777601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9E2-4C25-860B-480D99754F62}"/>
                </c:ext>
              </c:extLst>
            </c:dLbl>
            <c:dLbl>
              <c:idx val="7"/>
              <c:delete val="1"/>
              <c:extLst>
                <c:ext xmlns:c15="http://schemas.microsoft.com/office/drawing/2012/chart" uri="{CE6537A1-D6FC-4f65-9D91-7224C49458BB}"/>
                <c:ext xmlns:c16="http://schemas.microsoft.com/office/drawing/2014/chart" uri="{C3380CC4-5D6E-409C-BE32-E72D297353CC}">
                  <c16:uniqueId val="{00000007-58BD-46E7-9341-9F427EFC3D24}"/>
                </c:ext>
              </c:extLst>
            </c:dLbl>
            <c:numFmt formatCode="0;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nl-BE"/>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Sheet1!$A$2:$A$10</c:f>
              <c:strCache>
                <c:ptCount val="9"/>
                <c:pt idx="0">
                  <c:v>Laat toe vlees te eten zonder dierenleed</c:v>
                </c:pt>
                <c:pt idx="1">
                  <c:v>Beter voor het milieu</c:v>
                </c:pt>
                <c:pt idx="2">
                  <c:v>Oplossing voor het wereldvoedselprobleem</c:v>
                </c:pt>
                <c:pt idx="3">
                  <c:v>Minder kans op ziekten</c:v>
                </c:pt>
                <c:pt idx="4">
                  <c:v>Minder toegevoegde stoffen/bewaarmiddelen</c:v>
                </c:pt>
                <c:pt idx="5">
                  <c:v>Vernieuwend</c:v>
                </c:pt>
                <c:pt idx="6">
                  <c:v>Gezonder</c:v>
                </c:pt>
                <c:pt idx="7">
                  <c:v>Andere</c:v>
                </c:pt>
                <c:pt idx="8">
                  <c:v>Geen van deze</c:v>
                </c:pt>
              </c:strCache>
            </c:strRef>
          </c:cat>
          <c:val>
            <c:numRef>
              <c:f>Sheet1!$C$2:$C$10</c:f>
              <c:numCache>
                <c:formatCode>0\%</c:formatCode>
                <c:ptCount val="9"/>
                <c:pt idx="0">
                  <c:v>58.06</c:v>
                </c:pt>
                <c:pt idx="1">
                  <c:v>9.68</c:v>
                </c:pt>
                <c:pt idx="2">
                  <c:v>6.45</c:v>
                </c:pt>
                <c:pt idx="3">
                  <c:v>6.45</c:v>
                </c:pt>
                <c:pt idx="4">
                  <c:v>3.23</c:v>
                </c:pt>
                <c:pt idx="5">
                  <c:v>6.45</c:v>
                </c:pt>
                <c:pt idx="6">
                  <c:v>6.45</c:v>
                </c:pt>
                <c:pt idx="8">
                  <c:v>0</c:v>
                </c:pt>
              </c:numCache>
            </c:numRef>
          </c:val>
          <c:extLst>
            <c:ext xmlns:c16="http://schemas.microsoft.com/office/drawing/2014/chart" uri="{C3380CC4-5D6E-409C-BE32-E72D297353CC}">
              <c16:uniqueId val="{0000000D-69E2-4C25-860B-480D99754F62}"/>
            </c:ext>
          </c:extLst>
        </c:ser>
        <c:dLbls>
          <c:dLblPos val="outEnd"/>
          <c:showLegendKey val="0"/>
          <c:showVal val="1"/>
          <c:showCatName val="0"/>
          <c:showSerName val="0"/>
          <c:showPercent val="0"/>
          <c:showBubbleSize val="0"/>
        </c:dLbls>
        <c:gapWidth val="9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nl-BE"/>
          </a:p>
        </c:txPr>
        <c:crossAx val="791347192"/>
        <c:crosses val="autoZero"/>
        <c:auto val="1"/>
        <c:lblAlgn val="ctr"/>
        <c:lblOffset val="100"/>
        <c:noMultiLvlLbl val="0"/>
      </c:catAx>
      <c:valAx>
        <c:axId val="791347192"/>
        <c:scaling>
          <c:orientation val="minMax"/>
          <c:max val="100"/>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nl-BE"/>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nl-BE"/>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87611757427243E-2"/>
          <c:y val="1.2559694123706591E-3"/>
          <c:w val="0.84367607632865482"/>
          <c:h val="0.99874403058762939"/>
        </c:manualLayout>
      </c:layout>
      <c:barChart>
        <c:barDir val="bar"/>
        <c:grouping val="clustered"/>
        <c:varyColors val="0"/>
        <c:ser>
          <c:idx val="0"/>
          <c:order val="0"/>
          <c:tx>
            <c:strRef>
              <c:f>Sheet1!$B$1</c:f>
              <c:strCache>
                <c:ptCount val="1"/>
                <c:pt idx="0">
                  <c:v>Top 3</c:v>
                </c:pt>
              </c:strCache>
            </c:strRef>
          </c:tx>
          <c:spPr>
            <a:solidFill>
              <a:schemeClr val="tx2"/>
            </a:solidFill>
            <a:ln>
              <a:noFill/>
            </a:ln>
            <a:effectLst/>
          </c:spPr>
          <c:invertIfNegative val="0"/>
          <c:dPt>
            <c:idx val="7"/>
            <c:invertIfNegative val="0"/>
            <c:bubble3D val="0"/>
            <c:spPr>
              <a:solidFill>
                <a:schemeClr val="accent6"/>
              </a:solidFill>
              <a:ln>
                <a:noFill/>
              </a:ln>
              <a:effectLst/>
            </c:spPr>
            <c:extLst>
              <c:ext xmlns:c16="http://schemas.microsoft.com/office/drawing/2014/chart" uri="{C3380CC4-5D6E-409C-BE32-E72D297353CC}">
                <c16:uniqueId val="{00000001-E1FA-482D-A5E6-CC4B877CB02B}"/>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3-E1FA-482D-A5E6-CC4B877CB02B}"/>
              </c:ext>
            </c:extLst>
          </c:dPt>
          <c:dPt>
            <c:idx val="9"/>
            <c:invertIfNegative val="0"/>
            <c:bubble3D val="0"/>
            <c:extLst>
              <c:ext xmlns:c16="http://schemas.microsoft.com/office/drawing/2014/chart" uri="{C3380CC4-5D6E-409C-BE32-E72D297353CC}">
                <c16:uniqueId val="{00000004-E1FA-482D-A5E6-CC4B877CB02B}"/>
              </c:ext>
            </c:extLst>
          </c:dPt>
          <c:dPt>
            <c:idx val="11"/>
            <c:invertIfNegative val="0"/>
            <c:bubble3D val="0"/>
            <c:extLst>
              <c:ext xmlns:c16="http://schemas.microsoft.com/office/drawing/2014/chart" uri="{C3380CC4-5D6E-409C-BE32-E72D297353CC}">
                <c16:uniqueId val="{00000005-E1FA-482D-A5E6-CC4B877CB02B}"/>
              </c:ext>
            </c:extLst>
          </c:dPt>
          <c:dPt>
            <c:idx val="12"/>
            <c:invertIfNegative val="0"/>
            <c:bubble3D val="0"/>
            <c:extLst>
              <c:ext xmlns:c16="http://schemas.microsoft.com/office/drawing/2014/chart" uri="{C3380CC4-5D6E-409C-BE32-E72D297353CC}">
                <c16:uniqueId val="{00000006-E1FA-482D-A5E6-CC4B877CB02B}"/>
              </c:ext>
            </c:extLst>
          </c:dPt>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tx1"/>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Sheet1!$A$2:$A$10</c:f>
              <c:strCache>
                <c:ptCount val="9"/>
                <c:pt idx="0">
                  <c:v>Laat toe vlees te eten zonder dierenleed</c:v>
                </c:pt>
                <c:pt idx="1">
                  <c:v>Beter voor het milieu</c:v>
                </c:pt>
                <c:pt idx="2">
                  <c:v>Oplossing voor het wereldvoedselprobleem</c:v>
                </c:pt>
                <c:pt idx="3">
                  <c:v>Minder kans op ziekten</c:v>
                </c:pt>
                <c:pt idx="4">
                  <c:v>Minder toegevoegde stoffen/bewaarmiddelen</c:v>
                </c:pt>
                <c:pt idx="5">
                  <c:v>Vernieuwend</c:v>
                </c:pt>
                <c:pt idx="6">
                  <c:v>Gezonder</c:v>
                </c:pt>
                <c:pt idx="7">
                  <c:v>Andere</c:v>
                </c:pt>
                <c:pt idx="8">
                  <c:v>Geen van deze</c:v>
                </c:pt>
              </c:strCache>
            </c:strRef>
          </c:cat>
          <c:val>
            <c:numRef>
              <c:f>Sheet1!$B$2:$B$10</c:f>
              <c:numCache>
                <c:formatCode>0\%</c:formatCode>
                <c:ptCount val="9"/>
                <c:pt idx="0">
                  <c:v>75.099999999999994</c:v>
                </c:pt>
                <c:pt idx="1">
                  <c:v>68.48</c:v>
                </c:pt>
                <c:pt idx="2">
                  <c:v>54.86</c:v>
                </c:pt>
                <c:pt idx="3">
                  <c:v>32.68</c:v>
                </c:pt>
                <c:pt idx="4">
                  <c:v>25.29</c:v>
                </c:pt>
                <c:pt idx="5">
                  <c:v>16.73</c:v>
                </c:pt>
                <c:pt idx="6">
                  <c:v>16.34</c:v>
                </c:pt>
                <c:pt idx="7">
                  <c:v>0</c:v>
                </c:pt>
                <c:pt idx="8">
                  <c:v>1.17</c:v>
                </c:pt>
              </c:numCache>
            </c:numRef>
          </c:val>
          <c:extLst>
            <c:ext xmlns:c16="http://schemas.microsoft.com/office/drawing/2014/chart" uri="{C3380CC4-5D6E-409C-BE32-E72D297353CC}">
              <c16:uniqueId val="{00000007-E1FA-482D-A5E6-CC4B877CB02B}"/>
            </c:ext>
          </c:extLst>
        </c:ser>
        <c:ser>
          <c:idx val="1"/>
          <c:order val="1"/>
          <c:tx>
            <c:strRef>
              <c:f>Sheet1!$C$1</c:f>
              <c:strCache>
                <c:ptCount val="1"/>
                <c:pt idx="0">
                  <c:v>Belangrijkste reden</c:v>
                </c:pt>
              </c:strCache>
            </c:strRef>
          </c:tx>
          <c:spPr>
            <a:solidFill>
              <a:schemeClr val="tx2">
                <a:lumMod val="50000"/>
              </a:schemeClr>
            </a:solidFill>
            <a:ln>
              <a:noFill/>
            </a:ln>
            <a:effectLst/>
          </c:spPr>
          <c:invertIfNegative val="0"/>
          <c:dLbls>
            <c:dLbl>
              <c:idx val="6"/>
              <c:layout>
                <c:manualLayout>
                  <c:x val="-8.658001043271505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1FA-482D-A5E6-CC4B877CB02B}"/>
                </c:ext>
              </c:extLst>
            </c:dLbl>
            <c:numFmt formatCode="0;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nl-BE"/>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Sheet1!$A$2:$A$10</c:f>
              <c:strCache>
                <c:ptCount val="9"/>
                <c:pt idx="0">
                  <c:v>Laat toe vlees te eten zonder dierenleed</c:v>
                </c:pt>
                <c:pt idx="1">
                  <c:v>Beter voor het milieu</c:v>
                </c:pt>
                <c:pt idx="2">
                  <c:v>Oplossing voor het wereldvoedselprobleem</c:v>
                </c:pt>
                <c:pt idx="3">
                  <c:v>Minder kans op ziekten</c:v>
                </c:pt>
                <c:pt idx="4">
                  <c:v>Minder toegevoegde stoffen/bewaarmiddelen</c:v>
                </c:pt>
                <c:pt idx="5">
                  <c:v>Vernieuwend</c:v>
                </c:pt>
                <c:pt idx="6">
                  <c:v>Gezonder</c:v>
                </c:pt>
                <c:pt idx="7">
                  <c:v>Andere</c:v>
                </c:pt>
                <c:pt idx="8">
                  <c:v>Geen van deze</c:v>
                </c:pt>
              </c:strCache>
            </c:strRef>
          </c:cat>
          <c:val>
            <c:numRef>
              <c:f>Sheet1!$C$2:$C$10</c:f>
              <c:numCache>
                <c:formatCode>0\%</c:formatCode>
                <c:ptCount val="9"/>
                <c:pt idx="0">
                  <c:v>40.08</c:v>
                </c:pt>
                <c:pt idx="1">
                  <c:v>25.68</c:v>
                </c:pt>
                <c:pt idx="2">
                  <c:v>14.4</c:v>
                </c:pt>
                <c:pt idx="3">
                  <c:v>4.67</c:v>
                </c:pt>
                <c:pt idx="4">
                  <c:v>2.33</c:v>
                </c:pt>
                <c:pt idx="5">
                  <c:v>4.28</c:v>
                </c:pt>
                <c:pt idx="6">
                  <c:v>6.61</c:v>
                </c:pt>
              </c:numCache>
            </c:numRef>
          </c:val>
          <c:extLst>
            <c:ext xmlns:c16="http://schemas.microsoft.com/office/drawing/2014/chart" uri="{C3380CC4-5D6E-409C-BE32-E72D297353CC}">
              <c16:uniqueId val="{00000008-E1FA-482D-A5E6-CC4B877CB02B}"/>
            </c:ext>
          </c:extLst>
        </c:ser>
        <c:dLbls>
          <c:dLblPos val="outEnd"/>
          <c:showLegendKey val="0"/>
          <c:showVal val="1"/>
          <c:showCatName val="0"/>
          <c:showSerName val="0"/>
          <c:showPercent val="0"/>
          <c:showBubbleSize val="0"/>
        </c:dLbls>
        <c:gapWidth val="9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nl-BE"/>
          </a:p>
        </c:txPr>
        <c:crossAx val="791347192"/>
        <c:crosses val="autoZero"/>
        <c:auto val="1"/>
        <c:lblAlgn val="ctr"/>
        <c:lblOffset val="100"/>
        <c:noMultiLvlLbl val="0"/>
      </c:catAx>
      <c:valAx>
        <c:axId val="791347192"/>
        <c:scaling>
          <c:orientation val="minMax"/>
          <c:max val="100"/>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nl-BE"/>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nl-BE"/>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87611757427243E-2"/>
          <c:y val="1.2559694123706591E-3"/>
          <c:w val="0.84367607632865482"/>
          <c:h val="0.99874403058762939"/>
        </c:manualLayout>
      </c:layout>
      <c:barChart>
        <c:barDir val="bar"/>
        <c:grouping val="clustered"/>
        <c:varyColors val="0"/>
        <c:ser>
          <c:idx val="0"/>
          <c:order val="0"/>
          <c:tx>
            <c:strRef>
              <c:f>Sheet1!$B$1</c:f>
              <c:strCache>
                <c:ptCount val="1"/>
                <c:pt idx="0">
                  <c:v>Top 3</c:v>
                </c:pt>
              </c:strCache>
            </c:strRef>
          </c:tx>
          <c:spPr>
            <a:solidFill>
              <a:schemeClr val="tx2"/>
            </a:solidFill>
            <a:ln>
              <a:noFill/>
            </a:ln>
            <a:effectLst/>
          </c:spPr>
          <c:invertIfNegative val="0"/>
          <c:dPt>
            <c:idx val="7"/>
            <c:invertIfNegative val="0"/>
            <c:bubble3D val="0"/>
            <c:spPr>
              <a:solidFill>
                <a:schemeClr val="accent6"/>
              </a:solidFill>
              <a:ln>
                <a:noFill/>
              </a:ln>
              <a:effectLst/>
            </c:spPr>
            <c:extLst>
              <c:ext xmlns:c16="http://schemas.microsoft.com/office/drawing/2014/chart" uri="{C3380CC4-5D6E-409C-BE32-E72D297353CC}">
                <c16:uniqueId val="{00000001-790A-4424-80C9-CC4ECD43AB2D}"/>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3-790A-4424-80C9-CC4ECD43AB2D}"/>
              </c:ext>
            </c:extLst>
          </c:dPt>
          <c:dPt>
            <c:idx val="9"/>
            <c:invertIfNegative val="0"/>
            <c:bubble3D val="0"/>
            <c:extLst>
              <c:ext xmlns:c16="http://schemas.microsoft.com/office/drawing/2014/chart" uri="{C3380CC4-5D6E-409C-BE32-E72D297353CC}">
                <c16:uniqueId val="{00000004-790A-4424-80C9-CC4ECD43AB2D}"/>
              </c:ext>
            </c:extLst>
          </c:dPt>
          <c:dPt>
            <c:idx val="11"/>
            <c:invertIfNegative val="0"/>
            <c:bubble3D val="0"/>
            <c:extLst>
              <c:ext xmlns:c16="http://schemas.microsoft.com/office/drawing/2014/chart" uri="{C3380CC4-5D6E-409C-BE32-E72D297353CC}">
                <c16:uniqueId val="{00000005-790A-4424-80C9-CC4ECD43AB2D}"/>
              </c:ext>
            </c:extLst>
          </c:dPt>
          <c:dPt>
            <c:idx val="12"/>
            <c:invertIfNegative val="0"/>
            <c:bubble3D val="0"/>
            <c:extLst>
              <c:ext xmlns:c16="http://schemas.microsoft.com/office/drawing/2014/chart" uri="{C3380CC4-5D6E-409C-BE32-E72D297353CC}">
                <c16:uniqueId val="{00000006-790A-4424-80C9-CC4ECD43AB2D}"/>
              </c:ext>
            </c:extLst>
          </c:dPt>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tx1"/>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Sheet1!$A$2:$A$10</c:f>
              <c:strCache>
                <c:ptCount val="9"/>
                <c:pt idx="0">
                  <c:v>Laat toe vlees te eten zonder dierenleed</c:v>
                </c:pt>
                <c:pt idx="1">
                  <c:v>Beter voor het milieu</c:v>
                </c:pt>
                <c:pt idx="2">
                  <c:v>Oplossing voor het wereldvoedselprobleem</c:v>
                </c:pt>
                <c:pt idx="3">
                  <c:v>Minder kans op ziekten</c:v>
                </c:pt>
                <c:pt idx="4">
                  <c:v>Minder toegevoegde stoffen/bewaarmiddelen</c:v>
                </c:pt>
                <c:pt idx="5">
                  <c:v>Vernieuwend</c:v>
                </c:pt>
                <c:pt idx="6">
                  <c:v>Gezonder</c:v>
                </c:pt>
                <c:pt idx="7">
                  <c:v>Andere</c:v>
                </c:pt>
                <c:pt idx="8">
                  <c:v>Geen van deze</c:v>
                </c:pt>
              </c:strCache>
            </c:strRef>
          </c:cat>
          <c:val>
            <c:numRef>
              <c:f>Sheet1!$B$2:$B$10</c:f>
              <c:numCache>
                <c:formatCode>0\%</c:formatCode>
                <c:ptCount val="9"/>
                <c:pt idx="0">
                  <c:v>61.66</c:v>
                </c:pt>
                <c:pt idx="1">
                  <c:v>58.28</c:v>
                </c:pt>
                <c:pt idx="2">
                  <c:v>53.99</c:v>
                </c:pt>
                <c:pt idx="3">
                  <c:v>33.44</c:v>
                </c:pt>
                <c:pt idx="4">
                  <c:v>28.83</c:v>
                </c:pt>
                <c:pt idx="5">
                  <c:v>22.39</c:v>
                </c:pt>
                <c:pt idx="6">
                  <c:v>15.34</c:v>
                </c:pt>
                <c:pt idx="7">
                  <c:v>2.15</c:v>
                </c:pt>
                <c:pt idx="8">
                  <c:v>4.29</c:v>
                </c:pt>
              </c:numCache>
            </c:numRef>
          </c:val>
          <c:extLst>
            <c:ext xmlns:c16="http://schemas.microsoft.com/office/drawing/2014/chart" uri="{C3380CC4-5D6E-409C-BE32-E72D297353CC}">
              <c16:uniqueId val="{00000007-790A-4424-80C9-CC4ECD43AB2D}"/>
            </c:ext>
          </c:extLst>
        </c:ser>
        <c:ser>
          <c:idx val="1"/>
          <c:order val="1"/>
          <c:tx>
            <c:strRef>
              <c:f>Sheet1!$C$1</c:f>
              <c:strCache>
                <c:ptCount val="1"/>
                <c:pt idx="0">
                  <c:v>Belangrijkste reden</c:v>
                </c:pt>
              </c:strCache>
            </c:strRef>
          </c:tx>
          <c:spPr>
            <a:solidFill>
              <a:schemeClr val="tx2">
                <a:lumMod val="50000"/>
              </a:schemeClr>
            </a:solidFill>
            <a:ln>
              <a:noFill/>
            </a:ln>
            <a:effectLst/>
          </c:spPr>
          <c:invertIfNegative val="0"/>
          <c:dLbls>
            <c:dLbl>
              <c:idx val="6"/>
              <c:layout>
                <c:manualLayout>
                  <c:x val="-8.253005471109871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90A-4424-80C9-CC4ECD43AB2D}"/>
                </c:ext>
              </c:extLst>
            </c:dLbl>
            <c:numFmt formatCode="0;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nl-BE"/>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Sheet1!$A$2:$A$10</c:f>
              <c:strCache>
                <c:ptCount val="9"/>
                <c:pt idx="0">
                  <c:v>Laat toe vlees te eten zonder dierenleed</c:v>
                </c:pt>
                <c:pt idx="1">
                  <c:v>Beter voor het milieu</c:v>
                </c:pt>
                <c:pt idx="2">
                  <c:v>Oplossing voor het wereldvoedselprobleem</c:v>
                </c:pt>
                <c:pt idx="3">
                  <c:v>Minder kans op ziekten</c:v>
                </c:pt>
                <c:pt idx="4">
                  <c:v>Minder toegevoegde stoffen/bewaarmiddelen</c:v>
                </c:pt>
                <c:pt idx="5">
                  <c:v>Vernieuwend</c:v>
                </c:pt>
                <c:pt idx="6">
                  <c:v>Gezonder</c:v>
                </c:pt>
                <c:pt idx="7">
                  <c:v>Andere</c:v>
                </c:pt>
                <c:pt idx="8">
                  <c:v>Geen van deze</c:v>
                </c:pt>
              </c:strCache>
            </c:strRef>
          </c:cat>
          <c:val>
            <c:numRef>
              <c:f>Sheet1!$C$2:$C$10</c:f>
              <c:numCache>
                <c:formatCode>0\%</c:formatCode>
                <c:ptCount val="9"/>
                <c:pt idx="0">
                  <c:v>27.61</c:v>
                </c:pt>
                <c:pt idx="1">
                  <c:v>19.940000000000001</c:v>
                </c:pt>
                <c:pt idx="2">
                  <c:v>19.02</c:v>
                </c:pt>
                <c:pt idx="3">
                  <c:v>10.119999999999999</c:v>
                </c:pt>
                <c:pt idx="4">
                  <c:v>6.75</c:v>
                </c:pt>
                <c:pt idx="5">
                  <c:v>4.91</c:v>
                </c:pt>
                <c:pt idx="6">
                  <c:v>6.13</c:v>
                </c:pt>
              </c:numCache>
            </c:numRef>
          </c:val>
          <c:extLst>
            <c:ext xmlns:c16="http://schemas.microsoft.com/office/drawing/2014/chart" uri="{C3380CC4-5D6E-409C-BE32-E72D297353CC}">
              <c16:uniqueId val="{00000008-790A-4424-80C9-CC4ECD43AB2D}"/>
            </c:ext>
          </c:extLst>
        </c:ser>
        <c:dLbls>
          <c:dLblPos val="outEnd"/>
          <c:showLegendKey val="0"/>
          <c:showVal val="1"/>
          <c:showCatName val="0"/>
          <c:showSerName val="0"/>
          <c:showPercent val="0"/>
          <c:showBubbleSize val="0"/>
        </c:dLbls>
        <c:gapWidth val="9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nl-BE"/>
          </a:p>
        </c:txPr>
        <c:crossAx val="791347192"/>
        <c:crosses val="autoZero"/>
        <c:auto val="1"/>
        <c:lblAlgn val="ctr"/>
        <c:lblOffset val="100"/>
        <c:noMultiLvlLbl val="0"/>
      </c:catAx>
      <c:valAx>
        <c:axId val="791347192"/>
        <c:scaling>
          <c:orientation val="minMax"/>
          <c:max val="100"/>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nl-BE"/>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nl-BE"/>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87611757427243E-2"/>
          <c:y val="1.2559694123706591E-3"/>
          <c:w val="0.84367607632865482"/>
          <c:h val="0.99874403058762939"/>
        </c:manualLayout>
      </c:layout>
      <c:barChart>
        <c:barDir val="bar"/>
        <c:grouping val="clustered"/>
        <c:varyColors val="0"/>
        <c:ser>
          <c:idx val="0"/>
          <c:order val="0"/>
          <c:tx>
            <c:strRef>
              <c:f>Sheet1!$B$1</c:f>
              <c:strCache>
                <c:ptCount val="1"/>
                <c:pt idx="0">
                  <c:v>Top 3</c:v>
                </c:pt>
              </c:strCache>
            </c:strRef>
          </c:tx>
          <c:spPr>
            <a:solidFill>
              <a:schemeClr val="tx2"/>
            </a:solidFill>
            <a:ln>
              <a:noFill/>
            </a:ln>
            <a:effectLst/>
          </c:spPr>
          <c:invertIfNegative val="0"/>
          <c:dPt>
            <c:idx val="7"/>
            <c:invertIfNegative val="0"/>
            <c:bubble3D val="0"/>
            <c:spPr>
              <a:solidFill>
                <a:schemeClr val="accent6"/>
              </a:solidFill>
              <a:ln>
                <a:noFill/>
              </a:ln>
              <a:effectLst/>
            </c:spPr>
            <c:extLst>
              <c:ext xmlns:c16="http://schemas.microsoft.com/office/drawing/2014/chart" uri="{C3380CC4-5D6E-409C-BE32-E72D297353CC}">
                <c16:uniqueId val="{00000001-B303-4631-84A9-CD5642C3E35F}"/>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3-B303-4631-84A9-CD5642C3E35F}"/>
              </c:ext>
            </c:extLst>
          </c:dPt>
          <c:dPt>
            <c:idx val="9"/>
            <c:invertIfNegative val="0"/>
            <c:bubble3D val="0"/>
            <c:extLst>
              <c:ext xmlns:c16="http://schemas.microsoft.com/office/drawing/2014/chart" uri="{C3380CC4-5D6E-409C-BE32-E72D297353CC}">
                <c16:uniqueId val="{00000004-B303-4631-84A9-CD5642C3E35F}"/>
              </c:ext>
            </c:extLst>
          </c:dPt>
          <c:dPt>
            <c:idx val="11"/>
            <c:invertIfNegative val="0"/>
            <c:bubble3D val="0"/>
            <c:extLst>
              <c:ext xmlns:c16="http://schemas.microsoft.com/office/drawing/2014/chart" uri="{C3380CC4-5D6E-409C-BE32-E72D297353CC}">
                <c16:uniqueId val="{00000005-B303-4631-84A9-CD5642C3E35F}"/>
              </c:ext>
            </c:extLst>
          </c:dPt>
          <c:dPt>
            <c:idx val="12"/>
            <c:invertIfNegative val="0"/>
            <c:bubble3D val="0"/>
            <c:extLst>
              <c:ext xmlns:c16="http://schemas.microsoft.com/office/drawing/2014/chart" uri="{C3380CC4-5D6E-409C-BE32-E72D297353CC}">
                <c16:uniqueId val="{00000006-B303-4631-84A9-CD5642C3E35F}"/>
              </c:ext>
            </c:extLst>
          </c:dPt>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tx1"/>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Sheet1!$A$2:$A$10</c:f>
              <c:strCache>
                <c:ptCount val="9"/>
                <c:pt idx="0">
                  <c:v>Laat toe vlees te eten zonder dierenleed</c:v>
                </c:pt>
                <c:pt idx="1">
                  <c:v>Beter voor het milieu</c:v>
                </c:pt>
                <c:pt idx="2">
                  <c:v>Oplossing voor het wereldvoedselprobleem</c:v>
                </c:pt>
                <c:pt idx="3">
                  <c:v>Minder kans op ziekten</c:v>
                </c:pt>
                <c:pt idx="4">
                  <c:v>Minder toegevoegde stoffen/bewaarmiddelen</c:v>
                </c:pt>
                <c:pt idx="5">
                  <c:v>Vernieuwend</c:v>
                </c:pt>
                <c:pt idx="6">
                  <c:v>Gezonder</c:v>
                </c:pt>
                <c:pt idx="7">
                  <c:v>Andere</c:v>
                </c:pt>
                <c:pt idx="8">
                  <c:v>Geen van deze</c:v>
                </c:pt>
              </c:strCache>
            </c:strRef>
          </c:cat>
          <c:val>
            <c:numRef>
              <c:f>Sheet1!$B$2:$B$10</c:f>
              <c:numCache>
                <c:formatCode>0\%</c:formatCode>
                <c:ptCount val="9"/>
                <c:pt idx="0">
                  <c:v>44.34</c:v>
                </c:pt>
                <c:pt idx="1">
                  <c:v>39.369999999999997</c:v>
                </c:pt>
                <c:pt idx="2">
                  <c:v>40.270000000000003</c:v>
                </c:pt>
                <c:pt idx="3">
                  <c:v>30.32</c:v>
                </c:pt>
                <c:pt idx="4">
                  <c:v>28.51</c:v>
                </c:pt>
                <c:pt idx="5">
                  <c:v>17.190000000000001</c:v>
                </c:pt>
                <c:pt idx="6">
                  <c:v>13.57</c:v>
                </c:pt>
                <c:pt idx="7">
                  <c:v>4.07</c:v>
                </c:pt>
                <c:pt idx="8">
                  <c:v>20.36</c:v>
                </c:pt>
              </c:numCache>
            </c:numRef>
          </c:val>
          <c:extLst>
            <c:ext xmlns:c16="http://schemas.microsoft.com/office/drawing/2014/chart" uri="{C3380CC4-5D6E-409C-BE32-E72D297353CC}">
              <c16:uniqueId val="{00000007-B303-4631-84A9-CD5642C3E35F}"/>
            </c:ext>
          </c:extLst>
        </c:ser>
        <c:ser>
          <c:idx val="1"/>
          <c:order val="1"/>
          <c:tx>
            <c:strRef>
              <c:f>Sheet1!$C$1</c:f>
              <c:strCache>
                <c:ptCount val="1"/>
                <c:pt idx="0">
                  <c:v>Belangrijkste reden</c:v>
                </c:pt>
              </c:strCache>
            </c:strRef>
          </c:tx>
          <c:spPr>
            <a:solidFill>
              <a:schemeClr val="tx2">
                <a:lumMod val="50000"/>
              </a:schemeClr>
            </a:solidFill>
            <a:ln>
              <a:noFill/>
            </a:ln>
            <a:effectLst/>
          </c:spPr>
          <c:invertIfNegative val="0"/>
          <c:dLbls>
            <c:dLbl>
              <c:idx val="5"/>
              <c:layout>
                <c:manualLayout>
                  <c:x val="-6.501461793213882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303-4631-84A9-CD5642C3E35F}"/>
                </c:ext>
              </c:extLst>
            </c:dLbl>
            <c:dLbl>
              <c:idx val="6"/>
              <c:layout>
                <c:manualLayout>
                  <c:x val="-7.282823626460276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303-4631-84A9-CD5642C3E35F}"/>
                </c:ext>
              </c:extLst>
            </c:dLbl>
            <c:numFmt formatCode="0;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nl-BE"/>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Sheet1!$A$2:$A$10</c:f>
              <c:strCache>
                <c:ptCount val="9"/>
                <c:pt idx="0">
                  <c:v>Laat toe vlees te eten zonder dierenleed</c:v>
                </c:pt>
                <c:pt idx="1">
                  <c:v>Beter voor het milieu</c:v>
                </c:pt>
                <c:pt idx="2">
                  <c:v>Oplossing voor het wereldvoedselprobleem</c:v>
                </c:pt>
                <c:pt idx="3">
                  <c:v>Minder kans op ziekten</c:v>
                </c:pt>
                <c:pt idx="4">
                  <c:v>Minder toegevoegde stoffen/bewaarmiddelen</c:v>
                </c:pt>
                <c:pt idx="5">
                  <c:v>Vernieuwend</c:v>
                </c:pt>
                <c:pt idx="6">
                  <c:v>Gezonder</c:v>
                </c:pt>
                <c:pt idx="7">
                  <c:v>Andere</c:v>
                </c:pt>
                <c:pt idx="8">
                  <c:v>Geen van deze</c:v>
                </c:pt>
              </c:strCache>
            </c:strRef>
          </c:cat>
          <c:val>
            <c:numRef>
              <c:f>Sheet1!$C$2:$C$10</c:f>
              <c:numCache>
                <c:formatCode>0\%</c:formatCode>
                <c:ptCount val="9"/>
                <c:pt idx="0">
                  <c:v>24.89</c:v>
                </c:pt>
                <c:pt idx="1">
                  <c:v>11.31</c:v>
                </c:pt>
                <c:pt idx="2">
                  <c:v>14.03</c:v>
                </c:pt>
                <c:pt idx="3">
                  <c:v>7.24</c:v>
                </c:pt>
                <c:pt idx="4">
                  <c:v>5.88</c:v>
                </c:pt>
                <c:pt idx="5">
                  <c:v>5.88</c:v>
                </c:pt>
                <c:pt idx="6">
                  <c:v>4.9800000000000004</c:v>
                </c:pt>
              </c:numCache>
            </c:numRef>
          </c:val>
          <c:extLst>
            <c:ext xmlns:c16="http://schemas.microsoft.com/office/drawing/2014/chart" uri="{C3380CC4-5D6E-409C-BE32-E72D297353CC}">
              <c16:uniqueId val="{00000008-B303-4631-84A9-CD5642C3E35F}"/>
            </c:ext>
          </c:extLst>
        </c:ser>
        <c:dLbls>
          <c:dLblPos val="outEnd"/>
          <c:showLegendKey val="0"/>
          <c:showVal val="1"/>
          <c:showCatName val="0"/>
          <c:showSerName val="0"/>
          <c:showPercent val="0"/>
          <c:showBubbleSize val="0"/>
        </c:dLbls>
        <c:gapWidth val="9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nl-BE"/>
          </a:p>
        </c:txPr>
        <c:crossAx val="791347192"/>
        <c:crosses val="autoZero"/>
        <c:auto val="1"/>
        <c:lblAlgn val="ctr"/>
        <c:lblOffset val="100"/>
        <c:noMultiLvlLbl val="0"/>
      </c:catAx>
      <c:valAx>
        <c:axId val="791347192"/>
        <c:scaling>
          <c:orientation val="minMax"/>
          <c:max val="100"/>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nl-BE"/>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nl-BE"/>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87611757427243E-2"/>
          <c:y val="1.2559694123706591E-3"/>
          <c:w val="0.84367607632865482"/>
          <c:h val="0.99874403058762939"/>
        </c:manualLayout>
      </c:layout>
      <c:barChart>
        <c:barDir val="bar"/>
        <c:grouping val="clustered"/>
        <c:varyColors val="0"/>
        <c:ser>
          <c:idx val="0"/>
          <c:order val="0"/>
          <c:tx>
            <c:strRef>
              <c:f>Sheet1!$B$1</c:f>
              <c:strCache>
                <c:ptCount val="1"/>
                <c:pt idx="0">
                  <c:v>Top 3</c:v>
                </c:pt>
              </c:strCache>
            </c:strRef>
          </c:tx>
          <c:spPr>
            <a:solidFill>
              <a:schemeClr val="tx2"/>
            </a:solidFill>
            <a:ln>
              <a:noFill/>
            </a:ln>
            <a:effectLst/>
          </c:spPr>
          <c:invertIfNegative val="0"/>
          <c:dPt>
            <c:idx val="7"/>
            <c:invertIfNegative val="0"/>
            <c:bubble3D val="0"/>
            <c:spPr>
              <a:solidFill>
                <a:schemeClr val="accent6"/>
              </a:solidFill>
              <a:ln>
                <a:noFill/>
              </a:ln>
              <a:effectLst/>
            </c:spPr>
            <c:extLst>
              <c:ext xmlns:c16="http://schemas.microsoft.com/office/drawing/2014/chart" uri="{C3380CC4-5D6E-409C-BE32-E72D297353CC}">
                <c16:uniqueId val="{00000001-32CF-408A-86E2-53217FDE0E07}"/>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3-32CF-408A-86E2-53217FDE0E07}"/>
              </c:ext>
            </c:extLst>
          </c:dPt>
          <c:dPt>
            <c:idx val="9"/>
            <c:invertIfNegative val="0"/>
            <c:bubble3D val="0"/>
            <c:extLst>
              <c:ext xmlns:c16="http://schemas.microsoft.com/office/drawing/2014/chart" uri="{C3380CC4-5D6E-409C-BE32-E72D297353CC}">
                <c16:uniqueId val="{00000004-32CF-408A-86E2-53217FDE0E07}"/>
              </c:ext>
            </c:extLst>
          </c:dPt>
          <c:dPt>
            <c:idx val="11"/>
            <c:invertIfNegative val="0"/>
            <c:bubble3D val="0"/>
            <c:extLst>
              <c:ext xmlns:c16="http://schemas.microsoft.com/office/drawing/2014/chart" uri="{C3380CC4-5D6E-409C-BE32-E72D297353CC}">
                <c16:uniqueId val="{00000005-32CF-408A-86E2-53217FDE0E07}"/>
              </c:ext>
            </c:extLst>
          </c:dPt>
          <c:dPt>
            <c:idx val="12"/>
            <c:invertIfNegative val="0"/>
            <c:bubble3D val="0"/>
            <c:extLst>
              <c:ext xmlns:c16="http://schemas.microsoft.com/office/drawing/2014/chart" uri="{C3380CC4-5D6E-409C-BE32-E72D297353CC}">
                <c16:uniqueId val="{00000006-32CF-408A-86E2-53217FDE0E07}"/>
              </c:ext>
            </c:extLst>
          </c:dPt>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tx1"/>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Sheet1!$A$2:$A$10</c:f>
              <c:strCache>
                <c:ptCount val="9"/>
                <c:pt idx="0">
                  <c:v>Laat toe vlees te eten zonder dierenleed</c:v>
                </c:pt>
                <c:pt idx="1">
                  <c:v>Beter voor het milieu</c:v>
                </c:pt>
                <c:pt idx="2">
                  <c:v>Oplossing voor het wereldvoedselprobleem</c:v>
                </c:pt>
                <c:pt idx="3">
                  <c:v>Minder kans op ziekten</c:v>
                </c:pt>
                <c:pt idx="4">
                  <c:v>Minder toegevoegde stoffen/bewaarmiddelen</c:v>
                </c:pt>
                <c:pt idx="5">
                  <c:v>Vernieuwend</c:v>
                </c:pt>
                <c:pt idx="6">
                  <c:v>Gezonder</c:v>
                </c:pt>
                <c:pt idx="7">
                  <c:v>Andere</c:v>
                </c:pt>
                <c:pt idx="8">
                  <c:v>Geen van deze</c:v>
                </c:pt>
              </c:strCache>
            </c:strRef>
          </c:cat>
          <c:val>
            <c:numRef>
              <c:f>Sheet1!$B$2:$B$10</c:f>
              <c:numCache>
                <c:formatCode>0\%</c:formatCode>
                <c:ptCount val="9"/>
                <c:pt idx="0">
                  <c:v>23.64</c:v>
                </c:pt>
                <c:pt idx="1">
                  <c:v>28.48</c:v>
                </c:pt>
                <c:pt idx="2">
                  <c:v>27.88</c:v>
                </c:pt>
                <c:pt idx="3">
                  <c:v>9.09</c:v>
                </c:pt>
                <c:pt idx="4">
                  <c:v>12.12</c:v>
                </c:pt>
                <c:pt idx="5">
                  <c:v>10.3</c:v>
                </c:pt>
                <c:pt idx="6">
                  <c:v>3.64</c:v>
                </c:pt>
                <c:pt idx="7">
                  <c:v>6.67</c:v>
                </c:pt>
                <c:pt idx="8">
                  <c:v>50.91</c:v>
                </c:pt>
              </c:numCache>
            </c:numRef>
          </c:val>
          <c:extLst>
            <c:ext xmlns:c16="http://schemas.microsoft.com/office/drawing/2014/chart" uri="{C3380CC4-5D6E-409C-BE32-E72D297353CC}">
              <c16:uniqueId val="{00000007-32CF-408A-86E2-53217FDE0E07}"/>
            </c:ext>
          </c:extLst>
        </c:ser>
        <c:ser>
          <c:idx val="1"/>
          <c:order val="1"/>
          <c:tx>
            <c:strRef>
              <c:f>Sheet1!$C$1</c:f>
              <c:strCache>
                <c:ptCount val="1"/>
                <c:pt idx="0">
                  <c:v>Belangrijkste reden</c:v>
                </c:pt>
              </c:strCache>
            </c:strRef>
          </c:tx>
          <c:spPr>
            <a:solidFill>
              <a:schemeClr val="tx2">
                <a:lumMod val="50000"/>
              </a:schemeClr>
            </a:solidFill>
            <a:ln>
              <a:noFill/>
            </a:ln>
            <a:effectLst/>
          </c:spPr>
          <c:invertIfNegative val="0"/>
          <c:dLbls>
            <c:dLbl>
              <c:idx val="5"/>
              <c:layout>
                <c:manualLayout>
                  <c:x val="-6.4130869918600564E-2"/>
                  <c:y val="5.0288441930804609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2CF-408A-86E2-53217FDE0E07}"/>
                </c:ext>
              </c:extLst>
            </c:dLbl>
            <c:numFmt formatCode="0;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nl-BE"/>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Sheet1!$A$2:$A$10</c:f>
              <c:strCache>
                <c:ptCount val="9"/>
                <c:pt idx="0">
                  <c:v>Laat toe vlees te eten zonder dierenleed</c:v>
                </c:pt>
                <c:pt idx="1">
                  <c:v>Beter voor het milieu</c:v>
                </c:pt>
                <c:pt idx="2">
                  <c:v>Oplossing voor het wereldvoedselprobleem</c:v>
                </c:pt>
                <c:pt idx="3">
                  <c:v>Minder kans op ziekten</c:v>
                </c:pt>
                <c:pt idx="4">
                  <c:v>Minder toegevoegde stoffen/bewaarmiddelen</c:v>
                </c:pt>
                <c:pt idx="5">
                  <c:v>Vernieuwend</c:v>
                </c:pt>
                <c:pt idx="6">
                  <c:v>Gezonder</c:v>
                </c:pt>
                <c:pt idx="7">
                  <c:v>Andere</c:v>
                </c:pt>
                <c:pt idx="8">
                  <c:v>Geen van deze</c:v>
                </c:pt>
              </c:strCache>
            </c:strRef>
          </c:cat>
          <c:val>
            <c:numRef>
              <c:f>Sheet1!$C$2:$C$10</c:f>
              <c:numCache>
                <c:formatCode>0\%</c:formatCode>
                <c:ptCount val="9"/>
                <c:pt idx="0">
                  <c:v>7.27</c:v>
                </c:pt>
                <c:pt idx="1">
                  <c:v>10.3</c:v>
                </c:pt>
                <c:pt idx="2">
                  <c:v>15.15</c:v>
                </c:pt>
                <c:pt idx="3">
                  <c:v>0</c:v>
                </c:pt>
                <c:pt idx="4">
                  <c:v>5.45</c:v>
                </c:pt>
                <c:pt idx="5">
                  <c:v>1.21</c:v>
                </c:pt>
                <c:pt idx="6">
                  <c:v>0</c:v>
                </c:pt>
              </c:numCache>
            </c:numRef>
          </c:val>
          <c:extLst>
            <c:ext xmlns:c16="http://schemas.microsoft.com/office/drawing/2014/chart" uri="{C3380CC4-5D6E-409C-BE32-E72D297353CC}">
              <c16:uniqueId val="{00000008-32CF-408A-86E2-53217FDE0E07}"/>
            </c:ext>
          </c:extLst>
        </c:ser>
        <c:dLbls>
          <c:dLblPos val="outEnd"/>
          <c:showLegendKey val="0"/>
          <c:showVal val="1"/>
          <c:showCatName val="0"/>
          <c:showSerName val="0"/>
          <c:showPercent val="0"/>
          <c:showBubbleSize val="0"/>
        </c:dLbls>
        <c:gapWidth val="9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nl-BE"/>
          </a:p>
        </c:txPr>
        <c:crossAx val="791347192"/>
        <c:crosses val="autoZero"/>
        <c:auto val="1"/>
        <c:lblAlgn val="ctr"/>
        <c:lblOffset val="100"/>
        <c:noMultiLvlLbl val="0"/>
      </c:catAx>
      <c:valAx>
        <c:axId val="791347192"/>
        <c:scaling>
          <c:orientation val="minMax"/>
          <c:max val="100"/>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nl-BE"/>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nl-B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345649377559863E-2"/>
          <c:w val="0.99987839741737805"/>
          <c:h val="0.90086003478505772"/>
        </c:manualLayout>
      </c:layout>
      <c:barChart>
        <c:barDir val="col"/>
        <c:grouping val="clustered"/>
        <c:varyColors val="0"/>
        <c:ser>
          <c:idx val="0"/>
          <c:order val="0"/>
          <c:tx>
            <c:strRef>
              <c:f>Sheet1!$A$3</c:f>
              <c:strCache>
                <c:ptCount val="1"/>
                <c:pt idx="0">
                  <c:v>Group 1</c:v>
                </c:pt>
              </c:strCache>
            </c:strRef>
          </c:tx>
          <c:spPr>
            <a:solidFill>
              <a:schemeClr val="bg2"/>
            </a:solidFill>
            <a:ln>
              <a:noFill/>
            </a:ln>
            <a:effectLst/>
          </c:spPr>
          <c:invertIfNegative val="0"/>
          <c:dLbls>
            <c:numFmt formatCode="0" sourceLinked="0"/>
            <c:spPr>
              <a:noFill/>
              <a:ln>
                <a:noFill/>
              </a:ln>
              <a:effectLst/>
            </c:spPr>
            <c:txPr>
              <a:bodyPr rot="0" vertOverflow="overflow" horzOverflow="overflow" vert="horz" wrap="none">
                <a:spAutoFit/>
              </a:bodyPr>
              <a:lstStyle/>
              <a:p>
                <a:pPr>
                  <a:defRPr sz="1200" b="1">
                    <a:solidFill>
                      <a:schemeClr val="bg2"/>
                    </a:solidFill>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18-34</c:v>
                </c:pt>
                <c:pt idx="1">
                  <c:v>35-54</c:v>
                </c:pt>
                <c:pt idx="2">
                  <c:v>55+</c:v>
                </c:pt>
              </c:strCache>
            </c:strRef>
          </c:cat>
          <c:val>
            <c:numRef>
              <c:f>Sheet1!$B$3:$D$3</c:f>
              <c:numCache>
                <c:formatCode>General</c:formatCode>
                <c:ptCount val="3"/>
                <c:pt idx="0">
                  <c:v>26.4</c:v>
                </c:pt>
                <c:pt idx="1">
                  <c:v>33.799999999999997</c:v>
                </c:pt>
                <c:pt idx="2">
                  <c:v>39.799999999999997</c:v>
                </c:pt>
              </c:numCache>
            </c:numRef>
          </c:val>
          <c:extLst>
            <c:ext xmlns:c16="http://schemas.microsoft.com/office/drawing/2014/chart" uri="{C3380CC4-5D6E-409C-BE32-E72D297353CC}">
              <c16:uniqueId val="{00000000-E67B-40A8-B2D4-72A9D4B138C8}"/>
            </c:ext>
          </c:extLst>
        </c:ser>
        <c:dLbls>
          <c:showLegendKey val="0"/>
          <c:showVal val="1"/>
          <c:showCatName val="0"/>
          <c:showSerName val="0"/>
          <c:showPercent val="0"/>
          <c:showBubbleSize val="0"/>
        </c:dLbls>
        <c:gapWidth val="100"/>
        <c:axId val="528539336"/>
        <c:axId val="528539008"/>
      </c:barChart>
      <c:catAx>
        <c:axId val="528539336"/>
        <c:scaling>
          <c:orientation val="minMax"/>
        </c:scaling>
        <c:delete val="1"/>
        <c:axPos val="b"/>
        <c:numFmt formatCode="General" sourceLinked="1"/>
        <c:majorTickMark val="none"/>
        <c:minorTickMark val="none"/>
        <c:tickLblPos val="nextTo"/>
        <c:crossAx val="528539008"/>
        <c:crosses val="autoZero"/>
        <c:auto val="1"/>
        <c:lblAlgn val="ctr"/>
        <c:lblOffset val="0"/>
        <c:noMultiLvlLbl val="0"/>
      </c:catAx>
      <c:valAx>
        <c:axId val="528539008"/>
        <c:scaling>
          <c:orientation val="minMax"/>
          <c:max val="100"/>
          <c:min val="0"/>
        </c:scaling>
        <c:delete val="0"/>
        <c:axPos val="l"/>
        <c:numFmt formatCode="General" sourceLinked="1"/>
        <c:majorTickMark val="none"/>
        <c:minorTickMark val="none"/>
        <c:tickLblPos val="none"/>
        <c:spPr>
          <a:noFill/>
          <a:ln>
            <a:noFill/>
          </a:ln>
          <a:effectLst/>
        </c:spPr>
        <c:txPr>
          <a:bodyPr rot="-60000000" vert="horz"/>
          <a:lstStyle/>
          <a:p>
            <a:pPr>
              <a:defRPr/>
            </a:pPr>
            <a:endParaRPr lang="nl-BE"/>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nl-BE"/>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066412629286895E-3"/>
          <c:y val="1.2559694123706591E-3"/>
          <c:w val="0.96692745110479128"/>
          <c:h val="0.99874403058762939"/>
        </c:manualLayout>
      </c:layout>
      <c:barChart>
        <c:barDir val="bar"/>
        <c:grouping val="clustered"/>
        <c:varyColors val="0"/>
        <c:ser>
          <c:idx val="0"/>
          <c:order val="0"/>
          <c:tx>
            <c:strRef>
              <c:f>Sheet1!$B$1</c:f>
              <c:strCache>
                <c:ptCount val="1"/>
                <c:pt idx="0">
                  <c:v>Top 3</c:v>
                </c:pt>
              </c:strCache>
            </c:strRef>
          </c:tx>
          <c:spPr>
            <a:solidFill>
              <a:schemeClr val="accent3"/>
            </a:solidFill>
            <a:ln>
              <a:noFill/>
            </a:ln>
            <a:effectLst/>
          </c:spPr>
          <c:invertIfNegative val="0"/>
          <c:dPt>
            <c:idx val="8"/>
            <c:invertIfNegative val="0"/>
            <c:bubble3D val="0"/>
            <c:extLst>
              <c:ext xmlns:c16="http://schemas.microsoft.com/office/drawing/2014/chart" uri="{C3380CC4-5D6E-409C-BE32-E72D297353CC}">
                <c16:uniqueId val="{00000001-1BE3-43AD-9106-419DCCC9C42A}"/>
              </c:ext>
            </c:extLst>
          </c:dPt>
          <c:dPt>
            <c:idx val="9"/>
            <c:invertIfNegative val="0"/>
            <c:bubble3D val="0"/>
            <c:extLst>
              <c:ext xmlns:c16="http://schemas.microsoft.com/office/drawing/2014/chart" uri="{C3380CC4-5D6E-409C-BE32-E72D297353CC}">
                <c16:uniqueId val="{00000003-1BE3-43AD-9106-419DCCC9C42A}"/>
              </c:ext>
            </c:extLst>
          </c:dPt>
          <c:dPt>
            <c:idx val="11"/>
            <c:invertIfNegative val="0"/>
            <c:bubble3D val="0"/>
            <c:spPr>
              <a:solidFill>
                <a:schemeClr val="accent6"/>
              </a:solidFill>
              <a:ln>
                <a:noFill/>
              </a:ln>
              <a:effectLst/>
            </c:spPr>
            <c:extLst>
              <c:ext xmlns:c16="http://schemas.microsoft.com/office/drawing/2014/chart" uri="{C3380CC4-5D6E-409C-BE32-E72D297353CC}">
                <c16:uniqueId val="{00000000-79B2-4C51-940A-51F2D9D51FFA}"/>
              </c:ext>
            </c:extLst>
          </c:dPt>
          <c:dPt>
            <c:idx val="12"/>
            <c:invertIfNegative val="0"/>
            <c:bubble3D val="0"/>
            <c:spPr>
              <a:solidFill>
                <a:schemeClr val="accent6"/>
              </a:solidFill>
              <a:ln>
                <a:noFill/>
              </a:ln>
              <a:effectLst/>
            </c:spPr>
            <c:extLst>
              <c:ext xmlns:c16="http://schemas.microsoft.com/office/drawing/2014/chart" uri="{C3380CC4-5D6E-409C-BE32-E72D297353CC}">
                <c16:uniqueId val="{00000001-79B2-4C51-940A-51F2D9D51FFA}"/>
              </c:ext>
            </c:extLst>
          </c:dPt>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tx1"/>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Sheet1!$A$2:$A$14</c:f>
              <c:strCache>
                <c:ptCount val="13"/>
                <c:pt idx="0">
                  <c:v>Te duur</c:v>
                </c:pt>
                <c:pt idx="1">
                  <c:v>Onnatuurlijk</c:v>
                </c:pt>
                <c:pt idx="2">
                  <c:v>Vertrouw het niet</c:v>
                </c:pt>
                <c:pt idx="3">
                  <c:v>Het is iets dat alleen door multinationals zal worden gemaakt</c:v>
                </c:pt>
                <c:pt idx="4">
                  <c:v>Geen behoefte aan</c:v>
                </c:pt>
                <c:pt idx="5">
                  <c:v>Namaak, niet zo goed als traditioneel vlees</c:v>
                </c:pt>
                <c:pt idx="6">
                  <c:v>Commerciële stunt</c:v>
                </c:pt>
                <c:pt idx="7">
                  <c:v>Leidt tot daling in werkgelegenheid</c:v>
                </c:pt>
                <c:pt idx="8">
                  <c:v>Zal genetische diversiteit doen afnemen</c:v>
                </c:pt>
                <c:pt idx="9">
                  <c:v>Ongezonder dan traditioneel vlees</c:v>
                </c:pt>
                <c:pt idx="10">
                  <c:v>Huidige manier van vlees produceren (en slachten) is een traditie en die moeten worden behouden</c:v>
                </c:pt>
                <c:pt idx="11">
                  <c:v>Andere</c:v>
                </c:pt>
                <c:pt idx="12">
                  <c:v>Geen van deze</c:v>
                </c:pt>
              </c:strCache>
            </c:strRef>
          </c:cat>
          <c:val>
            <c:numRef>
              <c:f>Sheet1!$B$2:$B$14</c:f>
              <c:numCache>
                <c:formatCode>0</c:formatCode>
                <c:ptCount val="13"/>
                <c:pt idx="0">
                  <c:v>43.5</c:v>
                </c:pt>
                <c:pt idx="1">
                  <c:v>43.3</c:v>
                </c:pt>
                <c:pt idx="2">
                  <c:v>38</c:v>
                </c:pt>
                <c:pt idx="3">
                  <c:v>31.5</c:v>
                </c:pt>
                <c:pt idx="4">
                  <c:v>23.6</c:v>
                </c:pt>
                <c:pt idx="5">
                  <c:v>23.2</c:v>
                </c:pt>
                <c:pt idx="6">
                  <c:v>15</c:v>
                </c:pt>
                <c:pt idx="7">
                  <c:v>14.3</c:v>
                </c:pt>
                <c:pt idx="8">
                  <c:v>14.2</c:v>
                </c:pt>
                <c:pt idx="9">
                  <c:v>11.1</c:v>
                </c:pt>
                <c:pt idx="10">
                  <c:v>8.3000000000000007</c:v>
                </c:pt>
                <c:pt idx="11">
                  <c:v>3.2</c:v>
                </c:pt>
                <c:pt idx="12">
                  <c:v>6.3</c:v>
                </c:pt>
              </c:numCache>
            </c:numRef>
          </c:val>
          <c:extLst>
            <c:ext xmlns:c16="http://schemas.microsoft.com/office/drawing/2014/chart" uri="{C3380CC4-5D6E-409C-BE32-E72D297353CC}">
              <c16:uniqueId val="{00000004-1BE3-43AD-9106-419DCCC9C42A}"/>
            </c:ext>
          </c:extLst>
        </c:ser>
        <c:ser>
          <c:idx val="1"/>
          <c:order val="1"/>
          <c:tx>
            <c:strRef>
              <c:f>Sheet1!$C$1</c:f>
              <c:strCache>
                <c:ptCount val="1"/>
                <c:pt idx="0">
                  <c:v>Belangrijkste reden</c:v>
                </c:pt>
              </c:strCache>
            </c:strRef>
          </c:tx>
          <c:spPr>
            <a:solidFill>
              <a:schemeClr val="accent5"/>
            </a:solidFill>
            <a:ln>
              <a:noFill/>
            </a:ln>
            <a:effectLst/>
          </c:spPr>
          <c:invertIfNegative val="0"/>
          <c:dLbls>
            <c:numFmt formatCode="0;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nl-BE"/>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Sheet1!$A$2:$A$14</c:f>
              <c:strCache>
                <c:ptCount val="13"/>
                <c:pt idx="0">
                  <c:v>Te duur</c:v>
                </c:pt>
                <c:pt idx="1">
                  <c:v>Onnatuurlijk</c:v>
                </c:pt>
                <c:pt idx="2">
                  <c:v>Vertrouw het niet</c:v>
                </c:pt>
                <c:pt idx="3">
                  <c:v>Het is iets dat alleen door multinationals zal worden gemaakt</c:v>
                </c:pt>
                <c:pt idx="4">
                  <c:v>Geen behoefte aan</c:v>
                </c:pt>
                <c:pt idx="5">
                  <c:v>Namaak, niet zo goed als traditioneel vlees</c:v>
                </c:pt>
                <c:pt idx="6">
                  <c:v>Commerciële stunt</c:v>
                </c:pt>
                <c:pt idx="7">
                  <c:v>Leidt tot daling in werkgelegenheid</c:v>
                </c:pt>
                <c:pt idx="8">
                  <c:v>Zal genetische diversiteit doen afnemen</c:v>
                </c:pt>
                <c:pt idx="9">
                  <c:v>Ongezonder dan traditioneel vlees</c:v>
                </c:pt>
                <c:pt idx="10">
                  <c:v>Huidige manier van vlees produceren (en slachten) is een traditie en die moeten worden behouden</c:v>
                </c:pt>
                <c:pt idx="11">
                  <c:v>Andere</c:v>
                </c:pt>
                <c:pt idx="12">
                  <c:v>Geen van deze</c:v>
                </c:pt>
              </c:strCache>
            </c:strRef>
          </c:cat>
          <c:val>
            <c:numRef>
              <c:f>Sheet1!$C$2:$C$14</c:f>
              <c:numCache>
                <c:formatCode>0</c:formatCode>
                <c:ptCount val="13"/>
                <c:pt idx="0">
                  <c:v>22</c:v>
                </c:pt>
                <c:pt idx="1">
                  <c:v>16.600000000000001</c:v>
                </c:pt>
                <c:pt idx="2">
                  <c:v>12.2</c:v>
                </c:pt>
                <c:pt idx="3">
                  <c:v>9.6999999999999993</c:v>
                </c:pt>
                <c:pt idx="4">
                  <c:v>7.5</c:v>
                </c:pt>
                <c:pt idx="5">
                  <c:v>6.9</c:v>
                </c:pt>
                <c:pt idx="6">
                  <c:v>3.7</c:v>
                </c:pt>
                <c:pt idx="7">
                  <c:v>3.3</c:v>
                </c:pt>
                <c:pt idx="8">
                  <c:v>3.9</c:v>
                </c:pt>
                <c:pt idx="9">
                  <c:v>3.2</c:v>
                </c:pt>
                <c:pt idx="10">
                  <c:v>2.6</c:v>
                </c:pt>
              </c:numCache>
            </c:numRef>
          </c:val>
          <c:extLst>
            <c:ext xmlns:c16="http://schemas.microsoft.com/office/drawing/2014/chart" uri="{C3380CC4-5D6E-409C-BE32-E72D297353CC}">
              <c16:uniqueId val="{00000005-1BE3-43AD-9106-419DCCC9C42A}"/>
            </c:ext>
          </c:extLst>
        </c:ser>
        <c:dLbls>
          <c:dLblPos val="outEnd"/>
          <c:showLegendKey val="0"/>
          <c:showVal val="1"/>
          <c:showCatName val="0"/>
          <c:showSerName val="0"/>
          <c:showPercent val="0"/>
          <c:showBubbleSize val="0"/>
        </c:dLbls>
        <c:gapWidth val="9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nl-BE"/>
          </a:p>
        </c:txPr>
        <c:crossAx val="791347192"/>
        <c:crosses val="autoZero"/>
        <c:auto val="1"/>
        <c:lblAlgn val="ctr"/>
        <c:lblOffset val="100"/>
        <c:noMultiLvlLbl val="0"/>
      </c:catAx>
      <c:valAx>
        <c:axId val="791347192"/>
        <c:scaling>
          <c:orientation val="minMax"/>
          <c:max val="100"/>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nl-BE"/>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nl-BE"/>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87611757427243E-2"/>
          <c:y val="1.2559694123706591E-3"/>
          <c:w val="0.84367607632865482"/>
          <c:h val="0.99874403058762939"/>
        </c:manualLayout>
      </c:layout>
      <c:barChart>
        <c:barDir val="bar"/>
        <c:grouping val="clustered"/>
        <c:varyColors val="0"/>
        <c:ser>
          <c:idx val="0"/>
          <c:order val="0"/>
          <c:tx>
            <c:strRef>
              <c:f>Sheet1!$B$1</c:f>
              <c:strCache>
                <c:ptCount val="1"/>
                <c:pt idx="0">
                  <c:v>Top 3</c:v>
                </c:pt>
              </c:strCache>
            </c:strRef>
          </c:tx>
          <c:spPr>
            <a:solidFill>
              <a:schemeClr val="accent3"/>
            </a:solidFill>
            <a:ln>
              <a:noFill/>
            </a:ln>
            <a:effectLst/>
          </c:spPr>
          <c:invertIfNegative val="0"/>
          <c:dPt>
            <c:idx val="8"/>
            <c:invertIfNegative val="0"/>
            <c:bubble3D val="0"/>
            <c:extLst>
              <c:ext xmlns:c16="http://schemas.microsoft.com/office/drawing/2014/chart" uri="{C3380CC4-5D6E-409C-BE32-E72D297353CC}">
                <c16:uniqueId val="{00000001-1BE3-43AD-9106-419DCCC9C42A}"/>
              </c:ext>
            </c:extLst>
          </c:dPt>
          <c:dPt>
            <c:idx val="9"/>
            <c:invertIfNegative val="0"/>
            <c:bubble3D val="0"/>
            <c:extLst>
              <c:ext xmlns:c16="http://schemas.microsoft.com/office/drawing/2014/chart" uri="{C3380CC4-5D6E-409C-BE32-E72D297353CC}">
                <c16:uniqueId val="{00000003-1BE3-43AD-9106-419DCCC9C42A}"/>
              </c:ext>
            </c:extLst>
          </c:dPt>
          <c:dPt>
            <c:idx val="11"/>
            <c:invertIfNegative val="0"/>
            <c:bubble3D val="0"/>
            <c:spPr>
              <a:solidFill>
                <a:schemeClr val="accent6"/>
              </a:solidFill>
              <a:ln>
                <a:noFill/>
              </a:ln>
              <a:effectLst/>
            </c:spPr>
            <c:extLst>
              <c:ext xmlns:c16="http://schemas.microsoft.com/office/drawing/2014/chart" uri="{C3380CC4-5D6E-409C-BE32-E72D297353CC}">
                <c16:uniqueId val="{00000000-79B2-4C51-940A-51F2D9D51FFA}"/>
              </c:ext>
            </c:extLst>
          </c:dPt>
          <c:dPt>
            <c:idx val="12"/>
            <c:invertIfNegative val="0"/>
            <c:bubble3D val="0"/>
            <c:spPr>
              <a:solidFill>
                <a:schemeClr val="accent6"/>
              </a:solidFill>
              <a:ln>
                <a:noFill/>
              </a:ln>
              <a:effectLst/>
            </c:spPr>
            <c:extLst>
              <c:ext xmlns:c16="http://schemas.microsoft.com/office/drawing/2014/chart" uri="{C3380CC4-5D6E-409C-BE32-E72D297353CC}">
                <c16:uniqueId val="{00000001-79B2-4C51-940A-51F2D9D51FFA}"/>
              </c:ext>
            </c:extLst>
          </c:dPt>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tx1"/>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Sheet1!$A$2:$A$14</c:f>
              <c:strCache>
                <c:ptCount val="13"/>
                <c:pt idx="0">
                  <c:v>Te duur</c:v>
                </c:pt>
                <c:pt idx="1">
                  <c:v>Onnatuurlijk</c:v>
                </c:pt>
                <c:pt idx="2">
                  <c:v>Vertrouw het niet</c:v>
                </c:pt>
                <c:pt idx="3">
                  <c:v>Het is iets dat alleen door multinationals zal worden gemaakt</c:v>
                </c:pt>
                <c:pt idx="4">
                  <c:v>Geen behoefte aan</c:v>
                </c:pt>
                <c:pt idx="5">
                  <c:v>Namaak, niet zo goed als traditioneel vlees</c:v>
                </c:pt>
                <c:pt idx="6">
                  <c:v>Commerciële stunt</c:v>
                </c:pt>
                <c:pt idx="7">
                  <c:v>Leidt tot daling in werkgelegenheid</c:v>
                </c:pt>
                <c:pt idx="8">
                  <c:v>Zal genetische diversiteit doen afnemen</c:v>
                </c:pt>
                <c:pt idx="9">
                  <c:v>Ongezonder dan traditioneel vlees</c:v>
                </c:pt>
                <c:pt idx="10">
                  <c:v>Huidige manier van vlees produceren (en slachten) is een traditie en die moeten worden behouden</c:v>
                </c:pt>
                <c:pt idx="11">
                  <c:v>Andere</c:v>
                </c:pt>
                <c:pt idx="12">
                  <c:v>Geen van deze</c:v>
                </c:pt>
              </c:strCache>
            </c:strRef>
          </c:cat>
          <c:val>
            <c:numRef>
              <c:f>Sheet1!$B$2:$B$14</c:f>
              <c:numCache>
                <c:formatCode>0\%</c:formatCode>
                <c:ptCount val="13"/>
                <c:pt idx="0">
                  <c:v>54.84</c:v>
                </c:pt>
                <c:pt idx="1">
                  <c:v>16.13</c:v>
                </c:pt>
                <c:pt idx="2">
                  <c:v>12.9</c:v>
                </c:pt>
                <c:pt idx="3">
                  <c:v>48.39</c:v>
                </c:pt>
                <c:pt idx="4">
                  <c:v>12.9</c:v>
                </c:pt>
                <c:pt idx="5">
                  <c:v>16.13</c:v>
                </c:pt>
                <c:pt idx="6">
                  <c:v>22.58</c:v>
                </c:pt>
                <c:pt idx="7">
                  <c:v>16.13</c:v>
                </c:pt>
                <c:pt idx="8">
                  <c:v>25.81</c:v>
                </c:pt>
                <c:pt idx="9">
                  <c:v>16.13</c:v>
                </c:pt>
                <c:pt idx="10">
                  <c:v>0</c:v>
                </c:pt>
                <c:pt idx="11">
                  <c:v>3.23</c:v>
                </c:pt>
                <c:pt idx="12">
                  <c:v>9.68</c:v>
                </c:pt>
              </c:numCache>
            </c:numRef>
          </c:val>
          <c:extLst>
            <c:ext xmlns:c16="http://schemas.microsoft.com/office/drawing/2014/chart" uri="{C3380CC4-5D6E-409C-BE32-E72D297353CC}">
              <c16:uniqueId val="{00000004-1BE3-43AD-9106-419DCCC9C42A}"/>
            </c:ext>
          </c:extLst>
        </c:ser>
        <c:ser>
          <c:idx val="1"/>
          <c:order val="1"/>
          <c:tx>
            <c:strRef>
              <c:f>Sheet1!$C$1</c:f>
              <c:strCache>
                <c:ptCount val="1"/>
                <c:pt idx="0">
                  <c:v>Belangrijkste reden</c:v>
                </c:pt>
              </c:strCache>
            </c:strRef>
          </c:tx>
          <c:spPr>
            <a:solidFill>
              <a:schemeClr val="accent5"/>
            </a:solidFill>
            <a:ln>
              <a:noFill/>
            </a:ln>
            <a:effectLst/>
          </c:spPr>
          <c:invertIfNegative val="0"/>
          <c:dLbls>
            <c:dLbl>
              <c:idx val="1"/>
              <c:layout>
                <c:manualLayout>
                  <c:x val="-6.576674390110756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9F5-44BD-92AD-4E75A4A5EA8E}"/>
                </c:ext>
              </c:extLst>
            </c:dLbl>
            <c:dLbl>
              <c:idx val="2"/>
              <c:layout>
                <c:manualLayout>
                  <c:x val="-7.3469969551029315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9F5-44BD-92AD-4E75A4A5EA8E}"/>
                </c:ext>
              </c:extLst>
            </c:dLbl>
            <c:dLbl>
              <c:idx val="4"/>
              <c:layout>
                <c:manualLayout>
                  <c:x val="-8.522982300777601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9F5-44BD-92AD-4E75A4A5EA8E}"/>
                </c:ext>
              </c:extLst>
            </c:dLbl>
            <c:dLbl>
              <c:idx val="5"/>
              <c:layout>
                <c:manualLayout>
                  <c:x val="-8.5229823007776012E-2"/>
                  <c:y val="5.854345151549741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9F5-44BD-92AD-4E75A4A5EA8E}"/>
                </c:ext>
              </c:extLst>
            </c:dLbl>
            <c:dLbl>
              <c:idx val="7"/>
              <c:layout>
                <c:manualLayout>
                  <c:x val="-0.13559072216224086"/>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9F5-44BD-92AD-4E75A4A5EA8E}"/>
                </c:ext>
              </c:extLst>
            </c:dLbl>
            <c:dLbl>
              <c:idx val="8"/>
              <c:layout>
                <c:manualLayout>
                  <c:x val="-0.12018427086239734"/>
                  <c:y val="1.1708690303099483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9F5-44BD-92AD-4E75A4A5EA8E}"/>
                </c:ext>
              </c:extLst>
            </c:dLbl>
            <c:numFmt formatCode="0;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nl-BE"/>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Sheet1!$A$2:$A$14</c:f>
              <c:strCache>
                <c:ptCount val="13"/>
                <c:pt idx="0">
                  <c:v>Te duur</c:v>
                </c:pt>
                <c:pt idx="1">
                  <c:v>Onnatuurlijk</c:v>
                </c:pt>
                <c:pt idx="2">
                  <c:v>Vertrouw het niet</c:v>
                </c:pt>
                <c:pt idx="3">
                  <c:v>Het is iets dat alleen door multinationals zal worden gemaakt</c:v>
                </c:pt>
                <c:pt idx="4">
                  <c:v>Geen behoefte aan</c:v>
                </c:pt>
                <c:pt idx="5">
                  <c:v>Namaak, niet zo goed als traditioneel vlees</c:v>
                </c:pt>
                <c:pt idx="6">
                  <c:v>Commerciële stunt</c:v>
                </c:pt>
                <c:pt idx="7">
                  <c:v>Leidt tot daling in werkgelegenheid</c:v>
                </c:pt>
                <c:pt idx="8">
                  <c:v>Zal genetische diversiteit doen afnemen</c:v>
                </c:pt>
                <c:pt idx="9">
                  <c:v>Ongezonder dan traditioneel vlees</c:v>
                </c:pt>
                <c:pt idx="10">
                  <c:v>Huidige manier van vlees produceren (en slachten) is een traditie en die moeten worden behouden</c:v>
                </c:pt>
                <c:pt idx="11">
                  <c:v>Andere</c:v>
                </c:pt>
                <c:pt idx="12">
                  <c:v>Geen van deze</c:v>
                </c:pt>
              </c:strCache>
            </c:strRef>
          </c:cat>
          <c:val>
            <c:numRef>
              <c:f>Sheet1!$C$2:$C$14</c:f>
              <c:numCache>
                <c:formatCode>0\%</c:formatCode>
                <c:ptCount val="13"/>
                <c:pt idx="0">
                  <c:v>25.81</c:v>
                </c:pt>
                <c:pt idx="1">
                  <c:v>3.23</c:v>
                </c:pt>
                <c:pt idx="2">
                  <c:v>3.23</c:v>
                </c:pt>
                <c:pt idx="3">
                  <c:v>22.58</c:v>
                </c:pt>
                <c:pt idx="4">
                  <c:v>6.45</c:v>
                </c:pt>
                <c:pt idx="5">
                  <c:v>6.45</c:v>
                </c:pt>
                <c:pt idx="6">
                  <c:v>0</c:v>
                </c:pt>
                <c:pt idx="7">
                  <c:v>9.68</c:v>
                </c:pt>
                <c:pt idx="8">
                  <c:v>9.68</c:v>
                </c:pt>
                <c:pt idx="9">
                  <c:v>0</c:v>
                </c:pt>
                <c:pt idx="10">
                  <c:v>0</c:v>
                </c:pt>
              </c:numCache>
            </c:numRef>
          </c:val>
          <c:extLst>
            <c:ext xmlns:c16="http://schemas.microsoft.com/office/drawing/2014/chart" uri="{C3380CC4-5D6E-409C-BE32-E72D297353CC}">
              <c16:uniqueId val="{00000005-1BE3-43AD-9106-419DCCC9C42A}"/>
            </c:ext>
          </c:extLst>
        </c:ser>
        <c:dLbls>
          <c:dLblPos val="outEnd"/>
          <c:showLegendKey val="0"/>
          <c:showVal val="1"/>
          <c:showCatName val="0"/>
          <c:showSerName val="0"/>
          <c:showPercent val="0"/>
          <c:showBubbleSize val="0"/>
        </c:dLbls>
        <c:gapWidth val="9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nl-BE"/>
          </a:p>
        </c:txPr>
        <c:crossAx val="791347192"/>
        <c:crosses val="autoZero"/>
        <c:auto val="1"/>
        <c:lblAlgn val="ctr"/>
        <c:lblOffset val="100"/>
        <c:noMultiLvlLbl val="0"/>
      </c:catAx>
      <c:valAx>
        <c:axId val="791347192"/>
        <c:scaling>
          <c:orientation val="minMax"/>
          <c:max val="100"/>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nl-BE"/>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nl-BE"/>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87611757427243E-2"/>
          <c:y val="1.2559694123706591E-3"/>
          <c:w val="0.84367607632865482"/>
          <c:h val="0.99874403058762939"/>
        </c:manualLayout>
      </c:layout>
      <c:barChart>
        <c:barDir val="bar"/>
        <c:grouping val="clustered"/>
        <c:varyColors val="0"/>
        <c:ser>
          <c:idx val="0"/>
          <c:order val="0"/>
          <c:tx>
            <c:strRef>
              <c:f>Sheet1!$B$1</c:f>
              <c:strCache>
                <c:ptCount val="1"/>
                <c:pt idx="0">
                  <c:v>Top 3</c:v>
                </c:pt>
              </c:strCache>
            </c:strRef>
          </c:tx>
          <c:spPr>
            <a:solidFill>
              <a:schemeClr val="accent3"/>
            </a:solidFill>
            <a:ln>
              <a:noFill/>
            </a:ln>
            <a:effectLst/>
          </c:spPr>
          <c:invertIfNegative val="0"/>
          <c:dPt>
            <c:idx val="8"/>
            <c:invertIfNegative val="0"/>
            <c:bubble3D val="0"/>
            <c:extLst>
              <c:ext xmlns:c16="http://schemas.microsoft.com/office/drawing/2014/chart" uri="{C3380CC4-5D6E-409C-BE32-E72D297353CC}">
                <c16:uniqueId val="{00000001-1BE3-43AD-9106-419DCCC9C42A}"/>
              </c:ext>
            </c:extLst>
          </c:dPt>
          <c:dPt>
            <c:idx val="9"/>
            <c:invertIfNegative val="0"/>
            <c:bubble3D val="0"/>
            <c:extLst>
              <c:ext xmlns:c16="http://schemas.microsoft.com/office/drawing/2014/chart" uri="{C3380CC4-5D6E-409C-BE32-E72D297353CC}">
                <c16:uniqueId val="{00000003-1BE3-43AD-9106-419DCCC9C42A}"/>
              </c:ext>
            </c:extLst>
          </c:dPt>
          <c:dPt>
            <c:idx val="11"/>
            <c:invertIfNegative val="0"/>
            <c:bubble3D val="0"/>
            <c:spPr>
              <a:solidFill>
                <a:schemeClr val="accent6"/>
              </a:solidFill>
              <a:ln>
                <a:noFill/>
              </a:ln>
              <a:effectLst/>
            </c:spPr>
            <c:extLst>
              <c:ext xmlns:c16="http://schemas.microsoft.com/office/drawing/2014/chart" uri="{C3380CC4-5D6E-409C-BE32-E72D297353CC}">
                <c16:uniqueId val="{00000000-79B2-4C51-940A-51F2D9D51FFA}"/>
              </c:ext>
            </c:extLst>
          </c:dPt>
          <c:dPt>
            <c:idx val="12"/>
            <c:invertIfNegative val="0"/>
            <c:bubble3D val="0"/>
            <c:spPr>
              <a:solidFill>
                <a:schemeClr val="accent6"/>
              </a:solidFill>
              <a:ln>
                <a:noFill/>
              </a:ln>
              <a:effectLst/>
            </c:spPr>
            <c:extLst>
              <c:ext xmlns:c16="http://schemas.microsoft.com/office/drawing/2014/chart" uri="{C3380CC4-5D6E-409C-BE32-E72D297353CC}">
                <c16:uniqueId val="{00000001-79B2-4C51-940A-51F2D9D51FFA}"/>
              </c:ext>
            </c:extLst>
          </c:dPt>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tx1"/>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Sheet1!$A$2:$A$14</c:f>
              <c:strCache>
                <c:ptCount val="13"/>
                <c:pt idx="0">
                  <c:v>Te duur</c:v>
                </c:pt>
                <c:pt idx="1">
                  <c:v>Onnatuurlijk</c:v>
                </c:pt>
                <c:pt idx="2">
                  <c:v>Vertrouw het niet</c:v>
                </c:pt>
                <c:pt idx="3">
                  <c:v>Het is iets dat alleen door multinationals zal worden gemaakt</c:v>
                </c:pt>
                <c:pt idx="4">
                  <c:v>Geen behoefte aan</c:v>
                </c:pt>
                <c:pt idx="5">
                  <c:v>Namaak, niet zo goed als traditioneel vlees</c:v>
                </c:pt>
                <c:pt idx="6">
                  <c:v>Commerciële stunt</c:v>
                </c:pt>
                <c:pt idx="7">
                  <c:v>Leidt tot daling in werkgelegenheid</c:v>
                </c:pt>
                <c:pt idx="8">
                  <c:v>Zal genetische diversiteit doen afnemen</c:v>
                </c:pt>
                <c:pt idx="9">
                  <c:v>Ongezonder dan traditioneel vlees</c:v>
                </c:pt>
                <c:pt idx="10">
                  <c:v>Huidige manier van vlees produceren (en slachten) is een traditie en die moeten worden behouden</c:v>
                </c:pt>
                <c:pt idx="11">
                  <c:v>Andere</c:v>
                </c:pt>
                <c:pt idx="12">
                  <c:v>Geen van deze</c:v>
                </c:pt>
              </c:strCache>
            </c:strRef>
          </c:cat>
          <c:val>
            <c:numRef>
              <c:f>Sheet1!$B$2:$B$14</c:f>
              <c:numCache>
                <c:formatCode>0\%</c:formatCode>
                <c:ptCount val="13"/>
                <c:pt idx="0">
                  <c:v>61.48</c:v>
                </c:pt>
                <c:pt idx="1">
                  <c:v>33.46</c:v>
                </c:pt>
                <c:pt idx="2">
                  <c:v>26.07</c:v>
                </c:pt>
                <c:pt idx="3">
                  <c:v>38.130000000000003</c:v>
                </c:pt>
                <c:pt idx="4">
                  <c:v>14.01</c:v>
                </c:pt>
                <c:pt idx="5">
                  <c:v>23.74</c:v>
                </c:pt>
                <c:pt idx="6">
                  <c:v>14.79</c:v>
                </c:pt>
                <c:pt idx="7">
                  <c:v>17.12</c:v>
                </c:pt>
                <c:pt idx="8">
                  <c:v>16.34</c:v>
                </c:pt>
                <c:pt idx="9">
                  <c:v>11.67</c:v>
                </c:pt>
                <c:pt idx="10">
                  <c:v>5.0599999999999996</c:v>
                </c:pt>
                <c:pt idx="11">
                  <c:v>2.72</c:v>
                </c:pt>
                <c:pt idx="12">
                  <c:v>4.28</c:v>
                </c:pt>
              </c:numCache>
            </c:numRef>
          </c:val>
          <c:extLst>
            <c:ext xmlns:c16="http://schemas.microsoft.com/office/drawing/2014/chart" uri="{C3380CC4-5D6E-409C-BE32-E72D297353CC}">
              <c16:uniqueId val="{00000004-1BE3-43AD-9106-419DCCC9C42A}"/>
            </c:ext>
          </c:extLst>
        </c:ser>
        <c:ser>
          <c:idx val="1"/>
          <c:order val="1"/>
          <c:tx>
            <c:strRef>
              <c:f>Sheet1!$C$1</c:f>
              <c:strCache>
                <c:ptCount val="1"/>
                <c:pt idx="0">
                  <c:v>Belangrijkste reden</c:v>
                </c:pt>
              </c:strCache>
            </c:strRef>
          </c:tx>
          <c:spPr>
            <a:solidFill>
              <a:schemeClr val="accent5"/>
            </a:solidFill>
            <a:ln>
              <a:noFill/>
            </a:ln>
            <a:effectLst/>
          </c:spPr>
          <c:invertIfNegative val="0"/>
          <c:dLbls>
            <c:dLbl>
              <c:idx val="1"/>
              <c:layout>
                <c:manualLayout>
                  <c:x val="-0.13368250579258306"/>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A9A-407B-9A5D-FBABEC8A89B1}"/>
                </c:ext>
              </c:extLst>
            </c:dLbl>
            <c:dLbl>
              <c:idx val="2"/>
              <c:layout>
                <c:manualLayout>
                  <c:x val="-8.104460592238545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A9A-407B-9A5D-FBABEC8A89B1}"/>
                </c:ext>
              </c:extLst>
            </c:dLbl>
            <c:dLbl>
              <c:idx val="3"/>
              <c:layout>
                <c:manualLayout>
                  <c:x val="-0.18183069887059794"/>
                  <c:y val="2.5144220968329481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A9A-407B-9A5D-FBABEC8A89B1}"/>
                </c:ext>
              </c:extLst>
            </c:dLbl>
            <c:dLbl>
              <c:idx val="4"/>
              <c:layout>
                <c:manualLayout>
                  <c:x val="-4.605740419492193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A9A-407B-9A5D-FBABEC8A89B1}"/>
                </c:ext>
              </c:extLst>
            </c:dLbl>
            <c:dLbl>
              <c:idx val="5"/>
              <c:layout>
                <c:manualLayout>
                  <c:x val="-6.9090048888187983E-2"/>
                  <c:y val="5.854345151549741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A9A-407B-9A5D-FBABEC8A89B1}"/>
                </c:ext>
              </c:extLst>
            </c:dLbl>
            <c:dLbl>
              <c:idx val="6"/>
              <c:layout>
                <c:manualLayout>
                  <c:x val="-5.2638506423398394E-2"/>
                  <c:y val="5.854345151549741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A9A-407B-9A5D-FBABEC8A89B1}"/>
                </c:ext>
              </c:extLst>
            </c:dLbl>
            <c:dLbl>
              <c:idx val="7"/>
              <c:layout>
                <c:manualLayout>
                  <c:x val="-6.6922227748595825E-2"/>
                  <c:y val="2.5144220965402304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A9A-407B-9A5D-FBABEC8A89B1}"/>
                </c:ext>
              </c:extLst>
            </c:dLbl>
            <c:dLbl>
              <c:idx val="8"/>
              <c:layout>
                <c:manualLayout>
                  <c:x val="-6.3631676634357592E-2"/>
                  <c:y val="1.1708690303099483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A9A-407B-9A5D-FBABEC8A89B1}"/>
                </c:ext>
              </c:extLst>
            </c:dLbl>
            <c:dLbl>
              <c:idx val="9"/>
              <c:layout>
                <c:manualLayout>
                  <c:x val="-5.496767071439836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A9A-407B-9A5D-FBABEC8A89B1}"/>
                </c:ext>
              </c:extLst>
            </c:dLbl>
            <c:dLbl>
              <c:idx val="10"/>
              <c:layout>
                <c:manualLayout>
                  <c:x val="-6.050307522472796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A9A-407B-9A5D-FBABEC8A89B1}"/>
                </c:ext>
              </c:extLst>
            </c:dLbl>
            <c:numFmt formatCode="0;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nl-BE"/>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Sheet1!$A$2:$A$14</c:f>
              <c:strCache>
                <c:ptCount val="13"/>
                <c:pt idx="0">
                  <c:v>Te duur</c:v>
                </c:pt>
                <c:pt idx="1">
                  <c:v>Onnatuurlijk</c:v>
                </c:pt>
                <c:pt idx="2">
                  <c:v>Vertrouw het niet</c:v>
                </c:pt>
                <c:pt idx="3">
                  <c:v>Het is iets dat alleen door multinationals zal worden gemaakt</c:v>
                </c:pt>
                <c:pt idx="4">
                  <c:v>Geen behoefte aan</c:v>
                </c:pt>
                <c:pt idx="5">
                  <c:v>Namaak, niet zo goed als traditioneel vlees</c:v>
                </c:pt>
                <c:pt idx="6">
                  <c:v>Commerciële stunt</c:v>
                </c:pt>
                <c:pt idx="7">
                  <c:v>Leidt tot daling in werkgelegenheid</c:v>
                </c:pt>
                <c:pt idx="8">
                  <c:v>Zal genetische diversiteit doen afnemen</c:v>
                </c:pt>
                <c:pt idx="9">
                  <c:v>Ongezonder dan traditioneel vlees</c:v>
                </c:pt>
                <c:pt idx="10">
                  <c:v>Huidige manier van vlees produceren (en slachten) is een traditie en die moeten worden behouden</c:v>
                </c:pt>
                <c:pt idx="11">
                  <c:v>Andere</c:v>
                </c:pt>
                <c:pt idx="12">
                  <c:v>Geen van deze</c:v>
                </c:pt>
              </c:strCache>
            </c:strRef>
          </c:cat>
          <c:val>
            <c:numRef>
              <c:f>Sheet1!$C$2:$C$14</c:f>
              <c:numCache>
                <c:formatCode>0\%</c:formatCode>
                <c:ptCount val="13"/>
                <c:pt idx="0">
                  <c:v>34.630000000000003</c:v>
                </c:pt>
                <c:pt idx="1">
                  <c:v>11.28</c:v>
                </c:pt>
                <c:pt idx="2">
                  <c:v>7.78</c:v>
                </c:pt>
                <c:pt idx="3">
                  <c:v>17.899999999999999</c:v>
                </c:pt>
                <c:pt idx="4">
                  <c:v>2.72</c:v>
                </c:pt>
                <c:pt idx="5">
                  <c:v>5.45</c:v>
                </c:pt>
                <c:pt idx="6">
                  <c:v>3.5</c:v>
                </c:pt>
                <c:pt idx="7">
                  <c:v>4.28</c:v>
                </c:pt>
                <c:pt idx="8">
                  <c:v>3.89</c:v>
                </c:pt>
                <c:pt idx="9">
                  <c:v>1.95</c:v>
                </c:pt>
                <c:pt idx="10">
                  <c:v>0.78</c:v>
                </c:pt>
              </c:numCache>
            </c:numRef>
          </c:val>
          <c:extLst>
            <c:ext xmlns:c16="http://schemas.microsoft.com/office/drawing/2014/chart" uri="{C3380CC4-5D6E-409C-BE32-E72D297353CC}">
              <c16:uniqueId val="{00000005-1BE3-43AD-9106-419DCCC9C42A}"/>
            </c:ext>
          </c:extLst>
        </c:ser>
        <c:dLbls>
          <c:dLblPos val="outEnd"/>
          <c:showLegendKey val="0"/>
          <c:showVal val="1"/>
          <c:showCatName val="0"/>
          <c:showSerName val="0"/>
          <c:showPercent val="0"/>
          <c:showBubbleSize val="0"/>
        </c:dLbls>
        <c:gapWidth val="9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nl-BE"/>
          </a:p>
        </c:txPr>
        <c:crossAx val="791347192"/>
        <c:crosses val="autoZero"/>
        <c:auto val="1"/>
        <c:lblAlgn val="ctr"/>
        <c:lblOffset val="100"/>
        <c:noMultiLvlLbl val="0"/>
      </c:catAx>
      <c:valAx>
        <c:axId val="791347192"/>
        <c:scaling>
          <c:orientation val="minMax"/>
          <c:max val="100"/>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nl-BE"/>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nl-BE"/>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87611757427243E-2"/>
          <c:y val="1.2559694123706591E-3"/>
          <c:w val="0.84367607632865482"/>
          <c:h val="0.99874403058762939"/>
        </c:manualLayout>
      </c:layout>
      <c:barChart>
        <c:barDir val="bar"/>
        <c:grouping val="clustered"/>
        <c:varyColors val="0"/>
        <c:ser>
          <c:idx val="0"/>
          <c:order val="0"/>
          <c:tx>
            <c:strRef>
              <c:f>Sheet1!$B$1</c:f>
              <c:strCache>
                <c:ptCount val="1"/>
                <c:pt idx="0">
                  <c:v>Top 3</c:v>
                </c:pt>
              </c:strCache>
            </c:strRef>
          </c:tx>
          <c:spPr>
            <a:solidFill>
              <a:schemeClr val="accent3"/>
            </a:solidFill>
            <a:ln>
              <a:noFill/>
            </a:ln>
            <a:effectLst/>
          </c:spPr>
          <c:invertIfNegative val="0"/>
          <c:dPt>
            <c:idx val="8"/>
            <c:invertIfNegative val="0"/>
            <c:bubble3D val="0"/>
            <c:extLst>
              <c:ext xmlns:c16="http://schemas.microsoft.com/office/drawing/2014/chart" uri="{C3380CC4-5D6E-409C-BE32-E72D297353CC}">
                <c16:uniqueId val="{00000001-1BE3-43AD-9106-419DCCC9C42A}"/>
              </c:ext>
            </c:extLst>
          </c:dPt>
          <c:dPt>
            <c:idx val="9"/>
            <c:invertIfNegative val="0"/>
            <c:bubble3D val="0"/>
            <c:extLst>
              <c:ext xmlns:c16="http://schemas.microsoft.com/office/drawing/2014/chart" uri="{C3380CC4-5D6E-409C-BE32-E72D297353CC}">
                <c16:uniqueId val="{00000003-1BE3-43AD-9106-419DCCC9C42A}"/>
              </c:ext>
            </c:extLst>
          </c:dPt>
          <c:dPt>
            <c:idx val="11"/>
            <c:invertIfNegative val="0"/>
            <c:bubble3D val="0"/>
            <c:spPr>
              <a:solidFill>
                <a:schemeClr val="accent6"/>
              </a:solidFill>
              <a:ln>
                <a:noFill/>
              </a:ln>
              <a:effectLst/>
            </c:spPr>
            <c:extLst>
              <c:ext xmlns:c16="http://schemas.microsoft.com/office/drawing/2014/chart" uri="{C3380CC4-5D6E-409C-BE32-E72D297353CC}">
                <c16:uniqueId val="{00000000-79B2-4C51-940A-51F2D9D51FFA}"/>
              </c:ext>
            </c:extLst>
          </c:dPt>
          <c:dPt>
            <c:idx val="12"/>
            <c:invertIfNegative val="0"/>
            <c:bubble3D val="0"/>
            <c:spPr>
              <a:solidFill>
                <a:schemeClr val="accent6"/>
              </a:solidFill>
              <a:ln>
                <a:noFill/>
              </a:ln>
              <a:effectLst/>
            </c:spPr>
            <c:extLst>
              <c:ext xmlns:c16="http://schemas.microsoft.com/office/drawing/2014/chart" uri="{C3380CC4-5D6E-409C-BE32-E72D297353CC}">
                <c16:uniqueId val="{00000001-79B2-4C51-940A-51F2D9D51FFA}"/>
              </c:ext>
            </c:extLst>
          </c:dPt>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tx1"/>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Sheet1!$A$2:$A$14</c:f>
              <c:strCache>
                <c:ptCount val="13"/>
                <c:pt idx="0">
                  <c:v>Te duur</c:v>
                </c:pt>
                <c:pt idx="1">
                  <c:v>Onnatuurlijk</c:v>
                </c:pt>
                <c:pt idx="2">
                  <c:v>Vertrouw het niet</c:v>
                </c:pt>
                <c:pt idx="3">
                  <c:v>Het is iets dat alleen door multinationals zal worden gemaakt</c:v>
                </c:pt>
                <c:pt idx="4">
                  <c:v>Geen behoefte aan</c:v>
                </c:pt>
                <c:pt idx="5">
                  <c:v>Namaak, niet zo goed als traditioneel vlees</c:v>
                </c:pt>
                <c:pt idx="6">
                  <c:v>Commerciële stunt</c:v>
                </c:pt>
                <c:pt idx="7">
                  <c:v>Leidt tot daling in werkgelegenheid</c:v>
                </c:pt>
                <c:pt idx="8">
                  <c:v>Zal genetische diversiteit doen afnemen</c:v>
                </c:pt>
                <c:pt idx="9">
                  <c:v>Ongezonder dan traditioneel vlees</c:v>
                </c:pt>
                <c:pt idx="10">
                  <c:v>Huidige manier van vlees produceren (en slachten) is een traditie en die moeten worden behouden</c:v>
                </c:pt>
                <c:pt idx="11">
                  <c:v>Andere</c:v>
                </c:pt>
                <c:pt idx="12">
                  <c:v>Geen van deze</c:v>
                </c:pt>
              </c:strCache>
            </c:strRef>
          </c:cat>
          <c:val>
            <c:numRef>
              <c:f>Sheet1!$B$2:$B$14</c:f>
              <c:numCache>
                <c:formatCode>0\%</c:formatCode>
                <c:ptCount val="13"/>
                <c:pt idx="0">
                  <c:v>49.08</c:v>
                </c:pt>
                <c:pt idx="1">
                  <c:v>41.1</c:v>
                </c:pt>
                <c:pt idx="2">
                  <c:v>35.58</c:v>
                </c:pt>
                <c:pt idx="3">
                  <c:v>32.520000000000003</c:v>
                </c:pt>
                <c:pt idx="4">
                  <c:v>19.329999999999998</c:v>
                </c:pt>
                <c:pt idx="5">
                  <c:v>24.54</c:v>
                </c:pt>
                <c:pt idx="6">
                  <c:v>15.64</c:v>
                </c:pt>
                <c:pt idx="7">
                  <c:v>14.42</c:v>
                </c:pt>
                <c:pt idx="8">
                  <c:v>18.100000000000001</c:v>
                </c:pt>
                <c:pt idx="9">
                  <c:v>11.66</c:v>
                </c:pt>
                <c:pt idx="10">
                  <c:v>10.74</c:v>
                </c:pt>
                <c:pt idx="11">
                  <c:v>2.4500000000000002</c:v>
                </c:pt>
                <c:pt idx="12">
                  <c:v>5.83</c:v>
                </c:pt>
              </c:numCache>
            </c:numRef>
          </c:val>
          <c:extLst>
            <c:ext xmlns:c16="http://schemas.microsoft.com/office/drawing/2014/chart" uri="{C3380CC4-5D6E-409C-BE32-E72D297353CC}">
              <c16:uniqueId val="{00000004-1BE3-43AD-9106-419DCCC9C42A}"/>
            </c:ext>
          </c:extLst>
        </c:ser>
        <c:ser>
          <c:idx val="1"/>
          <c:order val="1"/>
          <c:tx>
            <c:strRef>
              <c:f>Sheet1!$C$1</c:f>
              <c:strCache>
                <c:ptCount val="1"/>
                <c:pt idx="0">
                  <c:v>Belangrijkste reden</c:v>
                </c:pt>
              </c:strCache>
            </c:strRef>
          </c:tx>
          <c:spPr>
            <a:solidFill>
              <a:schemeClr val="accent5"/>
            </a:solidFill>
            <a:ln>
              <a:noFill/>
            </a:ln>
            <a:effectLst/>
          </c:spPr>
          <c:invertIfNegative val="0"/>
          <c:dLbls>
            <c:dLbl>
              <c:idx val="1"/>
              <c:layout>
                <c:manualLayout>
                  <c:x val="-0.1421524146882923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F3C-4FA9-A348-3D0DF9F0F51F}"/>
                </c:ext>
              </c:extLst>
            </c:dLbl>
            <c:dLbl>
              <c:idx val="2"/>
              <c:layout>
                <c:manualLayout>
                  <c:x val="-0.1522951973117562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F3C-4FA9-A348-3D0DF9F0F51F}"/>
                </c:ext>
              </c:extLst>
            </c:dLbl>
            <c:dLbl>
              <c:idx val="3"/>
              <c:layout>
                <c:manualLayout>
                  <c:x val="-8.7760969514636133E-2"/>
                  <c:y val="-2.9271725757748709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F3C-4FA9-A348-3D0DF9F0F51F}"/>
                </c:ext>
              </c:extLst>
            </c:dLbl>
            <c:dLbl>
              <c:idx val="4"/>
              <c:layout>
                <c:manualLayout>
                  <c:x val="-8.00577438647143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F3C-4FA9-A348-3D0DF9F0F51F}"/>
                </c:ext>
              </c:extLst>
            </c:dLbl>
            <c:dLbl>
              <c:idx val="5"/>
              <c:layout>
                <c:manualLayout>
                  <c:x val="-8.2732036926958866E-2"/>
                  <c:y val="5.854345151549741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F3C-4FA9-A348-3D0DF9F0F51F}"/>
                </c:ext>
              </c:extLst>
            </c:dLbl>
            <c:dLbl>
              <c:idx val="6"/>
              <c:layout>
                <c:manualLayout>
                  <c:x val="-6.9621996045273124E-2"/>
                  <c:y val="5.854345151549741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F3C-4FA9-A348-3D0DF9F0F51F}"/>
                </c:ext>
              </c:extLst>
            </c:dLbl>
            <c:dLbl>
              <c:idx val="7"/>
              <c:layout>
                <c:manualLayout>
                  <c:x val="-6.441716302936931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F3C-4FA9-A348-3D0DF9F0F51F}"/>
                </c:ext>
              </c:extLst>
            </c:dLbl>
            <c:dLbl>
              <c:idx val="8"/>
              <c:layout>
                <c:manualLayout>
                  <c:x val="-7.4768599953901949E-2"/>
                  <c:y val="1.1708690303099483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F3C-4FA9-A348-3D0DF9F0F51F}"/>
                </c:ext>
              </c:extLst>
            </c:dLbl>
            <c:dLbl>
              <c:idx val="9"/>
              <c:layout>
                <c:manualLayout>
                  <c:x val="-6.4475392136644299E-2"/>
                  <c:y val="2.5144220965402304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F3C-4FA9-A348-3D0DF9F0F51F}"/>
                </c:ext>
              </c:extLst>
            </c:dLbl>
            <c:dLbl>
              <c:idx val="10"/>
              <c:layout>
                <c:manualLayout>
                  <c:x val="-5.409847997767883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F3C-4FA9-A348-3D0DF9F0F51F}"/>
                </c:ext>
              </c:extLst>
            </c:dLbl>
            <c:numFmt formatCode="0;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nl-BE"/>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Sheet1!$A$2:$A$14</c:f>
              <c:strCache>
                <c:ptCount val="13"/>
                <c:pt idx="0">
                  <c:v>Te duur</c:v>
                </c:pt>
                <c:pt idx="1">
                  <c:v>Onnatuurlijk</c:v>
                </c:pt>
                <c:pt idx="2">
                  <c:v>Vertrouw het niet</c:v>
                </c:pt>
                <c:pt idx="3">
                  <c:v>Het is iets dat alleen door multinationals zal worden gemaakt</c:v>
                </c:pt>
                <c:pt idx="4">
                  <c:v>Geen behoefte aan</c:v>
                </c:pt>
                <c:pt idx="5">
                  <c:v>Namaak, niet zo goed als traditioneel vlees</c:v>
                </c:pt>
                <c:pt idx="6">
                  <c:v>Commerciële stunt</c:v>
                </c:pt>
                <c:pt idx="7">
                  <c:v>Leidt tot daling in werkgelegenheid</c:v>
                </c:pt>
                <c:pt idx="8">
                  <c:v>Zal genetische diversiteit doen afnemen</c:v>
                </c:pt>
                <c:pt idx="9">
                  <c:v>Ongezonder dan traditioneel vlees</c:v>
                </c:pt>
                <c:pt idx="10">
                  <c:v>Huidige manier van vlees produceren (en slachten) is een traditie en die moeten worden behouden</c:v>
                </c:pt>
                <c:pt idx="11">
                  <c:v>Andere</c:v>
                </c:pt>
                <c:pt idx="12">
                  <c:v>Geen van deze</c:v>
                </c:pt>
              </c:strCache>
            </c:strRef>
          </c:cat>
          <c:val>
            <c:numRef>
              <c:f>Sheet1!$C$2:$C$14</c:f>
              <c:numCache>
                <c:formatCode>0\%</c:formatCode>
                <c:ptCount val="13"/>
                <c:pt idx="0">
                  <c:v>25.15</c:v>
                </c:pt>
                <c:pt idx="1">
                  <c:v>14.11</c:v>
                </c:pt>
                <c:pt idx="2">
                  <c:v>11.66</c:v>
                </c:pt>
                <c:pt idx="3">
                  <c:v>6.75</c:v>
                </c:pt>
                <c:pt idx="4">
                  <c:v>6.75</c:v>
                </c:pt>
                <c:pt idx="5">
                  <c:v>7.98</c:v>
                </c:pt>
                <c:pt idx="6">
                  <c:v>4.5999999999999996</c:v>
                </c:pt>
                <c:pt idx="7">
                  <c:v>3.07</c:v>
                </c:pt>
                <c:pt idx="8">
                  <c:v>5.21</c:v>
                </c:pt>
                <c:pt idx="9">
                  <c:v>3.99</c:v>
                </c:pt>
                <c:pt idx="10">
                  <c:v>2.76</c:v>
                </c:pt>
              </c:numCache>
            </c:numRef>
          </c:val>
          <c:extLst>
            <c:ext xmlns:c16="http://schemas.microsoft.com/office/drawing/2014/chart" uri="{C3380CC4-5D6E-409C-BE32-E72D297353CC}">
              <c16:uniqueId val="{00000005-1BE3-43AD-9106-419DCCC9C42A}"/>
            </c:ext>
          </c:extLst>
        </c:ser>
        <c:dLbls>
          <c:dLblPos val="outEnd"/>
          <c:showLegendKey val="0"/>
          <c:showVal val="1"/>
          <c:showCatName val="0"/>
          <c:showSerName val="0"/>
          <c:showPercent val="0"/>
          <c:showBubbleSize val="0"/>
        </c:dLbls>
        <c:gapWidth val="9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nl-BE"/>
          </a:p>
        </c:txPr>
        <c:crossAx val="791347192"/>
        <c:crosses val="autoZero"/>
        <c:auto val="1"/>
        <c:lblAlgn val="ctr"/>
        <c:lblOffset val="100"/>
        <c:noMultiLvlLbl val="0"/>
      </c:catAx>
      <c:valAx>
        <c:axId val="791347192"/>
        <c:scaling>
          <c:orientation val="minMax"/>
          <c:max val="100"/>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nl-BE"/>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nl-BE"/>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87611757427243E-2"/>
          <c:y val="1.2559694123706591E-3"/>
          <c:w val="0.84367607632865482"/>
          <c:h val="0.99874403058762939"/>
        </c:manualLayout>
      </c:layout>
      <c:barChart>
        <c:barDir val="bar"/>
        <c:grouping val="clustered"/>
        <c:varyColors val="0"/>
        <c:ser>
          <c:idx val="0"/>
          <c:order val="0"/>
          <c:tx>
            <c:strRef>
              <c:f>Sheet1!$B$1</c:f>
              <c:strCache>
                <c:ptCount val="1"/>
                <c:pt idx="0">
                  <c:v>Top 3</c:v>
                </c:pt>
              </c:strCache>
            </c:strRef>
          </c:tx>
          <c:spPr>
            <a:solidFill>
              <a:schemeClr val="accent3"/>
            </a:solidFill>
            <a:ln>
              <a:noFill/>
            </a:ln>
            <a:effectLst/>
          </c:spPr>
          <c:invertIfNegative val="0"/>
          <c:dPt>
            <c:idx val="8"/>
            <c:invertIfNegative val="0"/>
            <c:bubble3D val="0"/>
            <c:extLst>
              <c:ext xmlns:c16="http://schemas.microsoft.com/office/drawing/2014/chart" uri="{C3380CC4-5D6E-409C-BE32-E72D297353CC}">
                <c16:uniqueId val="{00000001-1BE3-43AD-9106-419DCCC9C42A}"/>
              </c:ext>
            </c:extLst>
          </c:dPt>
          <c:dPt>
            <c:idx val="9"/>
            <c:invertIfNegative val="0"/>
            <c:bubble3D val="0"/>
            <c:extLst>
              <c:ext xmlns:c16="http://schemas.microsoft.com/office/drawing/2014/chart" uri="{C3380CC4-5D6E-409C-BE32-E72D297353CC}">
                <c16:uniqueId val="{00000003-1BE3-43AD-9106-419DCCC9C42A}"/>
              </c:ext>
            </c:extLst>
          </c:dPt>
          <c:dPt>
            <c:idx val="11"/>
            <c:invertIfNegative val="0"/>
            <c:bubble3D val="0"/>
            <c:spPr>
              <a:solidFill>
                <a:schemeClr val="accent6"/>
              </a:solidFill>
              <a:ln>
                <a:noFill/>
              </a:ln>
              <a:effectLst/>
            </c:spPr>
            <c:extLst>
              <c:ext xmlns:c16="http://schemas.microsoft.com/office/drawing/2014/chart" uri="{C3380CC4-5D6E-409C-BE32-E72D297353CC}">
                <c16:uniqueId val="{00000000-79B2-4C51-940A-51F2D9D51FFA}"/>
              </c:ext>
            </c:extLst>
          </c:dPt>
          <c:dPt>
            <c:idx val="12"/>
            <c:invertIfNegative val="0"/>
            <c:bubble3D val="0"/>
            <c:spPr>
              <a:solidFill>
                <a:schemeClr val="accent6"/>
              </a:solidFill>
              <a:ln>
                <a:noFill/>
              </a:ln>
              <a:effectLst/>
            </c:spPr>
            <c:extLst>
              <c:ext xmlns:c16="http://schemas.microsoft.com/office/drawing/2014/chart" uri="{C3380CC4-5D6E-409C-BE32-E72D297353CC}">
                <c16:uniqueId val="{00000001-79B2-4C51-940A-51F2D9D51FFA}"/>
              </c:ext>
            </c:extLst>
          </c:dPt>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tx1"/>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Sheet1!$A$2:$A$14</c:f>
              <c:strCache>
                <c:ptCount val="13"/>
                <c:pt idx="0">
                  <c:v>Te duur</c:v>
                </c:pt>
                <c:pt idx="1">
                  <c:v>Onnatuurlijk</c:v>
                </c:pt>
                <c:pt idx="2">
                  <c:v>Vertrouw het niet</c:v>
                </c:pt>
                <c:pt idx="3">
                  <c:v>Het is iets dat alleen door multinationals zal worden gemaakt</c:v>
                </c:pt>
                <c:pt idx="4">
                  <c:v>Geen behoefte aan</c:v>
                </c:pt>
                <c:pt idx="5">
                  <c:v>Namaak, niet zo goed als traditioneel vlees</c:v>
                </c:pt>
                <c:pt idx="6">
                  <c:v>Commerciële stunt</c:v>
                </c:pt>
                <c:pt idx="7">
                  <c:v>Leidt tot daling in werkgelegenheid</c:v>
                </c:pt>
                <c:pt idx="8">
                  <c:v>Zal genetische diversiteit doen afnemen</c:v>
                </c:pt>
                <c:pt idx="9">
                  <c:v>Ongezonder dan traditioneel vlees</c:v>
                </c:pt>
                <c:pt idx="10">
                  <c:v>Huidige manier van vlees produceren (en slachten) is een traditie en die moeten worden behouden</c:v>
                </c:pt>
                <c:pt idx="11">
                  <c:v>Andere</c:v>
                </c:pt>
                <c:pt idx="12">
                  <c:v>Geen van deze</c:v>
                </c:pt>
              </c:strCache>
            </c:strRef>
          </c:cat>
          <c:val>
            <c:numRef>
              <c:f>Sheet1!$B$2:$B$14</c:f>
              <c:numCache>
                <c:formatCode>0\%</c:formatCode>
                <c:ptCount val="13"/>
                <c:pt idx="0">
                  <c:v>37.1</c:v>
                </c:pt>
                <c:pt idx="1">
                  <c:v>44.8</c:v>
                </c:pt>
                <c:pt idx="2">
                  <c:v>42.99</c:v>
                </c:pt>
                <c:pt idx="3">
                  <c:v>20.36</c:v>
                </c:pt>
                <c:pt idx="4">
                  <c:v>33.03</c:v>
                </c:pt>
                <c:pt idx="5">
                  <c:v>23.98</c:v>
                </c:pt>
                <c:pt idx="6">
                  <c:v>12.67</c:v>
                </c:pt>
                <c:pt idx="7">
                  <c:v>11.76</c:v>
                </c:pt>
                <c:pt idx="8">
                  <c:v>10.86</c:v>
                </c:pt>
                <c:pt idx="9">
                  <c:v>9.9499999999999993</c:v>
                </c:pt>
                <c:pt idx="10">
                  <c:v>9.0500000000000007</c:v>
                </c:pt>
                <c:pt idx="11">
                  <c:v>2.71</c:v>
                </c:pt>
                <c:pt idx="12">
                  <c:v>10.86</c:v>
                </c:pt>
              </c:numCache>
            </c:numRef>
          </c:val>
          <c:extLst>
            <c:ext xmlns:c16="http://schemas.microsoft.com/office/drawing/2014/chart" uri="{C3380CC4-5D6E-409C-BE32-E72D297353CC}">
              <c16:uniqueId val="{00000004-1BE3-43AD-9106-419DCCC9C42A}"/>
            </c:ext>
          </c:extLst>
        </c:ser>
        <c:ser>
          <c:idx val="1"/>
          <c:order val="1"/>
          <c:tx>
            <c:strRef>
              <c:f>Sheet1!$C$1</c:f>
              <c:strCache>
                <c:ptCount val="1"/>
                <c:pt idx="0">
                  <c:v>Belangrijkste reden</c:v>
                </c:pt>
              </c:strCache>
            </c:strRef>
          </c:tx>
          <c:spPr>
            <a:solidFill>
              <a:schemeClr val="accent5"/>
            </a:solidFill>
            <a:ln>
              <a:noFill/>
            </a:ln>
            <a:effectLst/>
          </c:spPr>
          <c:invertIfNegative val="0"/>
          <c:dLbls>
            <c:dLbl>
              <c:idx val="3"/>
              <c:layout>
                <c:manualLayout>
                  <c:x val="-9.5827520531825847E-2"/>
                  <c:y val="-2.9271725757748709E-1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9.6019797896473497E-2"/>
                      <c:h val="4.4514323028309627E-2"/>
                    </c:manualLayout>
                  </c15:layout>
                </c:ext>
                <c:ext xmlns:c16="http://schemas.microsoft.com/office/drawing/2014/chart" uri="{C3380CC4-5D6E-409C-BE32-E72D297353CC}">
                  <c16:uniqueId val="{0000000D-589B-4AE7-AEC5-4B8B4A5D7E20}"/>
                </c:ext>
              </c:extLst>
            </c:dLbl>
            <c:dLbl>
              <c:idx val="4"/>
              <c:layout>
                <c:manualLayout>
                  <c:x val="-0.12623281938058786"/>
                  <c:y val="0"/>
                </c:manualLayout>
              </c:layout>
              <c:numFmt formatCode="0;0;" sourceLinked="0"/>
              <c:spPr>
                <a:noFill/>
                <a:ln>
                  <a:noFill/>
                </a:ln>
                <a:effectLst/>
              </c:spPr>
              <c:txPr>
                <a:bodyPr rot="0" spcFirstLastPara="1" vertOverflow="overflow" horzOverflow="overflow" vert="horz" wrap="none" lIns="36000" tIns="0" rIns="36000" bIns="0" anchor="ctr" anchorCtr="1">
                  <a:noAutofit/>
                </a:bodyPr>
                <a:lstStyle/>
                <a:p>
                  <a:pPr>
                    <a:defRPr sz="1200" b="1" i="0" u="none" strike="noStrike" kern="1200" baseline="0">
                      <a:solidFill>
                        <a:schemeClr val="bg1"/>
                      </a:solidFill>
                      <a:latin typeface="+mn-lt"/>
                      <a:ea typeface="+mn-ea"/>
                      <a:cs typeface="+mn-cs"/>
                    </a:defRPr>
                  </a:pPr>
                  <a:endParaRPr lang="nl-BE"/>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4280688559193527"/>
                      <c:h val="4.7707639090915722E-2"/>
                    </c:manualLayout>
                  </c15:layout>
                </c:ext>
                <c:ext xmlns:c16="http://schemas.microsoft.com/office/drawing/2014/chart" uri="{C3380CC4-5D6E-409C-BE32-E72D297353CC}">
                  <c16:uniqueId val="{0000000C-589B-4AE7-AEC5-4B8B4A5D7E20}"/>
                </c:ext>
              </c:extLst>
            </c:dLbl>
            <c:dLbl>
              <c:idx val="5"/>
              <c:layout>
                <c:manualLayout>
                  <c:x val="-9.1895236131161059E-2"/>
                  <c:y val="5.854345151549741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89B-4AE7-AEC5-4B8B4A5D7E20}"/>
                </c:ext>
              </c:extLst>
            </c:dLbl>
            <c:dLbl>
              <c:idx val="6"/>
              <c:layout>
                <c:manualLayout>
                  <c:x val="-5.7557652881734249E-2"/>
                  <c:y val="5.854345151549741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89B-4AE7-AEC5-4B8B4A5D7E20}"/>
                </c:ext>
              </c:extLst>
            </c:dLbl>
            <c:dLbl>
              <c:idx val="7"/>
              <c:layout>
                <c:manualLayout>
                  <c:x val="-4.608348598255552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89B-4AE7-AEC5-4B8B4A5D7E20}"/>
                </c:ext>
              </c:extLst>
            </c:dLbl>
            <c:dLbl>
              <c:idx val="8"/>
              <c:layout>
                <c:manualLayout>
                  <c:x val="-5.367631894993509E-2"/>
                  <c:y val="1.1708690303099483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89B-4AE7-AEC5-4B8B4A5D7E20}"/>
                </c:ext>
              </c:extLst>
            </c:dLbl>
            <c:dLbl>
              <c:idx val="9"/>
              <c:layout>
                <c:manualLayout>
                  <c:x val="-7.296410418157776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89B-4AE7-AEC5-4B8B4A5D7E20}"/>
                </c:ext>
              </c:extLst>
            </c:dLbl>
            <c:dLbl>
              <c:idx val="10"/>
              <c:layout>
                <c:manualLayout>
                  <c:x val="-9.2056579282568871E-2"/>
                  <c:y val="2.5144220977110994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89B-4AE7-AEC5-4B8B4A5D7E20}"/>
                </c:ext>
              </c:extLst>
            </c:dLbl>
            <c:numFmt formatCode="0;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nl-BE"/>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Sheet1!$A$2:$A$14</c:f>
              <c:strCache>
                <c:ptCount val="13"/>
                <c:pt idx="0">
                  <c:v>Te duur</c:v>
                </c:pt>
                <c:pt idx="1">
                  <c:v>Onnatuurlijk</c:v>
                </c:pt>
                <c:pt idx="2">
                  <c:v>Vertrouw het niet</c:v>
                </c:pt>
                <c:pt idx="3">
                  <c:v>Het is iets dat alleen door multinationals zal worden gemaakt</c:v>
                </c:pt>
                <c:pt idx="4">
                  <c:v>Geen behoefte aan</c:v>
                </c:pt>
                <c:pt idx="5">
                  <c:v>Namaak, niet zo goed als traditioneel vlees</c:v>
                </c:pt>
                <c:pt idx="6">
                  <c:v>Commerciële stunt</c:v>
                </c:pt>
                <c:pt idx="7">
                  <c:v>Leidt tot daling in werkgelegenheid</c:v>
                </c:pt>
                <c:pt idx="8">
                  <c:v>Zal genetische diversiteit doen afnemen</c:v>
                </c:pt>
                <c:pt idx="9">
                  <c:v>Ongezonder dan traditioneel vlees</c:v>
                </c:pt>
                <c:pt idx="10">
                  <c:v>Huidige manier van vlees produceren (en slachten) is een traditie en die moeten worden behouden</c:v>
                </c:pt>
                <c:pt idx="11">
                  <c:v>Andere</c:v>
                </c:pt>
                <c:pt idx="12">
                  <c:v>Geen van deze</c:v>
                </c:pt>
              </c:strCache>
            </c:strRef>
          </c:cat>
          <c:val>
            <c:numRef>
              <c:f>Sheet1!$C$2:$C$14</c:f>
              <c:numCache>
                <c:formatCode>0\%</c:formatCode>
                <c:ptCount val="13"/>
                <c:pt idx="0">
                  <c:v>15.38</c:v>
                </c:pt>
                <c:pt idx="1">
                  <c:v>18.55</c:v>
                </c:pt>
                <c:pt idx="2">
                  <c:v>13.57</c:v>
                </c:pt>
                <c:pt idx="3">
                  <c:v>5.88</c:v>
                </c:pt>
                <c:pt idx="4">
                  <c:v>11.31</c:v>
                </c:pt>
                <c:pt idx="5">
                  <c:v>7.24</c:v>
                </c:pt>
                <c:pt idx="6">
                  <c:v>3.17</c:v>
                </c:pt>
                <c:pt idx="7">
                  <c:v>1.81</c:v>
                </c:pt>
                <c:pt idx="8">
                  <c:v>2.71</c:v>
                </c:pt>
                <c:pt idx="9">
                  <c:v>3.17</c:v>
                </c:pt>
                <c:pt idx="10">
                  <c:v>4.5199999999999996</c:v>
                </c:pt>
              </c:numCache>
            </c:numRef>
          </c:val>
          <c:extLst>
            <c:ext xmlns:c16="http://schemas.microsoft.com/office/drawing/2014/chart" uri="{C3380CC4-5D6E-409C-BE32-E72D297353CC}">
              <c16:uniqueId val="{00000005-1BE3-43AD-9106-419DCCC9C42A}"/>
            </c:ext>
          </c:extLst>
        </c:ser>
        <c:dLbls>
          <c:dLblPos val="outEnd"/>
          <c:showLegendKey val="0"/>
          <c:showVal val="1"/>
          <c:showCatName val="0"/>
          <c:showSerName val="0"/>
          <c:showPercent val="0"/>
          <c:showBubbleSize val="0"/>
        </c:dLbls>
        <c:gapWidth val="9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nl-BE"/>
          </a:p>
        </c:txPr>
        <c:crossAx val="791347192"/>
        <c:crosses val="autoZero"/>
        <c:auto val="1"/>
        <c:lblAlgn val="ctr"/>
        <c:lblOffset val="100"/>
        <c:noMultiLvlLbl val="0"/>
      </c:catAx>
      <c:valAx>
        <c:axId val="791347192"/>
        <c:scaling>
          <c:orientation val="minMax"/>
          <c:max val="100"/>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nl-BE"/>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nl-BE"/>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87611757427243E-2"/>
          <c:y val="1.2559694123706591E-3"/>
          <c:w val="0.84367607632865482"/>
          <c:h val="0.99874403058762939"/>
        </c:manualLayout>
      </c:layout>
      <c:barChart>
        <c:barDir val="bar"/>
        <c:grouping val="clustered"/>
        <c:varyColors val="0"/>
        <c:ser>
          <c:idx val="0"/>
          <c:order val="0"/>
          <c:tx>
            <c:strRef>
              <c:f>Sheet1!$B$1</c:f>
              <c:strCache>
                <c:ptCount val="1"/>
                <c:pt idx="0">
                  <c:v>Top 3</c:v>
                </c:pt>
              </c:strCache>
            </c:strRef>
          </c:tx>
          <c:spPr>
            <a:solidFill>
              <a:schemeClr val="accent3"/>
            </a:solidFill>
            <a:ln>
              <a:noFill/>
            </a:ln>
            <a:effectLst/>
          </c:spPr>
          <c:invertIfNegative val="0"/>
          <c:dPt>
            <c:idx val="8"/>
            <c:invertIfNegative val="0"/>
            <c:bubble3D val="0"/>
            <c:extLst>
              <c:ext xmlns:c16="http://schemas.microsoft.com/office/drawing/2014/chart" uri="{C3380CC4-5D6E-409C-BE32-E72D297353CC}">
                <c16:uniqueId val="{00000001-1BE3-43AD-9106-419DCCC9C42A}"/>
              </c:ext>
            </c:extLst>
          </c:dPt>
          <c:dPt>
            <c:idx val="9"/>
            <c:invertIfNegative val="0"/>
            <c:bubble3D val="0"/>
            <c:extLst>
              <c:ext xmlns:c16="http://schemas.microsoft.com/office/drawing/2014/chart" uri="{C3380CC4-5D6E-409C-BE32-E72D297353CC}">
                <c16:uniqueId val="{00000003-1BE3-43AD-9106-419DCCC9C42A}"/>
              </c:ext>
            </c:extLst>
          </c:dPt>
          <c:dPt>
            <c:idx val="11"/>
            <c:invertIfNegative val="0"/>
            <c:bubble3D val="0"/>
            <c:spPr>
              <a:solidFill>
                <a:schemeClr val="accent6"/>
              </a:solidFill>
              <a:ln>
                <a:noFill/>
              </a:ln>
              <a:effectLst/>
            </c:spPr>
            <c:extLst>
              <c:ext xmlns:c16="http://schemas.microsoft.com/office/drawing/2014/chart" uri="{C3380CC4-5D6E-409C-BE32-E72D297353CC}">
                <c16:uniqueId val="{00000000-79B2-4C51-940A-51F2D9D51FFA}"/>
              </c:ext>
            </c:extLst>
          </c:dPt>
          <c:dPt>
            <c:idx val="12"/>
            <c:invertIfNegative val="0"/>
            <c:bubble3D val="0"/>
            <c:spPr>
              <a:solidFill>
                <a:schemeClr val="accent6"/>
              </a:solidFill>
              <a:ln>
                <a:noFill/>
              </a:ln>
              <a:effectLst/>
            </c:spPr>
            <c:extLst>
              <c:ext xmlns:c16="http://schemas.microsoft.com/office/drawing/2014/chart" uri="{C3380CC4-5D6E-409C-BE32-E72D297353CC}">
                <c16:uniqueId val="{00000001-79B2-4C51-940A-51F2D9D51FFA}"/>
              </c:ext>
            </c:extLst>
          </c:dPt>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tx1"/>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Sheet1!$A$2:$A$14</c:f>
              <c:strCache>
                <c:ptCount val="13"/>
                <c:pt idx="0">
                  <c:v>Te duur</c:v>
                </c:pt>
                <c:pt idx="1">
                  <c:v>Onnatuurlijk</c:v>
                </c:pt>
                <c:pt idx="2">
                  <c:v>Vertrouw het niet</c:v>
                </c:pt>
                <c:pt idx="3">
                  <c:v>Het is iets dat alleen door multinationals zal worden gemaakt</c:v>
                </c:pt>
                <c:pt idx="4">
                  <c:v>Geen behoefte aan</c:v>
                </c:pt>
                <c:pt idx="5">
                  <c:v>Namaak, niet zo goed als traditioneel vlees</c:v>
                </c:pt>
                <c:pt idx="6">
                  <c:v>Commerciële stunt</c:v>
                </c:pt>
                <c:pt idx="7">
                  <c:v>Leidt tot daling in werkgelegenheid</c:v>
                </c:pt>
                <c:pt idx="8">
                  <c:v>Zal genetische diversiteit doen afnemen</c:v>
                </c:pt>
                <c:pt idx="9">
                  <c:v>Ongezonder dan traditioneel vlees</c:v>
                </c:pt>
                <c:pt idx="10">
                  <c:v>Huidige manier van vlees produceren (en slachten) is een traditie en die moeten worden behouden</c:v>
                </c:pt>
                <c:pt idx="11">
                  <c:v>Andere</c:v>
                </c:pt>
                <c:pt idx="12">
                  <c:v>Geen van deze</c:v>
                </c:pt>
              </c:strCache>
            </c:strRef>
          </c:cat>
          <c:val>
            <c:numRef>
              <c:f>Sheet1!$B$2:$B$14</c:f>
              <c:numCache>
                <c:formatCode>0\%</c:formatCode>
                <c:ptCount val="13"/>
                <c:pt idx="0">
                  <c:v>10.91</c:v>
                </c:pt>
                <c:pt idx="1">
                  <c:v>66.06</c:v>
                </c:pt>
                <c:pt idx="2">
                  <c:v>59.39</c:v>
                </c:pt>
                <c:pt idx="3">
                  <c:v>30.91</c:v>
                </c:pt>
                <c:pt idx="4">
                  <c:v>36.36</c:v>
                </c:pt>
                <c:pt idx="5">
                  <c:v>20</c:v>
                </c:pt>
                <c:pt idx="6">
                  <c:v>15.76</c:v>
                </c:pt>
                <c:pt idx="7">
                  <c:v>12.73</c:v>
                </c:pt>
                <c:pt idx="8">
                  <c:v>5.45</c:v>
                </c:pt>
                <c:pt idx="9">
                  <c:v>9.6999999999999993</c:v>
                </c:pt>
                <c:pt idx="10">
                  <c:v>9.09</c:v>
                </c:pt>
                <c:pt idx="11">
                  <c:v>6.06</c:v>
                </c:pt>
                <c:pt idx="12">
                  <c:v>3.64</c:v>
                </c:pt>
              </c:numCache>
            </c:numRef>
          </c:val>
          <c:extLst>
            <c:ext xmlns:c16="http://schemas.microsoft.com/office/drawing/2014/chart" uri="{C3380CC4-5D6E-409C-BE32-E72D297353CC}">
              <c16:uniqueId val="{00000004-1BE3-43AD-9106-419DCCC9C42A}"/>
            </c:ext>
          </c:extLst>
        </c:ser>
        <c:ser>
          <c:idx val="1"/>
          <c:order val="1"/>
          <c:tx>
            <c:strRef>
              <c:f>Sheet1!$C$1</c:f>
              <c:strCache>
                <c:ptCount val="1"/>
                <c:pt idx="0">
                  <c:v>Belangrijkste reden</c:v>
                </c:pt>
              </c:strCache>
            </c:strRef>
          </c:tx>
          <c:spPr>
            <a:solidFill>
              <a:schemeClr val="accent5"/>
            </a:solidFill>
            <a:ln>
              <a:noFill/>
            </a:ln>
            <a:effectLst/>
          </c:spPr>
          <c:invertIfNegative val="0"/>
          <c:dLbls>
            <c:dLbl>
              <c:idx val="0"/>
              <c:layout>
                <c:manualLayout>
                  <c:x val="-7.4288209818883219E-2"/>
                  <c:y val="2.5144220965768201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755-40E2-B2D9-4E9A84483C60}"/>
                </c:ext>
              </c:extLst>
            </c:dLbl>
            <c:dLbl>
              <c:idx val="3"/>
              <c:layout>
                <c:manualLayout>
                  <c:x val="-6.1386823238266219E-2"/>
                  <c:y val="-2.9271725757748709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755-40E2-B2D9-4E9A84483C60}"/>
                </c:ext>
              </c:extLst>
            </c:dLbl>
            <c:dLbl>
              <c:idx val="4"/>
              <c:layout>
                <c:manualLayout>
                  <c:x val="-0.1511142382298351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755-40E2-B2D9-4E9A84483C60}"/>
                </c:ext>
              </c:extLst>
            </c:dLbl>
            <c:dLbl>
              <c:idx val="5"/>
              <c:layout>
                <c:manualLayout>
                  <c:x val="-7.9382650152244855E-2"/>
                  <c:y val="5.854345151549741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755-40E2-B2D9-4E9A84483C60}"/>
                </c:ext>
              </c:extLst>
            </c:dLbl>
            <c:dLbl>
              <c:idx val="6"/>
              <c:layout>
                <c:manualLayout>
                  <c:x val="-4.6116239855397707E-2"/>
                  <c:y val="2.5144220971256652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755-40E2-B2D9-4E9A84483C60}"/>
                </c:ext>
              </c:extLst>
            </c:dLbl>
            <c:dLbl>
              <c:idx val="7"/>
              <c:layout>
                <c:manualLayout>
                  <c:x val="-7.9485764196377665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755-40E2-B2D9-4E9A84483C60}"/>
                </c:ext>
              </c:extLst>
            </c:dLbl>
            <c:dLbl>
              <c:idx val="8"/>
              <c:layout>
                <c:manualLayout>
                  <c:x val="-6.9277473827229388E-2"/>
                  <c:y val="1.1708690303099483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755-40E2-B2D9-4E9A84483C60}"/>
                </c:ext>
              </c:extLst>
            </c:dLbl>
            <c:dLbl>
              <c:idx val="9"/>
              <c:layout>
                <c:manualLayout>
                  <c:x val="-8.969466111872671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755-40E2-B2D9-4E9A84483C60}"/>
                </c:ext>
              </c:extLst>
            </c:dLbl>
            <c:dLbl>
              <c:idx val="10"/>
              <c:layout>
                <c:manualLayout>
                  <c:x val="-7.9485764196377665E-2"/>
                  <c:y val="2.5144220977110994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755-40E2-B2D9-4E9A84483C60}"/>
                </c:ext>
              </c:extLst>
            </c:dLbl>
            <c:numFmt formatCode="0;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nl-BE"/>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Sheet1!$A$2:$A$14</c:f>
              <c:strCache>
                <c:ptCount val="13"/>
                <c:pt idx="0">
                  <c:v>Te duur</c:v>
                </c:pt>
                <c:pt idx="1">
                  <c:v>Onnatuurlijk</c:v>
                </c:pt>
                <c:pt idx="2">
                  <c:v>Vertrouw het niet</c:v>
                </c:pt>
                <c:pt idx="3">
                  <c:v>Het is iets dat alleen door multinationals zal worden gemaakt</c:v>
                </c:pt>
                <c:pt idx="4">
                  <c:v>Geen behoefte aan</c:v>
                </c:pt>
                <c:pt idx="5">
                  <c:v>Namaak, niet zo goed als traditioneel vlees</c:v>
                </c:pt>
                <c:pt idx="6">
                  <c:v>Commerciële stunt</c:v>
                </c:pt>
                <c:pt idx="7">
                  <c:v>Leidt tot daling in werkgelegenheid</c:v>
                </c:pt>
                <c:pt idx="8">
                  <c:v>Zal genetische diversiteit doen afnemen</c:v>
                </c:pt>
                <c:pt idx="9">
                  <c:v>Ongezonder dan traditioneel vlees</c:v>
                </c:pt>
                <c:pt idx="10">
                  <c:v>Huidige manier van vlees produceren (en slachten) is een traditie en die moeten worden behouden</c:v>
                </c:pt>
                <c:pt idx="11">
                  <c:v>Andere</c:v>
                </c:pt>
                <c:pt idx="12">
                  <c:v>Geen van deze</c:v>
                </c:pt>
              </c:strCache>
            </c:strRef>
          </c:cat>
          <c:val>
            <c:numRef>
              <c:f>Sheet1!$C$2:$C$14</c:f>
              <c:numCache>
                <c:formatCode>0\%</c:formatCode>
                <c:ptCount val="13"/>
                <c:pt idx="0">
                  <c:v>4.24</c:v>
                </c:pt>
                <c:pt idx="1">
                  <c:v>29.7</c:v>
                </c:pt>
                <c:pt idx="2">
                  <c:v>20</c:v>
                </c:pt>
                <c:pt idx="3">
                  <c:v>5.45</c:v>
                </c:pt>
                <c:pt idx="4">
                  <c:v>11.52</c:v>
                </c:pt>
                <c:pt idx="5">
                  <c:v>6.67</c:v>
                </c:pt>
                <c:pt idx="6">
                  <c:v>3.64</c:v>
                </c:pt>
                <c:pt idx="7">
                  <c:v>3.03</c:v>
                </c:pt>
                <c:pt idx="8">
                  <c:v>1.82</c:v>
                </c:pt>
                <c:pt idx="9">
                  <c:v>4.24</c:v>
                </c:pt>
                <c:pt idx="10">
                  <c:v>3.03</c:v>
                </c:pt>
              </c:numCache>
            </c:numRef>
          </c:val>
          <c:extLst>
            <c:ext xmlns:c16="http://schemas.microsoft.com/office/drawing/2014/chart" uri="{C3380CC4-5D6E-409C-BE32-E72D297353CC}">
              <c16:uniqueId val="{00000005-1BE3-43AD-9106-419DCCC9C42A}"/>
            </c:ext>
          </c:extLst>
        </c:ser>
        <c:dLbls>
          <c:dLblPos val="outEnd"/>
          <c:showLegendKey val="0"/>
          <c:showVal val="1"/>
          <c:showCatName val="0"/>
          <c:showSerName val="0"/>
          <c:showPercent val="0"/>
          <c:showBubbleSize val="0"/>
        </c:dLbls>
        <c:gapWidth val="9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nl-BE"/>
          </a:p>
        </c:txPr>
        <c:crossAx val="791347192"/>
        <c:crosses val="autoZero"/>
        <c:auto val="1"/>
        <c:lblAlgn val="ctr"/>
        <c:lblOffset val="100"/>
        <c:noMultiLvlLbl val="0"/>
      </c:catAx>
      <c:valAx>
        <c:axId val="791347192"/>
        <c:scaling>
          <c:orientation val="minMax"/>
          <c:max val="100"/>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nl-BE"/>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nl-BE"/>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755227001194744E-2"/>
          <c:y val="0"/>
          <c:w val="0.95629121863799282"/>
          <c:h val="1"/>
        </c:manualLayout>
      </c:layout>
      <c:barChart>
        <c:barDir val="bar"/>
        <c:grouping val="stacked"/>
        <c:varyColors val="0"/>
        <c:ser>
          <c:idx val="0"/>
          <c:order val="0"/>
          <c:tx>
            <c:strRef>
              <c:f>Sheet1!$A$4</c:f>
              <c:strCache>
                <c:ptCount val="1"/>
                <c:pt idx="0">
                  <c:v>Heeft geen invloed op het overwegen van kweekvlees </c:v>
                </c:pt>
              </c:strCache>
            </c:strRef>
          </c:tx>
          <c:spPr>
            <a:solidFill>
              <a:schemeClr val="accent6"/>
            </a:solidFill>
            <a:ln>
              <a:noFill/>
            </a:ln>
            <a:effectLst/>
          </c:spPr>
          <c:invertIfNegative val="0"/>
          <c:dLbls>
            <c:numFmt formatCode="0;0;" sourceLinked="0"/>
            <c:spPr>
              <a:noFill/>
              <a:ln>
                <a:noFill/>
              </a:ln>
              <a:effectLst/>
            </c:spPr>
            <c:txPr>
              <a:bodyPr rot="0" vertOverflow="overflow" horzOverflow="overflow" vert="horz" wrap="none" lIns="36000" tIns="0" rIns="36000" bIns="0">
                <a:spAutoFit/>
              </a:bodyPr>
              <a:lstStyle/>
              <a:p>
                <a:pPr>
                  <a:defRPr sz="1200" b="1">
                    <a:solidFill>
                      <a:schemeClr val="bg1"/>
                    </a:solidFill>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Sheet1!$B$1:$I$1</c:f>
              <c:strCache>
                <c:ptCount val="8"/>
                <c:pt idx="0">
                  <c:v>(n=)</c:v>
                </c:pt>
                <c:pt idx="1">
                  <c:v>(n=)</c:v>
                </c:pt>
                <c:pt idx="2">
                  <c:v>(n=)</c:v>
                </c:pt>
                <c:pt idx="7">
                  <c:v>(n=)</c:v>
                </c:pt>
              </c:strCache>
            </c:strRef>
          </c:cat>
          <c:val>
            <c:numRef>
              <c:f>Sheet1!$B$4:$I$4</c:f>
              <c:numCache>
                <c:formatCode>0\%</c:formatCode>
                <c:ptCount val="8"/>
                <c:pt idx="0">
                  <c:v>27.2</c:v>
                </c:pt>
                <c:pt idx="1">
                  <c:v>31.3</c:v>
                </c:pt>
                <c:pt idx="2">
                  <c:v>27.8</c:v>
                </c:pt>
                <c:pt idx="3">
                  <c:v>28.4</c:v>
                </c:pt>
                <c:pt idx="4">
                  <c:v>33.4</c:v>
                </c:pt>
                <c:pt idx="5">
                  <c:v>33.9</c:v>
                </c:pt>
                <c:pt idx="6">
                  <c:v>34.700000000000003</c:v>
                </c:pt>
                <c:pt idx="7">
                  <c:v>37.299999999999997</c:v>
                </c:pt>
              </c:numCache>
            </c:numRef>
          </c:val>
          <c:extLst>
            <c:ext xmlns:c16="http://schemas.microsoft.com/office/drawing/2014/chart" uri="{C3380CC4-5D6E-409C-BE32-E72D297353CC}">
              <c16:uniqueId val="{00000000-4EDF-4B46-83EF-829B57CB6126}"/>
            </c:ext>
          </c:extLst>
        </c:ser>
        <c:ser>
          <c:idx val="1"/>
          <c:order val="1"/>
          <c:tx>
            <c:strRef>
              <c:f>Sheet1!$A$5</c:f>
              <c:strCache>
                <c:ptCount val="1"/>
                <c:pt idx="0">
                  <c:v>Ik zou kweekvlees meer overwegen</c:v>
                </c:pt>
              </c:strCache>
            </c:strRef>
          </c:tx>
          <c:spPr>
            <a:solidFill>
              <a:srgbClr val="F1BE48"/>
            </a:solidFill>
            <a:ln>
              <a:noFill/>
            </a:ln>
            <a:effectLst/>
          </c:spPr>
          <c:invertIfNegative val="0"/>
          <c:dLbls>
            <c:numFmt formatCode="0;0;" sourceLinked="0"/>
            <c:spPr>
              <a:noFill/>
              <a:ln>
                <a:noFill/>
              </a:ln>
              <a:effectLst/>
            </c:spPr>
            <c:txPr>
              <a:bodyPr rot="0" vertOverflow="overflow" horzOverflow="overflow" vert="horz"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Sheet1!$B$1:$I$1</c:f>
              <c:strCache>
                <c:ptCount val="8"/>
                <c:pt idx="0">
                  <c:v>(n=)</c:v>
                </c:pt>
                <c:pt idx="1">
                  <c:v>(n=)</c:v>
                </c:pt>
                <c:pt idx="2">
                  <c:v>(n=)</c:v>
                </c:pt>
                <c:pt idx="7">
                  <c:v>(n=)</c:v>
                </c:pt>
              </c:strCache>
            </c:strRef>
          </c:cat>
          <c:val>
            <c:numRef>
              <c:f>Sheet1!$B$5:$I$5</c:f>
              <c:numCache>
                <c:formatCode>0\%</c:formatCode>
                <c:ptCount val="8"/>
                <c:pt idx="0">
                  <c:v>44.6</c:v>
                </c:pt>
                <c:pt idx="1">
                  <c:v>42.2</c:v>
                </c:pt>
                <c:pt idx="2">
                  <c:v>48.8</c:v>
                </c:pt>
                <c:pt idx="3">
                  <c:v>48.9</c:v>
                </c:pt>
                <c:pt idx="4">
                  <c:v>44.2</c:v>
                </c:pt>
                <c:pt idx="5">
                  <c:v>46.4</c:v>
                </c:pt>
                <c:pt idx="6">
                  <c:v>46.2</c:v>
                </c:pt>
                <c:pt idx="7">
                  <c:v>45.1</c:v>
                </c:pt>
              </c:numCache>
            </c:numRef>
          </c:val>
          <c:extLst>
            <c:ext xmlns:c16="http://schemas.microsoft.com/office/drawing/2014/chart" uri="{C3380CC4-5D6E-409C-BE32-E72D297353CC}">
              <c16:uniqueId val="{00000001-4EDF-4B46-83EF-829B57CB6126}"/>
            </c:ext>
          </c:extLst>
        </c:ser>
        <c:ser>
          <c:idx val="2"/>
          <c:order val="2"/>
          <c:tx>
            <c:strRef>
              <c:f>Sheet1!$A$6</c:f>
              <c:strCache>
                <c:ptCount val="1"/>
                <c:pt idx="0">
                  <c:v>Ik zou kweekvlees enkel overwegen als dit zo is </c:v>
                </c:pt>
              </c:strCache>
            </c:strRef>
          </c:tx>
          <c:spPr>
            <a:solidFill>
              <a:schemeClr val="bg2"/>
            </a:solidFill>
            <a:ln>
              <a:noFill/>
            </a:ln>
            <a:effectLst/>
          </c:spPr>
          <c:invertIfNegative val="0"/>
          <c:dLbls>
            <c:numFmt formatCode="0;0;" sourceLinked="0"/>
            <c:spPr>
              <a:noFill/>
              <a:ln>
                <a:noFill/>
              </a:ln>
              <a:effectLst/>
            </c:spPr>
            <c:txPr>
              <a:bodyPr rot="0" vertOverflow="overflow" horzOverflow="overflow" vert="horz"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Sheet1!$B$1:$I$1</c:f>
              <c:strCache>
                <c:ptCount val="8"/>
                <c:pt idx="0">
                  <c:v>(n=)</c:v>
                </c:pt>
                <c:pt idx="1">
                  <c:v>(n=)</c:v>
                </c:pt>
                <c:pt idx="2">
                  <c:v>(n=)</c:v>
                </c:pt>
                <c:pt idx="7">
                  <c:v>(n=)</c:v>
                </c:pt>
              </c:strCache>
            </c:strRef>
          </c:cat>
          <c:val>
            <c:numRef>
              <c:f>Sheet1!$B$6:$I$6</c:f>
              <c:numCache>
                <c:formatCode>0\%</c:formatCode>
                <c:ptCount val="8"/>
                <c:pt idx="0">
                  <c:v>28.2</c:v>
                </c:pt>
                <c:pt idx="1">
                  <c:v>26.5</c:v>
                </c:pt>
                <c:pt idx="2">
                  <c:v>23.4</c:v>
                </c:pt>
                <c:pt idx="3">
                  <c:v>22.7</c:v>
                </c:pt>
                <c:pt idx="4">
                  <c:v>22.4</c:v>
                </c:pt>
                <c:pt idx="5">
                  <c:v>19.7</c:v>
                </c:pt>
                <c:pt idx="6">
                  <c:v>19.100000000000001</c:v>
                </c:pt>
                <c:pt idx="7">
                  <c:v>17.600000000000001</c:v>
                </c:pt>
              </c:numCache>
            </c:numRef>
          </c:val>
          <c:extLst>
            <c:ext xmlns:c16="http://schemas.microsoft.com/office/drawing/2014/chart" uri="{C3380CC4-5D6E-409C-BE32-E72D297353CC}">
              <c16:uniqueId val="{00000002-4EDF-4B46-83EF-829B57CB6126}"/>
            </c:ext>
          </c:extLst>
        </c:ser>
        <c:dLbls>
          <c:showLegendKey val="0"/>
          <c:showVal val="1"/>
          <c:showCatName val="0"/>
          <c:showSerName val="0"/>
          <c:showPercent val="0"/>
          <c:showBubbleSize val="0"/>
        </c:dLbls>
        <c:gapWidth val="110"/>
        <c:overlap val="100"/>
        <c:axId val="528539336"/>
        <c:axId val="528539008"/>
      </c:barChart>
      <c:catAx>
        <c:axId val="528539336"/>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vert="horz"/>
          <a:lstStyle/>
          <a:p>
            <a:pPr>
              <a:defRPr>
                <a:solidFill>
                  <a:schemeClr val="tx1">
                    <a:lumMod val="50000"/>
                    <a:lumOff val="50000"/>
                  </a:schemeClr>
                </a:solidFill>
              </a:defRPr>
            </a:pPr>
            <a:endParaRPr lang="nl-BE"/>
          </a:p>
        </c:txPr>
        <c:crossAx val="528539008"/>
        <c:crosses val="max"/>
        <c:auto val="1"/>
        <c:lblAlgn val="ctr"/>
        <c:lblOffset val="0"/>
        <c:noMultiLvlLbl val="0"/>
      </c:catAx>
      <c:valAx>
        <c:axId val="528539008"/>
        <c:scaling>
          <c:orientation val="maxMin"/>
          <c:max val="100"/>
          <c:min val="0"/>
        </c:scaling>
        <c:delete val="0"/>
        <c:axPos val="t"/>
        <c:numFmt formatCode="0\%" sourceLinked="1"/>
        <c:majorTickMark val="none"/>
        <c:minorTickMark val="none"/>
        <c:tickLblPos val="none"/>
        <c:spPr>
          <a:noFill/>
          <a:ln>
            <a:noFill/>
          </a:ln>
          <a:effectLst/>
        </c:spPr>
        <c:txPr>
          <a:bodyPr rot="-60000000" vert="horz"/>
          <a:lstStyle/>
          <a:p>
            <a:pPr>
              <a:defRPr/>
            </a:pPr>
            <a:endParaRPr lang="nl-BE"/>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nl-BE"/>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87611757427243E-2"/>
          <c:y val="1.2559694123706591E-3"/>
          <c:w val="0.72042446592990672"/>
          <c:h val="0.99874403058762939"/>
        </c:manualLayout>
      </c:layout>
      <c:barChart>
        <c:barDir val="bar"/>
        <c:grouping val="stacked"/>
        <c:varyColors val="0"/>
        <c:ser>
          <c:idx val="0"/>
          <c:order val="0"/>
          <c:tx>
            <c:strRef>
              <c:f>Sheet1!$B$1</c:f>
              <c:strCache>
                <c:ptCount val="1"/>
                <c:pt idx="0">
                  <c:v>Ik zou kweekvlees enkel overwegen als dit zo is </c:v>
                </c:pt>
              </c:strCache>
            </c:strRef>
          </c:tx>
          <c:spPr>
            <a:solidFill>
              <a:schemeClr val="bg2"/>
            </a:solidFill>
            <a:ln>
              <a:noFill/>
            </a:ln>
            <a:effectLst/>
          </c:spPr>
          <c:invertIfNegative val="0"/>
          <c:dPt>
            <c:idx val="8"/>
            <c:invertIfNegative val="0"/>
            <c:bubble3D val="0"/>
            <c:extLst>
              <c:ext xmlns:c16="http://schemas.microsoft.com/office/drawing/2014/chart" uri="{C3380CC4-5D6E-409C-BE32-E72D297353CC}">
                <c16:uniqueId val="{00000000-1D0B-4509-94AE-477E408D62B2}"/>
              </c:ext>
            </c:extLst>
          </c:dPt>
          <c:dPt>
            <c:idx val="9"/>
            <c:invertIfNegative val="0"/>
            <c:bubble3D val="0"/>
            <c:extLst>
              <c:ext xmlns:c16="http://schemas.microsoft.com/office/drawing/2014/chart" uri="{C3380CC4-5D6E-409C-BE32-E72D297353CC}">
                <c16:uniqueId val="{00000001-1D0B-4509-94AE-477E408D62B2}"/>
              </c:ext>
            </c:extLst>
          </c:dPt>
          <c:dPt>
            <c:idx val="11"/>
            <c:invertIfNegative val="0"/>
            <c:bubble3D val="0"/>
            <c:extLst>
              <c:ext xmlns:c16="http://schemas.microsoft.com/office/drawing/2014/chart" uri="{C3380CC4-5D6E-409C-BE32-E72D297353CC}">
                <c16:uniqueId val="{00000002-1D0B-4509-94AE-477E408D62B2}"/>
              </c:ext>
            </c:extLst>
          </c:dPt>
          <c:dPt>
            <c:idx val="12"/>
            <c:invertIfNegative val="0"/>
            <c:bubble3D val="0"/>
            <c:extLst>
              <c:ext xmlns:c16="http://schemas.microsoft.com/office/drawing/2014/chart" uri="{C3380CC4-5D6E-409C-BE32-E72D297353CC}">
                <c16:uniqueId val="{00000003-1D0B-4509-94AE-477E408D62B2}"/>
              </c:ext>
            </c:extLst>
          </c:dPt>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Sheet1!$A$2:$A$9</c:f>
              <c:strCache>
                <c:ptCount val="8"/>
                <c:pt idx="0">
                  <c:v>Er wordt gegarandeerd dat kweekvlees gemaakt is zonder antibiotica te gebruiken</c:v>
                </c:pt>
                <c:pt idx="1">
                  <c:v>Er wordt gegarandeerd dat kweekvlees een lagere impact heeft op het milieu dan vlees van geslachte dieren</c:v>
                </c:pt>
                <c:pt idx="2">
                  <c:v>Er wordt gegarandeerd dat kweekvlees minder risico heeft op pathogenen en ziektes dan vlees van geslachte dieren</c:v>
                </c:pt>
                <c:pt idx="3">
                  <c:v>Er wordt gegarandeerd dat kweekvlees wordt geproduceerd zonder dierenleed</c:v>
                </c:pt>
                <c:pt idx="4">
                  <c:v>Men verzekert dat er een effectievere en transparantere regelgeving rond kweekvlees is</c:v>
                </c:pt>
                <c:pt idx="5">
                  <c:v>Er wordt gegarandeerd dat kweekvlees een superieure voedingswaarde heeft vergeleken met vlees van geslachte dieren</c:v>
                </c:pt>
                <c:pt idx="6">
                  <c:v>Er wordt gegarandeerd dat kweekvlees een betere smaak heeft dan vlees van geslachte dieren</c:v>
                </c:pt>
                <c:pt idx="7">
                  <c:v>Er wordt gegarandeerd dat kweekvlees goedkoper is dan vlees van geslachte dieren</c:v>
                </c:pt>
              </c:strCache>
            </c:strRef>
          </c:cat>
          <c:val>
            <c:numRef>
              <c:f>Sheet1!$B$2:$B$9</c:f>
              <c:numCache>
                <c:formatCode>0</c:formatCode>
                <c:ptCount val="8"/>
                <c:pt idx="0">
                  <c:v>35.479999999999997</c:v>
                </c:pt>
                <c:pt idx="1">
                  <c:v>25.81</c:v>
                </c:pt>
                <c:pt idx="2">
                  <c:v>29.03</c:v>
                </c:pt>
                <c:pt idx="3">
                  <c:v>41.94</c:v>
                </c:pt>
                <c:pt idx="4">
                  <c:v>22.58</c:v>
                </c:pt>
                <c:pt idx="5">
                  <c:v>19.350000000000001</c:v>
                </c:pt>
                <c:pt idx="6">
                  <c:v>6.45</c:v>
                </c:pt>
                <c:pt idx="7">
                  <c:v>6.45</c:v>
                </c:pt>
              </c:numCache>
            </c:numRef>
          </c:val>
          <c:extLst>
            <c:ext xmlns:c16="http://schemas.microsoft.com/office/drawing/2014/chart" uri="{C3380CC4-5D6E-409C-BE32-E72D297353CC}">
              <c16:uniqueId val="{00000004-1D0B-4509-94AE-477E408D62B2}"/>
            </c:ext>
          </c:extLst>
        </c:ser>
        <c:ser>
          <c:idx val="1"/>
          <c:order val="1"/>
          <c:tx>
            <c:strRef>
              <c:f>Sheet1!$C$1</c:f>
              <c:strCache>
                <c:ptCount val="1"/>
                <c:pt idx="0">
                  <c:v>Ik zou kweekvlees meer overwegen</c:v>
                </c:pt>
              </c:strCache>
            </c:strRef>
          </c:tx>
          <c:spPr>
            <a:solidFill>
              <a:schemeClr val="accent2"/>
            </a:solidFill>
            <a:ln>
              <a:noFill/>
            </a:ln>
            <a:effectLst/>
          </c:spPr>
          <c:invertIfNegative val="0"/>
          <c:dLbls>
            <c:numFmt formatCode="0;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Sheet1!$A$2:$A$9</c:f>
              <c:strCache>
                <c:ptCount val="8"/>
                <c:pt idx="0">
                  <c:v>Er wordt gegarandeerd dat kweekvlees gemaakt is zonder antibiotica te gebruiken</c:v>
                </c:pt>
                <c:pt idx="1">
                  <c:v>Er wordt gegarandeerd dat kweekvlees een lagere impact heeft op het milieu dan vlees van geslachte dieren</c:v>
                </c:pt>
                <c:pt idx="2">
                  <c:v>Er wordt gegarandeerd dat kweekvlees minder risico heeft op pathogenen en ziektes dan vlees van geslachte dieren</c:v>
                </c:pt>
                <c:pt idx="3">
                  <c:v>Er wordt gegarandeerd dat kweekvlees wordt geproduceerd zonder dierenleed</c:v>
                </c:pt>
                <c:pt idx="4">
                  <c:v>Men verzekert dat er een effectievere en transparantere regelgeving rond kweekvlees is</c:v>
                </c:pt>
                <c:pt idx="5">
                  <c:v>Er wordt gegarandeerd dat kweekvlees een superieure voedingswaarde heeft vergeleken met vlees van geslachte dieren</c:v>
                </c:pt>
                <c:pt idx="6">
                  <c:v>Er wordt gegarandeerd dat kweekvlees een betere smaak heeft dan vlees van geslachte dieren</c:v>
                </c:pt>
                <c:pt idx="7">
                  <c:v>Er wordt gegarandeerd dat kweekvlees goedkoper is dan vlees van geslachte dieren</c:v>
                </c:pt>
              </c:strCache>
            </c:strRef>
          </c:cat>
          <c:val>
            <c:numRef>
              <c:f>Sheet1!$C$2:$C$9</c:f>
              <c:numCache>
                <c:formatCode>0</c:formatCode>
                <c:ptCount val="8"/>
                <c:pt idx="0">
                  <c:v>54.84</c:v>
                </c:pt>
                <c:pt idx="1">
                  <c:v>61.29</c:v>
                </c:pt>
                <c:pt idx="2">
                  <c:v>58.06</c:v>
                </c:pt>
                <c:pt idx="3">
                  <c:v>51.61</c:v>
                </c:pt>
                <c:pt idx="4">
                  <c:v>61.29</c:v>
                </c:pt>
                <c:pt idx="5">
                  <c:v>61.29</c:v>
                </c:pt>
                <c:pt idx="6">
                  <c:v>61.29</c:v>
                </c:pt>
                <c:pt idx="7">
                  <c:v>51.61</c:v>
                </c:pt>
              </c:numCache>
            </c:numRef>
          </c:val>
          <c:extLst>
            <c:ext xmlns:c16="http://schemas.microsoft.com/office/drawing/2014/chart" uri="{C3380CC4-5D6E-409C-BE32-E72D297353CC}">
              <c16:uniqueId val="{00000005-1D0B-4509-94AE-477E408D62B2}"/>
            </c:ext>
          </c:extLst>
        </c:ser>
        <c:ser>
          <c:idx val="2"/>
          <c:order val="2"/>
          <c:tx>
            <c:strRef>
              <c:f>Sheet1!$D$1</c:f>
              <c:strCache>
                <c:ptCount val="1"/>
                <c:pt idx="0">
                  <c:v>T2</c:v>
                </c:pt>
              </c:strCache>
            </c:strRef>
          </c:tx>
          <c:spPr>
            <a:noFill/>
          </c:spPr>
          <c:invertIfNegative val="0"/>
          <c:dLbls>
            <c:spPr>
              <a:noFill/>
              <a:ln>
                <a:noFill/>
              </a:ln>
              <a:effectLst/>
            </c:spPr>
            <c:txPr>
              <a:bodyPr wrap="square" lIns="38100" tIns="19050" rIns="38100" bIns="19050" anchor="ctr">
                <a:spAutoFit/>
              </a:bodyPr>
              <a:lstStyle/>
              <a:p>
                <a:pPr>
                  <a:defRPr b="1">
                    <a:solidFill>
                      <a:schemeClr val="tx1"/>
                    </a:solidFill>
                  </a:defRPr>
                </a:pPr>
                <a:endParaRPr lang="nl-B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Er wordt gegarandeerd dat kweekvlees gemaakt is zonder antibiotica te gebruiken</c:v>
                </c:pt>
                <c:pt idx="1">
                  <c:v>Er wordt gegarandeerd dat kweekvlees een lagere impact heeft op het milieu dan vlees van geslachte dieren</c:v>
                </c:pt>
                <c:pt idx="2">
                  <c:v>Er wordt gegarandeerd dat kweekvlees minder risico heeft op pathogenen en ziektes dan vlees van geslachte dieren</c:v>
                </c:pt>
                <c:pt idx="3">
                  <c:v>Er wordt gegarandeerd dat kweekvlees wordt geproduceerd zonder dierenleed</c:v>
                </c:pt>
                <c:pt idx="4">
                  <c:v>Men verzekert dat er een effectievere en transparantere regelgeving rond kweekvlees is</c:v>
                </c:pt>
                <c:pt idx="5">
                  <c:v>Er wordt gegarandeerd dat kweekvlees een superieure voedingswaarde heeft vergeleken met vlees van geslachte dieren</c:v>
                </c:pt>
                <c:pt idx="6">
                  <c:v>Er wordt gegarandeerd dat kweekvlees een betere smaak heeft dan vlees van geslachte dieren</c:v>
                </c:pt>
                <c:pt idx="7">
                  <c:v>Er wordt gegarandeerd dat kweekvlees goedkoper is dan vlees van geslachte dieren</c:v>
                </c:pt>
              </c:strCache>
            </c:strRef>
          </c:cat>
          <c:val>
            <c:numRef>
              <c:f>Sheet1!$D$2:$D$9</c:f>
              <c:numCache>
                <c:formatCode>0</c:formatCode>
                <c:ptCount val="8"/>
                <c:pt idx="0">
                  <c:v>90.32</c:v>
                </c:pt>
                <c:pt idx="1">
                  <c:v>87.1</c:v>
                </c:pt>
                <c:pt idx="2">
                  <c:v>87.09</c:v>
                </c:pt>
                <c:pt idx="3">
                  <c:v>93.55</c:v>
                </c:pt>
                <c:pt idx="4">
                  <c:v>83.87</c:v>
                </c:pt>
                <c:pt idx="5">
                  <c:v>80.64</c:v>
                </c:pt>
                <c:pt idx="6">
                  <c:v>67.739999999999995</c:v>
                </c:pt>
                <c:pt idx="7">
                  <c:v>58.06</c:v>
                </c:pt>
              </c:numCache>
            </c:numRef>
          </c:val>
          <c:extLst>
            <c:ext xmlns:c16="http://schemas.microsoft.com/office/drawing/2014/chart" uri="{C3380CC4-5D6E-409C-BE32-E72D297353CC}">
              <c16:uniqueId val="{00000006-1D0B-4509-94AE-477E408D62B2}"/>
            </c:ext>
          </c:extLst>
        </c:ser>
        <c:dLbls>
          <c:showLegendKey val="0"/>
          <c:showVal val="1"/>
          <c:showCatName val="0"/>
          <c:showSerName val="0"/>
          <c:showPercent val="0"/>
          <c:showBubbleSize val="0"/>
        </c:dLbls>
        <c:gapWidth val="9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nl-BE"/>
          </a:p>
        </c:txPr>
        <c:crossAx val="791347192"/>
        <c:crosses val="autoZero"/>
        <c:auto val="1"/>
        <c:lblAlgn val="ctr"/>
        <c:lblOffset val="100"/>
        <c:noMultiLvlLbl val="0"/>
      </c:catAx>
      <c:valAx>
        <c:axId val="791347192"/>
        <c:scaling>
          <c:orientation val="minMax"/>
          <c:max val="100"/>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nl-BE"/>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nl-BE"/>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87611757427243E-2"/>
          <c:y val="1.2559694123706591E-3"/>
          <c:w val="0.72042446592990672"/>
          <c:h val="0.99874403058762939"/>
        </c:manualLayout>
      </c:layout>
      <c:barChart>
        <c:barDir val="bar"/>
        <c:grouping val="stacked"/>
        <c:varyColors val="0"/>
        <c:ser>
          <c:idx val="0"/>
          <c:order val="0"/>
          <c:tx>
            <c:strRef>
              <c:f>Sheet1!$B$1</c:f>
              <c:strCache>
                <c:ptCount val="1"/>
                <c:pt idx="0">
                  <c:v>Ik zou kweekvlees enkel overwegen als dit zo is </c:v>
                </c:pt>
              </c:strCache>
            </c:strRef>
          </c:tx>
          <c:spPr>
            <a:solidFill>
              <a:schemeClr val="bg2"/>
            </a:solidFill>
            <a:ln>
              <a:noFill/>
            </a:ln>
            <a:effectLst/>
          </c:spPr>
          <c:invertIfNegative val="0"/>
          <c:dPt>
            <c:idx val="8"/>
            <c:invertIfNegative val="0"/>
            <c:bubble3D val="0"/>
            <c:extLst>
              <c:ext xmlns:c16="http://schemas.microsoft.com/office/drawing/2014/chart" uri="{C3380CC4-5D6E-409C-BE32-E72D297353CC}">
                <c16:uniqueId val="{00000000-5AF2-4F64-9CB6-AD526F94B3A3}"/>
              </c:ext>
            </c:extLst>
          </c:dPt>
          <c:dPt>
            <c:idx val="9"/>
            <c:invertIfNegative val="0"/>
            <c:bubble3D val="0"/>
            <c:extLst>
              <c:ext xmlns:c16="http://schemas.microsoft.com/office/drawing/2014/chart" uri="{C3380CC4-5D6E-409C-BE32-E72D297353CC}">
                <c16:uniqueId val="{00000001-5AF2-4F64-9CB6-AD526F94B3A3}"/>
              </c:ext>
            </c:extLst>
          </c:dPt>
          <c:dPt>
            <c:idx val="11"/>
            <c:invertIfNegative val="0"/>
            <c:bubble3D val="0"/>
            <c:extLst>
              <c:ext xmlns:c16="http://schemas.microsoft.com/office/drawing/2014/chart" uri="{C3380CC4-5D6E-409C-BE32-E72D297353CC}">
                <c16:uniqueId val="{00000002-5AF2-4F64-9CB6-AD526F94B3A3}"/>
              </c:ext>
            </c:extLst>
          </c:dPt>
          <c:dPt>
            <c:idx val="12"/>
            <c:invertIfNegative val="0"/>
            <c:bubble3D val="0"/>
            <c:extLst>
              <c:ext xmlns:c16="http://schemas.microsoft.com/office/drawing/2014/chart" uri="{C3380CC4-5D6E-409C-BE32-E72D297353CC}">
                <c16:uniqueId val="{00000003-5AF2-4F64-9CB6-AD526F94B3A3}"/>
              </c:ext>
            </c:extLst>
          </c:dPt>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Sheet1!$A$2:$A$9</c:f>
              <c:strCache>
                <c:ptCount val="8"/>
                <c:pt idx="0">
                  <c:v>Er wordt gegarandeerd dat kweekvlees gemaakt is zonder antibiotica te gebruiken</c:v>
                </c:pt>
                <c:pt idx="1">
                  <c:v>Er wordt gegarandeerd dat kweekvlees een lagere impact heeft op het milieu dan vlees van geslachte dieren</c:v>
                </c:pt>
                <c:pt idx="2">
                  <c:v>Er wordt gegarandeerd dat kweekvlees minder risico heeft op pathogenen en ziektes dan vlees van geslachte dieren</c:v>
                </c:pt>
                <c:pt idx="3">
                  <c:v>Er wordt gegarandeerd dat kweekvlees wordt geproduceerd zonder dierenleed</c:v>
                </c:pt>
                <c:pt idx="4">
                  <c:v>Men verzekert dat er een effectievere en transparantere regelgeving rond kweekvlees is</c:v>
                </c:pt>
                <c:pt idx="5">
                  <c:v>Er wordt gegarandeerd dat kweekvlees een superieure voedingswaarde heeft vergeleken met vlees van geslachte dieren</c:v>
                </c:pt>
                <c:pt idx="6">
                  <c:v>Er wordt gegarandeerd dat kweekvlees een betere smaak heeft dan vlees van geslachte dieren</c:v>
                </c:pt>
                <c:pt idx="7">
                  <c:v>Er wordt gegarandeerd dat kweekvlees goedkoper is dan vlees van geslachte dieren</c:v>
                </c:pt>
              </c:strCache>
            </c:strRef>
          </c:cat>
          <c:val>
            <c:numRef>
              <c:f>Sheet1!$B$2:$B$9</c:f>
              <c:numCache>
                <c:formatCode>0</c:formatCode>
                <c:ptCount val="8"/>
                <c:pt idx="0">
                  <c:v>41.63</c:v>
                </c:pt>
                <c:pt idx="1">
                  <c:v>32.299999999999997</c:v>
                </c:pt>
                <c:pt idx="2">
                  <c:v>26.46</c:v>
                </c:pt>
                <c:pt idx="3">
                  <c:v>43.58</c:v>
                </c:pt>
                <c:pt idx="4">
                  <c:v>32.68</c:v>
                </c:pt>
                <c:pt idx="5">
                  <c:v>24.12</c:v>
                </c:pt>
                <c:pt idx="6">
                  <c:v>23.35</c:v>
                </c:pt>
                <c:pt idx="7">
                  <c:v>23.35</c:v>
                </c:pt>
              </c:numCache>
            </c:numRef>
          </c:val>
          <c:extLst>
            <c:ext xmlns:c16="http://schemas.microsoft.com/office/drawing/2014/chart" uri="{C3380CC4-5D6E-409C-BE32-E72D297353CC}">
              <c16:uniqueId val="{00000004-5AF2-4F64-9CB6-AD526F94B3A3}"/>
            </c:ext>
          </c:extLst>
        </c:ser>
        <c:ser>
          <c:idx val="1"/>
          <c:order val="1"/>
          <c:tx>
            <c:strRef>
              <c:f>Sheet1!$C$1</c:f>
              <c:strCache>
                <c:ptCount val="1"/>
                <c:pt idx="0">
                  <c:v>Ik zou kweekvlees meer overwegen</c:v>
                </c:pt>
              </c:strCache>
            </c:strRef>
          </c:tx>
          <c:spPr>
            <a:solidFill>
              <a:schemeClr val="accent2"/>
            </a:solidFill>
            <a:ln>
              <a:noFill/>
            </a:ln>
            <a:effectLst/>
          </c:spPr>
          <c:invertIfNegative val="0"/>
          <c:dLbls>
            <c:numFmt formatCode="0;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Sheet1!$A$2:$A$9</c:f>
              <c:strCache>
                <c:ptCount val="8"/>
                <c:pt idx="0">
                  <c:v>Er wordt gegarandeerd dat kweekvlees gemaakt is zonder antibiotica te gebruiken</c:v>
                </c:pt>
                <c:pt idx="1">
                  <c:v>Er wordt gegarandeerd dat kweekvlees een lagere impact heeft op het milieu dan vlees van geslachte dieren</c:v>
                </c:pt>
                <c:pt idx="2">
                  <c:v>Er wordt gegarandeerd dat kweekvlees minder risico heeft op pathogenen en ziektes dan vlees van geslachte dieren</c:v>
                </c:pt>
                <c:pt idx="3">
                  <c:v>Er wordt gegarandeerd dat kweekvlees wordt geproduceerd zonder dierenleed</c:v>
                </c:pt>
                <c:pt idx="4">
                  <c:v>Men verzekert dat er een effectievere en transparantere regelgeving rond kweekvlees is</c:v>
                </c:pt>
                <c:pt idx="5">
                  <c:v>Er wordt gegarandeerd dat kweekvlees een superieure voedingswaarde heeft vergeleken met vlees van geslachte dieren</c:v>
                </c:pt>
                <c:pt idx="6">
                  <c:v>Er wordt gegarandeerd dat kweekvlees een betere smaak heeft dan vlees van geslachte dieren</c:v>
                </c:pt>
                <c:pt idx="7">
                  <c:v>Er wordt gegarandeerd dat kweekvlees goedkoper is dan vlees van geslachte dieren</c:v>
                </c:pt>
              </c:strCache>
            </c:strRef>
          </c:cat>
          <c:val>
            <c:numRef>
              <c:f>Sheet1!$C$2:$C$9</c:f>
              <c:numCache>
                <c:formatCode>0</c:formatCode>
                <c:ptCount val="8"/>
                <c:pt idx="0">
                  <c:v>49.42</c:v>
                </c:pt>
                <c:pt idx="1">
                  <c:v>59.53</c:v>
                </c:pt>
                <c:pt idx="2">
                  <c:v>61.09</c:v>
                </c:pt>
                <c:pt idx="3">
                  <c:v>45.53</c:v>
                </c:pt>
                <c:pt idx="4">
                  <c:v>52.14</c:v>
                </c:pt>
                <c:pt idx="5">
                  <c:v>56.81</c:v>
                </c:pt>
                <c:pt idx="6">
                  <c:v>59.53</c:v>
                </c:pt>
                <c:pt idx="7">
                  <c:v>55.25</c:v>
                </c:pt>
              </c:numCache>
            </c:numRef>
          </c:val>
          <c:extLst>
            <c:ext xmlns:c16="http://schemas.microsoft.com/office/drawing/2014/chart" uri="{C3380CC4-5D6E-409C-BE32-E72D297353CC}">
              <c16:uniqueId val="{00000005-5AF2-4F64-9CB6-AD526F94B3A3}"/>
            </c:ext>
          </c:extLst>
        </c:ser>
        <c:ser>
          <c:idx val="2"/>
          <c:order val="2"/>
          <c:tx>
            <c:strRef>
              <c:f>Sheet1!$D$1</c:f>
              <c:strCache>
                <c:ptCount val="1"/>
                <c:pt idx="0">
                  <c:v>T2</c:v>
                </c:pt>
              </c:strCache>
            </c:strRef>
          </c:tx>
          <c:spPr>
            <a:noFill/>
          </c:spPr>
          <c:invertIfNegative val="0"/>
          <c:dLbls>
            <c:spPr>
              <a:noFill/>
              <a:ln>
                <a:noFill/>
              </a:ln>
              <a:effectLst/>
            </c:spPr>
            <c:txPr>
              <a:bodyPr wrap="square" lIns="38100" tIns="19050" rIns="38100" bIns="19050" anchor="ctr">
                <a:spAutoFit/>
              </a:bodyPr>
              <a:lstStyle/>
              <a:p>
                <a:pPr>
                  <a:defRPr b="1">
                    <a:solidFill>
                      <a:schemeClr val="tx1"/>
                    </a:solidFill>
                  </a:defRPr>
                </a:pPr>
                <a:endParaRPr lang="nl-B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Er wordt gegarandeerd dat kweekvlees gemaakt is zonder antibiotica te gebruiken</c:v>
                </c:pt>
                <c:pt idx="1">
                  <c:v>Er wordt gegarandeerd dat kweekvlees een lagere impact heeft op het milieu dan vlees van geslachte dieren</c:v>
                </c:pt>
                <c:pt idx="2">
                  <c:v>Er wordt gegarandeerd dat kweekvlees minder risico heeft op pathogenen en ziektes dan vlees van geslachte dieren</c:v>
                </c:pt>
                <c:pt idx="3">
                  <c:v>Er wordt gegarandeerd dat kweekvlees wordt geproduceerd zonder dierenleed</c:v>
                </c:pt>
                <c:pt idx="4">
                  <c:v>Men verzekert dat er een effectievere en transparantere regelgeving rond kweekvlees is</c:v>
                </c:pt>
                <c:pt idx="5">
                  <c:v>Er wordt gegarandeerd dat kweekvlees een superieure voedingswaarde heeft vergeleken met vlees van geslachte dieren</c:v>
                </c:pt>
                <c:pt idx="6">
                  <c:v>Er wordt gegarandeerd dat kweekvlees een betere smaak heeft dan vlees van geslachte dieren</c:v>
                </c:pt>
                <c:pt idx="7">
                  <c:v>Er wordt gegarandeerd dat kweekvlees goedkoper is dan vlees van geslachte dieren</c:v>
                </c:pt>
              </c:strCache>
            </c:strRef>
          </c:cat>
          <c:val>
            <c:numRef>
              <c:f>Sheet1!$D$2:$D$9</c:f>
              <c:numCache>
                <c:formatCode>0</c:formatCode>
                <c:ptCount val="8"/>
                <c:pt idx="0">
                  <c:v>91.050000000000011</c:v>
                </c:pt>
                <c:pt idx="1">
                  <c:v>91.83</c:v>
                </c:pt>
                <c:pt idx="2">
                  <c:v>87.550000000000011</c:v>
                </c:pt>
                <c:pt idx="3">
                  <c:v>89.11</c:v>
                </c:pt>
                <c:pt idx="4">
                  <c:v>84.82</c:v>
                </c:pt>
                <c:pt idx="5">
                  <c:v>80.930000000000007</c:v>
                </c:pt>
                <c:pt idx="6">
                  <c:v>82.88</c:v>
                </c:pt>
                <c:pt idx="7">
                  <c:v>78.599999999999994</c:v>
                </c:pt>
              </c:numCache>
            </c:numRef>
          </c:val>
          <c:extLst>
            <c:ext xmlns:c16="http://schemas.microsoft.com/office/drawing/2014/chart" uri="{C3380CC4-5D6E-409C-BE32-E72D297353CC}">
              <c16:uniqueId val="{00000006-5AF2-4F64-9CB6-AD526F94B3A3}"/>
            </c:ext>
          </c:extLst>
        </c:ser>
        <c:dLbls>
          <c:showLegendKey val="0"/>
          <c:showVal val="1"/>
          <c:showCatName val="0"/>
          <c:showSerName val="0"/>
          <c:showPercent val="0"/>
          <c:showBubbleSize val="0"/>
        </c:dLbls>
        <c:gapWidth val="9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nl-BE"/>
          </a:p>
        </c:txPr>
        <c:crossAx val="791347192"/>
        <c:crosses val="autoZero"/>
        <c:auto val="1"/>
        <c:lblAlgn val="ctr"/>
        <c:lblOffset val="100"/>
        <c:noMultiLvlLbl val="0"/>
      </c:catAx>
      <c:valAx>
        <c:axId val="791347192"/>
        <c:scaling>
          <c:orientation val="minMax"/>
          <c:max val="100"/>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nl-BE"/>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nl-BE"/>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87611757427243E-2"/>
          <c:y val="1.2559694123706591E-3"/>
          <c:w val="0.72042446592990672"/>
          <c:h val="0.99874403058762939"/>
        </c:manualLayout>
      </c:layout>
      <c:barChart>
        <c:barDir val="bar"/>
        <c:grouping val="stacked"/>
        <c:varyColors val="0"/>
        <c:ser>
          <c:idx val="0"/>
          <c:order val="0"/>
          <c:tx>
            <c:strRef>
              <c:f>Sheet1!$B$1</c:f>
              <c:strCache>
                <c:ptCount val="1"/>
                <c:pt idx="0">
                  <c:v>Ik zou kweekvlees enkel overwegen als dit zo is </c:v>
                </c:pt>
              </c:strCache>
            </c:strRef>
          </c:tx>
          <c:spPr>
            <a:solidFill>
              <a:schemeClr val="bg2"/>
            </a:solidFill>
            <a:ln>
              <a:noFill/>
            </a:ln>
            <a:effectLst/>
          </c:spPr>
          <c:invertIfNegative val="0"/>
          <c:dPt>
            <c:idx val="8"/>
            <c:invertIfNegative val="0"/>
            <c:bubble3D val="0"/>
            <c:extLst>
              <c:ext xmlns:c16="http://schemas.microsoft.com/office/drawing/2014/chart" uri="{C3380CC4-5D6E-409C-BE32-E72D297353CC}">
                <c16:uniqueId val="{00000000-72E8-47D4-9042-F15C4086C4B7}"/>
              </c:ext>
            </c:extLst>
          </c:dPt>
          <c:dPt>
            <c:idx val="9"/>
            <c:invertIfNegative val="0"/>
            <c:bubble3D val="0"/>
            <c:extLst>
              <c:ext xmlns:c16="http://schemas.microsoft.com/office/drawing/2014/chart" uri="{C3380CC4-5D6E-409C-BE32-E72D297353CC}">
                <c16:uniqueId val="{00000001-72E8-47D4-9042-F15C4086C4B7}"/>
              </c:ext>
            </c:extLst>
          </c:dPt>
          <c:dPt>
            <c:idx val="11"/>
            <c:invertIfNegative val="0"/>
            <c:bubble3D val="0"/>
            <c:extLst>
              <c:ext xmlns:c16="http://schemas.microsoft.com/office/drawing/2014/chart" uri="{C3380CC4-5D6E-409C-BE32-E72D297353CC}">
                <c16:uniqueId val="{00000002-72E8-47D4-9042-F15C4086C4B7}"/>
              </c:ext>
            </c:extLst>
          </c:dPt>
          <c:dPt>
            <c:idx val="12"/>
            <c:invertIfNegative val="0"/>
            <c:bubble3D val="0"/>
            <c:extLst>
              <c:ext xmlns:c16="http://schemas.microsoft.com/office/drawing/2014/chart" uri="{C3380CC4-5D6E-409C-BE32-E72D297353CC}">
                <c16:uniqueId val="{00000003-72E8-47D4-9042-F15C4086C4B7}"/>
              </c:ext>
            </c:extLst>
          </c:dPt>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Sheet1!$A$2:$A$9</c:f>
              <c:strCache>
                <c:ptCount val="8"/>
                <c:pt idx="0">
                  <c:v>Er wordt gegarandeerd dat kweekvlees gemaakt is zonder antibiotica te gebruiken</c:v>
                </c:pt>
                <c:pt idx="1">
                  <c:v>Er wordt gegarandeerd dat kweekvlees een lagere impact heeft op het milieu dan vlees van geslachte dieren</c:v>
                </c:pt>
                <c:pt idx="2">
                  <c:v>Er wordt gegarandeerd dat kweekvlees minder risico heeft op pathogenen en ziektes dan vlees van geslachte dieren</c:v>
                </c:pt>
                <c:pt idx="3">
                  <c:v>Er wordt gegarandeerd dat kweekvlees wordt geproduceerd zonder dierenleed</c:v>
                </c:pt>
                <c:pt idx="4">
                  <c:v>Men verzekert dat er een effectievere en transparantere regelgeving rond kweekvlees is</c:v>
                </c:pt>
                <c:pt idx="5">
                  <c:v>Er wordt gegarandeerd dat kweekvlees een superieure voedingswaarde heeft vergeleken met vlees van geslachte dieren</c:v>
                </c:pt>
                <c:pt idx="6">
                  <c:v>Er wordt gegarandeerd dat kweekvlees een betere smaak heeft dan vlees van geslachte dieren</c:v>
                </c:pt>
                <c:pt idx="7">
                  <c:v>Er wordt gegarandeerd dat kweekvlees goedkoper is dan vlees van geslachte dieren</c:v>
                </c:pt>
              </c:strCache>
            </c:strRef>
          </c:cat>
          <c:val>
            <c:numRef>
              <c:f>Sheet1!$B$2:$B$9</c:f>
              <c:numCache>
                <c:formatCode>0</c:formatCode>
                <c:ptCount val="8"/>
                <c:pt idx="0">
                  <c:v>30.98</c:v>
                </c:pt>
                <c:pt idx="1">
                  <c:v>23.93</c:v>
                </c:pt>
                <c:pt idx="2">
                  <c:v>26.38</c:v>
                </c:pt>
                <c:pt idx="3">
                  <c:v>25.15</c:v>
                </c:pt>
                <c:pt idx="4">
                  <c:v>25.46</c:v>
                </c:pt>
                <c:pt idx="5">
                  <c:v>23.01</c:v>
                </c:pt>
                <c:pt idx="6">
                  <c:v>23.93</c:v>
                </c:pt>
                <c:pt idx="7">
                  <c:v>21.47</c:v>
                </c:pt>
              </c:numCache>
            </c:numRef>
          </c:val>
          <c:extLst>
            <c:ext xmlns:c16="http://schemas.microsoft.com/office/drawing/2014/chart" uri="{C3380CC4-5D6E-409C-BE32-E72D297353CC}">
              <c16:uniqueId val="{00000004-72E8-47D4-9042-F15C4086C4B7}"/>
            </c:ext>
          </c:extLst>
        </c:ser>
        <c:ser>
          <c:idx val="1"/>
          <c:order val="1"/>
          <c:tx>
            <c:strRef>
              <c:f>Sheet1!$C$1</c:f>
              <c:strCache>
                <c:ptCount val="1"/>
                <c:pt idx="0">
                  <c:v>Ik zou kweekvlees meer overwegen</c:v>
                </c:pt>
              </c:strCache>
            </c:strRef>
          </c:tx>
          <c:spPr>
            <a:solidFill>
              <a:schemeClr val="accent2"/>
            </a:solidFill>
            <a:ln>
              <a:noFill/>
            </a:ln>
            <a:effectLst/>
          </c:spPr>
          <c:invertIfNegative val="0"/>
          <c:dLbls>
            <c:numFmt formatCode="0;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Sheet1!$A$2:$A$9</c:f>
              <c:strCache>
                <c:ptCount val="8"/>
                <c:pt idx="0">
                  <c:v>Er wordt gegarandeerd dat kweekvlees gemaakt is zonder antibiotica te gebruiken</c:v>
                </c:pt>
                <c:pt idx="1">
                  <c:v>Er wordt gegarandeerd dat kweekvlees een lagere impact heeft op het milieu dan vlees van geslachte dieren</c:v>
                </c:pt>
                <c:pt idx="2">
                  <c:v>Er wordt gegarandeerd dat kweekvlees minder risico heeft op pathogenen en ziektes dan vlees van geslachte dieren</c:v>
                </c:pt>
                <c:pt idx="3">
                  <c:v>Er wordt gegarandeerd dat kweekvlees wordt geproduceerd zonder dierenleed</c:v>
                </c:pt>
                <c:pt idx="4">
                  <c:v>Men verzekert dat er een effectievere en transparantere regelgeving rond kweekvlees is</c:v>
                </c:pt>
                <c:pt idx="5">
                  <c:v>Er wordt gegarandeerd dat kweekvlees een superieure voedingswaarde heeft vergeleken met vlees van geslachte dieren</c:v>
                </c:pt>
                <c:pt idx="6">
                  <c:v>Er wordt gegarandeerd dat kweekvlees een betere smaak heeft dan vlees van geslachte dieren</c:v>
                </c:pt>
                <c:pt idx="7">
                  <c:v>Er wordt gegarandeerd dat kweekvlees goedkoper is dan vlees van geslachte dieren</c:v>
                </c:pt>
              </c:strCache>
            </c:strRef>
          </c:cat>
          <c:val>
            <c:numRef>
              <c:f>Sheet1!$C$2:$C$9</c:f>
              <c:numCache>
                <c:formatCode>0</c:formatCode>
                <c:ptCount val="8"/>
                <c:pt idx="0">
                  <c:v>52.76</c:v>
                </c:pt>
                <c:pt idx="1">
                  <c:v>58.9</c:v>
                </c:pt>
                <c:pt idx="2">
                  <c:v>57.36</c:v>
                </c:pt>
                <c:pt idx="3">
                  <c:v>50.92</c:v>
                </c:pt>
                <c:pt idx="4">
                  <c:v>51.23</c:v>
                </c:pt>
                <c:pt idx="5">
                  <c:v>53.99</c:v>
                </c:pt>
                <c:pt idx="6">
                  <c:v>56.44</c:v>
                </c:pt>
                <c:pt idx="7">
                  <c:v>56.44</c:v>
                </c:pt>
              </c:numCache>
            </c:numRef>
          </c:val>
          <c:extLst>
            <c:ext xmlns:c16="http://schemas.microsoft.com/office/drawing/2014/chart" uri="{C3380CC4-5D6E-409C-BE32-E72D297353CC}">
              <c16:uniqueId val="{00000005-72E8-47D4-9042-F15C4086C4B7}"/>
            </c:ext>
          </c:extLst>
        </c:ser>
        <c:ser>
          <c:idx val="2"/>
          <c:order val="2"/>
          <c:tx>
            <c:strRef>
              <c:f>Sheet1!$D$1</c:f>
              <c:strCache>
                <c:ptCount val="1"/>
                <c:pt idx="0">
                  <c:v>T2</c:v>
                </c:pt>
              </c:strCache>
            </c:strRef>
          </c:tx>
          <c:spPr>
            <a:noFill/>
          </c:spPr>
          <c:invertIfNegative val="0"/>
          <c:dLbls>
            <c:spPr>
              <a:noFill/>
              <a:ln>
                <a:noFill/>
              </a:ln>
              <a:effectLst/>
            </c:spPr>
            <c:txPr>
              <a:bodyPr wrap="square" lIns="38100" tIns="19050" rIns="38100" bIns="19050" anchor="ctr">
                <a:spAutoFit/>
              </a:bodyPr>
              <a:lstStyle/>
              <a:p>
                <a:pPr>
                  <a:defRPr b="1">
                    <a:solidFill>
                      <a:schemeClr val="tx1"/>
                    </a:solidFill>
                  </a:defRPr>
                </a:pPr>
                <a:endParaRPr lang="nl-B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Er wordt gegarandeerd dat kweekvlees gemaakt is zonder antibiotica te gebruiken</c:v>
                </c:pt>
                <c:pt idx="1">
                  <c:v>Er wordt gegarandeerd dat kweekvlees een lagere impact heeft op het milieu dan vlees van geslachte dieren</c:v>
                </c:pt>
                <c:pt idx="2">
                  <c:v>Er wordt gegarandeerd dat kweekvlees minder risico heeft op pathogenen en ziektes dan vlees van geslachte dieren</c:v>
                </c:pt>
                <c:pt idx="3">
                  <c:v>Er wordt gegarandeerd dat kweekvlees wordt geproduceerd zonder dierenleed</c:v>
                </c:pt>
                <c:pt idx="4">
                  <c:v>Men verzekert dat er een effectievere en transparantere regelgeving rond kweekvlees is</c:v>
                </c:pt>
                <c:pt idx="5">
                  <c:v>Er wordt gegarandeerd dat kweekvlees een superieure voedingswaarde heeft vergeleken met vlees van geslachte dieren</c:v>
                </c:pt>
                <c:pt idx="6">
                  <c:v>Er wordt gegarandeerd dat kweekvlees een betere smaak heeft dan vlees van geslachte dieren</c:v>
                </c:pt>
                <c:pt idx="7">
                  <c:v>Er wordt gegarandeerd dat kweekvlees goedkoper is dan vlees van geslachte dieren</c:v>
                </c:pt>
              </c:strCache>
            </c:strRef>
          </c:cat>
          <c:val>
            <c:numRef>
              <c:f>Sheet1!$D$2:$D$9</c:f>
              <c:numCache>
                <c:formatCode>0</c:formatCode>
                <c:ptCount val="8"/>
                <c:pt idx="0">
                  <c:v>83.74</c:v>
                </c:pt>
                <c:pt idx="1">
                  <c:v>82.83</c:v>
                </c:pt>
                <c:pt idx="2">
                  <c:v>83.74</c:v>
                </c:pt>
                <c:pt idx="3">
                  <c:v>76.069999999999993</c:v>
                </c:pt>
                <c:pt idx="4">
                  <c:v>76.69</c:v>
                </c:pt>
                <c:pt idx="5">
                  <c:v>77</c:v>
                </c:pt>
                <c:pt idx="6">
                  <c:v>80.37</c:v>
                </c:pt>
                <c:pt idx="7">
                  <c:v>77.91</c:v>
                </c:pt>
              </c:numCache>
            </c:numRef>
          </c:val>
          <c:extLst>
            <c:ext xmlns:c16="http://schemas.microsoft.com/office/drawing/2014/chart" uri="{C3380CC4-5D6E-409C-BE32-E72D297353CC}">
              <c16:uniqueId val="{00000006-72E8-47D4-9042-F15C4086C4B7}"/>
            </c:ext>
          </c:extLst>
        </c:ser>
        <c:dLbls>
          <c:showLegendKey val="0"/>
          <c:showVal val="1"/>
          <c:showCatName val="0"/>
          <c:showSerName val="0"/>
          <c:showPercent val="0"/>
          <c:showBubbleSize val="0"/>
        </c:dLbls>
        <c:gapWidth val="9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nl-BE"/>
          </a:p>
        </c:txPr>
        <c:crossAx val="791347192"/>
        <c:crosses val="autoZero"/>
        <c:auto val="1"/>
        <c:lblAlgn val="ctr"/>
        <c:lblOffset val="100"/>
        <c:noMultiLvlLbl val="0"/>
      </c:catAx>
      <c:valAx>
        <c:axId val="791347192"/>
        <c:scaling>
          <c:orientation val="minMax"/>
          <c:max val="100"/>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nl-BE"/>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nl-B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4106280193237E-2"/>
          <c:y val="8.704106280193237E-2"/>
          <c:w val="0.82591787439613529"/>
          <c:h val="0.82591787439613529"/>
        </c:manualLayout>
      </c:layout>
      <c:doughnutChart>
        <c:varyColors val="1"/>
        <c:ser>
          <c:idx val="0"/>
          <c:order val="0"/>
          <c:tx>
            <c:strRef>
              <c:f>Sheet1!$B$1</c:f>
              <c:strCache>
                <c:ptCount val="1"/>
                <c:pt idx="0">
                  <c:v>Data</c:v>
                </c:pt>
              </c:strCache>
            </c:strRef>
          </c:tx>
          <c:spPr>
            <a:ln>
              <a:noFill/>
            </a:ln>
          </c:spPr>
          <c:dPt>
            <c:idx val="0"/>
            <c:bubble3D val="0"/>
            <c:spPr>
              <a:solidFill>
                <a:schemeClr val="tx2"/>
              </a:solidFill>
              <a:ln w="19050">
                <a:noFill/>
              </a:ln>
              <a:effectLst/>
            </c:spPr>
            <c:extLst>
              <c:ext xmlns:c16="http://schemas.microsoft.com/office/drawing/2014/chart" uri="{C3380CC4-5D6E-409C-BE32-E72D297353CC}">
                <c16:uniqueId val="{00000001-66C0-4C79-9197-3BC233E4CD0A}"/>
              </c:ext>
            </c:extLst>
          </c:dPt>
          <c:dPt>
            <c:idx val="1"/>
            <c:bubble3D val="0"/>
            <c:spPr>
              <a:solidFill>
                <a:schemeClr val="bg2"/>
              </a:solidFill>
              <a:ln w="19050">
                <a:noFill/>
              </a:ln>
              <a:effectLst/>
            </c:spPr>
            <c:extLst>
              <c:ext xmlns:c16="http://schemas.microsoft.com/office/drawing/2014/chart" uri="{C3380CC4-5D6E-409C-BE32-E72D297353CC}">
                <c16:uniqueId val="{00000003-66C0-4C79-9197-3BC233E4CD0A}"/>
              </c:ext>
            </c:extLst>
          </c:dPt>
          <c:dPt>
            <c:idx val="2"/>
            <c:bubble3D val="0"/>
            <c:spPr>
              <a:solidFill>
                <a:schemeClr val="accent2"/>
              </a:solidFill>
              <a:ln w="19050">
                <a:noFill/>
              </a:ln>
              <a:effectLst/>
            </c:spPr>
            <c:extLst>
              <c:ext xmlns:c16="http://schemas.microsoft.com/office/drawing/2014/chart" uri="{C3380CC4-5D6E-409C-BE32-E72D297353CC}">
                <c16:uniqueId val="{00000005-66C0-4C79-9197-3BC233E4CD0A}"/>
              </c:ext>
            </c:extLst>
          </c:dPt>
          <c:dPt>
            <c:idx val="3"/>
            <c:bubble3D val="0"/>
            <c:spPr>
              <a:solidFill>
                <a:schemeClr val="accent3"/>
              </a:solidFill>
              <a:ln w="19050">
                <a:noFill/>
              </a:ln>
              <a:effectLst/>
            </c:spPr>
            <c:extLst>
              <c:ext xmlns:c16="http://schemas.microsoft.com/office/drawing/2014/chart" uri="{C3380CC4-5D6E-409C-BE32-E72D297353CC}">
                <c16:uniqueId val="{00000007-66C0-4C79-9197-3BC233E4CD0A}"/>
              </c:ext>
            </c:extLst>
          </c:dPt>
          <c:dPt>
            <c:idx val="4"/>
            <c:bubble3D val="0"/>
            <c:spPr>
              <a:solidFill>
                <a:schemeClr val="accent2"/>
              </a:solidFill>
              <a:ln w="19050">
                <a:noFill/>
              </a:ln>
              <a:effectLst/>
            </c:spPr>
            <c:extLst>
              <c:ext xmlns:c16="http://schemas.microsoft.com/office/drawing/2014/chart" uri="{C3380CC4-5D6E-409C-BE32-E72D297353CC}">
                <c16:uniqueId val="{00000009-66C0-4C79-9197-3BC233E4CD0A}"/>
              </c:ext>
            </c:extLst>
          </c:dPt>
          <c:dPt>
            <c:idx val="5"/>
            <c:bubble3D val="0"/>
            <c:spPr>
              <a:solidFill>
                <a:schemeClr val="accent3"/>
              </a:solidFill>
              <a:ln w="19050">
                <a:noFill/>
              </a:ln>
              <a:effectLst/>
            </c:spPr>
            <c:extLst>
              <c:ext xmlns:c16="http://schemas.microsoft.com/office/drawing/2014/chart" uri="{C3380CC4-5D6E-409C-BE32-E72D297353CC}">
                <c16:uniqueId val="{0000000B-66C0-4C79-9197-3BC233E4CD0A}"/>
              </c:ext>
            </c:extLst>
          </c:dPt>
          <c:dLbls>
            <c:numFmt formatCode="0" sourceLinked="0"/>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nl-B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 persoon</c:v>
                </c:pt>
                <c:pt idx="1">
                  <c:v>2 personen</c:v>
                </c:pt>
                <c:pt idx="2">
                  <c:v>3-6 personen</c:v>
                </c:pt>
                <c:pt idx="3">
                  <c:v>Meer dan 6 personen</c:v>
                </c:pt>
              </c:strCache>
            </c:strRef>
          </c:cat>
          <c:val>
            <c:numRef>
              <c:f>Sheet1!$B$2:$B$5</c:f>
              <c:numCache>
                <c:formatCode>0.00</c:formatCode>
                <c:ptCount val="4"/>
                <c:pt idx="0">
                  <c:v>19.3</c:v>
                </c:pt>
                <c:pt idx="1">
                  <c:v>40.6</c:v>
                </c:pt>
                <c:pt idx="2">
                  <c:v>39</c:v>
                </c:pt>
                <c:pt idx="3">
                  <c:v>1.1000000000000001</c:v>
                </c:pt>
              </c:numCache>
            </c:numRef>
          </c:val>
          <c:extLst>
            <c:ext xmlns:c16="http://schemas.microsoft.com/office/drawing/2014/chart" uri="{C3380CC4-5D6E-409C-BE32-E72D297353CC}">
              <c16:uniqueId val="{0000000C-66C0-4C79-9197-3BC233E4CD0A}"/>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BE"/>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87611757427243E-2"/>
          <c:y val="1.2559694123706591E-3"/>
          <c:w val="0.72042446592990672"/>
          <c:h val="0.99874403058762939"/>
        </c:manualLayout>
      </c:layout>
      <c:barChart>
        <c:barDir val="bar"/>
        <c:grouping val="stacked"/>
        <c:varyColors val="0"/>
        <c:ser>
          <c:idx val="0"/>
          <c:order val="0"/>
          <c:tx>
            <c:strRef>
              <c:f>Sheet1!$B$1</c:f>
              <c:strCache>
                <c:ptCount val="1"/>
                <c:pt idx="0">
                  <c:v>Ik zou kweekvlees enkel overwegen als dit zo is </c:v>
                </c:pt>
              </c:strCache>
            </c:strRef>
          </c:tx>
          <c:spPr>
            <a:solidFill>
              <a:schemeClr val="bg2"/>
            </a:solidFill>
            <a:ln>
              <a:noFill/>
            </a:ln>
            <a:effectLst/>
          </c:spPr>
          <c:invertIfNegative val="0"/>
          <c:dPt>
            <c:idx val="8"/>
            <c:invertIfNegative val="0"/>
            <c:bubble3D val="0"/>
            <c:extLst>
              <c:ext xmlns:c16="http://schemas.microsoft.com/office/drawing/2014/chart" uri="{C3380CC4-5D6E-409C-BE32-E72D297353CC}">
                <c16:uniqueId val="{00000000-C351-4708-933E-2AE1CBCFB4BF}"/>
              </c:ext>
            </c:extLst>
          </c:dPt>
          <c:dPt>
            <c:idx val="9"/>
            <c:invertIfNegative val="0"/>
            <c:bubble3D val="0"/>
            <c:extLst>
              <c:ext xmlns:c16="http://schemas.microsoft.com/office/drawing/2014/chart" uri="{C3380CC4-5D6E-409C-BE32-E72D297353CC}">
                <c16:uniqueId val="{00000001-C351-4708-933E-2AE1CBCFB4BF}"/>
              </c:ext>
            </c:extLst>
          </c:dPt>
          <c:dPt>
            <c:idx val="11"/>
            <c:invertIfNegative val="0"/>
            <c:bubble3D val="0"/>
            <c:extLst>
              <c:ext xmlns:c16="http://schemas.microsoft.com/office/drawing/2014/chart" uri="{C3380CC4-5D6E-409C-BE32-E72D297353CC}">
                <c16:uniqueId val="{00000002-C351-4708-933E-2AE1CBCFB4BF}"/>
              </c:ext>
            </c:extLst>
          </c:dPt>
          <c:dPt>
            <c:idx val="12"/>
            <c:invertIfNegative val="0"/>
            <c:bubble3D val="0"/>
            <c:extLst>
              <c:ext xmlns:c16="http://schemas.microsoft.com/office/drawing/2014/chart" uri="{C3380CC4-5D6E-409C-BE32-E72D297353CC}">
                <c16:uniqueId val="{00000003-C351-4708-933E-2AE1CBCFB4BF}"/>
              </c:ext>
            </c:extLst>
          </c:dPt>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Sheet1!$A$2:$A$9</c:f>
              <c:strCache>
                <c:ptCount val="8"/>
                <c:pt idx="0">
                  <c:v>Er wordt gegarandeerd dat kweekvlees gemaakt is zonder antibiotica te gebruiken</c:v>
                </c:pt>
                <c:pt idx="1">
                  <c:v>Er wordt gegarandeerd dat kweekvlees een lagere impact heeft op het milieu dan vlees van geslachte dieren</c:v>
                </c:pt>
                <c:pt idx="2">
                  <c:v>Er wordt gegarandeerd dat kweekvlees minder risico heeft op pathogenen en ziektes dan vlees van geslachte dieren</c:v>
                </c:pt>
                <c:pt idx="3">
                  <c:v>Er wordt gegarandeerd dat kweekvlees wordt geproduceerd zonder dierenleed</c:v>
                </c:pt>
                <c:pt idx="4">
                  <c:v>Men verzekert dat er een effectievere en transparantere regelgeving rond kweekvlees is</c:v>
                </c:pt>
                <c:pt idx="5">
                  <c:v>Er wordt gegarandeerd dat kweekvlees een superieure voedingswaarde heeft vergeleken met vlees van geslachte dieren</c:v>
                </c:pt>
                <c:pt idx="6">
                  <c:v>Er wordt gegarandeerd dat kweekvlees een betere smaak heeft dan vlees van geslachte dieren</c:v>
                </c:pt>
                <c:pt idx="7">
                  <c:v>Er wordt gegarandeerd dat kweekvlees goedkoper is dan vlees van geslachte dieren</c:v>
                </c:pt>
              </c:strCache>
            </c:strRef>
          </c:cat>
          <c:val>
            <c:numRef>
              <c:f>Sheet1!$B$2:$B$9</c:f>
              <c:numCache>
                <c:formatCode>0</c:formatCode>
                <c:ptCount val="8"/>
                <c:pt idx="0">
                  <c:v>19.46</c:v>
                </c:pt>
                <c:pt idx="1">
                  <c:v>20.81</c:v>
                </c:pt>
                <c:pt idx="2">
                  <c:v>20.36</c:v>
                </c:pt>
                <c:pt idx="3">
                  <c:v>19</c:v>
                </c:pt>
                <c:pt idx="4">
                  <c:v>15.84</c:v>
                </c:pt>
                <c:pt idx="5">
                  <c:v>15.84</c:v>
                </c:pt>
                <c:pt idx="6">
                  <c:v>14.48</c:v>
                </c:pt>
                <c:pt idx="7">
                  <c:v>14.03</c:v>
                </c:pt>
              </c:numCache>
            </c:numRef>
          </c:val>
          <c:extLst>
            <c:ext xmlns:c16="http://schemas.microsoft.com/office/drawing/2014/chart" uri="{C3380CC4-5D6E-409C-BE32-E72D297353CC}">
              <c16:uniqueId val="{00000004-C351-4708-933E-2AE1CBCFB4BF}"/>
            </c:ext>
          </c:extLst>
        </c:ser>
        <c:ser>
          <c:idx val="1"/>
          <c:order val="1"/>
          <c:tx>
            <c:strRef>
              <c:f>Sheet1!$C$1</c:f>
              <c:strCache>
                <c:ptCount val="1"/>
                <c:pt idx="0">
                  <c:v>Ik zou kweekvlees meer overwegen</c:v>
                </c:pt>
              </c:strCache>
            </c:strRef>
          </c:tx>
          <c:spPr>
            <a:solidFill>
              <a:schemeClr val="accent2"/>
            </a:solidFill>
            <a:ln>
              <a:noFill/>
            </a:ln>
            <a:effectLst/>
          </c:spPr>
          <c:invertIfNegative val="0"/>
          <c:dLbls>
            <c:numFmt formatCode="0;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Sheet1!$A$2:$A$9</c:f>
              <c:strCache>
                <c:ptCount val="8"/>
                <c:pt idx="0">
                  <c:v>Er wordt gegarandeerd dat kweekvlees gemaakt is zonder antibiotica te gebruiken</c:v>
                </c:pt>
                <c:pt idx="1">
                  <c:v>Er wordt gegarandeerd dat kweekvlees een lagere impact heeft op het milieu dan vlees van geslachte dieren</c:v>
                </c:pt>
                <c:pt idx="2">
                  <c:v>Er wordt gegarandeerd dat kweekvlees minder risico heeft op pathogenen en ziektes dan vlees van geslachte dieren</c:v>
                </c:pt>
                <c:pt idx="3">
                  <c:v>Er wordt gegarandeerd dat kweekvlees wordt geproduceerd zonder dierenleed</c:v>
                </c:pt>
                <c:pt idx="4">
                  <c:v>Men verzekert dat er een effectievere en transparantere regelgeving rond kweekvlees is</c:v>
                </c:pt>
                <c:pt idx="5">
                  <c:v>Er wordt gegarandeerd dat kweekvlees een superieure voedingswaarde heeft vergeleken met vlees van geslachte dieren</c:v>
                </c:pt>
                <c:pt idx="6">
                  <c:v>Er wordt gegarandeerd dat kweekvlees een betere smaak heeft dan vlees van geslachte dieren</c:v>
                </c:pt>
                <c:pt idx="7">
                  <c:v>Er wordt gegarandeerd dat kweekvlees goedkoper is dan vlees van geslachte dieren</c:v>
                </c:pt>
              </c:strCache>
            </c:strRef>
          </c:cat>
          <c:val>
            <c:numRef>
              <c:f>Sheet1!$C$2:$C$9</c:f>
              <c:numCache>
                <c:formatCode>0</c:formatCode>
                <c:ptCount val="8"/>
                <c:pt idx="0">
                  <c:v>42.53</c:v>
                </c:pt>
                <c:pt idx="1">
                  <c:v>41.18</c:v>
                </c:pt>
                <c:pt idx="2">
                  <c:v>42.99</c:v>
                </c:pt>
                <c:pt idx="3">
                  <c:v>39.82</c:v>
                </c:pt>
                <c:pt idx="4">
                  <c:v>40.270000000000003</c:v>
                </c:pt>
                <c:pt idx="5">
                  <c:v>44.34</c:v>
                </c:pt>
                <c:pt idx="6">
                  <c:v>38.909999999999997</c:v>
                </c:pt>
                <c:pt idx="7">
                  <c:v>39.369999999999997</c:v>
                </c:pt>
              </c:numCache>
            </c:numRef>
          </c:val>
          <c:extLst>
            <c:ext xmlns:c16="http://schemas.microsoft.com/office/drawing/2014/chart" uri="{C3380CC4-5D6E-409C-BE32-E72D297353CC}">
              <c16:uniqueId val="{00000005-C351-4708-933E-2AE1CBCFB4BF}"/>
            </c:ext>
          </c:extLst>
        </c:ser>
        <c:ser>
          <c:idx val="2"/>
          <c:order val="2"/>
          <c:tx>
            <c:strRef>
              <c:f>Sheet1!$D$1</c:f>
              <c:strCache>
                <c:ptCount val="1"/>
                <c:pt idx="0">
                  <c:v>T2</c:v>
                </c:pt>
              </c:strCache>
            </c:strRef>
          </c:tx>
          <c:spPr>
            <a:noFill/>
          </c:spPr>
          <c:invertIfNegative val="0"/>
          <c:dLbls>
            <c:spPr>
              <a:noFill/>
              <a:ln>
                <a:noFill/>
              </a:ln>
              <a:effectLst/>
            </c:spPr>
            <c:txPr>
              <a:bodyPr wrap="square" lIns="38100" tIns="19050" rIns="38100" bIns="19050" anchor="ctr">
                <a:spAutoFit/>
              </a:bodyPr>
              <a:lstStyle/>
              <a:p>
                <a:pPr>
                  <a:defRPr b="1">
                    <a:solidFill>
                      <a:schemeClr val="tx1"/>
                    </a:solidFill>
                  </a:defRPr>
                </a:pPr>
                <a:endParaRPr lang="nl-B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Er wordt gegarandeerd dat kweekvlees gemaakt is zonder antibiotica te gebruiken</c:v>
                </c:pt>
                <c:pt idx="1">
                  <c:v>Er wordt gegarandeerd dat kweekvlees een lagere impact heeft op het milieu dan vlees van geslachte dieren</c:v>
                </c:pt>
                <c:pt idx="2">
                  <c:v>Er wordt gegarandeerd dat kweekvlees minder risico heeft op pathogenen en ziektes dan vlees van geslachte dieren</c:v>
                </c:pt>
                <c:pt idx="3">
                  <c:v>Er wordt gegarandeerd dat kweekvlees wordt geproduceerd zonder dierenleed</c:v>
                </c:pt>
                <c:pt idx="4">
                  <c:v>Men verzekert dat er een effectievere en transparantere regelgeving rond kweekvlees is</c:v>
                </c:pt>
                <c:pt idx="5">
                  <c:v>Er wordt gegarandeerd dat kweekvlees een superieure voedingswaarde heeft vergeleken met vlees van geslachte dieren</c:v>
                </c:pt>
                <c:pt idx="6">
                  <c:v>Er wordt gegarandeerd dat kweekvlees een betere smaak heeft dan vlees van geslachte dieren</c:v>
                </c:pt>
                <c:pt idx="7">
                  <c:v>Er wordt gegarandeerd dat kweekvlees goedkoper is dan vlees van geslachte dieren</c:v>
                </c:pt>
              </c:strCache>
            </c:strRef>
          </c:cat>
          <c:val>
            <c:numRef>
              <c:f>Sheet1!$D$2:$D$9</c:f>
              <c:numCache>
                <c:formatCode>0</c:formatCode>
                <c:ptCount val="8"/>
                <c:pt idx="0">
                  <c:v>61.99</c:v>
                </c:pt>
                <c:pt idx="1">
                  <c:v>61.989999999999995</c:v>
                </c:pt>
                <c:pt idx="2">
                  <c:v>63.35</c:v>
                </c:pt>
                <c:pt idx="3">
                  <c:v>58.82</c:v>
                </c:pt>
                <c:pt idx="4">
                  <c:v>56.11</c:v>
                </c:pt>
                <c:pt idx="5">
                  <c:v>60.180000000000007</c:v>
                </c:pt>
                <c:pt idx="6">
                  <c:v>53.39</c:v>
                </c:pt>
                <c:pt idx="7">
                  <c:v>53.4</c:v>
                </c:pt>
              </c:numCache>
            </c:numRef>
          </c:val>
          <c:extLst>
            <c:ext xmlns:c16="http://schemas.microsoft.com/office/drawing/2014/chart" uri="{C3380CC4-5D6E-409C-BE32-E72D297353CC}">
              <c16:uniqueId val="{00000006-C351-4708-933E-2AE1CBCFB4BF}"/>
            </c:ext>
          </c:extLst>
        </c:ser>
        <c:dLbls>
          <c:showLegendKey val="0"/>
          <c:showVal val="1"/>
          <c:showCatName val="0"/>
          <c:showSerName val="0"/>
          <c:showPercent val="0"/>
          <c:showBubbleSize val="0"/>
        </c:dLbls>
        <c:gapWidth val="9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nl-BE"/>
          </a:p>
        </c:txPr>
        <c:crossAx val="791347192"/>
        <c:crosses val="autoZero"/>
        <c:auto val="1"/>
        <c:lblAlgn val="ctr"/>
        <c:lblOffset val="100"/>
        <c:noMultiLvlLbl val="0"/>
      </c:catAx>
      <c:valAx>
        <c:axId val="791347192"/>
        <c:scaling>
          <c:orientation val="minMax"/>
          <c:max val="100"/>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nl-BE"/>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nl-BE"/>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87611757427243E-2"/>
          <c:y val="1.2559694123706591E-3"/>
          <c:w val="0.72042446592990672"/>
          <c:h val="0.99874403058762939"/>
        </c:manualLayout>
      </c:layout>
      <c:barChart>
        <c:barDir val="bar"/>
        <c:grouping val="stacked"/>
        <c:varyColors val="0"/>
        <c:ser>
          <c:idx val="0"/>
          <c:order val="0"/>
          <c:tx>
            <c:strRef>
              <c:f>Sheet1!$B$1</c:f>
              <c:strCache>
                <c:ptCount val="1"/>
                <c:pt idx="0">
                  <c:v>Ik zou kweekvlees enkel overwegen als dit zo is </c:v>
                </c:pt>
              </c:strCache>
            </c:strRef>
          </c:tx>
          <c:spPr>
            <a:solidFill>
              <a:schemeClr val="bg2"/>
            </a:solidFill>
            <a:ln>
              <a:noFill/>
            </a:ln>
            <a:effectLst/>
          </c:spPr>
          <c:invertIfNegative val="0"/>
          <c:dPt>
            <c:idx val="8"/>
            <c:invertIfNegative val="0"/>
            <c:bubble3D val="0"/>
            <c:extLst>
              <c:ext xmlns:c16="http://schemas.microsoft.com/office/drawing/2014/chart" uri="{C3380CC4-5D6E-409C-BE32-E72D297353CC}">
                <c16:uniqueId val="{00000000-48D9-4C2F-9AAD-3A2734125729}"/>
              </c:ext>
            </c:extLst>
          </c:dPt>
          <c:dPt>
            <c:idx val="9"/>
            <c:invertIfNegative val="0"/>
            <c:bubble3D val="0"/>
            <c:extLst>
              <c:ext xmlns:c16="http://schemas.microsoft.com/office/drawing/2014/chart" uri="{C3380CC4-5D6E-409C-BE32-E72D297353CC}">
                <c16:uniqueId val="{00000001-48D9-4C2F-9AAD-3A2734125729}"/>
              </c:ext>
            </c:extLst>
          </c:dPt>
          <c:dPt>
            <c:idx val="11"/>
            <c:invertIfNegative val="0"/>
            <c:bubble3D val="0"/>
            <c:extLst>
              <c:ext xmlns:c16="http://schemas.microsoft.com/office/drawing/2014/chart" uri="{C3380CC4-5D6E-409C-BE32-E72D297353CC}">
                <c16:uniqueId val="{00000002-48D9-4C2F-9AAD-3A2734125729}"/>
              </c:ext>
            </c:extLst>
          </c:dPt>
          <c:dPt>
            <c:idx val="12"/>
            <c:invertIfNegative val="0"/>
            <c:bubble3D val="0"/>
            <c:extLst>
              <c:ext xmlns:c16="http://schemas.microsoft.com/office/drawing/2014/chart" uri="{C3380CC4-5D6E-409C-BE32-E72D297353CC}">
                <c16:uniqueId val="{00000003-48D9-4C2F-9AAD-3A2734125729}"/>
              </c:ext>
            </c:extLst>
          </c:dPt>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Sheet1!$A$2:$A$9</c:f>
              <c:strCache>
                <c:ptCount val="8"/>
                <c:pt idx="0">
                  <c:v>Er wordt gegarandeerd dat kweekvlees gemaakt is zonder antibiotica te gebruiken</c:v>
                </c:pt>
                <c:pt idx="1">
                  <c:v>Er wordt gegarandeerd dat kweekvlees een lagere impact heeft op het milieu dan vlees van geslachte dieren</c:v>
                </c:pt>
                <c:pt idx="2">
                  <c:v>Er wordt gegarandeerd dat kweekvlees minder risico heeft op pathogenen en ziektes dan vlees van geslachte dieren</c:v>
                </c:pt>
                <c:pt idx="3">
                  <c:v>Er wordt gegarandeerd dat kweekvlees wordt geproduceerd zonder dierenleed</c:v>
                </c:pt>
                <c:pt idx="4">
                  <c:v>Men verzekert dat er een effectievere en transparantere regelgeving rond kweekvlees is</c:v>
                </c:pt>
                <c:pt idx="5">
                  <c:v>Er wordt gegarandeerd dat kweekvlees een superieure voedingswaarde heeft vergeleken met vlees van geslachte dieren</c:v>
                </c:pt>
                <c:pt idx="6">
                  <c:v>Er wordt gegarandeerd dat kweekvlees een betere smaak heeft dan vlees van geslachte dieren</c:v>
                </c:pt>
                <c:pt idx="7">
                  <c:v>Er wordt gegarandeerd dat kweekvlees goedkoper is dan vlees van geslachte dieren</c:v>
                </c:pt>
              </c:strCache>
            </c:strRef>
          </c:cat>
          <c:val>
            <c:numRef>
              <c:f>Sheet1!$B$2:$B$9</c:f>
              <c:numCache>
                <c:formatCode>0</c:formatCode>
                <c:ptCount val="8"/>
                <c:pt idx="0">
                  <c:v>12.12</c:v>
                </c:pt>
                <c:pt idx="1">
                  <c:v>11.52</c:v>
                </c:pt>
                <c:pt idx="2">
                  <c:v>11.52</c:v>
                </c:pt>
                <c:pt idx="3">
                  <c:v>9.6999999999999993</c:v>
                </c:pt>
                <c:pt idx="4">
                  <c:v>9.09</c:v>
                </c:pt>
                <c:pt idx="5">
                  <c:v>11.52</c:v>
                </c:pt>
                <c:pt idx="6">
                  <c:v>11.52</c:v>
                </c:pt>
                <c:pt idx="7">
                  <c:v>7.88</c:v>
                </c:pt>
              </c:numCache>
            </c:numRef>
          </c:val>
          <c:extLst>
            <c:ext xmlns:c16="http://schemas.microsoft.com/office/drawing/2014/chart" uri="{C3380CC4-5D6E-409C-BE32-E72D297353CC}">
              <c16:uniqueId val="{00000004-48D9-4C2F-9AAD-3A2734125729}"/>
            </c:ext>
          </c:extLst>
        </c:ser>
        <c:ser>
          <c:idx val="1"/>
          <c:order val="1"/>
          <c:tx>
            <c:strRef>
              <c:f>Sheet1!$C$1</c:f>
              <c:strCache>
                <c:ptCount val="1"/>
                <c:pt idx="0">
                  <c:v>Ik zou kweekvlees meer overwegen</c:v>
                </c:pt>
              </c:strCache>
            </c:strRef>
          </c:tx>
          <c:spPr>
            <a:solidFill>
              <a:schemeClr val="accent2"/>
            </a:solidFill>
            <a:ln>
              <a:noFill/>
            </a:ln>
            <a:effectLst/>
          </c:spPr>
          <c:invertIfNegative val="0"/>
          <c:dLbls>
            <c:numFmt formatCode="0;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Sheet1!$A$2:$A$9</c:f>
              <c:strCache>
                <c:ptCount val="8"/>
                <c:pt idx="0">
                  <c:v>Er wordt gegarandeerd dat kweekvlees gemaakt is zonder antibiotica te gebruiken</c:v>
                </c:pt>
                <c:pt idx="1">
                  <c:v>Er wordt gegarandeerd dat kweekvlees een lagere impact heeft op het milieu dan vlees van geslachte dieren</c:v>
                </c:pt>
                <c:pt idx="2">
                  <c:v>Er wordt gegarandeerd dat kweekvlees minder risico heeft op pathogenen en ziektes dan vlees van geslachte dieren</c:v>
                </c:pt>
                <c:pt idx="3">
                  <c:v>Er wordt gegarandeerd dat kweekvlees wordt geproduceerd zonder dierenleed</c:v>
                </c:pt>
                <c:pt idx="4">
                  <c:v>Men verzekert dat er een effectievere en transparantere regelgeving rond kweekvlees is</c:v>
                </c:pt>
                <c:pt idx="5">
                  <c:v>Er wordt gegarandeerd dat kweekvlees een superieure voedingswaarde heeft vergeleken met vlees van geslachte dieren</c:v>
                </c:pt>
                <c:pt idx="6">
                  <c:v>Er wordt gegarandeerd dat kweekvlees een betere smaak heeft dan vlees van geslachte dieren</c:v>
                </c:pt>
                <c:pt idx="7">
                  <c:v>Er wordt gegarandeerd dat kweekvlees goedkoper is dan vlees van geslachte dieren</c:v>
                </c:pt>
              </c:strCache>
            </c:strRef>
          </c:cat>
          <c:val>
            <c:numRef>
              <c:f>Sheet1!$C$2:$C$9</c:f>
              <c:numCache>
                <c:formatCode>0</c:formatCode>
                <c:ptCount val="8"/>
                <c:pt idx="0">
                  <c:v>21.82</c:v>
                </c:pt>
                <c:pt idx="1">
                  <c:v>20</c:v>
                </c:pt>
                <c:pt idx="2">
                  <c:v>19.39</c:v>
                </c:pt>
                <c:pt idx="3">
                  <c:v>21.21</c:v>
                </c:pt>
                <c:pt idx="4">
                  <c:v>20</c:v>
                </c:pt>
                <c:pt idx="5">
                  <c:v>15.15</c:v>
                </c:pt>
                <c:pt idx="6">
                  <c:v>12.12</c:v>
                </c:pt>
                <c:pt idx="7">
                  <c:v>13.33</c:v>
                </c:pt>
              </c:numCache>
            </c:numRef>
          </c:val>
          <c:extLst>
            <c:ext xmlns:c16="http://schemas.microsoft.com/office/drawing/2014/chart" uri="{C3380CC4-5D6E-409C-BE32-E72D297353CC}">
              <c16:uniqueId val="{00000005-48D9-4C2F-9AAD-3A2734125729}"/>
            </c:ext>
          </c:extLst>
        </c:ser>
        <c:ser>
          <c:idx val="2"/>
          <c:order val="2"/>
          <c:tx>
            <c:strRef>
              <c:f>Sheet1!$D$1</c:f>
              <c:strCache>
                <c:ptCount val="1"/>
                <c:pt idx="0">
                  <c:v>T2</c:v>
                </c:pt>
              </c:strCache>
            </c:strRef>
          </c:tx>
          <c:spPr>
            <a:noFill/>
          </c:spPr>
          <c:invertIfNegative val="0"/>
          <c:dLbls>
            <c:spPr>
              <a:noFill/>
              <a:ln>
                <a:noFill/>
              </a:ln>
              <a:effectLst/>
            </c:spPr>
            <c:txPr>
              <a:bodyPr wrap="square" lIns="38100" tIns="19050" rIns="38100" bIns="19050" anchor="ctr">
                <a:spAutoFit/>
              </a:bodyPr>
              <a:lstStyle/>
              <a:p>
                <a:pPr>
                  <a:defRPr b="1">
                    <a:solidFill>
                      <a:schemeClr val="tx1"/>
                    </a:solidFill>
                  </a:defRPr>
                </a:pPr>
                <a:endParaRPr lang="nl-B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Er wordt gegarandeerd dat kweekvlees gemaakt is zonder antibiotica te gebruiken</c:v>
                </c:pt>
                <c:pt idx="1">
                  <c:v>Er wordt gegarandeerd dat kweekvlees een lagere impact heeft op het milieu dan vlees van geslachte dieren</c:v>
                </c:pt>
                <c:pt idx="2">
                  <c:v>Er wordt gegarandeerd dat kweekvlees minder risico heeft op pathogenen en ziektes dan vlees van geslachte dieren</c:v>
                </c:pt>
                <c:pt idx="3">
                  <c:v>Er wordt gegarandeerd dat kweekvlees wordt geproduceerd zonder dierenleed</c:v>
                </c:pt>
                <c:pt idx="4">
                  <c:v>Men verzekert dat er een effectievere en transparantere regelgeving rond kweekvlees is</c:v>
                </c:pt>
                <c:pt idx="5">
                  <c:v>Er wordt gegarandeerd dat kweekvlees een superieure voedingswaarde heeft vergeleken met vlees van geslachte dieren</c:v>
                </c:pt>
                <c:pt idx="6">
                  <c:v>Er wordt gegarandeerd dat kweekvlees een betere smaak heeft dan vlees van geslachte dieren</c:v>
                </c:pt>
                <c:pt idx="7">
                  <c:v>Er wordt gegarandeerd dat kweekvlees goedkoper is dan vlees van geslachte dieren</c:v>
                </c:pt>
              </c:strCache>
            </c:strRef>
          </c:cat>
          <c:val>
            <c:numRef>
              <c:f>Sheet1!$D$2:$D$9</c:f>
              <c:numCache>
                <c:formatCode>0</c:formatCode>
                <c:ptCount val="8"/>
                <c:pt idx="0">
                  <c:v>33.94</c:v>
                </c:pt>
                <c:pt idx="1">
                  <c:v>31.52</c:v>
                </c:pt>
                <c:pt idx="2">
                  <c:v>30.91</c:v>
                </c:pt>
                <c:pt idx="3">
                  <c:v>30.91</c:v>
                </c:pt>
                <c:pt idx="4">
                  <c:v>29.09</c:v>
                </c:pt>
                <c:pt idx="5">
                  <c:v>26.67</c:v>
                </c:pt>
                <c:pt idx="6">
                  <c:v>23.64</c:v>
                </c:pt>
                <c:pt idx="7">
                  <c:v>21.21</c:v>
                </c:pt>
              </c:numCache>
            </c:numRef>
          </c:val>
          <c:extLst>
            <c:ext xmlns:c16="http://schemas.microsoft.com/office/drawing/2014/chart" uri="{C3380CC4-5D6E-409C-BE32-E72D297353CC}">
              <c16:uniqueId val="{00000006-48D9-4C2F-9AAD-3A2734125729}"/>
            </c:ext>
          </c:extLst>
        </c:ser>
        <c:dLbls>
          <c:showLegendKey val="0"/>
          <c:showVal val="1"/>
          <c:showCatName val="0"/>
          <c:showSerName val="0"/>
          <c:showPercent val="0"/>
          <c:showBubbleSize val="0"/>
        </c:dLbls>
        <c:gapWidth val="9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nl-BE"/>
          </a:p>
        </c:txPr>
        <c:crossAx val="791347192"/>
        <c:crosses val="autoZero"/>
        <c:auto val="1"/>
        <c:lblAlgn val="ctr"/>
        <c:lblOffset val="100"/>
        <c:noMultiLvlLbl val="0"/>
      </c:catAx>
      <c:valAx>
        <c:axId val="791347192"/>
        <c:scaling>
          <c:orientation val="minMax"/>
          <c:max val="100"/>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nl-BE"/>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nl-B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8849417211680143E-2"/>
          <c:w val="0.99987839741737805"/>
          <c:h val="0.83505379105091715"/>
        </c:manualLayout>
      </c:layout>
      <c:barChart>
        <c:barDir val="col"/>
        <c:grouping val="stacked"/>
        <c:varyColors val="0"/>
        <c:ser>
          <c:idx val="0"/>
          <c:order val="0"/>
          <c:tx>
            <c:strRef>
              <c:f>Sheet1!$A$5</c:f>
              <c:strCache>
                <c:ptCount val="1"/>
                <c:pt idx="0">
                  <c:v>Helemaal</c:v>
                </c:pt>
              </c:strCache>
            </c:strRef>
          </c:tx>
          <c:spPr>
            <a:solidFill>
              <a:schemeClr val="tx2">
                <a:lumMod val="75000"/>
              </a:schemeClr>
            </a:solidFill>
            <a:ln>
              <a:noFill/>
            </a:ln>
            <a:effectLst/>
          </c:spPr>
          <c:invertIfNegative val="0"/>
          <c:dLbls>
            <c:numFmt formatCode="0;0;" sourceLinked="0"/>
            <c:spPr>
              <a:noFill/>
              <a:ln>
                <a:noFill/>
              </a:ln>
              <a:effectLst/>
            </c:spPr>
            <c:txPr>
              <a:bodyPr rot="0" vertOverflow="overflow" horzOverflow="overflow" vert="horz" wrap="none" lIns="36000" tIns="0" rIns="36000" bIns="0">
                <a:spAutoFit/>
              </a:bodyPr>
              <a:lstStyle/>
              <a:p>
                <a:pPr>
                  <a:defRPr sz="1200" b="1">
                    <a:solidFill>
                      <a:schemeClr val="bg1"/>
                    </a:solidFill>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Sheet1!$B$1:$E$1</c:f>
              <c:strCache>
                <c:ptCount val="4"/>
                <c:pt idx="0">
                  <c:v>(n=1000)
</c:v>
                </c:pt>
                <c:pt idx="1">
                  <c:v>(n=264)
(A)</c:v>
                </c:pt>
                <c:pt idx="2">
                  <c:v>(n=338)
(B)</c:v>
                </c:pt>
                <c:pt idx="3">
                  <c:v>(n=398)
(C)</c:v>
                </c:pt>
              </c:strCache>
            </c:strRef>
          </c:cat>
          <c:val>
            <c:numRef>
              <c:f>Sheet1!$B$5:$E$5</c:f>
              <c:numCache>
                <c:formatCode>0.00</c:formatCode>
                <c:ptCount val="4"/>
                <c:pt idx="0">
                  <c:v>25.8</c:v>
                </c:pt>
                <c:pt idx="1">
                  <c:v>30.3</c:v>
                </c:pt>
                <c:pt idx="2">
                  <c:v>26.63</c:v>
                </c:pt>
                <c:pt idx="3">
                  <c:v>22.11</c:v>
                </c:pt>
              </c:numCache>
            </c:numRef>
          </c:val>
          <c:extLst>
            <c:ext xmlns:c16="http://schemas.microsoft.com/office/drawing/2014/chart" uri="{C3380CC4-5D6E-409C-BE32-E72D297353CC}">
              <c16:uniqueId val="{00000000-C731-47DE-8991-50C1DA6F4471}"/>
            </c:ext>
          </c:extLst>
        </c:ser>
        <c:ser>
          <c:idx val="1"/>
          <c:order val="1"/>
          <c:tx>
            <c:strRef>
              <c:f>Sheet1!$A$6</c:f>
              <c:strCache>
                <c:ptCount val="1"/>
                <c:pt idx="0">
                  <c:v>Eerder wel</c:v>
                </c:pt>
              </c:strCache>
            </c:strRef>
          </c:tx>
          <c:spPr>
            <a:solidFill>
              <a:schemeClr val="tx2"/>
            </a:solidFill>
            <a:ln>
              <a:noFill/>
            </a:ln>
            <a:effectLst/>
          </c:spPr>
          <c:invertIfNegative val="0"/>
          <c:dLbls>
            <c:numFmt formatCode="0;0;" sourceLinked="0"/>
            <c:spPr>
              <a:noFill/>
              <a:ln>
                <a:noFill/>
              </a:ln>
              <a:effectLst/>
            </c:spPr>
            <c:txPr>
              <a:bodyPr rot="0" vertOverflow="overflow" horzOverflow="overflow" vert="horz"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Sheet1!$B$1:$E$1</c:f>
              <c:strCache>
                <c:ptCount val="4"/>
                <c:pt idx="0">
                  <c:v>(n=1000)
</c:v>
                </c:pt>
                <c:pt idx="1">
                  <c:v>(n=264)
(A)</c:v>
                </c:pt>
                <c:pt idx="2">
                  <c:v>(n=338)
(B)</c:v>
                </c:pt>
                <c:pt idx="3">
                  <c:v>(n=398)
(C)</c:v>
                </c:pt>
              </c:strCache>
            </c:strRef>
          </c:cat>
          <c:val>
            <c:numRef>
              <c:f>Sheet1!$B$6:$E$6</c:f>
              <c:numCache>
                <c:formatCode>0.00</c:formatCode>
                <c:ptCount val="4"/>
                <c:pt idx="0">
                  <c:v>25.2</c:v>
                </c:pt>
                <c:pt idx="1">
                  <c:v>34.47</c:v>
                </c:pt>
                <c:pt idx="2">
                  <c:v>22.78</c:v>
                </c:pt>
                <c:pt idx="3">
                  <c:v>21.11</c:v>
                </c:pt>
              </c:numCache>
            </c:numRef>
          </c:val>
          <c:extLst>
            <c:ext xmlns:c16="http://schemas.microsoft.com/office/drawing/2014/chart" uri="{C3380CC4-5D6E-409C-BE32-E72D297353CC}">
              <c16:uniqueId val="{00000001-C731-47DE-8991-50C1DA6F4471}"/>
            </c:ext>
          </c:extLst>
        </c:ser>
        <c:ser>
          <c:idx val="2"/>
          <c:order val="2"/>
          <c:tx>
            <c:strRef>
              <c:f>Sheet1!$A$7</c:f>
              <c:strCache>
                <c:ptCount val="1"/>
                <c:pt idx="0">
                  <c:v>Noch niet, noch wel</c:v>
                </c:pt>
              </c:strCache>
            </c:strRef>
          </c:tx>
          <c:spPr>
            <a:solidFill>
              <a:schemeClr val="bg1">
                <a:lumMod val="75000"/>
              </a:schemeClr>
            </a:solidFill>
            <a:ln>
              <a:noFill/>
            </a:ln>
            <a:effectLst/>
          </c:spPr>
          <c:invertIfNegative val="0"/>
          <c:dLbls>
            <c:numFmt formatCode="0;0;" sourceLinked="0"/>
            <c:spPr>
              <a:noFill/>
              <a:ln>
                <a:noFill/>
              </a:ln>
              <a:effectLst/>
            </c:spPr>
            <c:txPr>
              <a:bodyPr rot="0" vertOverflow="overflow" horzOverflow="overflow" vert="horz"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Sheet1!$B$1:$E$1</c:f>
              <c:strCache>
                <c:ptCount val="4"/>
                <c:pt idx="0">
                  <c:v>(n=1000)
</c:v>
                </c:pt>
                <c:pt idx="1">
                  <c:v>(n=264)
(A)</c:v>
                </c:pt>
                <c:pt idx="2">
                  <c:v>(n=338)
(B)</c:v>
                </c:pt>
                <c:pt idx="3">
                  <c:v>(n=398)
(C)</c:v>
                </c:pt>
              </c:strCache>
            </c:strRef>
          </c:cat>
          <c:val>
            <c:numRef>
              <c:f>Sheet1!$B$7:$E$7</c:f>
              <c:numCache>
                <c:formatCode>0.00</c:formatCode>
                <c:ptCount val="4"/>
                <c:pt idx="0">
                  <c:v>20.9</c:v>
                </c:pt>
                <c:pt idx="1">
                  <c:v>20.83</c:v>
                </c:pt>
                <c:pt idx="2">
                  <c:v>19.82</c:v>
                </c:pt>
                <c:pt idx="3">
                  <c:v>21.86</c:v>
                </c:pt>
              </c:numCache>
            </c:numRef>
          </c:val>
          <c:extLst>
            <c:ext xmlns:c16="http://schemas.microsoft.com/office/drawing/2014/chart" uri="{C3380CC4-5D6E-409C-BE32-E72D297353CC}">
              <c16:uniqueId val="{00000002-C731-47DE-8991-50C1DA6F4471}"/>
            </c:ext>
          </c:extLst>
        </c:ser>
        <c:ser>
          <c:idx val="3"/>
          <c:order val="3"/>
          <c:tx>
            <c:strRef>
              <c:f>Sheet1!$A$8</c:f>
              <c:strCache>
                <c:ptCount val="1"/>
                <c:pt idx="0">
                  <c:v>Eerder niet</c:v>
                </c:pt>
              </c:strCache>
            </c:strRef>
          </c:tx>
          <c:spPr>
            <a:solidFill>
              <a:schemeClr val="accent3"/>
            </a:solidFill>
          </c:spPr>
          <c:invertIfNegative val="0"/>
          <c:dLbls>
            <c:numFmt formatCode="0;0;" sourceLinked="0"/>
            <c:spPr>
              <a:noFill/>
              <a:ln>
                <a:noFill/>
              </a:ln>
              <a:effectLst/>
            </c:spPr>
            <c:txPr>
              <a:bodyPr vertOverflow="overflow" horzOverflow="overflow"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Sheet1!$B$1:$E$1</c:f>
              <c:strCache>
                <c:ptCount val="4"/>
                <c:pt idx="0">
                  <c:v>(n=1000)
</c:v>
                </c:pt>
                <c:pt idx="1">
                  <c:v>(n=264)
(A)</c:v>
                </c:pt>
                <c:pt idx="2">
                  <c:v>(n=338)
(B)</c:v>
                </c:pt>
                <c:pt idx="3">
                  <c:v>(n=398)
(C)</c:v>
                </c:pt>
              </c:strCache>
            </c:strRef>
          </c:cat>
          <c:val>
            <c:numRef>
              <c:f>Sheet1!$B$8:$E$8</c:f>
              <c:numCache>
                <c:formatCode>0.00</c:formatCode>
                <c:ptCount val="4"/>
                <c:pt idx="0">
                  <c:v>10.3</c:v>
                </c:pt>
                <c:pt idx="1">
                  <c:v>4.92</c:v>
                </c:pt>
                <c:pt idx="2">
                  <c:v>14.5</c:v>
                </c:pt>
                <c:pt idx="3">
                  <c:v>10.3</c:v>
                </c:pt>
              </c:numCache>
            </c:numRef>
          </c:val>
          <c:extLst>
            <c:ext xmlns:c16="http://schemas.microsoft.com/office/drawing/2014/chart" uri="{C3380CC4-5D6E-409C-BE32-E72D297353CC}">
              <c16:uniqueId val="{00000003-C731-47DE-8991-50C1DA6F4471}"/>
            </c:ext>
          </c:extLst>
        </c:ser>
        <c:ser>
          <c:idx val="4"/>
          <c:order val="4"/>
          <c:tx>
            <c:strRef>
              <c:f>Sheet1!$A$9</c:f>
              <c:strCache>
                <c:ptCount val="1"/>
                <c:pt idx="0">
                  <c:v>Helemaal niet</c:v>
                </c:pt>
              </c:strCache>
            </c:strRef>
          </c:tx>
          <c:spPr>
            <a:solidFill>
              <a:schemeClr val="accent5"/>
            </a:solidFill>
          </c:spPr>
          <c:invertIfNegative val="0"/>
          <c:dLbls>
            <c:numFmt formatCode="0;0;" sourceLinked="0"/>
            <c:spPr>
              <a:noFill/>
              <a:ln>
                <a:noFill/>
              </a:ln>
              <a:effectLst/>
            </c:spPr>
            <c:txPr>
              <a:bodyPr vertOverflow="overflow" horzOverflow="overflow"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Sheet1!$B$1:$E$1</c:f>
              <c:strCache>
                <c:ptCount val="4"/>
                <c:pt idx="0">
                  <c:v>(n=1000)
</c:v>
                </c:pt>
                <c:pt idx="1">
                  <c:v>(n=264)
(A)</c:v>
                </c:pt>
                <c:pt idx="2">
                  <c:v>(n=338)
(B)</c:v>
                </c:pt>
                <c:pt idx="3">
                  <c:v>(n=398)
(C)</c:v>
                </c:pt>
              </c:strCache>
            </c:strRef>
          </c:cat>
          <c:val>
            <c:numRef>
              <c:f>Sheet1!$B$9:$E$9</c:f>
              <c:numCache>
                <c:formatCode>0.00</c:formatCode>
                <c:ptCount val="4"/>
                <c:pt idx="0">
                  <c:v>17.8</c:v>
                </c:pt>
                <c:pt idx="1">
                  <c:v>9.4700000000000006</c:v>
                </c:pt>
                <c:pt idx="2">
                  <c:v>16.27</c:v>
                </c:pt>
                <c:pt idx="3">
                  <c:v>24.62</c:v>
                </c:pt>
              </c:numCache>
            </c:numRef>
          </c:val>
          <c:extLst>
            <c:ext xmlns:c16="http://schemas.microsoft.com/office/drawing/2014/chart" uri="{C3380CC4-5D6E-409C-BE32-E72D297353CC}">
              <c16:uniqueId val="{00000004-C731-47DE-8991-50C1DA6F4471}"/>
            </c:ext>
          </c:extLst>
        </c:ser>
        <c:dLbls>
          <c:showLegendKey val="0"/>
          <c:showVal val="1"/>
          <c:showCatName val="0"/>
          <c:showSerName val="0"/>
          <c:showPercent val="0"/>
          <c:showBubbleSize val="0"/>
        </c:dLbls>
        <c:gapWidth val="150"/>
        <c:overlap val="100"/>
        <c:axId val="528539336"/>
        <c:axId val="528539008"/>
      </c:barChart>
      <c:catAx>
        <c:axId val="5285393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vert="horz"/>
          <a:lstStyle/>
          <a:p>
            <a:pPr>
              <a:defRPr>
                <a:solidFill>
                  <a:schemeClr val="tx1">
                    <a:lumMod val="50000"/>
                    <a:lumOff val="50000"/>
                  </a:schemeClr>
                </a:solidFill>
              </a:defRPr>
            </a:pPr>
            <a:endParaRPr lang="nl-BE"/>
          </a:p>
        </c:txPr>
        <c:crossAx val="528539008"/>
        <c:crosses val="max"/>
        <c:auto val="1"/>
        <c:lblAlgn val="ctr"/>
        <c:lblOffset val="0"/>
        <c:noMultiLvlLbl val="0"/>
      </c:catAx>
      <c:valAx>
        <c:axId val="528539008"/>
        <c:scaling>
          <c:orientation val="maxMin"/>
          <c:max val="100"/>
          <c:min val="0"/>
        </c:scaling>
        <c:delete val="0"/>
        <c:axPos val="l"/>
        <c:numFmt formatCode="0.00" sourceLinked="1"/>
        <c:majorTickMark val="none"/>
        <c:minorTickMark val="none"/>
        <c:tickLblPos val="none"/>
        <c:spPr>
          <a:noFill/>
          <a:ln>
            <a:noFill/>
          </a:ln>
          <a:effectLst/>
        </c:spPr>
        <c:txPr>
          <a:bodyPr rot="-60000000" vert="horz"/>
          <a:lstStyle/>
          <a:p>
            <a:pPr>
              <a:defRPr/>
            </a:pPr>
            <a:endParaRPr lang="nl-BE"/>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nl-B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8849417211680143E-2"/>
          <c:w val="0.99987839741737805"/>
          <c:h val="0.83505379105091715"/>
        </c:manualLayout>
      </c:layout>
      <c:barChart>
        <c:barDir val="col"/>
        <c:grouping val="stacked"/>
        <c:varyColors val="0"/>
        <c:ser>
          <c:idx val="0"/>
          <c:order val="0"/>
          <c:tx>
            <c:strRef>
              <c:f>Sheet1!$A$5</c:f>
              <c:strCache>
                <c:ptCount val="1"/>
                <c:pt idx="0">
                  <c:v>Helemaal</c:v>
                </c:pt>
              </c:strCache>
            </c:strRef>
          </c:tx>
          <c:spPr>
            <a:solidFill>
              <a:schemeClr val="tx2">
                <a:lumMod val="75000"/>
              </a:schemeClr>
            </a:solidFill>
            <a:ln>
              <a:noFill/>
            </a:ln>
            <a:effectLst/>
          </c:spPr>
          <c:invertIfNegative val="0"/>
          <c:dLbls>
            <c:numFmt formatCode="0;0;" sourceLinked="0"/>
            <c:spPr>
              <a:noFill/>
              <a:ln>
                <a:noFill/>
              </a:ln>
              <a:effectLst/>
            </c:spPr>
            <c:txPr>
              <a:bodyPr rot="0" vertOverflow="overflow" horzOverflow="overflow" vert="horz" wrap="none" lIns="36000" tIns="0" rIns="36000" bIns="0">
                <a:spAutoFit/>
              </a:bodyPr>
              <a:lstStyle/>
              <a:p>
                <a:pPr>
                  <a:defRPr sz="1200" b="1">
                    <a:solidFill>
                      <a:schemeClr val="bg1"/>
                    </a:solidFill>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Sheet1!$B$1:$B$1</c:f>
              <c:strCache>
                <c:ptCount val="1"/>
                <c:pt idx="0">
                  <c:v>(n=1000)
</c:v>
                </c:pt>
              </c:strCache>
            </c:strRef>
          </c:cat>
          <c:val>
            <c:numRef>
              <c:f>Sheet1!$B$5:$B$5</c:f>
              <c:numCache>
                <c:formatCode>0.00</c:formatCode>
                <c:ptCount val="1"/>
                <c:pt idx="0">
                  <c:v>25.8</c:v>
                </c:pt>
              </c:numCache>
            </c:numRef>
          </c:val>
          <c:extLst>
            <c:ext xmlns:c16="http://schemas.microsoft.com/office/drawing/2014/chart" uri="{C3380CC4-5D6E-409C-BE32-E72D297353CC}">
              <c16:uniqueId val="{00000000-C731-47DE-8991-50C1DA6F4471}"/>
            </c:ext>
          </c:extLst>
        </c:ser>
        <c:ser>
          <c:idx val="1"/>
          <c:order val="1"/>
          <c:tx>
            <c:strRef>
              <c:f>Sheet1!$A$6</c:f>
              <c:strCache>
                <c:ptCount val="1"/>
                <c:pt idx="0">
                  <c:v>Eerder wel</c:v>
                </c:pt>
              </c:strCache>
            </c:strRef>
          </c:tx>
          <c:spPr>
            <a:solidFill>
              <a:schemeClr val="tx2"/>
            </a:solidFill>
            <a:ln>
              <a:noFill/>
            </a:ln>
            <a:effectLst/>
          </c:spPr>
          <c:invertIfNegative val="0"/>
          <c:dLbls>
            <c:numFmt formatCode="0;0;" sourceLinked="0"/>
            <c:spPr>
              <a:noFill/>
              <a:ln>
                <a:noFill/>
              </a:ln>
              <a:effectLst/>
            </c:spPr>
            <c:txPr>
              <a:bodyPr rot="0" vertOverflow="overflow" horzOverflow="overflow" vert="horz"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Sheet1!$B$1:$B$1</c:f>
              <c:strCache>
                <c:ptCount val="1"/>
                <c:pt idx="0">
                  <c:v>(n=1000)
</c:v>
                </c:pt>
              </c:strCache>
            </c:strRef>
          </c:cat>
          <c:val>
            <c:numRef>
              <c:f>Sheet1!$B$6:$B$6</c:f>
              <c:numCache>
                <c:formatCode>0.00</c:formatCode>
                <c:ptCount val="1"/>
                <c:pt idx="0">
                  <c:v>25.2</c:v>
                </c:pt>
              </c:numCache>
            </c:numRef>
          </c:val>
          <c:extLst>
            <c:ext xmlns:c16="http://schemas.microsoft.com/office/drawing/2014/chart" uri="{C3380CC4-5D6E-409C-BE32-E72D297353CC}">
              <c16:uniqueId val="{00000001-C731-47DE-8991-50C1DA6F4471}"/>
            </c:ext>
          </c:extLst>
        </c:ser>
        <c:ser>
          <c:idx val="2"/>
          <c:order val="2"/>
          <c:tx>
            <c:strRef>
              <c:f>Sheet1!$A$7</c:f>
              <c:strCache>
                <c:ptCount val="1"/>
                <c:pt idx="0">
                  <c:v>Noch niet, noch wel</c:v>
                </c:pt>
              </c:strCache>
            </c:strRef>
          </c:tx>
          <c:spPr>
            <a:solidFill>
              <a:schemeClr val="bg1">
                <a:lumMod val="75000"/>
              </a:schemeClr>
            </a:solidFill>
            <a:ln>
              <a:noFill/>
            </a:ln>
            <a:effectLst/>
          </c:spPr>
          <c:invertIfNegative val="0"/>
          <c:dLbls>
            <c:numFmt formatCode="0;0;" sourceLinked="0"/>
            <c:spPr>
              <a:noFill/>
              <a:ln>
                <a:noFill/>
              </a:ln>
              <a:effectLst/>
            </c:spPr>
            <c:txPr>
              <a:bodyPr rot="0" vertOverflow="overflow" horzOverflow="overflow" vert="horz"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Sheet1!$B$1:$B$1</c:f>
              <c:strCache>
                <c:ptCount val="1"/>
                <c:pt idx="0">
                  <c:v>(n=1000)
</c:v>
                </c:pt>
              </c:strCache>
            </c:strRef>
          </c:cat>
          <c:val>
            <c:numRef>
              <c:f>Sheet1!$B$7:$B$7</c:f>
              <c:numCache>
                <c:formatCode>0.00</c:formatCode>
                <c:ptCount val="1"/>
                <c:pt idx="0">
                  <c:v>20.9</c:v>
                </c:pt>
              </c:numCache>
            </c:numRef>
          </c:val>
          <c:extLst>
            <c:ext xmlns:c16="http://schemas.microsoft.com/office/drawing/2014/chart" uri="{C3380CC4-5D6E-409C-BE32-E72D297353CC}">
              <c16:uniqueId val="{00000002-C731-47DE-8991-50C1DA6F4471}"/>
            </c:ext>
          </c:extLst>
        </c:ser>
        <c:ser>
          <c:idx val="3"/>
          <c:order val="3"/>
          <c:tx>
            <c:strRef>
              <c:f>Sheet1!$A$8</c:f>
              <c:strCache>
                <c:ptCount val="1"/>
                <c:pt idx="0">
                  <c:v>Eerder niet</c:v>
                </c:pt>
              </c:strCache>
            </c:strRef>
          </c:tx>
          <c:spPr>
            <a:solidFill>
              <a:schemeClr val="accent3"/>
            </a:solidFill>
          </c:spPr>
          <c:invertIfNegative val="0"/>
          <c:dLbls>
            <c:numFmt formatCode="0;0;" sourceLinked="0"/>
            <c:spPr>
              <a:noFill/>
              <a:ln>
                <a:noFill/>
              </a:ln>
              <a:effectLst/>
            </c:spPr>
            <c:txPr>
              <a:bodyPr vertOverflow="overflow" horzOverflow="overflow"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Sheet1!$B$1:$B$1</c:f>
              <c:strCache>
                <c:ptCount val="1"/>
                <c:pt idx="0">
                  <c:v>(n=1000)
</c:v>
                </c:pt>
              </c:strCache>
            </c:strRef>
          </c:cat>
          <c:val>
            <c:numRef>
              <c:f>Sheet1!$B$8:$B$8</c:f>
              <c:numCache>
                <c:formatCode>0.00</c:formatCode>
                <c:ptCount val="1"/>
                <c:pt idx="0">
                  <c:v>10.3</c:v>
                </c:pt>
              </c:numCache>
            </c:numRef>
          </c:val>
          <c:extLst>
            <c:ext xmlns:c16="http://schemas.microsoft.com/office/drawing/2014/chart" uri="{C3380CC4-5D6E-409C-BE32-E72D297353CC}">
              <c16:uniqueId val="{00000003-C731-47DE-8991-50C1DA6F4471}"/>
            </c:ext>
          </c:extLst>
        </c:ser>
        <c:ser>
          <c:idx val="4"/>
          <c:order val="4"/>
          <c:tx>
            <c:strRef>
              <c:f>Sheet1!$A$9</c:f>
              <c:strCache>
                <c:ptCount val="1"/>
                <c:pt idx="0">
                  <c:v>Helemaal niet</c:v>
                </c:pt>
              </c:strCache>
            </c:strRef>
          </c:tx>
          <c:spPr>
            <a:solidFill>
              <a:schemeClr val="accent5"/>
            </a:solidFill>
          </c:spPr>
          <c:invertIfNegative val="0"/>
          <c:dLbls>
            <c:numFmt formatCode="0;0;" sourceLinked="0"/>
            <c:spPr>
              <a:noFill/>
              <a:ln>
                <a:noFill/>
              </a:ln>
              <a:effectLst/>
            </c:spPr>
            <c:txPr>
              <a:bodyPr vertOverflow="overflow" horzOverflow="overflow"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Sheet1!$B$1:$B$1</c:f>
              <c:strCache>
                <c:ptCount val="1"/>
                <c:pt idx="0">
                  <c:v>(n=1000)
</c:v>
                </c:pt>
              </c:strCache>
            </c:strRef>
          </c:cat>
          <c:val>
            <c:numRef>
              <c:f>Sheet1!$B$9:$B$9</c:f>
              <c:numCache>
                <c:formatCode>0.00</c:formatCode>
                <c:ptCount val="1"/>
                <c:pt idx="0">
                  <c:v>17.8</c:v>
                </c:pt>
              </c:numCache>
            </c:numRef>
          </c:val>
          <c:extLst>
            <c:ext xmlns:c16="http://schemas.microsoft.com/office/drawing/2014/chart" uri="{C3380CC4-5D6E-409C-BE32-E72D297353CC}">
              <c16:uniqueId val="{00000004-C731-47DE-8991-50C1DA6F4471}"/>
            </c:ext>
          </c:extLst>
        </c:ser>
        <c:dLbls>
          <c:showLegendKey val="0"/>
          <c:showVal val="1"/>
          <c:showCatName val="0"/>
          <c:showSerName val="0"/>
          <c:showPercent val="0"/>
          <c:showBubbleSize val="0"/>
        </c:dLbls>
        <c:gapWidth val="160"/>
        <c:overlap val="100"/>
        <c:axId val="528539336"/>
        <c:axId val="528539008"/>
      </c:barChart>
      <c:catAx>
        <c:axId val="5285393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vert="horz"/>
          <a:lstStyle/>
          <a:p>
            <a:pPr>
              <a:defRPr>
                <a:solidFill>
                  <a:schemeClr val="tx1">
                    <a:lumMod val="50000"/>
                    <a:lumOff val="50000"/>
                  </a:schemeClr>
                </a:solidFill>
              </a:defRPr>
            </a:pPr>
            <a:endParaRPr lang="nl-BE"/>
          </a:p>
        </c:txPr>
        <c:crossAx val="528539008"/>
        <c:crosses val="max"/>
        <c:auto val="1"/>
        <c:lblAlgn val="ctr"/>
        <c:lblOffset val="0"/>
        <c:noMultiLvlLbl val="0"/>
      </c:catAx>
      <c:valAx>
        <c:axId val="528539008"/>
        <c:scaling>
          <c:orientation val="maxMin"/>
          <c:max val="100"/>
          <c:min val="0"/>
        </c:scaling>
        <c:delete val="0"/>
        <c:axPos val="l"/>
        <c:numFmt formatCode="0.00" sourceLinked="1"/>
        <c:majorTickMark val="none"/>
        <c:minorTickMark val="none"/>
        <c:tickLblPos val="none"/>
        <c:spPr>
          <a:noFill/>
          <a:ln>
            <a:noFill/>
          </a:ln>
          <a:effectLst/>
        </c:spPr>
        <c:txPr>
          <a:bodyPr rot="-60000000" vert="horz"/>
          <a:lstStyle/>
          <a:p>
            <a:pPr>
              <a:defRPr/>
            </a:pPr>
            <a:endParaRPr lang="nl-BE"/>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nl-B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066412629286895E-3"/>
          <c:y val="1.2559694123706591E-3"/>
          <c:w val="0.96692745110479128"/>
          <c:h val="0.99874403058762939"/>
        </c:manualLayout>
      </c:layout>
      <c:barChart>
        <c:barDir val="bar"/>
        <c:grouping val="clustered"/>
        <c:varyColors val="0"/>
        <c:ser>
          <c:idx val="0"/>
          <c:order val="0"/>
          <c:tx>
            <c:strRef>
              <c:f>Sheet1!$B$1</c:f>
              <c:strCache>
                <c:ptCount val="1"/>
                <c:pt idx="0">
                  <c:v>Top 3</c:v>
                </c:pt>
              </c:strCache>
            </c:strRef>
          </c:tx>
          <c:spPr>
            <a:solidFill>
              <a:schemeClr val="tx2"/>
            </a:solidFill>
            <a:ln>
              <a:noFill/>
            </a:ln>
            <a:effectLst/>
          </c:spPr>
          <c:invertIfNegative val="0"/>
          <c:dPt>
            <c:idx val="8"/>
            <c:invertIfNegative val="0"/>
            <c:bubble3D val="0"/>
            <c:spPr>
              <a:solidFill>
                <a:schemeClr val="accent6"/>
              </a:solidFill>
              <a:ln>
                <a:noFill/>
              </a:ln>
              <a:effectLst/>
            </c:spPr>
            <c:extLst>
              <c:ext xmlns:c16="http://schemas.microsoft.com/office/drawing/2014/chart" uri="{C3380CC4-5D6E-409C-BE32-E72D297353CC}">
                <c16:uniqueId val="{00000000-E62B-4BD3-8989-9F9188CCC757}"/>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1-E62B-4BD3-8989-9F9188CCC757}"/>
              </c:ext>
            </c:extLst>
          </c:dPt>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tx1"/>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Sheet1!$A$2:$A$11</c:f>
              <c:strCache>
                <c:ptCount val="10"/>
                <c:pt idx="0">
                  <c:v>Huidige aanbod is voldoende gevarieerd</c:v>
                </c:pt>
                <c:pt idx="1">
                  <c:v>Vleesvervangers zijn beter voor het welzijn van de dieren</c:v>
                </c:pt>
                <c:pt idx="2">
                  <c:v>Vleesvervangers zijn beter voor het milieu</c:v>
                </c:pt>
                <c:pt idx="3">
                  <c:v>Huidige vleesvervangers zijn smaakvol</c:v>
                </c:pt>
                <c:pt idx="4">
                  <c:v>Vleesvervangers zijn duurzaam</c:v>
                </c:pt>
                <c:pt idx="5">
                  <c:v>Huidige vleesvervangers zijn verrijkt met bouwstenen</c:v>
                </c:pt>
                <c:pt idx="6">
                  <c:v>Vleesvervangers zijn gezonder</c:v>
                </c:pt>
                <c:pt idx="7">
                  <c:v>Nieuwste merken benaderen de smaak en textuur van vlees steeds meer</c:v>
                </c:pt>
                <c:pt idx="8">
                  <c:v>Andere reden</c:v>
                </c:pt>
                <c:pt idx="9">
                  <c:v>Geen van deze</c:v>
                </c:pt>
              </c:strCache>
            </c:strRef>
          </c:cat>
          <c:val>
            <c:numRef>
              <c:f>Sheet1!$B$2:$B$11</c:f>
              <c:numCache>
                <c:formatCode>0</c:formatCode>
                <c:ptCount val="10"/>
                <c:pt idx="0">
                  <c:v>47.25</c:v>
                </c:pt>
                <c:pt idx="1">
                  <c:v>35.880000000000003</c:v>
                </c:pt>
                <c:pt idx="2">
                  <c:v>35.1</c:v>
                </c:pt>
                <c:pt idx="3">
                  <c:v>28.43</c:v>
                </c:pt>
                <c:pt idx="4">
                  <c:v>25.49</c:v>
                </c:pt>
                <c:pt idx="5">
                  <c:v>22.35</c:v>
                </c:pt>
                <c:pt idx="6">
                  <c:v>21.96</c:v>
                </c:pt>
                <c:pt idx="7">
                  <c:v>20.98</c:v>
                </c:pt>
                <c:pt idx="8">
                  <c:v>9.8000000000000007</c:v>
                </c:pt>
                <c:pt idx="9">
                  <c:v>10.199999999999999</c:v>
                </c:pt>
              </c:numCache>
            </c:numRef>
          </c:val>
          <c:extLst>
            <c:ext xmlns:c16="http://schemas.microsoft.com/office/drawing/2014/chart" uri="{C3380CC4-5D6E-409C-BE32-E72D297353CC}">
              <c16:uniqueId val="{00000000-1416-4B98-A39D-418E26424E8D}"/>
            </c:ext>
          </c:extLst>
        </c:ser>
        <c:ser>
          <c:idx val="1"/>
          <c:order val="1"/>
          <c:tx>
            <c:strRef>
              <c:f>Sheet1!$C$1</c:f>
              <c:strCache>
                <c:ptCount val="1"/>
                <c:pt idx="0">
                  <c:v>Belangrijkste reden</c:v>
                </c:pt>
              </c:strCache>
            </c:strRef>
          </c:tx>
          <c:spPr>
            <a:solidFill>
              <a:schemeClr val="tx2">
                <a:lumMod val="50000"/>
              </a:schemeClr>
            </a:solidFill>
            <a:ln>
              <a:noFill/>
            </a:ln>
            <a:effectLst/>
          </c:spPr>
          <c:invertIfNegative val="0"/>
          <c:dLbls>
            <c:numFmt formatCode="0;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nl-BE"/>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Sheet1!$A$2:$A$11</c:f>
              <c:strCache>
                <c:ptCount val="10"/>
                <c:pt idx="0">
                  <c:v>Huidige aanbod is voldoende gevarieerd</c:v>
                </c:pt>
                <c:pt idx="1">
                  <c:v>Vleesvervangers zijn beter voor het welzijn van de dieren</c:v>
                </c:pt>
                <c:pt idx="2">
                  <c:v>Vleesvervangers zijn beter voor het milieu</c:v>
                </c:pt>
                <c:pt idx="3">
                  <c:v>Huidige vleesvervangers zijn smaakvol</c:v>
                </c:pt>
                <c:pt idx="4">
                  <c:v>Vleesvervangers zijn duurzaam</c:v>
                </c:pt>
                <c:pt idx="5">
                  <c:v>Huidige vleesvervangers zijn verrijkt met bouwstenen</c:v>
                </c:pt>
                <c:pt idx="6">
                  <c:v>Vleesvervangers zijn gezonder</c:v>
                </c:pt>
                <c:pt idx="7">
                  <c:v>Nieuwste merken benaderen de smaak en textuur van vlees steeds meer</c:v>
                </c:pt>
                <c:pt idx="8">
                  <c:v>Andere reden</c:v>
                </c:pt>
                <c:pt idx="9">
                  <c:v>Geen van deze</c:v>
                </c:pt>
              </c:strCache>
            </c:strRef>
          </c:cat>
          <c:val>
            <c:numRef>
              <c:f>Sheet1!$C$2:$C$11</c:f>
              <c:numCache>
                <c:formatCode>0</c:formatCode>
                <c:ptCount val="10"/>
                <c:pt idx="0">
                  <c:v>19.8</c:v>
                </c:pt>
                <c:pt idx="1">
                  <c:v>14.31</c:v>
                </c:pt>
                <c:pt idx="2">
                  <c:v>8.24</c:v>
                </c:pt>
                <c:pt idx="3">
                  <c:v>10.199999999999999</c:v>
                </c:pt>
                <c:pt idx="4">
                  <c:v>6.86</c:v>
                </c:pt>
                <c:pt idx="5">
                  <c:v>6.27</c:v>
                </c:pt>
                <c:pt idx="6">
                  <c:v>7.65</c:v>
                </c:pt>
                <c:pt idx="7">
                  <c:v>6.86</c:v>
                </c:pt>
              </c:numCache>
            </c:numRef>
          </c:val>
          <c:extLst>
            <c:ext xmlns:c16="http://schemas.microsoft.com/office/drawing/2014/chart" uri="{C3380CC4-5D6E-409C-BE32-E72D297353CC}">
              <c16:uniqueId val="{00000001-1416-4B98-A39D-418E26424E8D}"/>
            </c:ext>
          </c:extLst>
        </c:ser>
        <c:dLbls>
          <c:dLblPos val="outEnd"/>
          <c:showLegendKey val="0"/>
          <c:showVal val="1"/>
          <c:showCatName val="0"/>
          <c:showSerName val="0"/>
          <c:showPercent val="0"/>
          <c:showBubbleSize val="0"/>
        </c:dLbls>
        <c:gapWidth val="10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nl-BE"/>
          </a:p>
        </c:txPr>
        <c:crossAx val="791347192"/>
        <c:crosses val="autoZero"/>
        <c:auto val="1"/>
        <c:lblAlgn val="ctr"/>
        <c:lblOffset val="100"/>
        <c:noMultiLvlLbl val="0"/>
      </c:catAx>
      <c:valAx>
        <c:axId val="791347192"/>
        <c:scaling>
          <c:orientation val="minMax"/>
          <c:max val="100"/>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nl-BE"/>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nl-B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8849417211680143E-2"/>
          <c:w val="0.99987839741737805"/>
          <c:h val="0.83505379105091715"/>
        </c:manualLayout>
      </c:layout>
      <c:barChart>
        <c:barDir val="col"/>
        <c:grouping val="stacked"/>
        <c:varyColors val="0"/>
        <c:ser>
          <c:idx val="0"/>
          <c:order val="0"/>
          <c:tx>
            <c:strRef>
              <c:f>Sheet1!$A$5</c:f>
              <c:strCache>
                <c:ptCount val="1"/>
                <c:pt idx="0">
                  <c:v>Helemaal</c:v>
                </c:pt>
              </c:strCache>
            </c:strRef>
          </c:tx>
          <c:spPr>
            <a:solidFill>
              <a:schemeClr val="tx2">
                <a:lumMod val="75000"/>
              </a:schemeClr>
            </a:solidFill>
            <a:ln>
              <a:noFill/>
            </a:ln>
            <a:effectLst/>
          </c:spPr>
          <c:invertIfNegative val="0"/>
          <c:dLbls>
            <c:numFmt formatCode="0;0;" sourceLinked="0"/>
            <c:spPr>
              <a:noFill/>
              <a:ln>
                <a:noFill/>
              </a:ln>
              <a:effectLst/>
            </c:spPr>
            <c:txPr>
              <a:bodyPr rot="0" vertOverflow="overflow" horzOverflow="overflow" vert="horz" wrap="none" lIns="36000" tIns="0" rIns="36000" bIns="0">
                <a:spAutoFit/>
              </a:bodyPr>
              <a:lstStyle/>
              <a:p>
                <a:pPr>
                  <a:defRPr sz="1200" b="1">
                    <a:solidFill>
                      <a:schemeClr val="bg1"/>
                    </a:solidFill>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Sheet1!$B$1:$B$1</c:f>
              <c:strCache>
                <c:ptCount val="1"/>
                <c:pt idx="0">
                  <c:v>(n=1000)
</c:v>
                </c:pt>
              </c:strCache>
            </c:strRef>
          </c:cat>
          <c:val>
            <c:numRef>
              <c:f>Sheet1!$B$5:$B$5</c:f>
              <c:numCache>
                <c:formatCode>0.00</c:formatCode>
                <c:ptCount val="1"/>
                <c:pt idx="0">
                  <c:v>25.8</c:v>
                </c:pt>
              </c:numCache>
            </c:numRef>
          </c:val>
          <c:extLst>
            <c:ext xmlns:c16="http://schemas.microsoft.com/office/drawing/2014/chart" uri="{C3380CC4-5D6E-409C-BE32-E72D297353CC}">
              <c16:uniqueId val="{00000000-C731-47DE-8991-50C1DA6F4471}"/>
            </c:ext>
          </c:extLst>
        </c:ser>
        <c:ser>
          <c:idx val="1"/>
          <c:order val="1"/>
          <c:tx>
            <c:strRef>
              <c:f>Sheet1!$A$6</c:f>
              <c:strCache>
                <c:ptCount val="1"/>
                <c:pt idx="0">
                  <c:v>Eerder wel</c:v>
                </c:pt>
              </c:strCache>
            </c:strRef>
          </c:tx>
          <c:spPr>
            <a:solidFill>
              <a:schemeClr val="tx2"/>
            </a:solidFill>
            <a:ln>
              <a:noFill/>
            </a:ln>
            <a:effectLst/>
          </c:spPr>
          <c:invertIfNegative val="0"/>
          <c:dLbls>
            <c:numFmt formatCode="0;0;" sourceLinked="0"/>
            <c:spPr>
              <a:noFill/>
              <a:ln>
                <a:noFill/>
              </a:ln>
              <a:effectLst/>
            </c:spPr>
            <c:txPr>
              <a:bodyPr rot="0" vertOverflow="overflow" horzOverflow="overflow" vert="horz"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Sheet1!$B$1:$B$1</c:f>
              <c:strCache>
                <c:ptCount val="1"/>
                <c:pt idx="0">
                  <c:v>(n=1000)
</c:v>
                </c:pt>
              </c:strCache>
            </c:strRef>
          </c:cat>
          <c:val>
            <c:numRef>
              <c:f>Sheet1!$B$6:$B$6</c:f>
              <c:numCache>
                <c:formatCode>0.00</c:formatCode>
                <c:ptCount val="1"/>
                <c:pt idx="0">
                  <c:v>25.2</c:v>
                </c:pt>
              </c:numCache>
            </c:numRef>
          </c:val>
          <c:extLst>
            <c:ext xmlns:c16="http://schemas.microsoft.com/office/drawing/2014/chart" uri="{C3380CC4-5D6E-409C-BE32-E72D297353CC}">
              <c16:uniqueId val="{00000001-C731-47DE-8991-50C1DA6F4471}"/>
            </c:ext>
          </c:extLst>
        </c:ser>
        <c:ser>
          <c:idx val="2"/>
          <c:order val="2"/>
          <c:tx>
            <c:strRef>
              <c:f>Sheet1!$A$7</c:f>
              <c:strCache>
                <c:ptCount val="1"/>
                <c:pt idx="0">
                  <c:v>Noch niet, noch wel</c:v>
                </c:pt>
              </c:strCache>
            </c:strRef>
          </c:tx>
          <c:spPr>
            <a:solidFill>
              <a:schemeClr val="bg1">
                <a:lumMod val="75000"/>
              </a:schemeClr>
            </a:solidFill>
            <a:ln>
              <a:noFill/>
            </a:ln>
            <a:effectLst/>
          </c:spPr>
          <c:invertIfNegative val="0"/>
          <c:dLbls>
            <c:numFmt formatCode="0;0;" sourceLinked="0"/>
            <c:spPr>
              <a:noFill/>
              <a:ln>
                <a:noFill/>
              </a:ln>
              <a:effectLst/>
            </c:spPr>
            <c:txPr>
              <a:bodyPr rot="0" vertOverflow="overflow" horzOverflow="overflow" vert="horz"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Sheet1!$B$1:$B$1</c:f>
              <c:strCache>
                <c:ptCount val="1"/>
                <c:pt idx="0">
                  <c:v>(n=1000)
</c:v>
                </c:pt>
              </c:strCache>
            </c:strRef>
          </c:cat>
          <c:val>
            <c:numRef>
              <c:f>Sheet1!$B$7:$B$7</c:f>
              <c:numCache>
                <c:formatCode>0.00</c:formatCode>
                <c:ptCount val="1"/>
                <c:pt idx="0">
                  <c:v>20.9</c:v>
                </c:pt>
              </c:numCache>
            </c:numRef>
          </c:val>
          <c:extLst>
            <c:ext xmlns:c16="http://schemas.microsoft.com/office/drawing/2014/chart" uri="{C3380CC4-5D6E-409C-BE32-E72D297353CC}">
              <c16:uniqueId val="{00000002-C731-47DE-8991-50C1DA6F4471}"/>
            </c:ext>
          </c:extLst>
        </c:ser>
        <c:ser>
          <c:idx val="3"/>
          <c:order val="3"/>
          <c:tx>
            <c:strRef>
              <c:f>Sheet1!$A$8</c:f>
              <c:strCache>
                <c:ptCount val="1"/>
                <c:pt idx="0">
                  <c:v>Eerder niet</c:v>
                </c:pt>
              </c:strCache>
            </c:strRef>
          </c:tx>
          <c:spPr>
            <a:solidFill>
              <a:schemeClr val="accent3"/>
            </a:solidFill>
          </c:spPr>
          <c:invertIfNegative val="0"/>
          <c:dLbls>
            <c:numFmt formatCode="0;0;" sourceLinked="0"/>
            <c:spPr>
              <a:noFill/>
              <a:ln>
                <a:noFill/>
              </a:ln>
              <a:effectLst/>
            </c:spPr>
            <c:txPr>
              <a:bodyPr vertOverflow="overflow" horzOverflow="overflow"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Sheet1!$B$1:$B$1</c:f>
              <c:strCache>
                <c:ptCount val="1"/>
                <c:pt idx="0">
                  <c:v>(n=1000)
</c:v>
                </c:pt>
              </c:strCache>
            </c:strRef>
          </c:cat>
          <c:val>
            <c:numRef>
              <c:f>Sheet1!$B$8:$B$8</c:f>
              <c:numCache>
                <c:formatCode>0.00</c:formatCode>
                <c:ptCount val="1"/>
                <c:pt idx="0">
                  <c:v>10.3</c:v>
                </c:pt>
              </c:numCache>
            </c:numRef>
          </c:val>
          <c:extLst>
            <c:ext xmlns:c16="http://schemas.microsoft.com/office/drawing/2014/chart" uri="{C3380CC4-5D6E-409C-BE32-E72D297353CC}">
              <c16:uniqueId val="{00000003-C731-47DE-8991-50C1DA6F4471}"/>
            </c:ext>
          </c:extLst>
        </c:ser>
        <c:ser>
          <c:idx val="4"/>
          <c:order val="4"/>
          <c:tx>
            <c:strRef>
              <c:f>Sheet1!$A$9</c:f>
              <c:strCache>
                <c:ptCount val="1"/>
                <c:pt idx="0">
                  <c:v>Helemaal niet</c:v>
                </c:pt>
              </c:strCache>
            </c:strRef>
          </c:tx>
          <c:spPr>
            <a:solidFill>
              <a:schemeClr val="accent5"/>
            </a:solidFill>
          </c:spPr>
          <c:invertIfNegative val="0"/>
          <c:dLbls>
            <c:numFmt formatCode="0;0;" sourceLinked="0"/>
            <c:spPr>
              <a:noFill/>
              <a:ln>
                <a:noFill/>
              </a:ln>
              <a:effectLst/>
            </c:spPr>
            <c:txPr>
              <a:bodyPr vertOverflow="overflow" horzOverflow="overflow" wrap="none" lIns="36000" tIns="0" rIns="36000" bIns="0" anchor="ctr" anchorCtr="1">
                <a:spAutoFit/>
              </a:bodyPr>
              <a:lstStyle/>
              <a:p>
                <a:pPr algn="ctr">
                  <a:defRPr lang="nl-BE" sz="1200" b="1" i="0" u="none" strike="noStrike" kern="1200" baseline="0">
                    <a:solidFill>
                      <a:schemeClr val="bg1"/>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Sheet1!$B$1:$B$1</c:f>
              <c:strCache>
                <c:ptCount val="1"/>
                <c:pt idx="0">
                  <c:v>(n=1000)
</c:v>
                </c:pt>
              </c:strCache>
            </c:strRef>
          </c:cat>
          <c:val>
            <c:numRef>
              <c:f>Sheet1!$B$9:$B$9</c:f>
              <c:numCache>
                <c:formatCode>0.00</c:formatCode>
                <c:ptCount val="1"/>
                <c:pt idx="0">
                  <c:v>17.8</c:v>
                </c:pt>
              </c:numCache>
            </c:numRef>
          </c:val>
          <c:extLst>
            <c:ext xmlns:c16="http://schemas.microsoft.com/office/drawing/2014/chart" uri="{C3380CC4-5D6E-409C-BE32-E72D297353CC}">
              <c16:uniqueId val="{00000004-C731-47DE-8991-50C1DA6F4471}"/>
            </c:ext>
          </c:extLst>
        </c:ser>
        <c:dLbls>
          <c:showLegendKey val="0"/>
          <c:showVal val="1"/>
          <c:showCatName val="0"/>
          <c:showSerName val="0"/>
          <c:showPercent val="0"/>
          <c:showBubbleSize val="0"/>
        </c:dLbls>
        <c:gapWidth val="160"/>
        <c:overlap val="100"/>
        <c:axId val="528539336"/>
        <c:axId val="528539008"/>
      </c:barChart>
      <c:catAx>
        <c:axId val="5285393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vert="horz"/>
          <a:lstStyle/>
          <a:p>
            <a:pPr>
              <a:defRPr>
                <a:solidFill>
                  <a:schemeClr val="tx1">
                    <a:lumMod val="50000"/>
                    <a:lumOff val="50000"/>
                  </a:schemeClr>
                </a:solidFill>
              </a:defRPr>
            </a:pPr>
            <a:endParaRPr lang="nl-BE"/>
          </a:p>
        </c:txPr>
        <c:crossAx val="528539008"/>
        <c:crosses val="max"/>
        <c:auto val="1"/>
        <c:lblAlgn val="ctr"/>
        <c:lblOffset val="0"/>
        <c:noMultiLvlLbl val="0"/>
      </c:catAx>
      <c:valAx>
        <c:axId val="528539008"/>
        <c:scaling>
          <c:orientation val="maxMin"/>
          <c:max val="100"/>
          <c:min val="0"/>
        </c:scaling>
        <c:delete val="0"/>
        <c:axPos val="l"/>
        <c:numFmt formatCode="0.00" sourceLinked="1"/>
        <c:majorTickMark val="none"/>
        <c:minorTickMark val="none"/>
        <c:tickLblPos val="none"/>
        <c:spPr>
          <a:noFill/>
          <a:ln>
            <a:noFill/>
          </a:ln>
          <a:effectLst/>
        </c:spPr>
        <c:txPr>
          <a:bodyPr rot="-60000000" vert="horz"/>
          <a:lstStyle/>
          <a:p>
            <a:pPr>
              <a:defRPr/>
            </a:pPr>
            <a:endParaRPr lang="nl-BE"/>
          </a:p>
        </c:txPr>
        <c:crossAx val="52853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nl-B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066412629286895E-3"/>
          <c:y val="1.2559694123706591E-3"/>
          <c:w val="0.96692745110479128"/>
          <c:h val="0.99874403058762939"/>
        </c:manualLayout>
      </c:layout>
      <c:barChart>
        <c:barDir val="bar"/>
        <c:grouping val="clustered"/>
        <c:varyColors val="0"/>
        <c:ser>
          <c:idx val="0"/>
          <c:order val="0"/>
          <c:tx>
            <c:strRef>
              <c:f>Sheet1!$B$1</c:f>
              <c:strCache>
                <c:ptCount val="1"/>
                <c:pt idx="0">
                  <c:v>Top 3</c:v>
                </c:pt>
              </c:strCache>
            </c:strRef>
          </c:tx>
          <c:spPr>
            <a:solidFill>
              <a:schemeClr val="accent3"/>
            </a:solidFill>
            <a:ln>
              <a:noFill/>
            </a:ln>
            <a:effectLst/>
          </c:spPr>
          <c:invertIfNegative val="0"/>
          <c:dPt>
            <c:idx val="8"/>
            <c:invertIfNegative val="0"/>
            <c:bubble3D val="0"/>
            <c:spPr>
              <a:solidFill>
                <a:schemeClr val="accent6"/>
              </a:solidFill>
              <a:ln>
                <a:noFill/>
              </a:ln>
              <a:effectLst/>
            </c:spPr>
            <c:extLst>
              <c:ext xmlns:c16="http://schemas.microsoft.com/office/drawing/2014/chart" uri="{C3380CC4-5D6E-409C-BE32-E72D297353CC}">
                <c16:uniqueId val="{00000000-E62B-4BD3-8989-9F9188CCC757}"/>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1-E62B-4BD3-8989-9F9188CCC757}"/>
              </c:ext>
            </c:extLst>
          </c:dPt>
          <c:dLbls>
            <c:numFmt formatCode="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tx1"/>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Sheet1!$A$2:$A$11</c:f>
              <c:strCache>
                <c:ptCount val="10"/>
                <c:pt idx="0">
                  <c:v>Huidige vleesvervangers zijn niet lekker</c:v>
                </c:pt>
                <c:pt idx="1">
                  <c:v>Huidige vleesvervangers hebben niet dezelfde smaak/textuur als vlees</c:v>
                </c:pt>
                <c:pt idx="2">
                  <c:v>Huidige vleesvervangers zijn te duur</c:v>
                </c:pt>
                <c:pt idx="3">
                  <c:v>Huidige vleesvervangers zijn ongezond</c:v>
                </c:pt>
                <c:pt idx="4">
                  <c:v>Huidige aanbod is onvoldoende gevarieerd</c:v>
                </c:pt>
                <c:pt idx="5">
                  <c:v>Huidige vleesvervangers zijn onnatuurlijk</c:v>
                </c:pt>
                <c:pt idx="6">
                  <c:v>Huidige vleesvervangers zijn niet duurzaam</c:v>
                </c:pt>
                <c:pt idx="7">
                  <c:v>Werken met basisproducten zoals Tofu en Seitan vraagt tijd en kennis</c:v>
                </c:pt>
                <c:pt idx="8">
                  <c:v>Andere reden</c:v>
                </c:pt>
                <c:pt idx="9">
                  <c:v>Geen van deze</c:v>
                </c:pt>
              </c:strCache>
            </c:strRef>
          </c:cat>
          <c:val>
            <c:numRef>
              <c:f>Sheet1!$B$2:$B$11</c:f>
              <c:numCache>
                <c:formatCode>0</c:formatCode>
                <c:ptCount val="10"/>
                <c:pt idx="0">
                  <c:v>61.57</c:v>
                </c:pt>
                <c:pt idx="1">
                  <c:v>47.33</c:v>
                </c:pt>
                <c:pt idx="2">
                  <c:v>37.01</c:v>
                </c:pt>
                <c:pt idx="3">
                  <c:v>28.11</c:v>
                </c:pt>
                <c:pt idx="4">
                  <c:v>25.27</c:v>
                </c:pt>
                <c:pt idx="5">
                  <c:v>23.49</c:v>
                </c:pt>
                <c:pt idx="6">
                  <c:v>16.73</c:v>
                </c:pt>
                <c:pt idx="7">
                  <c:v>15.3</c:v>
                </c:pt>
                <c:pt idx="8">
                  <c:v>12.1</c:v>
                </c:pt>
                <c:pt idx="9">
                  <c:v>5.69</c:v>
                </c:pt>
              </c:numCache>
            </c:numRef>
          </c:val>
          <c:extLst>
            <c:ext xmlns:c16="http://schemas.microsoft.com/office/drawing/2014/chart" uri="{C3380CC4-5D6E-409C-BE32-E72D297353CC}">
              <c16:uniqueId val="{00000000-1416-4B98-A39D-418E26424E8D}"/>
            </c:ext>
          </c:extLst>
        </c:ser>
        <c:ser>
          <c:idx val="1"/>
          <c:order val="1"/>
          <c:tx>
            <c:strRef>
              <c:f>Sheet1!$C$1</c:f>
              <c:strCache>
                <c:ptCount val="1"/>
                <c:pt idx="0">
                  <c:v>Belangrijkste reden</c:v>
                </c:pt>
              </c:strCache>
            </c:strRef>
          </c:tx>
          <c:spPr>
            <a:solidFill>
              <a:schemeClr val="accent5"/>
            </a:solidFill>
            <a:ln>
              <a:noFill/>
            </a:ln>
            <a:effectLst/>
          </c:spPr>
          <c:invertIfNegative val="0"/>
          <c:dLbls>
            <c:numFmt formatCode="0;0;" sourceLinked="0"/>
            <c:spPr>
              <a:noFill/>
              <a:ln>
                <a:noFill/>
              </a:ln>
              <a:effectLst/>
            </c:spPr>
            <c:txPr>
              <a:bodyPr rot="0" spcFirstLastPara="1" vertOverflow="overflow" horzOverflow="overflow" vert="horz" wrap="none" lIns="36000" tIns="0" rIns="36000" bIns="0" anchor="ctr" anchorCtr="1">
                <a:spAutoFit/>
              </a:bodyPr>
              <a:lstStyle/>
              <a:p>
                <a:pPr>
                  <a:defRPr sz="1200" b="1" i="0" u="none" strike="noStrike" kern="1200" baseline="0">
                    <a:solidFill>
                      <a:schemeClr val="bg1"/>
                    </a:solidFill>
                    <a:latin typeface="+mn-lt"/>
                    <a:ea typeface="+mn-ea"/>
                    <a:cs typeface="+mn-cs"/>
                  </a:defRPr>
                </a:pPr>
                <a:endParaRPr lang="nl-BE"/>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Sheet1!$A$2:$A$11</c:f>
              <c:strCache>
                <c:ptCount val="10"/>
                <c:pt idx="0">
                  <c:v>Huidige vleesvervangers zijn niet lekker</c:v>
                </c:pt>
                <c:pt idx="1">
                  <c:v>Huidige vleesvervangers hebben niet dezelfde smaak/textuur als vlees</c:v>
                </c:pt>
                <c:pt idx="2">
                  <c:v>Huidige vleesvervangers zijn te duur</c:v>
                </c:pt>
                <c:pt idx="3">
                  <c:v>Huidige vleesvervangers zijn ongezond</c:v>
                </c:pt>
                <c:pt idx="4">
                  <c:v>Huidige aanbod is onvoldoende gevarieerd</c:v>
                </c:pt>
                <c:pt idx="5">
                  <c:v>Huidige vleesvervangers zijn onnatuurlijk</c:v>
                </c:pt>
                <c:pt idx="6">
                  <c:v>Huidige vleesvervangers zijn niet duurzaam</c:v>
                </c:pt>
                <c:pt idx="7">
                  <c:v>Werken met basisproducten zoals Tofu en Seitan vraagt tijd en kennis</c:v>
                </c:pt>
                <c:pt idx="8">
                  <c:v>Andere reden</c:v>
                </c:pt>
                <c:pt idx="9">
                  <c:v>Geen van deze</c:v>
                </c:pt>
              </c:strCache>
            </c:strRef>
          </c:cat>
          <c:val>
            <c:numRef>
              <c:f>Sheet1!$C$2:$C$11</c:f>
              <c:numCache>
                <c:formatCode>0</c:formatCode>
                <c:ptCount val="10"/>
                <c:pt idx="0">
                  <c:v>26.69</c:v>
                </c:pt>
                <c:pt idx="1">
                  <c:v>18.510000000000002</c:v>
                </c:pt>
                <c:pt idx="2">
                  <c:v>9.9600000000000009</c:v>
                </c:pt>
                <c:pt idx="3">
                  <c:v>10.32</c:v>
                </c:pt>
                <c:pt idx="4">
                  <c:v>6.41</c:v>
                </c:pt>
                <c:pt idx="5">
                  <c:v>6.41</c:v>
                </c:pt>
                <c:pt idx="6">
                  <c:v>3.56</c:v>
                </c:pt>
                <c:pt idx="7">
                  <c:v>2.4900000000000002</c:v>
                </c:pt>
              </c:numCache>
            </c:numRef>
          </c:val>
          <c:extLst>
            <c:ext xmlns:c16="http://schemas.microsoft.com/office/drawing/2014/chart" uri="{C3380CC4-5D6E-409C-BE32-E72D297353CC}">
              <c16:uniqueId val="{00000001-1416-4B98-A39D-418E26424E8D}"/>
            </c:ext>
          </c:extLst>
        </c:ser>
        <c:dLbls>
          <c:dLblPos val="outEnd"/>
          <c:showLegendKey val="0"/>
          <c:showVal val="1"/>
          <c:showCatName val="0"/>
          <c:showSerName val="0"/>
          <c:showPercent val="0"/>
          <c:showBubbleSize val="0"/>
        </c:dLbls>
        <c:gapWidth val="100"/>
        <c:overlap val="100"/>
        <c:axId val="791364904"/>
        <c:axId val="791347192"/>
      </c:barChart>
      <c:catAx>
        <c:axId val="791364904"/>
        <c:scaling>
          <c:orientation val="maxMin"/>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nl-BE"/>
          </a:p>
        </c:txPr>
        <c:crossAx val="791347192"/>
        <c:crosses val="autoZero"/>
        <c:auto val="1"/>
        <c:lblAlgn val="ctr"/>
        <c:lblOffset val="100"/>
        <c:noMultiLvlLbl val="0"/>
      </c:catAx>
      <c:valAx>
        <c:axId val="791347192"/>
        <c:scaling>
          <c:orientation val="minMax"/>
          <c:max val="100"/>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nl-BE"/>
          </a:p>
        </c:txPr>
        <c:crossAx val="791364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lumOff val="25000"/>
            </a:schemeClr>
          </a:solidFill>
        </a:defRPr>
      </a:pPr>
      <a:endParaRPr lang="nl-B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758CD453-6651-4F5D-AF0E-943113B7BA3E}"/>
              </a:ext>
            </a:extLst>
          </p:cNvPr>
          <p:cNvSpPr>
            <a:spLocks noGrp="1"/>
          </p:cNvSpPr>
          <p:nvPr>
            <p:ph type="sldNum" sz="quarter" idx="3"/>
          </p:nvPr>
        </p:nvSpPr>
        <p:spPr>
          <a:xfrm>
            <a:off x="1943100" y="8685213"/>
            <a:ext cx="2971800" cy="458787"/>
          </a:xfrm>
          <a:prstGeom prst="rect">
            <a:avLst/>
          </a:prstGeom>
        </p:spPr>
        <p:txBody>
          <a:bodyPr vert="horz" lIns="91440" tIns="45720" rIns="91440" bIns="45720" rtlCol="0" anchor="b"/>
          <a:lstStyle>
            <a:lvl1pPr algn="r">
              <a:defRPr sz="1200"/>
            </a:lvl1pPr>
          </a:lstStyle>
          <a:p>
            <a:pPr algn="ctr"/>
            <a:fld id="{4AFB3F6D-27DE-421A-80DD-C4F1B28388AB}" type="slidenum">
              <a:rPr lang="en-GB" smtClean="0">
                <a:latin typeface="Arial" panose="020B0604020202020204" pitchFamily="34" charset="0"/>
              </a:rPr>
              <a:pPr algn="ctr"/>
              <a:t>‹#›</a:t>
            </a:fld>
            <a:endParaRPr lang="en-GB" dirty="0">
              <a:latin typeface="Arial" panose="020B0604020202020204" pitchFamily="34" charset="0"/>
            </a:endParaRPr>
          </a:p>
        </p:txBody>
      </p:sp>
      <p:pic>
        <p:nvPicPr>
          <p:cNvPr id="6" name="Graphique 5">
            <a:extLst>
              <a:ext uri="{FF2B5EF4-FFF2-40B4-BE49-F238E27FC236}">
                <a16:creationId xmlns:a16="http://schemas.microsoft.com/office/drawing/2014/main" id="{D0451719-3070-4E08-B8C6-FC356491DB5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71445" y="222059"/>
            <a:ext cx="715110" cy="644908"/>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GB" dirty="0"/>
          </a:p>
        </p:txBody>
      </p:sp>
      <p:sp>
        <p:nvSpPr>
          <p:cNvPr id="7" name="Espace réservé du numéro de diapositive 6"/>
          <p:cNvSpPr>
            <a:spLocks noGrp="1"/>
          </p:cNvSpPr>
          <p:nvPr>
            <p:ph type="sldNum" sz="quarter" idx="5"/>
          </p:nvPr>
        </p:nvSpPr>
        <p:spPr>
          <a:xfrm>
            <a:off x="1943100" y="8685213"/>
            <a:ext cx="2971800" cy="458787"/>
          </a:xfrm>
          <a:prstGeom prst="rect">
            <a:avLst/>
          </a:prstGeom>
        </p:spPr>
        <p:txBody>
          <a:bodyPr vert="horz" lIns="91440" tIns="45720" rIns="91440" bIns="45720" rtlCol="0" anchor="b"/>
          <a:lstStyle>
            <a:lvl1pPr algn="ctr">
              <a:defRPr sz="1200">
                <a:latin typeface="Arial" panose="020B0604020202020204" pitchFamily="34" charset="0"/>
              </a:defRPr>
            </a:lvl1pPr>
          </a:lstStyle>
          <a:p>
            <a:fld id="{3B8578AD-0529-46A5-84EB-6338160D5A7D}" type="slidenum">
              <a:rPr lang="en-GB" smtClean="0"/>
              <a:pPr/>
              <a:t>‹#›</a:t>
            </a:fld>
            <a:endParaRPr lang="en-GB" dirty="0"/>
          </a:p>
        </p:txBody>
      </p:sp>
      <p:pic>
        <p:nvPicPr>
          <p:cNvPr id="8" name="Graphique 7">
            <a:extLst>
              <a:ext uri="{FF2B5EF4-FFF2-40B4-BE49-F238E27FC236}">
                <a16:creationId xmlns:a16="http://schemas.microsoft.com/office/drawing/2014/main" id="{6C287C20-68EB-44AA-A066-A744AB8D45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1445" y="222059"/>
            <a:ext cx="715110" cy="644908"/>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_Default">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4" name="Angled stripes">
            <a:extLst>
              <a:ext uri="{FF2B5EF4-FFF2-40B4-BE49-F238E27FC236}">
                <a16:creationId xmlns:a16="http://schemas.microsoft.com/office/drawing/2014/main" id="{A8EA68A2-B3CB-46BE-94E3-EBB01F4103C8}"/>
              </a:ext>
            </a:extLst>
          </p:cNvPr>
          <p:cNvGrpSpPr/>
          <p:nvPr userDrawn="1"/>
        </p:nvGrpSpPr>
        <p:grpSpPr>
          <a:xfrm>
            <a:off x="3254052" y="0"/>
            <a:ext cx="8937949" cy="6858001"/>
            <a:chOff x="3254052" y="0"/>
            <a:chExt cx="8937949" cy="6858001"/>
          </a:xfrm>
        </p:grpSpPr>
        <p:sp>
          <p:nvSpPr>
            <p:cNvPr id="18" name="Angled stripe 1">
              <a:extLst>
                <a:ext uri="{FF2B5EF4-FFF2-40B4-BE49-F238E27FC236}">
                  <a16:creationId xmlns:a16="http://schemas.microsoft.com/office/drawing/2014/main" id="{C012E8E7-7252-4438-A68B-CADE1F561D2D}"/>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0" name="Angled stripe 2">
              <a:extLst>
                <a:ext uri="{FF2B5EF4-FFF2-40B4-BE49-F238E27FC236}">
                  <a16:creationId xmlns:a16="http://schemas.microsoft.com/office/drawing/2014/main" id="{27B5733E-7515-4407-8570-8EB72A299589}"/>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23" name="strTitle">
            <a:extLst>
              <a:ext uri="{FF2B5EF4-FFF2-40B4-BE49-F238E27FC236}">
                <a16:creationId xmlns:a16="http://schemas.microsoft.com/office/drawing/2014/main" id="{0720AE2E-312C-4683-8989-D798355BADAA}"/>
              </a:ext>
            </a:extLst>
          </p:cNvPr>
          <p:cNvSpPr>
            <a:spLocks noGrp="1"/>
          </p:cNvSpPr>
          <p:nvPr>
            <p:ph type="ctrTitle" hasCustomPrompt="1"/>
          </p:nvPr>
        </p:nvSpPr>
        <p:spPr>
          <a:xfrm>
            <a:off x="407368" y="521852"/>
            <a:ext cx="7551997" cy="2479650"/>
          </a:xfrm>
        </p:spPr>
        <p:txBody>
          <a:bodyPr lIns="72000" rIns="72000" anchor="t">
            <a:noAutofit/>
          </a:bodyPr>
          <a:lstStyle>
            <a:lvl1pPr algn="l">
              <a:lnSpc>
                <a:spcPct val="80000"/>
              </a:lnSpc>
              <a:defRPr sz="6000" b="1" cap="all" spc="-200" baseline="0">
                <a:solidFill>
                  <a:schemeClr val="bg1"/>
                </a:solidFill>
                <a:latin typeface="+mj-lt"/>
              </a:defRPr>
            </a:lvl1pPr>
          </a:lstStyle>
          <a:p>
            <a:r>
              <a:rPr lang="nl-BE" noProof="0" dirty="0"/>
              <a:t>TITLE OF THE Presentation</a:t>
            </a:r>
          </a:p>
        </p:txBody>
      </p:sp>
      <p:sp>
        <p:nvSpPr>
          <p:cNvPr id="24" name="strSubtitle">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07368" y="3001503"/>
            <a:ext cx="7551997" cy="811367"/>
          </a:xfrm>
        </p:spPr>
        <p:txBody>
          <a:bodyPr wrap="square" lIns="72000" tIns="36000" rIns="72000" bIns="36000">
            <a:noAutofit/>
          </a:bodyPr>
          <a:lstStyle>
            <a:lvl1pPr marL="0" indent="0" algn="l">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BE" noProof="0" dirty="0"/>
              <a:t>Subtitle of the presentation</a:t>
            </a:r>
          </a:p>
        </p:txBody>
      </p:sp>
      <p:sp>
        <p:nvSpPr>
          <p:cNvPr id="16" name="strDate">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07368" y="4014515"/>
            <a:ext cx="3600000" cy="349702"/>
          </a:xfrm>
        </p:spPr>
        <p:txBody>
          <a:bodyPr wrap="square" lIns="72000" tIns="36000" rIns="72000" bIns="36000">
            <a:noAutofit/>
          </a:bodyPr>
          <a:lstStyle>
            <a:lvl1pPr marL="0" indent="0">
              <a:spcBef>
                <a:spcPts val="0"/>
              </a:spcBef>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BE" noProof="0" dirty="0"/>
              <a:t>Month 20##</a:t>
            </a:r>
          </a:p>
        </p:txBody>
      </p:sp>
      <p:cxnSp>
        <p:nvCxnSpPr>
          <p:cNvPr id="17" name="Hline">
            <a:extLst>
              <a:ext uri="{FF2B5EF4-FFF2-40B4-BE49-F238E27FC236}">
                <a16:creationId xmlns:a16="http://schemas.microsoft.com/office/drawing/2014/main" id="{79935D5E-B7ED-4F9D-A894-6B0811A25EEF}"/>
              </a:ext>
            </a:extLst>
          </p:cNvPr>
          <p:cNvCxnSpPr>
            <a:cxnSpLocks/>
          </p:cNvCxnSpPr>
          <p:nvPr userDrawn="1"/>
        </p:nvCxnSpPr>
        <p:spPr>
          <a:xfrm>
            <a:off x="492295"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GameChangers">
            <a:extLst>
              <a:ext uri="{FF2B5EF4-FFF2-40B4-BE49-F238E27FC236}">
                <a16:creationId xmlns:a16="http://schemas.microsoft.com/office/drawing/2014/main" id="{EB66571D-7053-4674-B8FB-39C28B00D88B}"/>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nl-BE" noProof="0" dirty="0"/>
          </a:p>
        </p:txBody>
      </p:sp>
      <p:pic>
        <p:nvPicPr>
          <p:cNvPr id="11" name="IpsosLogo">
            <a:extLst>
              <a:ext uri="{FF2B5EF4-FFF2-40B4-BE49-F238E27FC236}">
                <a16:creationId xmlns:a16="http://schemas.microsoft.com/office/drawing/2014/main" id="{E01017A4-D304-441E-9D3A-D03E5A1B93E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1869501016"/>
      </p:ext>
    </p:extLst>
  </p:cSld>
  <p:clrMapOvr>
    <a:masterClrMapping/>
  </p:clrMapOvr>
  <p:extLst>
    <p:ext uri="{DCECCB84-F9BA-43D5-87BE-67443E8EF086}">
      <p15:sldGuideLst xmlns:p15="http://schemas.microsoft.com/office/powerpoint/2012/main">
        <p15:guide id="1" orient="horz" pos="323" userDrawn="1">
          <p15:clr>
            <a:srgbClr val="FBAE40"/>
          </p15:clr>
        </p15:guide>
        <p15:guide id="2" orient="horz" pos="1888" userDrawn="1">
          <p15:clr>
            <a:srgbClr val="FBAE40"/>
          </p15:clr>
        </p15:guide>
        <p15:guide id="4" orient="horz" pos="331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_Photo">
    <p:spTree>
      <p:nvGrpSpPr>
        <p:cNvPr id="1" name=""/>
        <p:cNvGrpSpPr/>
        <p:nvPr/>
      </p:nvGrpSpPr>
      <p:grpSpPr>
        <a:xfrm>
          <a:off x="0" y="0"/>
          <a:ext cx="0" cy="0"/>
          <a:chOff x="0" y="0"/>
          <a:chExt cx="0" cy="0"/>
        </a:xfrm>
      </p:grpSpPr>
      <p:grpSp>
        <p:nvGrpSpPr>
          <p:cNvPr id="2" name="Angled stripes">
            <a:extLst>
              <a:ext uri="{FF2B5EF4-FFF2-40B4-BE49-F238E27FC236}">
                <a16:creationId xmlns:a16="http://schemas.microsoft.com/office/drawing/2014/main" id="{BA3228D1-8E1C-4532-A445-1B0ACEA46808}"/>
              </a:ext>
            </a:extLst>
          </p:cNvPr>
          <p:cNvGrpSpPr/>
          <p:nvPr userDrawn="1"/>
        </p:nvGrpSpPr>
        <p:grpSpPr>
          <a:xfrm>
            <a:off x="3254052" y="0"/>
            <a:ext cx="8937948" cy="6858003"/>
            <a:chOff x="3254052" y="0"/>
            <a:chExt cx="8937948" cy="6858003"/>
          </a:xfrm>
        </p:grpSpPr>
        <p:sp>
          <p:nvSpPr>
            <p:cNvPr id="30" name="Freeform: Shape 29">
              <a:extLst>
                <a:ext uri="{FF2B5EF4-FFF2-40B4-BE49-F238E27FC236}">
                  <a16:creationId xmlns:a16="http://schemas.microsoft.com/office/drawing/2014/main" id="{E1D58DA2-AFA4-4B01-B349-A26BF2586172}"/>
                </a:ext>
              </a:extLst>
            </p:cNvPr>
            <p:cNvSpPr/>
            <p:nvPr userDrawn="1"/>
          </p:nvSpPr>
          <p:spPr>
            <a:xfrm>
              <a:off x="8025960" y="411812"/>
              <a:ext cx="4166040" cy="4088189"/>
            </a:xfrm>
            <a:custGeom>
              <a:avLst/>
              <a:gdLst>
                <a:gd name="connsiteX0" fmla="*/ 4166040 w 4166040"/>
                <a:gd name="connsiteY0" fmla="*/ 0 h 4088189"/>
                <a:gd name="connsiteX1" fmla="*/ 4166040 w 4166040"/>
                <a:gd name="connsiteY1" fmla="*/ 1703013 h 4088189"/>
                <a:gd name="connsiteX2" fmla="*/ 1735443 w 4166040"/>
                <a:gd name="connsiteY2" fmla="*/ 4088189 h 4088189"/>
                <a:gd name="connsiteX3" fmla="*/ 0 w 4166040"/>
                <a:gd name="connsiteY3" fmla="*/ 4088189 h 4088189"/>
              </a:gdLst>
              <a:ahLst/>
              <a:cxnLst>
                <a:cxn ang="0">
                  <a:pos x="connsiteX0" y="connsiteY0"/>
                </a:cxn>
                <a:cxn ang="0">
                  <a:pos x="connsiteX1" y="connsiteY1"/>
                </a:cxn>
                <a:cxn ang="0">
                  <a:pos x="connsiteX2" y="connsiteY2"/>
                </a:cxn>
                <a:cxn ang="0">
                  <a:pos x="connsiteX3" y="connsiteY3"/>
                </a:cxn>
              </a:cxnLst>
              <a:rect l="l" t="t" r="r" b="b"/>
              <a:pathLst>
                <a:path w="4166040" h="4088189">
                  <a:moveTo>
                    <a:pt x="4166040" y="0"/>
                  </a:moveTo>
                  <a:lnTo>
                    <a:pt x="4166040" y="1703013"/>
                  </a:lnTo>
                  <a:lnTo>
                    <a:pt x="1735443" y="4088189"/>
                  </a:lnTo>
                  <a:lnTo>
                    <a:pt x="0" y="408818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4" name="Freeform: Shape 33">
              <a:extLst>
                <a:ext uri="{FF2B5EF4-FFF2-40B4-BE49-F238E27FC236}">
                  <a16:creationId xmlns:a16="http://schemas.microsoft.com/office/drawing/2014/main" id="{D7851122-3EA1-4F0F-A515-3AA3F946820D}"/>
                </a:ext>
              </a:extLst>
            </p:cNvPr>
            <p:cNvSpPr/>
            <p:nvPr userDrawn="1"/>
          </p:nvSpPr>
          <p:spPr>
            <a:xfrm>
              <a:off x="5656958" y="0"/>
              <a:ext cx="6321138" cy="4500000"/>
            </a:xfrm>
            <a:custGeom>
              <a:avLst/>
              <a:gdLst>
                <a:gd name="connsiteX0" fmla="*/ 4585694 w 6321138"/>
                <a:gd name="connsiteY0" fmla="*/ 0 h 4500000"/>
                <a:gd name="connsiteX1" fmla="*/ 6321138 w 6321138"/>
                <a:gd name="connsiteY1" fmla="*/ 0 h 4500000"/>
                <a:gd name="connsiteX2" fmla="*/ 1735444 w 6321138"/>
                <a:gd name="connsiteY2" fmla="*/ 4500000 h 4500000"/>
                <a:gd name="connsiteX3" fmla="*/ 0 w 6321138"/>
                <a:gd name="connsiteY3" fmla="*/ 4500000 h 4500000"/>
              </a:gdLst>
              <a:ahLst/>
              <a:cxnLst>
                <a:cxn ang="0">
                  <a:pos x="connsiteX0" y="connsiteY0"/>
                </a:cxn>
                <a:cxn ang="0">
                  <a:pos x="connsiteX1" y="connsiteY1"/>
                </a:cxn>
                <a:cxn ang="0">
                  <a:pos x="connsiteX2" y="connsiteY2"/>
                </a:cxn>
                <a:cxn ang="0">
                  <a:pos x="connsiteX3" y="connsiteY3"/>
                </a:cxn>
              </a:cxnLst>
              <a:rect l="l" t="t" r="r" b="b"/>
              <a:pathLst>
                <a:path w="6321138" h="4500000">
                  <a:moveTo>
                    <a:pt x="4585694" y="0"/>
                  </a:moveTo>
                  <a:lnTo>
                    <a:pt x="6321138" y="0"/>
                  </a:lnTo>
                  <a:lnTo>
                    <a:pt x="1735444" y="4500000"/>
                  </a:lnTo>
                  <a:lnTo>
                    <a:pt x="0" y="4500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5" name="Freeform: Shape 34">
              <a:extLst>
                <a:ext uri="{FF2B5EF4-FFF2-40B4-BE49-F238E27FC236}">
                  <a16:creationId xmlns:a16="http://schemas.microsoft.com/office/drawing/2014/main" id="{6396010A-4D2D-4B8D-8AB2-F6A9DC9658D2}"/>
                </a:ext>
              </a:extLst>
            </p:cNvPr>
            <p:cNvSpPr/>
            <p:nvPr userDrawn="1"/>
          </p:nvSpPr>
          <p:spPr>
            <a:xfrm>
              <a:off x="3254052" y="4500000"/>
              <a:ext cx="4138348" cy="2358000"/>
            </a:xfrm>
            <a:custGeom>
              <a:avLst/>
              <a:gdLst>
                <a:gd name="connsiteX0" fmla="*/ 2402904 w 4138348"/>
                <a:gd name="connsiteY0" fmla="*/ 0 h 2358000"/>
                <a:gd name="connsiteX1" fmla="*/ 4138348 w 4138348"/>
                <a:gd name="connsiteY1" fmla="*/ 0 h 2358000"/>
                <a:gd name="connsiteX2" fmla="*/ 1735445 w 4138348"/>
                <a:gd name="connsiteY2" fmla="*/ 2358000 h 2358000"/>
                <a:gd name="connsiteX3" fmla="*/ 0 w 4138348"/>
                <a:gd name="connsiteY3" fmla="*/ 2358000 h 2358000"/>
              </a:gdLst>
              <a:ahLst/>
              <a:cxnLst>
                <a:cxn ang="0">
                  <a:pos x="connsiteX0" y="connsiteY0"/>
                </a:cxn>
                <a:cxn ang="0">
                  <a:pos x="connsiteX1" y="connsiteY1"/>
                </a:cxn>
                <a:cxn ang="0">
                  <a:pos x="connsiteX2" y="connsiteY2"/>
                </a:cxn>
                <a:cxn ang="0">
                  <a:pos x="connsiteX3" y="connsiteY3"/>
                </a:cxn>
              </a:cxnLst>
              <a:rect l="l" t="t" r="r" b="b"/>
              <a:pathLst>
                <a:path w="4138348" h="2358000">
                  <a:moveTo>
                    <a:pt x="2402904" y="0"/>
                  </a:moveTo>
                  <a:lnTo>
                    <a:pt x="4138348" y="0"/>
                  </a:lnTo>
                  <a:lnTo>
                    <a:pt x="1735445" y="2358000"/>
                  </a:lnTo>
                  <a:lnTo>
                    <a:pt x="0" y="23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7" name="Freeform: Shape 36">
              <a:extLst>
                <a:ext uri="{FF2B5EF4-FFF2-40B4-BE49-F238E27FC236}">
                  <a16:creationId xmlns:a16="http://schemas.microsoft.com/office/drawing/2014/main" id="{EFAFACA6-1FBB-4102-A9B1-68C6D7939BFE}"/>
                </a:ext>
              </a:extLst>
            </p:cNvPr>
            <p:cNvSpPr/>
            <p:nvPr userDrawn="1"/>
          </p:nvSpPr>
          <p:spPr>
            <a:xfrm>
              <a:off x="5623056" y="4500002"/>
              <a:ext cx="4138348" cy="2358001"/>
            </a:xfrm>
            <a:custGeom>
              <a:avLst/>
              <a:gdLst>
                <a:gd name="connsiteX0" fmla="*/ 2402904 w 4138348"/>
                <a:gd name="connsiteY0" fmla="*/ 0 h 2358001"/>
                <a:gd name="connsiteX1" fmla="*/ 4138348 w 4138348"/>
                <a:gd name="connsiteY1" fmla="*/ 0 h 2358001"/>
                <a:gd name="connsiteX2" fmla="*/ 1735444 w 4138348"/>
                <a:gd name="connsiteY2" fmla="*/ 2358000 h 2358001"/>
                <a:gd name="connsiteX3" fmla="*/ 0 w 4138348"/>
                <a:gd name="connsiteY3" fmla="*/ 2358001 h 2358001"/>
              </a:gdLst>
              <a:ahLst/>
              <a:cxnLst>
                <a:cxn ang="0">
                  <a:pos x="connsiteX0" y="connsiteY0"/>
                </a:cxn>
                <a:cxn ang="0">
                  <a:pos x="connsiteX1" y="connsiteY1"/>
                </a:cxn>
                <a:cxn ang="0">
                  <a:pos x="connsiteX2" y="connsiteY2"/>
                </a:cxn>
                <a:cxn ang="0">
                  <a:pos x="connsiteX3" y="connsiteY3"/>
                </a:cxn>
              </a:cxnLst>
              <a:rect l="l" t="t" r="r" b="b"/>
              <a:pathLst>
                <a:path w="4138348" h="2358001">
                  <a:moveTo>
                    <a:pt x="2402904" y="0"/>
                  </a:moveTo>
                  <a:lnTo>
                    <a:pt x="4138348" y="0"/>
                  </a:lnTo>
                  <a:lnTo>
                    <a:pt x="1735444" y="2358000"/>
                  </a:lnTo>
                  <a:lnTo>
                    <a:pt x="0" y="23580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5" name="Picture Placeholder">
            <a:extLst>
              <a:ext uri="{FF2B5EF4-FFF2-40B4-BE49-F238E27FC236}">
                <a16:creationId xmlns:a16="http://schemas.microsoft.com/office/drawing/2014/main" id="{464F111C-F2CE-409B-81CA-DA64A4FE4F74}"/>
              </a:ext>
            </a:extLst>
          </p:cNvPr>
          <p:cNvSpPr>
            <a:spLocks noGrp="1"/>
          </p:cNvSpPr>
          <p:nvPr>
            <p:ph type="pic" sz="quarter" idx="15"/>
          </p:nvPr>
        </p:nvSpPr>
        <p:spPr>
          <a:xfrm>
            <a:off x="0" y="0"/>
            <a:ext cx="12192000" cy="4500563"/>
          </a:xfrm>
          <a:solidFill>
            <a:schemeClr val="bg1">
              <a:lumMod val="75000"/>
            </a:schemeClr>
          </a:solidFill>
        </p:spPr>
        <p:txBody>
          <a:bodyPr anchor="ctr"/>
          <a:lstStyle>
            <a:lvl1pPr algn="ctr">
              <a:defRPr/>
            </a:lvl1pPr>
          </a:lstStyle>
          <a:p>
            <a:r>
              <a:rPr lang="nl-BE" noProof="0" dirty="0"/>
              <a:t>Click icon to add picture</a:t>
            </a:r>
          </a:p>
        </p:txBody>
      </p:sp>
      <p:sp>
        <p:nvSpPr>
          <p:cNvPr id="12" name="strTitlePosition">
            <a:extLst>
              <a:ext uri="{FF2B5EF4-FFF2-40B4-BE49-F238E27FC236}">
                <a16:creationId xmlns:a16="http://schemas.microsoft.com/office/drawing/2014/main" id="{1D8B6F34-1FF5-4513-B434-C7E36796E34D}"/>
              </a:ext>
            </a:extLst>
          </p:cNvPr>
          <p:cNvSpPr>
            <a:spLocks noGrp="1"/>
          </p:cNvSpPr>
          <p:nvPr>
            <p:ph type="body" sz="quarter" idx="13" hasCustomPrompt="1"/>
          </p:nvPr>
        </p:nvSpPr>
        <p:spPr>
          <a:xfrm>
            <a:off x="8621691" y="3287"/>
            <a:ext cx="3155329" cy="3231654"/>
          </a:xfrm>
        </p:spPr>
        <p:txBody>
          <a:bodyPr wrap="none" rIns="180000">
            <a:spAutoFit/>
          </a:bodyPr>
          <a:lstStyle>
            <a:lvl1pPr marL="0" indent="0" algn="r">
              <a:spcBef>
                <a:spcPts val="0"/>
              </a:spcBef>
              <a:buNone/>
              <a:defRPr sz="21000" b="1" spc="-2000" baseline="0">
                <a:solidFill>
                  <a:schemeClr val="bg1"/>
                </a:solidFill>
              </a:defRPr>
            </a:lvl1pPr>
          </a:lstStyle>
          <a:p>
            <a:pPr lvl="0"/>
            <a:r>
              <a:rPr lang="nl-BE" noProof="0" dirty="0"/>
              <a:t>0.0</a:t>
            </a:r>
          </a:p>
        </p:txBody>
      </p:sp>
      <p:sp>
        <p:nvSpPr>
          <p:cNvPr id="13" name="strChapterNumber">
            <a:extLst>
              <a:ext uri="{FF2B5EF4-FFF2-40B4-BE49-F238E27FC236}">
                <a16:creationId xmlns:a16="http://schemas.microsoft.com/office/drawing/2014/main" id="{1B5E7047-0C01-4F2B-B226-F1703295D493}"/>
              </a:ext>
            </a:extLst>
          </p:cNvPr>
          <p:cNvSpPr>
            <a:spLocks noGrp="1"/>
          </p:cNvSpPr>
          <p:nvPr>
            <p:ph type="body" sz="quarter" idx="16" hasCustomPrompt="1"/>
          </p:nvPr>
        </p:nvSpPr>
        <p:spPr>
          <a:xfrm>
            <a:off x="414980" y="4906800"/>
            <a:ext cx="7560000" cy="565146"/>
          </a:xfrm>
        </p:spPr>
        <p:txBody>
          <a:bodyPr lIns="72000" tIns="36000" rIns="72000" bIns="36000">
            <a:noAutofit/>
          </a:bodyPr>
          <a:lstStyle>
            <a:lvl1pPr>
              <a:defRPr sz="3200" b="1">
                <a:solidFill>
                  <a:schemeClr val="bg2"/>
                </a:solidFill>
              </a:defRPr>
            </a:lvl1pPr>
          </a:lstStyle>
          <a:p>
            <a:pPr lvl="0"/>
            <a:r>
              <a:rPr lang="nl-BE" dirty="0"/>
              <a:t>0. Chapter Title</a:t>
            </a:r>
          </a:p>
        </p:txBody>
      </p:sp>
      <p:sp>
        <p:nvSpPr>
          <p:cNvPr id="14" name="strSectionTitle">
            <a:extLst>
              <a:ext uri="{FF2B5EF4-FFF2-40B4-BE49-F238E27FC236}">
                <a16:creationId xmlns:a16="http://schemas.microsoft.com/office/drawing/2014/main" id="{9EF682A8-0C18-4F4D-BC74-8F2EBD47BB73}"/>
              </a:ext>
            </a:extLst>
          </p:cNvPr>
          <p:cNvSpPr>
            <a:spLocks noGrp="1"/>
          </p:cNvSpPr>
          <p:nvPr>
            <p:ph type="title" hasCustomPrompt="1"/>
          </p:nvPr>
        </p:nvSpPr>
        <p:spPr>
          <a:xfrm>
            <a:off x="414980" y="368300"/>
            <a:ext cx="7560000" cy="1527575"/>
          </a:xfrm>
        </p:spPr>
        <p:txBody>
          <a:bodyPr lIns="72000" tIns="180000" rIns="72000" bIns="0" anchor="t">
            <a:spAutoFit/>
          </a:bodyPr>
          <a:lstStyle>
            <a:lvl1pPr>
              <a:lnSpc>
                <a:spcPct val="80000"/>
              </a:lnSpc>
              <a:defRPr sz="5400">
                <a:solidFill>
                  <a:schemeClr val="bg1"/>
                </a:solidFill>
                <a:latin typeface="+mj-lt"/>
              </a:defRPr>
            </a:lvl1pPr>
          </a:lstStyle>
          <a:p>
            <a:r>
              <a:rPr lang="nl-BE" noProof="0" dirty="0"/>
              <a:t>TITLE OF THE Section</a:t>
            </a:r>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a:t>
            </a:fld>
            <a:r>
              <a:rPr lang="nl-BE" dirty="0"/>
              <a:t> </a:t>
            </a:r>
          </a:p>
        </p:txBody>
      </p:sp>
    </p:spTree>
    <p:extLst>
      <p:ext uri="{BB962C8B-B14F-4D97-AF65-F5344CB8AC3E}">
        <p14:creationId xmlns:p14="http://schemas.microsoft.com/office/powerpoint/2010/main" val="1476925236"/>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section_Photo">
    <p:spTree>
      <p:nvGrpSpPr>
        <p:cNvPr id="1" name=""/>
        <p:cNvGrpSpPr/>
        <p:nvPr/>
      </p:nvGrpSpPr>
      <p:grpSpPr>
        <a:xfrm>
          <a:off x="0" y="0"/>
          <a:ext cx="0" cy="0"/>
          <a:chOff x="0" y="0"/>
          <a:chExt cx="0" cy="0"/>
        </a:xfrm>
      </p:grpSpPr>
      <p:grpSp>
        <p:nvGrpSpPr>
          <p:cNvPr id="2" name="Angled stripes">
            <a:extLst>
              <a:ext uri="{FF2B5EF4-FFF2-40B4-BE49-F238E27FC236}">
                <a16:creationId xmlns:a16="http://schemas.microsoft.com/office/drawing/2014/main" id="{05BF6F63-2BEE-41F6-AAE9-E5F05C96C291}"/>
              </a:ext>
            </a:extLst>
          </p:cNvPr>
          <p:cNvGrpSpPr/>
          <p:nvPr userDrawn="1"/>
        </p:nvGrpSpPr>
        <p:grpSpPr>
          <a:xfrm>
            <a:off x="3254052" y="0"/>
            <a:ext cx="8937950" cy="6858002"/>
            <a:chOff x="3254052" y="0"/>
            <a:chExt cx="8937950" cy="6858002"/>
          </a:xfrm>
        </p:grpSpPr>
        <p:sp>
          <p:nvSpPr>
            <p:cNvPr id="23" name="Freeform: Shape 22">
              <a:extLst>
                <a:ext uri="{FF2B5EF4-FFF2-40B4-BE49-F238E27FC236}">
                  <a16:creationId xmlns:a16="http://schemas.microsoft.com/office/drawing/2014/main" id="{49A032F3-EAA1-44E5-93DD-6A8E7315D1A1}"/>
                </a:ext>
              </a:extLst>
            </p:cNvPr>
            <p:cNvSpPr/>
            <p:nvPr userDrawn="1"/>
          </p:nvSpPr>
          <p:spPr>
            <a:xfrm>
              <a:off x="6748352" y="0"/>
              <a:ext cx="5229743" cy="3429000"/>
            </a:xfrm>
            <a:custGeom>
              <a:avLst/>
              <a:gdLst>
                <a:gd name="connsiteX0" fmla="*/ 3494299 w 5229743"/>
                <a:gd name="connsiteY0" fmla="*/ 0 h 3429000"/>
                <a:gd name="connsiteX1" fmla="*/ 5229743 w 5229743"/>
                <a:gd name="connsiteY1" fmla="*/ 0 h 3429000"/>
                <a:gd name="connsiteX2" fmla="*/ 1735445 w 5229743"/>
                <a:gd name="connsiteY2" fmla="*/ 3429000 h 3429000"/>
                <a:gd name="connsiteX3" fmla="*/ 0 w 5229743"/>
                <a:gd name="connsiteY3" fmla="*/ 3429000 h 3429000"/>
                <a:gd name="connsiteX4" fmla="*/ 3494299 w 5229743"/>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3" h="3429000">
                  <a:moveTo>
                    <a:pt x="3494299" y="0"/>
                  </a:moveTo>
                  <a:lnTo>
                    <a:pt x="5229743"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2" name="Freeform: Shape 21">
              <a:extLst>
                <a:ext uri="{FF2B5EF4-FFF2-40B4-BE49-F238E27FC236}">
                  <a16:creationId xmlns:a16="http://schemas.microsoft.com/office/drawing/2014/main" id="{57AA1789-300C-40C0-AB9A-07961F7D8704}"/>
                </a:ext>
              </a:extLst>
            </p:cNvPr>
            <p:cNvSpPr/>
            <p:nvPr userDrawn="1"/>
          </p:nvSpPr>
          <p:spPr>
            <a:xfrm>
              <a:off x="9117357" y="411812"/>
              <a:ext cx="3074645" cy="3017188"/>
            </a:xfrm>
            <a:custGeom>
              <a:avLst/>
              <a:gdLst>
                <a:gd name="connsiteX0" fmla="*/ 3074644 w 3074645"/>
                <a:gd name="connsiteY0" fmla="*/ 0 h 3017188"/>
                <a:gd name="connsiteX1" fmla="*/ 3074645 w 3074645"/>
                <a:gd name="connsiteY1" fmla="*/ 1703013 h 3017188"/>
                <a:gd name="connsiteX2" fmla="*/ 1735444 w 3074645"/>
                <a:gd name="connsiteY2" fmla="*/ 3017188 h 3017188"/>
                <a:gd name="connsiteX3" fmla="*/ 0 w 3074645"/>
                <a:gd name="connsiteY3" fmla="*/ 3017188 h 3017188"/>
                <a:gd name="connsiteX4" fmla="*/ 3074644 w 3074645"/>
                <a:gd name="connsiteY4" fmla="*/ 0 h 3017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45" h="3017188">
                  <a:moveTo>
                    <a:pt x="3074644" y="0"/>
                  </a:moveTo>
                  <a:lnTo>
                    <a:pt x="3074645" y="1703013"/>
                  </a:lnTo>
                  <a:lnTo>
                    <a:pt x="1735444" y="3017188"/>
                  </a:lnTo>
                  <a:lnTo>
                    <a:pt x="0" y="3017188"/>
                  </a:lnTo>
                  <a:lnTo>
                    <a:pt x="3074644"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5" name="Freeform: Shape 24">
              <a:extLst>
                <a:ext uri="{FF2B5EF4-FFF2-40B4-BE49-F238E27FC236}">
                  <a16:creationId xmlns:a16="http://schemas.microsoft.com/office/drawing/2014/main" id="{FAF3FAF0-F8F9-4561-8BC9-F145ED75CC84}"/>
                </a:ext>
              </a:extLst>
            </p:cNvPr>
            <p:cNvSpPr/>
            <p:nvPr userDrawn="1"/>
          </p:nvSpPr>
          <p:spPr>
            <a:xfrm>
              <a:off x="3254052" y="3429000"/>
              <a:ext cx="5229744" cy="3429000"/>
            </a:xfrm>
            <a:custGeom>
              <a:avLst/>
              <a:gdLst>
                <a:gd name="connsiteX0" fmla="*/ 3494299 w 5229744"/>
                <a:gd name="connsiteY0" fmla="*/ 0 h 3429000"/>
                <a:gd name="connsiteX1" fmla="*/ 5229744 w 5229744"/>
                <a:gd name="connsiteY1" fmla="*/ 0 h 3429000"/>
                <a:gd name="connsiteX2" fmla="*/ 1735445 w 5229744"/>
                <a:gd name="connsiteY2" fmla="*/ 3429000 h 3429000"/>
                <a:gd name="connsiteX3" fmla="*/ 0 w 5229744"/>
                <a:gd name="connsiteY3" fmla="*/ 3429000 h 3429000"/>
                <a:gd name="connsiteX4" fmla="*/ 3494299 w 5229744"/>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0">
                  <a:moveTo>
                    <a:pt x="3494299" y="0"/>
                  </a:moveTo>
                  <a:lnTo>
                    <a:pt x="5229744"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4" name="Freeform: Shape 23">
              <a:extLst>
                <a:ext uri="{FF2B5EF4-FFF2-40B4-BE49-F238E27FC236}">
                  <a16:creationId xmlns:a16="http://schemas.microsoft.com/office/drawing/2014/main" id="{3A00425D-52A8-4523-91A0-313A3192EDB6}"/>
                </a:ext>
              </a:extLst>
            </p:cNvPr>
            <p:cNvSpPr/>
            <p:nvPr userDrawn="1"/>
          </p:nvSpPr>
          <p:spPr>
            <a:xfrm>
              <a:off x="5623056" y="3429001"/>
              <a:ext cx="5229744" cy="3429001"/>
            </a:xfrm>
            <a:custGeom>
              <a:avLst/>
              <a:gdLst>
                <a:gd name="connsiteX0" fmla="*/ 3494300 w 5229744"/>
                <a:gd name="connsiteY0" fmla="*/ 0 h 3429001"/>
                <a:gd name="connsiteX1" fmla="*/ 5229744 w 5229744"/>
                <a:gd name="connsiteY1" fmla="*/ 0 h 3429001"/>
                <a:gd name="connsiteX2" fmla="*/ 1735444 w 5229744"/>
                <a:gd name="connsiteY2" fmla="*/ 3429001 h 3429001"/>
                <a:gd name="connsiteX3" fmla="*/ 0 w 5229744"/>
                <a:gd name="connsiteY3" fmla="*/ 3429001 h 3429001"/>
                <a:gd name="connsiteX4" fmla="*/ 3494300 w 5229744"/>
                <a:gd name="connsiteY4" fmla="*/ 0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1">
                  <a:moveTo>
                    <a:pt x="3494300" y="0"/>
                  </a:moveTo>
                  <a:lnTo>
                    <a:pt x="5229744" y="0"/>
                  </a:lnTo>
                  <a:lnTo>
                    <a:pt x="1735444" y="3429001"/>
                  </a:lnTo>
                  <a:lnTo>
                    <a:pt x="0" y="3429001"/>
                  </a:lnTo>
                  <a:lnTo>
                    <a:pt x="349430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12" name="Picture Placeholder">
            <a:extLst>
              <a:ext uri="{FF2B5EF4-FFF2-40B4-BE49-F238E27FC236}">
                <a16:creationId xmlns:a16="http://schemas.microsoft.com/office/drawing/2014/main" id="{5FA53FC1-6779-4EFF-968A-438AB9422C06}"/>
              </a:ext>
            </a:extLst>
          </p:cNvPr>
          <p:cNvSpPr>
            <a:spLocks noGrp="1"/>
          </p:cNvSpPr>
          <p:nvPr>
            <p:ph type="pic" sz="quarter" idx="15"/>
          </p:nvPr>
        </p:nvSpPr>
        <p:spPr>
          <a:xfrm>
            <a:off x="0" y="1"/>
            <a:ext cx="12192000" cy="3428998"/>
          </a:xfrm>
          <a:solidFill>
            <a:schemeClr val="bg1">
              <a:lumMod val="75000"/>
            </a:schemeClr>
          </a:solidFill>
        </p:spPr>
        <p:txBody>
          <a:bodyPr anchor="ctr"/>
          <a:lstStyle>
            <a:lvl1pPr algn="ctr">
              <a:defRPr/>
            </a:lvl1pPr>
          </a:lstStyle>
          <a:p>
            <a:r>
              <a:rPr lang="nl-BE" noProof="0" dirty="0"/>
              <a:t>Click icon to add picture</a:t>
            </a:r>
          </a:p>
        </p:txBody>
      </p:sp>
      <p:sp>
        <p:nvSpPr>
          <p:cNvPr id="13" name="strTitlePosition">
            <a:extLst>
              <a:ext uri="{FF2B5EF4-FFF2-40B4-BE49-F238E27FC236}">
                <a16:creationId xmlns:a16="http://schemas.microsoft.com/office/drawing/2014/main" id="{34B70B14-8306-4A58-98BE-9B27D8DAC6F1}"/>
              </a:ext>
            </a:extLst>
          </p:cNvPr>
          <p:cNvSpPr>
            <a:spLocks noGrp="1"/>
          </p:cNvSpPr>
          <p:nvPr>
            <p:ph type="body" sz="quarter" idx="13" hasCustomPrompt="1"/>
          </p:nvPr>
        </p:nvSpPr>
        <p:spPr>
          <a:xfrm>
            <a:off x="10455577" y="3287"/>
            <a:ext cx="1321443" cy="2693045"/>
          </a:xfrm>
        </p:spPr>
        <p:txBody>
          <a:bodyPr wrap="none" rIns="72000">
            <a:spAutoFit/>
          </a:bodyPr>
          <a:lstStyle>
            <a:lvl1pPr marL="0" indent="0" algn="r">
              <a:spcBef>
                <a:spcPts val="0"/>
              </a:spcBef>
              <a:buNone/>
              <a:defRPr sz="17500" b="1" spc="0" baseline="0">
                <a:solidFill>
                  <a:schemeClr val="bg1"/>
                </a:solidFill>
              </a:defRPr>
            </a:lvl1pPr>
          </a:lstStyle>
          <a:p>
            <a:pPr lvl="0"/>
            <a:r>
              <a:rPr lang="nl-BE" noProof="0" dirty="0"/>
              <a:t>a</a:t>
            </a:r>
          </a:p>
        </p:txBody>
      </p:sp>
      <p:sp>
        <p:nvSpPr>
          <p:cNvPr id="14" name="strSectionNumber">
            <a:extLst>
              <a:ext uri="{FF2B5EF4-FFF2-40B4-BE49-F238E27FC236}">
                <a16:creationId xmlns:a16="http://schemas.microsoft.com/office/drawing/2014/main" id="{CC2CABBE-B81F-45D5-BB42-A8627E0ACFFB}"/>
              </a:ext>
            </a:extLst>
          </p:cNvPr>
          <p:cNvSpPr>
            <a:spLocks noGrp="1"/>
          </p:cNvSpPr>
          <p:nvPr>
            <p:ph type="body" sz="quarter" idx="16" hasCustomPrompt="1"/>
          </p:nvPr>
        </p:nvSpPr>
        <p:spPr>
          <a:xfrm>
            <a:off x="414980" y="3835800"/>
            <a:ext cx="7560000" cy="503590"/>
          </a:xfrm>
        </p:spPr>
        <p:txBody>
          <a:bodyPr lIns="72000" tIns="36000" rIns="72000" bIns="36000">
            <a:noAutofit/>
          </a:bodyPr>
          <a:lstStyle>
            <a:lvl1pPr>
              <a:defRPr sz="2800" b="1">
                <a:solidFill>
                  <a:schemeClr val="bg2"/>
                </a:solidFill>
              </a:defRPr>
            </a:lvl1pPr>
          </a:lstStyle>
          <a:p>
            <a:pPr lvl="0"/>
            <a:r>
              <a:rPr lang="nl-BE" noProof="0" dirty="0"/>
              <a:t>0.0 Section Title</a:t>
            </a:r>
          </a:p>
        </p:txBody>
      </p:sp>
      <p:sp>
        <p:nvSpPr>
          <p:cNvPr id="16" name="strSubsectionTitle">
            <a:extLst>
              <a:ext uri="{FF2B5EF4-FFF2-40B4-BE49-F238E27FC236}">
                <a16:creationId xmlns:a16="http://schemas.microsoft.com/office/drawing/2014/main" id="{50ABC5ED-56EC-4D15-B354-F2B3F149ED57}"/>
              </a:ext>
            </a:extLst>
          </p:cNvPr>
          <p:cNvSpPr>
            <a:spLocks noGrp="1"/>
          </p:cNvSpPr>
          <p:nvPr>
            <p:ph type="title" hasCustomPrompt="1"/>
          </p:nvPr>
        </p:nvSpPr>
        <p:spPr>
          <a:xfrm>
            <a:off x="414980" y="367200"/>
            <a:ext cx="7560000" cy="1378047"/>
          </a:xfrm>
        </p:spPr>
        <p:txBody>
          <a:bodyPr lIns="72000" tIns="180000" rIns="72000" bIns="0" anchor="t">
            <a:spAutoFit/>
          </a:bodyPr>
          <a:lstStyle>
            <a:lvl1pPr>
              <a:lnSpc>
                <a:spcPct val="80000"/>
              </a:lnSpc>
              <a:defRPr sz="4800">
                <a:solidFill>
                  <a:schemeClr val="bg1"/>
                </a:solidFill>
                <a:latin typeface="+mj-lt"/>
              </a:defRPr>
            </a:lvl1pPr>
          </a:lstStyle>
          <a:p>
            <a:r>
              <a:rPr lang="nl-BE" noProof="0" dirty="0"/>
              <a:t>TITLE OF THE SubSection</a:t>
            </a:r>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a:t>
            </a:fld>
            <a:r>
              <a:rPr lang="nl-BE" dirty="0"/>
              <a:t> </a:t>
            </a:r>
          </a:p>
        </p:txBody>
      </p:sp>
    </p:spTree>
    <p:extLst>
      <p:ext uri="{BB962C8B-B14F-4D97-AF65-F5344CB8AC3E}">
        <p14:creationId xmlns:p14="http://schemas.microsoft.com/office/powerpoint/2010/main" val="32452685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hapter_Blue-Bg">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21" name="Angled stripes">
            <a:extLst>
              <a:ext uri="{FF2B5EF4-FFF2-40B4-BE49-F238E27FC236}">
                <a16:creationId xmlns:a16="http://schemas.microsoft.com/office/drawing/2014/main" id="{A134F88B-81D1-4561-899C-8B7B398059EB}"/>
              </a:ext>
            </a:extLst>
          </p:cNvPr>
          <p:cNvGrpSpPr/>
          <p:nvPr userDrawn="1"/>
        </p:nvGrpSpPr>
        <p:grpSpPr>
          <a:xfrm>
            <a:off x="3254052" y="0"/>
            <a:ext cx="8937949" cy="6858001"/>
            <a:chOff x="3254052" y="0"/>
            <a:chExt cx="8937949" cy="6858001"/>
          </a:xfrm>
        </p:grpSpPr>
        <p:sp>
          <p:nvSpPr>
            <p:cNvPr id="22" name="Angled stripe 1">
              <a:extLst>
                <a:ext uri="{FF2B5EF4-FFF2-40B4-BE49-F238E27FC236}">
                  <a16:creationId xmlns:a16="http://schemas.microsoft.com/office/drawing/2014/main" id="{AFBC13EB-0E3E-4829-B8A9-F0348843A438}"/>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dirty="0"/>
            </a:p>
          </p:txBody>
        </p:sp>
        <p:sp>
          <p:nvSpPr>
            <p:cNvPr id="23" name="Angled stripe 2">
              <a:extLst>
                <a:ext uri="{FF2B5EF4-FFF2-40B4-BE49-F238E27FC236}">
                  <a16:creationId xmlns:a16="http://schemas.microsoft.com/office/drawing/2014/main" id="{157402CB-1C5C-42E9-9418-B285250D4D2C}"/>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dirty="0"/>
            </a:p>
          </p:txBody>
        </p:sp>
      </p:grpSp>
      <p:sp>
        <p:nvSpPr>
          <p:cNvPr id="27" name="strTitlePosition">
            <a:extLst>
              <a:ext uri="{FF2B5EF4-FFF2-40B4-BE49-F238E27FC236}">
                <a16:creationId xmlns:a16="http://schemas.microsoft.com/office/drawing/2014/main" id="{310F21C4-1B75-4CB5-9457-0BB01A9B30EB}"/>
              </a:ext>
            </a:extLst>
          </p:cNvPr>
          <p:cNvSpPr>
            <a:spLocks noGrp="1"/>
          </p:cNvSpPr>
          <p:nvPr>
            <p:ph type="body" sz="quarter" idx="13" hasCustomPrompt="1"/>
          </p:nvPr>
        </p:nvSpPr>
        <p:spPr>
          <a:xfrm>
            <a:off x="9804707" y="3287"/>
            <a:ext cx="1972313" cy="4416594"/>
          </a:xfrm>
        </p:spPr>
        <p:txBody>
          <a:bodyPr wrap="none" rIns="180000">
            <a:spAutoFit/>
          </a:bodyPr>
          <a:lstStyle>
            <a:lvl1pPr marL="0" indent="0" algn="r">
              <a:spcBef>
                <a:spcPts val="0"/>
              </a:spcBef>
              <a:buNone/>
              <a:defRPr sz="28700" b="1" spc="-2000" baseline="0">
                <a:solidFill>
                  <a:schemeClr val="bg1"/>
                </a:solidFill>
              </a:defRPr>
            </a:lvl1pPr>
          </a:lstStyle>
          <a:p>
            <a:pPr lvl="0"/>
            <a:r>
              <a:rPr lang="nl-BE" noProof="0" dirty="0"/>
              <a:t>0</a:t>
            </a:r>
          </a:p>
        </p:txBody>
      </p:sp>
      <p:sp>
        <p:nvSpPr>
          <p:cNvPr id="28" name="strSubtitle">
            <a:extLst>
              <a:ext uri="{FF2B5EF4-FFF2-40B4-BE49-F238E27FC236}">
                <a16:creationId xmlns:a16="http://schemas.microsoft.com/office/drawing/2014/main" id="{EAD9E490-1E31-4422-92FE-CCB15CA4E7B4}"/>
              </a:ext>
            </a:extLst>
          </p:cNvPr>
          <p:cNvSpPr>
            <a:spLocks noGrp="1"/>
          </p:cNvSpPr>
          <p:nvPr>
            <p:ph type="body" sz="quarter" idx="15" hasCustomPrompt="1"/>
          </p:nvPr>
        </p:nvSpPr>
        <p:spPr>
          <a:xfrm>
            <a:off x="414980" y="2816932"/>
            <a:ext cx="7559675" cy="442035"/>
          </a:xfrm>
        </p:spPr>
        <p:txBody>
          <a:bodyPr lIns="72000" tIns="36000" rIns="72000" bIns="36000">
            <a:noAutofit/>
          </a:bodyPr>
          <a:lstStyle>
            <a:lvl1pPr>
              <a:defRPr sz="2400" b="1">
                <a:solidFill>
                  <a:schemeClr val="bg1"/>
                </a:solidFill>
              </a:defRPr>
            </a:lvl1pPr>
          </a:lstStyle>
          <a:p>
            <a:pPr lvl="0"/>
            <a:r>
              <a:rPr lang="nl-BE" dirty="0"/>
              <a:t>Subtitle of the chapter</a:t>
            </a:r>
          </a:p>
        </p:txBody>
      </p:sp>
      <p:sp>
        <p:nvSpPr>
          <p:cNvPr id="29" name="strTitle">
            <a:extLst>
              <a:ext uri="{FF2B5EF4-FFF2-40B4-BE49-F238E27FC236}">
                <a16:creationId xmlns:a16="http://schemas.microsoft.com/office/drawing/2014/main" id="{5FBD0ACA-1606-420F-B5B7-624E1DC92B9B}"/>
              </a:ext>
            </a:extLst>
          </p:cNvPr>
          <p:cNvSpPr>
            <a:spLocks noGrp="1"/>
          </p:cNvSpPr>
          <p:nvPr>
            <p:ph type="title" hasCustomPrompt="1"/>
          </p:nvPr>
        </p:nvSpPr>
        <p:spPr>
          <a:xfrm>
            <a:off x="414980" y="367200"/>
            <a:ext cx="7560000" cy="1677104"/>
          </a:xfrm>
        </p:spPr>
        <p:txBody>
          <a:bodyPr lIns="72000" tIns="180000" rIns="72000" bIns="0" anchor="t">
            <a:spAutoFit/>
          </a:bodyPr>
          <a:lstStyle>
            <a:lvl1pPr>
              <a:lnSpc>
                <a:spcPct val="80000"/>
              </a:lnSpc>
              <a:defRPr sz="6000">
                <a:solidFill>
                  <a:schemeClr val="bg1"/>
                </a:solidFill>
                <a:latin typeface="+mj-lt"/>
              </a:defRPr>
            </a:lvl1pPr>
          </a:lstStyle>
          <a:p>
            <a:r>
              <a:rPr lang="nl-BE" noProof="0" dirty="0"/>
              <a:t>TITLE OF THE CHapter</a:t>
            </a:r>
          </a:p>
        </p:txBody>
      </p:sp>
      <p:sp>
        <p:nvSpPr>
          <p:cNvPr id="2" name="strSlideNumber">
            <a:extLst>
              <a:ext uri="{FF2B5EF4-FFF2-40B4-BE49-F238E27FC236}">
                <a16:creationId xmlns:a16="http://schemas.microsoft.com/office/drawing/2014/main" id="{3A84A220-3693-41A4-88AB-7A010CD4D1AB}"/>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nl-BE" smtClean="0"/>
              <a:pPr/>
              <a:t>‹#›</a:t>
            </a:fld>
            <a:r>
              <a:rPr lang="nl-BE" dirty="0"/>
              <a:t> </a:t>
            </a:r>
          </a:p>
        </p:txBody>
      </p:sp>
      <p:cxnSp>
        <p:nvCxnSpPr>
          <p:cNvPr id="13" name="SlideNumberLine">
            <a:extLst>
              <a:ext uri="{FF2B5EF4-FFF2-40B4-BE49-F238E27FC236}">
                <a16:creationId xmlns:a16="http://schemas.microsoft.com/office/drawing/2014/main" id="{17E9A596-924C-46A8-BA12-73CDD87366FF}"/>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c)Ipsos">
            <a:extLst>
              <a:ext uri="{FF2B5EF4-FFF2-40B4-BE49-F238E27FC236}">
                <a16:creationId xmlns:a16="http://schemas.microsoft.com/office/drawing/2014/main" id="{5E264544-2D09-4BA6-91E1-2C807FB78DB5}"/>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dirty="0">
                <a:solidFill>
                  <a:schemeClr val="bg1"/>
                </a:solidFill>
              </a:rPr>
              <a:t>© Ipsos</a:t>
            </a:r>
          </a:p>
        </p:txBody>
      </p:sp>
      <p:pic>
        <p:nvPicPr>
          <p:cNvPr id="17" name="IpsosLogo">
            <a:extLst>
              <a:ext uri="{FF2B5EF4-FFF2-40B4-BE49-F238E27FC236}">
                <a16:creationId xmlns:a16="http://schemas.microsoft.com/office/drawing/2014/main" id="{805C8D66-EF27-4796-BC27-5B7480F77E9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3386586534"/>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_Blue-Bg">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4500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nvGrpSpPr>
          <p:cNvPr id="2" name="Angled stripes">
            <a:extLst>
              <a:ext uri="{FF2B5EF4-FFF2-40B4-BE49-F238E27FC236}">
                <a16:creationId xmlns:a16="http://schemas.microsoft.com/office/drawing/2014/main" id="{7891BCED-BC4C-4478-B2CE-F4ED2966AF97}"/>
              </a:ext>
            </a:extLst>
          </p:cNvPr>
          <p:cNvGrpSpPr/>
          <p:nvPr userDrawn="1"/>
        </p:nvGrpSpPr>
        <p:grpSpPr>
          <a:xfrm>
            <a:off x="3254052" y="0"/>
            <a:ext cx="8937948" cy="6858003"/>
            <a:chOff x="3254052" y="0"/>
            <a:chExt cx="8937948" cy="6858003"/>
          </a:xfrm>
        </p:grpSpPr>
        <p:sp>
          <p:nvSpPr>
            <p:cNvPr id="30" name="Freeform: Shape 29">
              <a:extLst>
                <a:ext uri="{FF2B5EF4-FFF2-40B4-BE49-F238E27FC236}">
                  <a16:creationId xmlns:a16="http://schemas.microsoft.com/office/drawing/2014/main" id="{E1D58DA2-AFA4-4B01-B349-A26BF2586172}"/>
                </a:ext>
              </a:extLst>
            </p:cNvPr>
            <p:cNvSpPr/>
            <p:nvPr userDrawn="1"/>
          </p:nvSpPr>
          <p:spPr>
            <a:xfrm>
              <a:off x="8025960" y="411812"/>
              <a:ext cx="4166040" cy="4088189"/>
            </a:xfrm>
            <a:custGeom>
              <a:avLst/>
              <a:gdLst>
                <a:gd name="connsiteX0" fmla="*/ 4166040 w 4166040"/>
                <a:gd name="connsiteY0" fmla="*/ 0 h 4088189"/>
                <a:gd name="connsiteX1" fmla="*/ 4166040 w 4166040"/>
                <a:gd name="connsiteY1" fmla="*/ 1703013 h 4088189"/>
                <a:gd name="connsiteX2" fmla="*/ 1735443 w 4166040"/>
                <a:gd name="connsiteY2" fmla="*/ 4088189 h 4088189"/>
                <a:gd name="connsiteX3" fmla="*/ 0 w 4166040"/>
                <a:gd name="connsiteY3" fmla="*/ 4088189 h 4088189"/>
              </a:gdLst>
              <a:ahLst/>
              <a:cxnLst>
                <a:cxn ang="0">
                  <a:pos x="connsiteX0" y="connsiteY0"/>
                </a:cxn>
                <a:cxn ang="0">
                  <a:pos x="connsiteX1" y="connsiteY1"/>
                </a:cxn>
                <a:cxn ang="0">
                  <a:pos x="connsiteX2" y="connsiteY2"/>
                </a:cxn>
                <a:cxn ang="0">
                  <a:pos x="connsiteX3" y="connsiteY3"/>
                </a:cxn>
              </a:cxnLst>
              <a:rect l="l" t="t" r="r" b="b"/>
              <a:pathLst>
                <a:path w="4166040" h="4088189">
                  <a:moveTo>
                    <a:pt x="4166040" y="0"/>
                  </a:moveTo>
                  <a:lnTo>
                    <a:pt x="4166040" y="1703013"/>
                  </a:lnTo>
                  <a:lnTo>
                    <a:pt x="1735443" y="4088189"/>
                  </a:lnTo>
                  <a:lnTo>
                    <a:pt x="0" y="4088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4" name="Freeform: Shape 33">
              <a:extLst>
                <a:ext uri="{FF2B5EF4-FFF2-40B4-BE49-F238E27FC236}">
                  <a16:creationId xmlns:a16="http://schemas.microsoft.com/office/drawing/2014/main" id="{D7851122-3EA1-4F0F-A515-3AA3F946820D}"/>
                </a:ext>
              </a:extLst>
            </p:cNvPr>
            <p:cNvSpPr/>
            <p:nvPr userDrawn="1"/>
          </p:nvSpPr>
          <p:spPr>
            <a:xfrm>
              <a:off x="5656958" y="0"/>
              <a:ext cx="6321138" cy="4500000"/>
            </a:xfrm>
            <a:custGeom>
              <a:avLst/>
              <a:gdLst>
                <a:gd name="connsiteX0" fmla="*/ 4585694 w 6321138"/>
                <a:gd name="connsiteY0" fmla="*/ 0 h 4500000"/>
                <a:gd name="connsiteX1" fmla="*/ 6321138 w 6321138"/>
                <a:gd name="connsiteY1" fmla="*/ 0 h 4500000"/>
                <a:gd name="connsiteX2" fmla="*/ 1735444 w 6321138"/>
                <a:gd name="connsiteY2" fmla="*/ 4500000 h 4500000"/>
                <a:gd name="connsiteX3" fmla="*/ 0 w 6321138"/>
                <a:gd name="connsiteY3" fmla="*/ 4500000 h 4500000"/>
              </a:gdLst>
              <a:ahLst/>
              <a:cxnLst>
                <a:cxn ang="0">
                  <a:pos x="connsiteX0" y="connsiteY0"/>
                </a:cxn>
                <a:cxn ang="0">
                  <a:pos x="connsiteX1" y="connsiteY1"/>
                </a:cxn>
                <a:cxn ang="0">
                  <a:pos x="connsiteX2" y="connsiteY2"/>
                </a:cxn>
                <a:cxn ang="0">
                  <a:pos x="connsiteX3" y="connsiteY3"/>
                </a:cxn>
              </a:cxnLst>
              <a:rect l="l" t="t" r="r" b="b"/>
              <a:pathLst>
                <a:path w="6321138" h="4500000">
                  <a:moveTo>
                    <a:pt x="4585694" y="0"/>
                  </a:moveTo>
                  <a:lnTo>
                    <a:pt x="6321138" y="0"/>
                  </a:lnTo>
                  <a:lnTo>
                    <a:pt x="1735444" y="4500000"/>
                  </a:lnTo>
                  <a:lnTo>
                    <a:pt x="0" y="450000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5" name="Freeform: Shape 34">
              <a:extLst>
                <a:ext uri="{FF2B5EF4-FFF2-40B4-BE49-F238E27FC236}">
                  <a16:creationId xmlns:a16="http://schemas.microsoft.com/office/drawing/2014/main" id="{6396010A-4D2D-4B8D-8AB2-F6A9DC9658D2}"/>
                </a:ext>
              </a:extLst>
            </p:cNvPr>
            <p:cNvSpPr/>
            <p:nvPr userDrawn="1"/>
          </p:nvSpPr>
          <p:spPr>
            <a:xfrm>
              <a:off x="3254052" y="4500000"/>
              <a:ext cx="4138348" cy="2358000"/>
            </a:xfrm>
            <a:custGeom>
              <a:avLst/>
              <a:gdLst>
                <a:gd name="connsiteX0" fmla="*/ 2402904 w 4138348"/>
                <a:gd name="connsiteY0" fmla="*/ 0 h 2358000"/>
                <a:gd name="connsiteX1" fmla="*/ 4138348 w 4138348"/>
                <a:gd name="connsiteY1" fmla="*/ 0 h 2358000"/>
                <a:gd name="connsiteX2" fmla="*/ 1735445 w 4138348"/>
                <a:gd name="connsiteY2" fmla="*/ 2358000 h 2358000"/>
                <a:gd name="connsiteX3" fmla="*/ 0 w 4138348"/>
                <a:gd name="connsiteY3" fmla="*/ 2358000 h 2358000"/>
              </a:gdLst>
              <a:ahLst/>
              <a:cxnLst>
                <a:cxn ang="0">
                  <a:pos x="connsiteX0" y="connsiteY0"/>
                </a:cxn>
                <a:cxn ang="0">
                  <a:pos x="connsiteX1" y="connsiteY1"/>
                </a:cxn>
                <a:cxn ang="0">
                  <a:pos x="connsiteX2" y="connsiteY2"/>
                </a:cxn>
                <a:cxn ang="0">
                  <a:pos x="connsiteX3" y="connsiteY3"/>
                </a:cxn>
              </a:cxnLst>
              <a:rect l="l" t="t" r="r" b="b"/>
              <a:pathLst>
                <a:path w="4138348" h="2358000">
                  <a:moveTo>
                    <a:pt x="2402904" y="0"/>
                  </a:moveTo>
                  <a:lnTo>
                    <a:pt x="4138348" y="0"/>
                  </a:lnTo>
                  <a:lnTo>
                    <a:pt x="1735445" y="2358000"/>
                  </a:lnTo>
                  <a:lnTo>
                    <a:pt x="0" y="23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7" name="Freeform: Shape 36">
              <a:extLst>
                <a:ext uri="{FF2B5EF4-FFF2-40B4-BE49-F238E27FC236}">
                  <a16:creationId xmlns:a16="http://schemas.microsoft.com/office/drawing/2014/main" id="{EFAFACA6-1FBB-4102-A9B1-68C6D7939BFE}"/>
                </a:ext>
              </a:extLst>
            </p:cNvPr>
            <p:cNvSpPr/>
            <p:nvPr userDrawn="1"/>
          </p:nvSpPr>
          <p:spPr>
            <a:xfrm>
              <a:off x="5623056" y="4500002"/>
              <a:ext cx="4138348" cy="2358001"/>
            </a:xfrm>
            <a:custGeom>
              <a:avLst/>
              <a:gdLst>
                <a:gd name="connsiteX0" fmla="*/ 2402904 w 4138348"/>
                <a:gd name="connsiteY0" fmla="*/ 0 h 2358001"/>
                <a:gd name="connsiteX1" fmla="*/ 4138348 w 4138348"/>
                <a:gd name="connsiteY1" fmla="*/ 0 h 2358001"/>
                <a:gd name="connsiteX2" fmla="*/ 1735444 w 4138348"/>
                <a:gd name="connsiteY2" fmla="*/ 2358000 h 2358001"/>
                <a:gd name="connsiteX3" fmla="*/ 0 w 4138348"/>
                <a:gd name="connsiteY3" fmla="*/ 2358001 h 2358001"/>
              </a:gdLst>
              <a:ahLst/>
              <a:cxnLst>
                <a:cxn ang="0">
                  <a:pos x="connsiteX0" y="connsiteY0"/>
                </a:cxn>
                <a:cxn ang="0">
                  <a:pos x="connsiteX1" y="connsiteY1"/>
                </a:cxn>
                <a:cxn ang="0">
                  <a:pos x="connsiteX2" y="connsiteY2"/>
                </a:cxn>
                <a:cxn ang="0">
                  <a:pos x="connsiteX3" y="connsiteY3"/>
                </a:cxn>
              </a:cxnLst>
              <a:rect l="l" t="t" r="r" b="b"/>
              <a:pathLst>
                <a:path w="4138348" h="2358001">
                  <a:moveTo>
                    <a:pt x="2402904" y="0"/>
                  </a:moveTo>
                  <a:lnTo>
                    <a:pt x="4138348" y="0"/>
                  </a:lnTo>
                  <a:lnTo>
                    <a:pt x="1735444" y="2358000"/>
                  </a:lnTo>
                  <a:lnTo>
                    <a:pt x="0" y="23580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12" name="strTitlePosition">
            <a:extLst>
              <a:ext uri="{FF2B5EF4-FFF2-40B4-BE49-F238E27FC236}">
                <a16:creationId xmlns:a16="http://schemas.microsoft.com/office/drawing/2014/main" id="{6B68833D-BA1A-4FF9-87AB-A73A651A5198}"/>
              </a:ext>
            </a:extLst>
          </p:cNvPr>
          <p:cNvSpPr>
            <a:spLocks noGrp="1"/>
          </p:cNvSpPr>
          <p:nvPr>
            <p:ph type="body" sz="quarter" idx="13" hasCustomPrompt="1"/>
          </p:nvPr>
        </p:nvSpPr>
        <p:spPr>
          <a:xfrm>
            <a:off x="8621691" y="3287"/>
            <a:ext cx="3155329" cy="3231654"/>
          </a:xfrm>
        </p:spPr>
        <p:txBody>
          <a:bodyPr wrap="none" rIns="180000">
            <a:spAutoFit/>
          </a:bodyPr>
          <a:lstStyle>
            <a:lvl1pPr marL="0" indent="0" algn="r">
              <a:spcBef>
                <a:spcPts val="0"/>
              </a:spcBef>
              <a:buNone/>
              <a:defRPr sz="21000" b="1" spc="-2000" baseline="0">
                <a:solidFill>
                  <a:schemeClr val="bg1"/>
                </a:solidFill>
              </a:defRPr>
            </a:lvl1pPr>
          </a:lstStyle>
          <a:p>
            <a:pPr lvl="0"/>
            <a:r>
              <a:rPr lang="nl-BE" noProof="0" dirty="0"/>
              <a:t>0.0</a:t>
            </a:r>
          </a:p>
        </p:txBody>
      </p:sp>
      <p:sp>
        <p:nvSpPr>
          <p:cNvPr id="13" name="strChapterNumber">
            <a:extLst>
              <a:ext uri="{FF2B5EF4-FFF2-40B4-BE49-F238E27FC236}">
                <a16:creationId xmlns:a16="http://schemas.microsoft.com/office/drawing/2014/main" id="{AA76832A-09A4-49F3-A711-6D423B9CE365}"/>
              </a:ext>
            </a:extLst>
          </p:cNvPr>
          <p:cNvSpPr>
            <a:spLocks noGrp="1"/>
          </p:cNvSpPr>
          <p:nvPr>
            <p:ph type="body" sz="quarter" idx="15" hasCustomPrompt="1"/>
          </p:nvPr>
        </p:nvSpPr>
        <p:spPr>
          <a:xfrm>
            <a:off x="414980" y="4906800"/>
            <a:ext cx="7560000" cy="565146"/>
          </a:xfrm>
        </p:spPr>
        <p:txBody>
          <a:bodyPr lIns="72000" tIns="36000" rIns="72000" bIns="36000">
            <a:noAutofit/>
          </a:bodyPr>
          <a:lstStyle>
            <a:lvl1pPr>
              <a:defRPr sz="3200" b="1">
                <a:solidFill>
                  <a:schemeClr val="bg2"/>
                </a:solidFill>
              </a:defRPr>
            </a:lvl1pPr>
          </a:lstStyle>
          <a:p>
            <a:pPr lvl="0"/>
            <a:r>
              <a:rPr lang="nl-BE" dirty="0"/>
              <a:t>0. Chapter Title</a:t>
            </a:r>
          </a:p>
        </p:txBody>
      </p:sp>
      <p:sp>
        <p:nvSpPr>
          <p:cNvPr id="14" name="strSectionTitle">
            <a:extLst>
              <a:ext uri="{FF2B5EF4-FFF2-40B4-BE49-F238E27FC236}">
                <a16:creationId xmlns:a16="http://schemas.microsoft.com/office/drawing/2014/main" id="{00F25EF0-BD26-4B0D-9148-4756489A926A}"/>
              </a:ext>
            </a:extLst>
          </p:cNvPr>
          <p:cNvSpPr>
            <a:spLocks noGrp="1"/>
          </p:cNvSpPr>
          <p:nvPr>
            <p:ph type="title" hasCustomPrompt="1"/>
          </p:nvPr>
        </p:nvSpPr>
        <p:spPr>
          <a:xfrm>
            <a:off x="414980" y="368300"/>
            <a:ext cx="7560000" cy="1527575"/>
          </a:xfrm>
        </p:spPr>
        <p:txBody>
          <a:bodyPr lIns="72000" tIns="180000" rIns="72000" bIns="0" anchor="t">
            <a:spAutoFit/>
          </a:bodyPr>
          <a:lstStyle>
            <a:lvl1pPr>
              <a:lnSpc>
                <a:spcPct val="80000"/>
              </a:lnSpc>
              <a:defRPr sz="5400">
                <a:solidFill>
                  <a:schemeClr val="bg1"/>
                </a:solidFill>
                <a:latin typeface="+mj-lt"/>
              </a:defRPr>
            </a:lvl1pPr>
          </a:lstStyle>
          <a:p>
            <a:r>
              <a:rPr lang="nl-BE" noProof="0" dirty="0"/>
              <a:t>TITLE OF THE Section</a:t>
            </a:r>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a:t>
            </a:fld>
            <a:r>
              <a:rPr lang="nl-BE" dirty="0"/>
              <a:t> </a:t>
            </a:r>
          </a:p>
        </p:txBody>
      </p:sp>
    </p:spTree>
    <p:extLst>
      <p:ext uri="{BB962C8B-B14F-4D97-AF65-F5344CB8AC3E}">
        <p14:creationId xmlns:p14="http://schemas.microsoft.com/office/powerpoint/2010/main" val="21133029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section_Blue-Bg">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3429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endParaRPr lang="nl-BE" sz="1200" dirty="0">
              <a:solidFill>
                <a:schemeClr val="bg1"/>
              </a:solidFill>
            </a:endParaRPr>
          </a:p>
        </p:txBody>
      </p:sp>
      <p:grpSp>
        <p:nvGrpSpPr>
          <p:cNvPr id="2" name="Angled stripes">
            <a:extLst>
              <a:ext uri="{FF2B5EF4-FFF2-40B4-BE49-F238E27FC236}">
                <a16:creationId xmlns:a16="http://schemas.microsoft.com/office/drawing/2014/main" id="{808C8F37-7B4A-4F6E-8E08-574B5CAE35DB}"/>
              </a:ext>
            </a:extLst>
          </p:cNvPr>
          <p:cNvGrpSpPr/>
          <p:nvPr userDrawn="1"/>
        </p:nvGrpSpPr>
        <p:grpSpPr>
          <a:xfrm>
            <a:off x="3254052" y="0"/>
            <a:ext cx="8937950" cy="6858002"/>
            <a:chOff x="3254052" y="0"/>
            <a:chExt cx="8937950" cy="6858002"/>
          </a:xfrm>
        </p:grpSpPr>
        <p:sp>
          <p:nvSpPr>
            <p:cNvPr id="25" name="Freeform: Shape 24">
              <a:extLst>
                <a:ext uri="{FF2B5EF4-FFF2-40B4-BE49-F238E27FC236}">
                  <a16:creationId xmlns:a16="http://schemas.microsoft.com/office/drawing/2014/main" id="{FAF3FAF0-F8F9-4561-8BC9-F145ED75CC84}"/>
                </a:ext>
              </a:extLst>
            </p:cNvPr>
            <p:cNvSpPr/>
            <p:nvPr userDrawn="1"/>
          </p:nvSpPr>
          <p:spPr>
            <a:xfrm>
              <a:off x="3254052" y="3429000"/>
              <a:ext cx="5229744" cy="3429000"/>
            </a:xfrm>
            <a:custGeom>
              <a:avLst/>
              <a:gdLst>
                <a:gd name="connsiteX0" fmla="*/ 3494299 w 5229744"/>
                <a:gd name="connsiteY0" fmla="*/ 0 h 3429000"/>
                <a:gd name="connsiteX1" fmla="*/ 5229744 w 5229744"/>
                <a:gd name="connsiteY1" fmla="*/ 0 h 3429000"/>
                <a:gd name="connsiteX2" fmla="*/ 1735445 w 5229744"/>
                <a:gd name="connsiteY2" fmla="*/ 3429000 h 3429000"/>
                <a:gd name="connsiteX3" fmla="*/ 0 w 5229744"/>
                <a:gd name="connsiteY3" fmla="*/ 3429000 h 3429000"/>
                <a:gd name="connsiteX4" fmla="*/ 3494299 w 5229744"/>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0">
                  <a:moveTo>
                    <a:pt x="3494299" y="0"/>
                  </a:moveTo>
                  <a:lnTo>
                    <a:pt x="5229744"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4" name="Freeform: Shape 23">
              <a:extLst>
                <a:ext uri="{FF2B5EF4-FFF2-40B4-BE49-F238E27FC236}">
                  <a16:creationId xmlns:a16="http://schemas.microsoft.com/office/drawing/2014/main" id="{3A00425D-52A8-4523-91A0-313A3192EDB6}"/>
                </a:ext>
              </a:extLst>
            </p:cNvPr>
            <p:cNvSpPr/>
            <p:nvPr userDrawn="1"/>
          </p:nvSpPr>
          <p:spPr>
            <a:xfrm>
              <a:off x="5623056" y="3429001"/>
              <a:ext cx="5229744" cy="3429001"/>
            </a:xfrm>
            <a:custGeom>
              <a:avLst/>
              <a:gdLst>
                <a:gd name="connsiteX0" fmla="*/ 3494300 w 5229744"/>
                <a:gd name="connsiteY0" fmla="*/ 0 h 3429001"/>
                <a:gd name="connsiteX1" fmla="*/ 5229744 w 5229744"/>
                <a:gd name="connsiteY1" fmla="*/ 0 h 3429001"/>
                <a:gd name="connsiteX2" fmla="*/ 1735444 w 5229744"/>
                <a:gd name="connsiteY2" fmla="*/ 3429001 h 3429001"/>
                <a:gd name="connsiteX3" fmla="*/ 0 w 5229744"/>
                <a:gd name="connsiteY3" fmla="*/ 3429001 h 3429001"/>
                <a:gd name="connsiteX4" fmla="*/ 3494300 w 5229744"/>
                <a:gd name="connsiteY4" fmla="*/ 0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1">
                  <a:moveTo>
                    <a:pt x="3494300" y="0"/>
                  </a:moveTo>
                  <a:lnTo>
                    <a:pt x="5229744" y="0"/>
                  </a:lnTo>
                  <a:lnTo>
                    <a:pt x="1735444" y="3429001"/>
                  </a:lnTo>
                  <a:lnTo>
                    <a:pt x="0" y="3429001"/>
                  </a:lnTo>
                  <a:lnTo>
                    <a:pt x="349430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3" name="Freeform: Shape 22">
              <a:extLst>
                <a:ext uri="{FF2B5EF4-FFF2-40B4-BE49-F238E27FC236}">
                  <a16:creationId xmlns:a16="http://schemas.microsoft.com/office/drawing/2014/main" id="{49A032F3-EAA1-44E5-93DD-6A8E7315D1A1}"/>
                </a:ext>
              </a:extLst>
            </p:cNvPr>
            <p:cNvSpPr/>
            <p:nvPr userDrawn="1"/>
          </p:nvSpPr>
          <p:spPr>
            <a:xfrm>
              <a:off x="6748352" y="0"/>
              <a:ext cx="5229743" cy="3429000"/>
            </a:xfrm>
            <a:custGeom>
              <a:avLst/>
              <a:gdLst>
                <a:gd name="connsiteX0" fmla="*/ 3494299 w 5229743"/>
                <a:gd name="connsiteY0" fmla="*/ 0 h 3429000"/>
                <a:gd name="connsiteX1" fmla="*/ 5229743 w 5229743"/>
                <a:gd name="connsiteY1" fmla="*/ 0 h 3429000"/>
                <a:gd name="connsiteX2" fmla="*/ 1735445 w 5229743"/>
                <a:gd name="connsiteY2" fmla="*/ 3429000 h 3429000"/>
                <a:gd name="connsiteX3" fmla="*/ 0 w 5229743"/>
                <a:gd name="connsiteY3" fmla="*/ 3429000 h 3429000"/>
                <a:gd name="connsiteX4" fmla="*/ 3494299 w 5229743"/>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3" h="3429000">
                  <a:moveTo>
                    <a:pt x="3494299" y="0"/>
                  </a:moveTo>
                  <a:lnTo>
                    <a:pt x="5229743" y="0"/>
                  </a:lnTo>
                  <a:lnTo>
                    <a:pt x="1735445" y="3429000"/>
                  </a:lnTo>
                  <a:lnTo>
                    <a:pt x="0" y="3429000"/>
                  </a:lnTo>
                  <a:lnTo>
                    <a:pt x="3494299"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2" name="Freeform: Shape 21">
              <a:extLst>
                <a:ext uri="{FF2B5EF4-FFF2-40B4-BE49-F238E27FC236}">
                  <a16:creationId xmlns:a16="http://schemas.microsoft.com/office/drawing/2014/main" id="{57AA1789-300C-40C0-AB9A-07961F7D8704}"/>
                </a:ext>
              </a:extLst>
            </p:cNvPr>
            <p:cNvSpPr/>
            <p:nvPr userDrawn="1"/>
          </p:nvSpPr>
          <p:spPr>
            <a:xfrm>
              <a:off x="9117357" y="411812"/>
              <a:ext cx="3074645" cy="3017188"/>
            </a:xfrm>
            <a:custGeom>
              <a:avLst/>
              <a:gdLst>
                <a:gd name="connsiteX0" fmla="*/ 3074644 w 3074645"/>
                <a:gd name="connsiteY0" fmla="*/ 0 h 3017188"/>
                <a:gd name="connsiteX1" fmla="*/ 3074645 w 3074645"/>
                <a:gd name="connsiteY1" fmla="*/ 1703013 h 3017188"/>
                <a:gd name="connsiteX2" fmla="*/ 1735444 w 3074645"/>
                <a:gd name="connsiteY2" fmla="*/ 3017188 h 3017188"/>
                <a:gd name="connsiteX3" fmla="*/ 0 w 3074645"/>
                <a:gd name="connsiteY3" fmla="*/ 3017188 h 3017188"/>
                <a:gd name="connsiteX4" fmla="*/ 3074644 w 3074645"/>
                <a:gd name="connsiteY4" fmla="*/ 0 h 3017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45" h="3017188">
                  <a:moveTo>
                    <a:pt x="3074644" y="0"/>
                  </a:moveTo>
                  <a:lnTo>
                    <a:pt x="3074645" y="1703013"/>
                  </a:lnTo>
                  <a:lnTo>
                    <a:pt x="1735444" y="3017188"/>
                  </a:lnTo>
                  <a:lnTo>
                    <a:pt x="0" y="3017188"/>
                  </a:lnTo>
                  <a:lnTo>
                    <a:pt x="3074644"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12" name="strTitlePosition">
            <a:extLst>
              <a:ext uri="{FF2B5EF4-FFF2-40B4-BE49-F238E27FC236}">
                <a16:creationId xmlns:a16="http://schemas.microsoft.com/office/drawing/2014/main" id="{36285B46-5600-4E26-B3B7-AB79912609E0}"/>
              </a:ext>
            </a:extLst>
          </p:cNvPr>
          <p:cNvSpPr>
            <a:spLocks noGrp="1"/>
          </p:cNvSpPr>
          <p:nvPr>
            <p:ph type="body" sz="quarter" idx="13" hasCustomPrompt="1"/>
          </p:nvPr>
        </p:nvSpPr>
        <p:spPr>
          <a:xfrm>
            <a:off x="10455577" y="3287"/>
            <a:ext cx="1321443" cy="2693045"/>
          </a:xfrm>
        </p:spPr>
        <p:txBody>
          <a:bodyPr wrap="none" rIns="72000">
            <a:spAutoFit/>
          </a:bodyPr>
          <a:lstStyle>
            <a:lvl1pPr marL="0" indent="0" algn="r">
              <a:spcBef>
                <a:spcPts val="0"/>
              </a:spcBef>
              <a:buNone/>
              <a:defRPr sz="17500" b="1" spc="0" baseline="0">
                <a:solidFill>
                  <a:schemeClr val="bg1"/>
                </a:solidFill>
              </a:defRPr>
            </a:lvl1pPr>
          </a:lstStyle>
          <a:p>
            <a:pPr lvl="0"/>
            <a:r>
              <a:rPr lang="nl-BE" noProof="0" dirty="0"/>
              <a:t>a</a:t>
            </a:r>
          </a:p>
        </p:txBody>
      </p:sp>
      <p:sp>
        <p:nvSpPr>
          <p:cNvPr id="13" name="strSectionNumber">
            <a:extLst>
              <a:ext uri="{FF2B5EF4-FFF2-40B4-BE49-F238E27FC236}">
                <a16:creationId xmlns:a16="http://schemas.microsoft.com/office/drawing/2014/main" id="{C7E96A91-41DA-4A54-8987-91370802F2DC}"/>
              </a:ext>
            </a:extLst>
          </p:cNvPr>
          <p:cNvSpPr>
            <a:spLocks noGrp="1"/>
          </p:cNvSpPr>
          <p:nvPr>
            <p:ph type="body" sz="quarter" idx="15" hasCustomPrompt="1"/>
          </p:nvPr>
        </p:nvSpPr>
        <p:spPr>
          <a:xfrm>
            <a:off x="414980" y="3835800"/>
            <a:ext cx="7560000" cy="503590"/>
          </a:xfrm>
        </p:spPr>
        <p:txBody>
          <a:bodyPr lIns="72000" tIns="36000" rIns="72000" bIns="36000">
            <a:noAutofit/>
          </a:bodyPr>
          <a:lstStyle>
            <a:lvl1pPr>
              <a:defRPr sz="2800" b="1">
                <a:solidFill>
                  <a:schemeClr val="bg2"/>
                </a:solidFill>
              </a:defRPr>
            </a:lvl1pPr>
          </a:lstStyle>
          <a:p>
            <a:pPr lvl="0"/>
            <a:r>
              <a:rPr lang="nl-BE" noProof="0" dirty="0"/>
              <a:t>0.0 Section Title</a:t>
            </a:r>
          </a:p>
        </p:txBody>
      </p:sp>
      <p:sp>
        <p:nvSpPr>
          <p:cNvPr id="14" name="strSubsectionTitle">
            <a:extLst>
              <a:ext uri="{FF2B5EF4-FFF2-40B4-BE49-F238E27FC236}">
                <a16:creationId xmlns:a16="http://schemas.microsoft.com/office/drawing/2014/main" id="{91FC0F83-CA3E-4E78-8FC9-771F2150749D}"/>
              </a:ext>
            </a:extLst>
          </p:cNvPr>
          <p:cNvSpPr>
            <a:spLocks noGrp="1"/>
          </p:cNvSpPr>
          <p:nvPr>
            <p:ph type="title" hasCustomPrompt="1"/>
          </p:nvPr>
        </p:nvSpPr>
        <p:spPr>
          <a:xfrm>
            <a:off x="414980" y="367200"/>
            <a:ext cx="7560000" cy="1378047"/>
          </a:xfrm>
        </p:spPr>
        <p:txBody>
          <a:bodyPr lIns="72000" tIns="180000" rIns="72000" bIns="0" anchor="t">
            <a:spAutoFit/>
          </a:bodyPr>
          <a:lstStyle>
            <a:lvl1pPr>
              <a:lnSpc>
                <a:spcPct val="80000"/>
              </a:lnSpc>
              <a:defRPr sz="4800">
                <a:solidFill>
                  <a:schemeClr val="bg1"/>
                </a:solidFill>
                <a:latin typeface="+mj-lt"/>
              </a:defRPr>
            </a:lvl1pPr>
          </a:lstStyle>
          <a:p>
            <a:r>
              <a:rPr lang="nl-BE" noProof="0" dirty="0"/>
              <a:t>TITLE OF THE SubSection</a:t>
            </a:r>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a:t>
            </a:fld>
            <a:r>
              <a:rPr lang="nl-BE" dirty="0"/>
              <a:t> </a:t>
            </a:r>
          </a:p>
        </p:txBody>
      </p:sp>
    </p:spTree>
    <p:extLst>
      <p:ext uri="{BB962C8B-B14F-4D97-AF65-F5344CB8AC3E}">
        <p14:creationId xmlns:p14="http://schemas.microsoft.com/office/powerpoint/2010/main" val="3956514111"/>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pter_Teal-Bg">
    <p:bg>
      <p:bgPr>
        <a:gradFill>
          <a:gsLst>
            <a:gs pos="0">
              <a:schemeClr val="tx2"/>
            </a:gs>
            <a:gs pos="100000">
              <a:schemeClr val="tx2">
                <a:lumMod val="50000"/>
              </a:schemeClr>
            </a:gs>
          </a:gsLst>
          <a:lin ang="2700000" scaled="0"/>
        </a:gradFill>
        <a:effectLst/>
      </p:bgPr>
    </p:bg>
    <p:spTree>
      <p:nvGrpSpPr>
        <p:cNvPr id="1" name=""/>
        <p:cNvGrpSpPr/>
        <p:nvPr/>
      </p:nvGrpSpPr>
      <p:grpSpPr>
        <a:xfrm>
          <a:off x="0" y="0"/>
          <a:ext cx="0" cy="0"/>
          <a:chOff x="0" y="0"/>
          <a:chExt cx="0" cy="0"/>
        </a:xfrm>
      </p:grpSpPr>
      <p:grpSp>
        <p:nvGrpSpPr>
          <p:cNvPr id="21" name="Angled stripes">
            <a:extLst>
              <a:ext uri="{FF2B5EF4-FFF2-40B4-BE49-F238E27FC236}">
                <a16:creationId xmlns:a16="http://schemas.microsoft.com/office/drawing/2014/main" id="{58E352CC-E2DF-4CB8-9509-70258E90D1A3}"/>
              </a:ext>
            </a:extLst>
          </p:cNvPr>
          <p:cNvGrpSpPr/>
          <p:nvPr userDrawn="1"/>
        </p:nvGrpSpPr>
        <p:grpSpPr>
          <a:xfrm>
            <a:off x="3254052" y="0"/>
            <a:ext cx="8937949" cy="6858001"/>
            <a:chOff x="3254052" y="0"/>
            <a:chExt cx="8937949" cy="6858001"/>
          </a:xfrm>
        </p:grpSpPr>
        <p:sp>
          <p:nvSpPr>
            <p:cNvPr id="22" name="Angled stripe 1">
              <a:extLst>
                <a:ext uri="{FF2B5EF4-FFF2-40B4-BE49-F238E27FC236}">
                  <a16:creationId xmlns:a16="http://schemas.microsoft.com/office/drawing/2014/main" id="{257EC01D-610A-4C18-AA53-D21A858AE25C}"/>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dirty="0"/>
            </a:p>
          </p:txBody>
        </p:sp>
        <p:sp>
          <p:nvSpPr>
            <p:cNvPr id="23" name="Angled stripe 2">
              <a:extLst>
                <a:ext uri="{FF2B5EF4-FFF2-40B4-BE49-F238E27FC236}">
                  <a16:creationId xmlns:a16="http://schemas.microsoft.com/office/drawing/2014/main" id="{D0D902F0-F2E2-41CA-BE3D-34200C5D79F5}"/>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dirty="0"/>
            </a:p>
          </p:txBody>
        </p:sp>
      </p:grpSp>
      <p:sp>
        <p:nvSpPr>
          <p:cNvPr id="24" name="strTitlePosition">
            <a:extLst>
              <a:ext uri="{FF2B5EF4-FFF2-40B4-BE49-F238E27FC236}">
                <a16:creationId xmlns:a16="http://schemas.microsoft.com/office/drawing/2014/main" id="{51173469-C58F-420E-AF9C-901A27871364}"/>
              </a:ext>
            </a:extLst>
          </p:cNvPr>
          <p:cNvSpPr>
            <a:spLocks noGrp="1"/>
          </p:cNvSpPr>
          <p:nvPr>
            <p:ph type="body" sz="quarter" idx="13" hasCustomPrompt="1"/>
          </p:nvPr>
        </p:nvSpPr>
        <p:spPr>
          <a:xfrm>
            <a:off x="9804707" y="3287"/>
            <a:ext cx="1972313" cy="4416594"/>
          </a:xfrm>
        </p:spPr>
        <p:txBody>
          <a:bodyPr wrap="none" rIns="180000">
            <a:spAutoFit/>
          </a:bodyPr>
          <a:lstStyle>
            <a:lvl1pPr marL="0" indent="0" algn="r">
              <a:spcBef>
                <a:spcPts val="0"/>
              </a:spcBef>
              <a:buNone/>
              <a:defRPr sz="28700" b="1" spc="-2000" baseline="0">
                <a:solidFill>
                  <a:schemeClr val="bg1"/>
                </a:solidFill>
              </a:defRPr>
            </a:lvl1pPr>
          </a:lstStyle>
          <a:p>
            <a:pPr lvl="0"/>
            <a:r>
              <a:rPr lang="nl-BE" noProof="0" dirty="0"/>
              <a:t>0</a:t>
            </a:r>
          </a:p>
        </p:txBody>
      </p:sp>
      <p:sp>
        <p:nvSpPr>
          <p:cNvPr id="25" name="strSubtitle">
            <a:extLst>
              <a:ext uri="{FF2B5EF4-FFF2-40B4-BE49-F238E27FC236}">
                <a16:creationId xmlns:a16="http://schemas.microsoft.com/office/drawing/2014/main" id="{B21909BA-29D4-47C6-9EDA-30C3B3ED50F3}"/>
              </a:ext>
            </a:extLst>
          </p:cNvPr>
          <p:cNvSpPr>
            <a:spLocks noGrp="1"/>
          </p:cNvSpPr>
          <p:nvPr>
            <p:ph type="body" sz="quarter" idx="15" hasCustomPrompt="1"/>
          </p:nvPr>
        </p:nvSpPr>
        <p:spPr>
          <a:xfrm>
            <a:off x="414980" y="2816932"/>
            <a:ext cx="7559675" cy="442035"/>
          </a:xfrm>
        </p:spPr>
        <p:txBody>
          <a:bodyPr lIns="72000" tIns="36000" rIns="72000" bIns="36000">
            <a:noAutofit/>
          </a:bodyPr>
          <a:lstStyle>
            <a:lvl1pPr>
              <a:defRPr sz="2400" b="1">
                <a:solidFill>
                  <a:schemeClr val="bg1"/>
                </a:solidFill>
              </a:defRPr>
            </a:lvl1pPr>
          </a:lstStyle>
          <a:p>
            <a:pPr lvl="0"/>
            <a:r>
              <a:rPr lang="nl-BE" dirty="0"/>
              <a:t>Subtitle of the chapter</a:t>
            </a:r>
          </a:p>
        </p:txBody>
      </p:sp>
      <p:sp>
        <p:nvSpPr>
          <p:cNvPr id="26" name="strTitle">
            <a:extLst>
              <a:ext uri="{FF2B5EF4-FFF2-40B4-BE49-F238E27FC236}">
                <a16:creationId xmlns:a16="http://schemas.microsoft.com/office/drawing/2014/main" id="{0BE174ED-C018-484D-8DC8-C016C9988858}"/>
              </a:ext>
            </a:extLst>
          </p:cNvPr>
          <p:cNvSpPr>
            <a:spLocks noGrp="1"/>
          </p:cNvSpPr>
          <p:nvPr>
            <p:ph type="title" hasCustomPrompt="1"/>
          </p:nvPr>
        </p:nvSpPr>
        <p:spPr>
          <a:xfrm>
            <a:off x="414980" y="367200"/>
            <a:ext cx="7560000" cy="1677104"/>
          </a:xfrm>
        </p:spPr>
        <p:txBody>
          <a:bodyPr lIns="72000" tIns="180000" rIns="72000" bIns="0" anchor="t">
            <a:spAutoFit/>
          </a:bodyPr>
          <a:lstStyle>
            <a:lvl1pPr>
              <a:lnSpc>
                <a:spcPct val="80000"/>
              </a:lnSpc>
              <a:defRPr sz="6000">
                <a:solidFill>
                  <a:schemeClr val="bg1"/>
                </a:solidFill>
                <a:latin typeface="+mj-lt"/>
              </a:defRPr>
            </a:lvl1pPr>
          </a:lstStyle>
          <a:p>
            <a:r>
              <a:rPr lang="nl-BE" noProof="0" dirty="0"/>
              <a:t>TITLE OF THE CHapter</a:t>
            </a:r>
          </a:p>
        </p:txBody>
      </p:sp>
      <p:sp>
        <p:nvSpPr>
          <p:cNvPr id="2" name="strSlideNumber">
            <a:extLst>
              <a:ext uri="{FF2B5EF4-FFF2-40B4-BE49-F238E27FC236}">
                <a16:creationId xmlns:a16="http://schemas.microsoft.com/office/drawing/2014/main" id="{D7F64D87-2D1F-4B1D-8CC4-637E1704F85A}"/>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nl-BE" smtClean="0"/>
              <a:pPr/>
              <a:t>‹#›</a:t>
            </a:fld>
            <a:r>
              <a:rPr lang="nl-BE" dirty="0"/>
              <a:t> </a:t>
            </a:r>
          </a:p>
        </p:txBody>
      </p:sp>
      <p:cxnSp>
        <p:nvCxnSpPr>
          <p:cNvPr id="13" name="SlideNumberLine">
            <a:extLst>
              <a:ext uri="{FF2B5EF4-FFF2-40B4-BE49-F238E27FC236}">
                <a16:creationId xmlns:a16="http://schemas.microsoft.com/office/drawing/2014/main" id="{A1DB0DDD-D253-438E-BB75-E7E43AB32182}"/>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c)Ipsos">
            <a:extLst>
              <a:ext uri="{FF2B5EF4-FFF2-40B4-BE49-F238E27FC236}">
                <a16:creationId xmlns:a16="http://schemas.microsoft.com/office/drawing/2014/main" id="{D4FEB7F0-6FF0-4AFB-91D2-6252CAD59B9E}"/>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dirty="0">
                <a:solidFill>
                  <a:schemeClr val="bg1"/>
                </a:solidFill>
              </a:rPr>
              <a:t>© Ipsos</a:t>
            </a:r>
          </a:p>
        </p:txBody>
      </p:sp>
      <p:pic>
        <p:nvPicPr>
          <p:cNvPr id="17" name="IpsosLogo">
            <a:extLst>
              <a:ext uri="{FF2B5EF4-FFF2-40B4-BE49-F238E27FC236}">
                <a16:creationId xmlns:a16="http://schemas.microsoft.com/office/drawing/2014/main" id="{344B4AB7-FA02-49D7-AD38-EC71EE07ECB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139159901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_Teal-Bg">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4500000"/>
          </a:xfrm>
          <a:prstGeom prst="rect">
            <a:avLst/>
          </a:prstGeom>
          <a:gradFill>
            <a:gsLst>
              <a:gs pos="0">
                <a:schemeClr val="tx2"/>
              </a:gs>
              <a:gs pos="100000">
                <a:schemeClr val="tx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nvGrpSpPr>
          <p:cNvPr id="2" name="Angled stripes">
            <a:extLst>
              <a:ext uri="{FF2B5EF4-FFF2-40B4-BE49-F238E27FC236}">
                <a16:creationId xmlns:a16="http://schemas.microsoft.com/office/drawing/2014/main" id="{48FC8C74-B00B-469F-B3A4-2262E8EFC6B8}"/>
              </a:ext>
            </a:extLst>
          </p:cNvPr>
          <p:cNvGrpSpPr/>
          <p:nvPr userDrawn="1"/>
        </p:nvGrpSpPr>
        <p:grpSpPr>
          <a:xfrm>
            <a:off x="3254052" y="0"/>
            <a:ext cx="8937948" cy="6858003"/>
            <a:chOff x="3254052" y="0"/>
            <a:chExt cx="8937948" cy="6858003"/>
          </a:xfrm>
        </p:grpSpPr>
        <p:sp>
          <p:nvSpPr>
            <p:cNvPr id="30" name="Freeform: Shape 29">
              <a:extLst>
                <a:ext uri="{FF2B5EF4-FFF2-40B4-BE49-F238E27FC236}">
                  <a16:creationId xmlns:a16="http://schemas.microsoft.com/office/drawing/2014/main" id="{E1D58DA2-AFA4-4B01-B349-A26BF2586172}"/>
                </a:ext>
              </a:extLst>
            </p:cNvPr>
            <p:cNvSpPr/>
            <p:nvPr userDrawn="1"/>
          </p:nvSpPr>
          <p:spPr>
            <a:xfrm>
              <a:off x="8025960" y="411812"/>
              <a:ext cx="4166040" cy="4088189"/>
            </a:xfrm>
            <a:custGeom>
              <a:avLst/>
              <a:gdLst>
                <a:gd name="connsiteX0" fmla="*/ 4166040 w 4166040"/>
                <a:gd name="connsiteY0" fmla="*/ 0 h 4088189"/>
                <a:gd name="connsiteX1" fmla="*/ 4166040 w 4166040"/>
                <a:gd name="connsiteY1" fmla="*/ 1703013 h 4088189"/>
                <a:gd name="connsiteX2" fmla="*/ 1735443 w 4166040"/>
                <a:gd name="connsiteY2" fmla="*/ 4088189 h 4088189"/>
                <a:gd name="connsiteX3" fmla="*/ 0 w 4166040"/>
                <a:gd name="connsiteY3" fmla="*/ 4088189 h 4088189"/>
              </a:gdLst>
              <a:ahLst/>
              <a:cxnLst>
                <a:cxn ang="0">
                  <a:pos x="connsiteX0" y="connsiteY0"/>
                </a:cxn>
                <a:cxn ang="0">
                  <a:pos x="connsiteX1" y="connsiteY1"/>
                </a:cxn>
                <a:cxn ang="0">
                  <a:pos x="connsiteX2" y="connsiteY2"/>
                </a:cxn>
                <a:cxn ang="0">
                  <a:pos x="connsiteX3" y="connsiteY3"/>
                </a:cxn>
              </a:cxnLst>
              <a:rect l="l" t="t" r="r" b="b"/>
              <a:pathLst>
                <a:path w="4166040" h="4088189">
                  <a:moveTo>
                    <a:pt x="4166040" y="0"/>
                  </a:moveTo>
                  <a:lnTo>
                    <a:pt x="4166040" y="1703013"/>
                  </a:lnTo>
                  <a:lnTo>
                    <a:pt x="1735443" y="4088189"/>
                  </a:lnTo>
                  <a:lnTo>
                    <a:pt x="0" y="4088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4" name="Freeform: Shape 33">
              <a:extLst>
                <a:ext uri="{FF2B5EF4-FFF2-40B4-BE49-F238E27FC236}">
                  <a16:creationId xmlns:a16="http://schemas.microsoft.com/office/drawing/2014/main" id="{D7851122-3EA1-4F0F-A515-3AA3F946820D}"/>
                </a:ext>
              </a:extLst>
            </p:cNvPr>
            <p:cNvSpPr/>
            <p:nvPr userDrawn="1"/>
          </p:nvSpPr>
          <p:spPr>
            <a:xfrm>
              <a:off x="5656958" y="0"/>
              <a:ext cx="6321138" cy="4500000"/>
            </a:xfrm>
            <a:custGeom>
              <a:avLst/>
              <a:gdLst>
                <a:gd name="connsiteX0" fmla="*/ 4585694 w 6321138"/>
                <a:gd name="connsiteY0" fmla="*/ 0 h 4500000"/>
                <a:gd name="connsiteX1" fmla="*/ 6321138 w 6321138"/>
                <a:gd name="connsiteY1" fmla="*/ 0 h 4500000"/>
                <a:gd name="connsiteX2" fmla="*/ 1735444 w 6321138"/>
                <a:gd name="connsiteY2" fmla="*/ 4500000 h 4500000"/>
                <a:gd name="connsiteX3" fmla="*/ 0 w 6321138"/>
                <a:gd name="connsiteY3" fmla="*/ 4500000 h 4500000"/>
              </a:gdLst>
              <a:ahLst/>
              <a:cxnLst>
                <a:cxn ang="0">
                  <a:pos x="connsiteX0" y="connsiteY0"/>
                </a:cxn>
                <a:cxn ang="0">
                  <a:pos x="connsiteX1" y="connsiteY1"/>
                </a:cxn>
                <a:cxn ang="0">
                  <a:pos x="connsiteX2" y="connsiteY2"/>
                </a:cxn>
                <a:cxn ang="0">
                  <a:pos x="connsiteX3" y="connsiteY3"/>
                </a:cxn>
              </a:cxnLst>
              <a:rect l="l" t="t" r="r" b="b"/>
              <a:pathLst>
                <a:path w="6321138" h="4500000">
                  <a:moveTo>
                    <a:pt x="4585694" y="0"/>
                  </a:moveTo>
                  <a:lnTo>
                    <a:pt x="6321138" y="0"/>
                  </a:lnTo>
                  <a:lnTo>
                    <a:pt x="1735444" y="4500000"/>
                  </a:lnTo>
                  <a:lnTo>
                    <a:pt x="0" y="450000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5" name="Freeform: Shape 34">
              <a:extLst>
                <a:ext uri="{FF2B5EF4-FFF2-40B4-BE49-F238E27FC236}">
                  <a16:creationId xmlns:a16="http://schemas.microsoft.com/office/drawing/2014/main" id="{6396010A-4D2D-4B8D-8AB2-F6A9DC9658D2}"/>
                </a:ext>
              </a:extLst>
            </p:cNvPr>
            <p:cNvSpPr/>
            <p:nvPr userDrawn="1"/>
          </p:nvSpPr>
          <p:spPr>
            <a:xfrm>
              <a:off x="3254052" y="4500000"/>
              <a:ext cx="4138348" cy="2358000"/>
            </a:xfrm>
            <a:custGeom>
              <a:avLst/>
              <a:gdLst>
                <a:gd name="connsiteX0" fmla="*/ 2402904 w 4138348"/>
                <a:gd name="connsiteY0" fmla="*/ 0 h 2358000"/>
                <a:gd name="connsiteX1" fmla="*/ 4138348 w 4138348"/>
                <a:gd name="connsiteY1" fmla="*/ 0 h 2358000"/>
                <a:gd name="connsiteX2" fmla="*/ 1735445 w 4138348"/>
                <a:gd name="connsiteY2" fmla="*/ 2358000 h 2358000"/>
                <a:gd name="connsiteX3" fmla="*/ 0 w 4138348"/>
                <a:gd name="connsiteY3" fmla="*/ 2358000 h 2358000"/>
              </a:gdLst>
              <a:ahLst/>
              <a:cxnLst>
                <a:cxn ang="0">
                  <a:pos x="connsiteX0" y="connsiteY0"/>
                </a:cxn>
                <a:cxn ang="0">
                  <a:pos x="connsiteX1" y="connsiteY1"/>
                </a:cxn>
                <a:cxn ang="0">
                  <a:pos x="connsiteX2" y="connsiteY2"/>
                </a:cxn>
                <a:cxn ang="0">
                  <a:pos x="connsiteX3" y="connsiteY3"/>
                </a:cxn>
              </a:cxnLst>
              <a:rect l="l" t="t" r="r" b="b"/>
              <a:pathLst>
                <a:path w="4138348" h="2358000">
                  <a:moveTo>
                    <a:pt x="2402904" y="0"/>
                  </a:moveTo>
                  <a:lnTo>
                    <a:pt x="4138348" y="0"/>
                  </a:lnTo>
                  <a:lnTo>
                    <a:pt x="1735445" y="2358000"/>
                  </a:lnTo>
                  <a:lnTo>
                    <a:pt x="0" y="23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7" name="Freeform: Shape 36">
              <a:extLst>
                <a:ext uri="{FF2B5EF4-FFF2-40B4-BE49-F238E27FC236}">
                  <a16:creationId xmlns:a16="http://schemas.microsoft.com/office/drawing/2014/main" id="{EFAFACA6-1FBB-4102-A9B1-68C6D7939BFE}"/>
                </a:ext>
              </a:extLst>
            </p:cNvPr>
            <p:cNvSpPr/>
            <p:nvPr userDrawn="1"/>
          </p:nvSpPr>
          <p:spPr>
            <a:xfrm>
              <a:off x="5623056" y="4500002"/>
              <a:ext cx="4138348" cy="2358001"/>
            </a:xfrm>
            <a:custGeom>
              <a:avLst/>
              <a:gdLst>
                <a:gd name="connsiteX0" fmla="*/ 2402904 w 4138348"/>
                <a:gd name="connsiteY0" fmla="*/ 0 h 2358001"/>
                <a:gd name="connsiteX1" fmla="*/ 4138348 w 4138348"/>
                <a:gd name="connsiteY1" fmla="*/ 0 h 2358001"/>
                <a:gd name="connsiteX2" fmla="*/ 1735444 w 4138348"/>
                <a:gd name="connsiteY2" fmla="*/ 2358000 h 2358001"/>
                <a:gd name="connsiteX3" fmla="*/ 0 w 4138348"/>
                <a:gd name="connsiteY3" fmla="*/ 2358001 h 2358001"/>
              </a:gdLst>
              <a:ahLst/>
              <a:cxnLst>
                <a:cxn ang="0">
                  <a:pos x="connsiteX0" y="connsiteY0"/>
                </a:cxn>
                <a:cxn ang="0">
                  <a:pos x="connsiteX1" y="connsiteY1"/>
                </a:cxn>
                <a:cxn ang="0">
                  <a:pos x="connsiteX2" y="connsiteY2"/>
                </a:cxn>
                <a:cxn ang="0">
                  <a:pos x="connsiteX3" y="connsiteY3"/>
                </a:cxn>
              </a:cxnLst>
              <a:rect l="l" t="t" r="r" b="b"/>
              <a:pathLst>
                <a:path w="4138348" h="2358001">
                  <a:moveTo>
                    <a:pt x="2402904" y="0"/>
                  </a:moveTo>
                  <a:lnTo>
                    <a:pt x="4138348" y="0"/>
                  </a:lnTo>
                  <a:lnTo>
                    <a:pt x="1735444" y="2358000"/>
                  </a:lnTo>
                  <a:lnTo>
                    <a:pt x="0" y="23580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12" name="strTitlePosition">
            <a:extLst>
              <a:ext uri="{FF2B5EF4-FFF2-40B4-BE49-F238E27FC236}">
                <a16:creationId xmlns:a16="http://schemas.microsoft.com/office/drawing/2014/main" id="{0E7C995A-E611-42F6-8CA1-577D16231078}"/>
              </a:ext>
            </a:extLst>
          </p:cNvPr>
          <p:cNvSpPr>
            <a:spLocks noGrp="1"/>
          </p:cNvSpPr>
          <p:nvPr>
            <p:ph type="body" sz="quarter" idx="13" hasCustomPrompt="1"/>
          </p:nvPr>
        </p:nvSpPr>
        <p:spPr>
          <a:xfrm>
            <a:off x="8621691" y="3287"/>
            <a:ext cx="3155329" cy="3231654"/>
          </a:xfrm>
        </p:spPr>
        <p:txBody>
          <a:bodyPr wrap="none" rIns="180000">
            <a:spAutoFit/>
          </a:bodyPr>
          <a:lstStyle>
            <a:lvl1pPr marL="0" indent="0" algn="r">
              <a:spcBef>
                <a:spcPts val="0"/>
              </a:spcBef>
              <a:buNone/>
              <a:defRPr sz="21000" b="1" spc="-2000" baseline="0">
                <a:solidFill>
                  <a:schemeClr val="bg1"/>
                </a:solidFill>
              </a:defRPr>
            </a:lvl1pPr>
          </a:lstStyle>
          <a:p>
            <a:pPr lvl="0"/>
            <a:r>
              <a:rPr lang="nl-BE" noProof="0" dirty="0"/>
              <a:t>0.0</a:t>
            </a:r>
          </a:p>
        </p:txBody>
      </p:sp>
      <p:sp>
        <p:nvSpPr>
          <p:cNvPr id="13" name="strChapterNumber">
            <a:extLst>
              <a:ext uri="{FF2B5EF4-FFF2-40B4-BE49-F238E27FC236}">
                <a16:creationId xmlns:a16="http://schemas.microsoft.com/office/drawing/2014/main" id="{7F94FEC2-C22E-4D0C-AC3A-E51E78C5FBEE}"/>
              </a:ext>
            </a:extLst>
          </p:cNvPr>
          <p:cNvSpPr>
            <a:spLocks noGrp="1"/>
          </p:cNvSpPr>
          <p:nvPr>
            <p:ph type="body" sz="quarter" idx="15" hasCustomPrompt="1"/>
          </p:nvPr>
        </p:nvSpPr>
        <p:spPr>
          <a:xfrm>
            <a:off x="414980" y="4906800"/>
            <a:ext cx="7560000" cy="565146"/>
          </a:xfrm>
        </p:spPr>
        <p:txBody>
          <a:bodyPr lIns="72000" tIns="36000" rIns="72000" bIns="36000">
            <a:noAutofit/>
          </a:bodyPr>
          <a:lstStyle>
            <a:lvl1pPr>
              <a:defRPr sz="3200" b="1">
                <a:solidFill>
                  <a:schemeClr val="bg2"/>
                </a:solidFill>
              </a:defRPr>
            </a:lvl1pPr>
          </a:lstStyle>
          <a:p>
            <a:pPr lvl="0"/>
            <a:r>
              <a:rPr lang="nl-BE" dirty="0"/>
              <a:t>0. Chapter Title</a:t>
            </a:r>
          </a:p>
        </p:txBody>
      </p:sp>
      <p:sp>
        <p:nvSpPr>
          <p:cNvPr id="14" name="strSectionTitle">
            <a:extLst>
              <a:ext uri="{FF2B5EF4-FFF2-40B4-BE49-F238E27FC236}">
                <a16:creationId xmlns:a16="http://schemas.microsoft.com/office/drawing/2014/main" id="{DECAB2FD-1741-4CDF-8254-A2855589A252}"/>
              </a:ext>
            </a:extLst>
          </p:cNvPr>
          <p:cNvSpPr>
            <a:spLocks noGrp="1"/>
          </p:cNvSpPr>
          <p:nvPr>
            <p:ph type="title" hasCustomPrompt="1"/>
          </p:nvPr>
        </p:nvSpPr>
        <p:spPr>
          <a:xfrm>
            <a:off x="414980" y="368300"/>
            <a:ext cx="7560000" cy="1527575"/>
          </a:xfrm>
        </p:spPr>
        <p:txBody>
          <a:bodyPr lIns="72000" tIns="180000" rIns="72000" bIns="0" anchor="t">
            <a:spAutoFit/>
          </a:bodyPr>
          <a:lstStyle>
            <a:lvl1pPr>
              <a:lnSpc>
                <a:spcPct val="80000"/>
              </a:lnSpc>
              <a:defRPr sz="5400">
                <a:solidFill>
                  <a:schemeClr val="bg1"/>
                </a:solidFill>
                <a:latin typeface="+mj-lt"/>
              </a:defRPr>
            </a:lvl1pPr>
          </a:lstStyle>
          <a:p>
            <a:r>
              <a:rPr lang="nl-BE" noProof="0" dirty="0"/>
              <a:t>TITLE OF THE Section</a:t>
            </a:r>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a:t>
            </a:fld>
            <a:r>
              <a:rPr lang="nl-BE" dirty="0"/>
              <a:t> </a:t>
            </a:r>
          </a:p>
        </p:txBody>
      </p:sp>
    </p:spTree>
    <p:extLst>
      <p:ext uri="{BB962C8B-B14F-4D97-AF65-F5344CB8AC3E}">
        <p14:creationId xmlns:p14="http://schemas.microsoft.com/office/powerpoint/2010/main" val="92845281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section_Teal-Bg">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3429000"/>
          </a:xfrm>
          <a:prstGeom prst="rect">
            <a:avLst/>
          </a:prstGeom>
          <a:gradFill>
            <a:gsLst>
              <a:gs pos="0">
                <a:schemeClr val="tx2"/>
              </a:gs>
              <a:gs pos="100000">
                <a:schemeClr val="tx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endParaRPr lang="nl-BE" sz="1200" dirty="0">
              <a:solidFill>
                <a:schemeClr val="bg1"/>
              </a:solidFill>
            </a:endParaRPr>
          </a:p>
        </p:txBody>
      </p:sp>
      <p:grpSp>
        <p:nvGrpSpPr>
          <p:cNvPr id="2" name="Angled stripes">
            <a:extLst>
              <a:ext uri="{FF2B5EF4-FFF2-40B4-BE49-F238E27FC236}">
                <a16:creationId xmlns:a16="http://schemas.microsoft.com/office/drawing/2014/main" id="{AD11ACB7-D7E9-4E70-B272-ED7975A7B345}"/>
              </a:ext>
            </a:extLst>
          </p:cNvPr>
          <p:cNvGrpSpPr/>
          <p:nvPr userDrawn="1"/>
        </p:nvGrpSpPr>
        <p:grpSpPr>
          <a:xfrm>
            <a:off x="3254052" y="0"/>
            <a:ext cx="8937950" cy="6858002"/>
            <a:chOff x="3254052" y="0"/>
            <a:chExt cx="8937950" cy="6858002"/>
          </a:xfrm>
        </p:grpSpPr>
        <p:sp>
          <p:nvSpPr>
            <p:cNvPr id="25" name="Freeform: Shape 24">
              <a:extLst>
                <a:ext uri="{FF2B5EF4-FFF2-40B4-BE49-F238E27FC236}">
                  <a16:creationId xmlns:a16="http://schemas.microsoft.com/office/drawing/2014/main" id="{FAF3FAF0-F8F9-4561-8BC9-F145ED75CC84}"/>
                </a:ext>
              </a:extLst>
            </p:cNvPr>
            <p:cNvSpPr/>
            <p:nvPr userDrawn="1"/>
          </p:nvSpPr>
          <p:spPr>
            <a:xfrm>
              <a:off x="3254052" y="3429000"/>
              <a:ext cx="5229744" cy="3429000"/>
            </a:xfrm>
            <a:custGeom>
              <a:avLst/>
              <a:gdLst>
                <a:gd name="connsiteX0" fmla="*/ 3494299 w 5229744"/>
                <a:gd name="connsiteY0" fmla="*/ 0 h 3429000"/>
                <a:gd name="connsiteX1" fmla="*/ 5229744 w 5229744"/>
                <a:gd name="connsiteY1" fmla="*/ 0 h 3429000"/>
                <a:gd name="connsiteX2" fmla="*/ 1735445 w 5229744"/>
                <a:gd name="connsiteY2" fmla="*/ 3429000 h 3429000"/>
                <a:gd name="connsiteX3" fmla="*/ 0 w 5229744"/>
                <a:gd name="connsiteY3" fmla="*/ 3429000 h 3429000"/>
                <a:gd name="connsiteX4" fmla="*/ 3494299 w 5229744"/>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0">
                  <a:moveTo>
                    <a:pt x="3494299" y="0"/>
                  </a:moveTo>
                  <a:lnTo>
                    <a:pt x="5229744"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4" name="Freeform: Shape 23">
              <a:extLst>
                <a:ext uri="{FF2B5EF4-FFF2-40B4-BE49-F238E27FC236}">
                  <a16:creationId xmlns:a16="http://schemas.microsoft.com/office/drawing/2014/main" id="{3A00425D-52A8-4523-91A0-313A3192EDB6}"/>
                </a:ext>
              </a:extLst>
            </p:cNvPr>
            <p:cNvSpPr/>
            <p:nvPr userDrawn="1"/>
          </p:nvSpPr>
          <p:spPr>
            <a:xfrm>
              <a:off x="5623056" y="3429001"/>
              <a:ext cx="5229744" cy="3429001"/>
            </a:xfrm>
            <a:custGeom>
              <a:avLst/>
              <a:gdLst>
                <a:gd name="connsiteX0" fmla="*/ 3494300 w 5229744"/>
                <a:gd name="connsiteY0" fmla="*/ 0 h 3429001"/>
                <a:gd name="connsiteX1" fmla="*/ 5229744 w 5229744"/>
                <a:gd name="connsiteY1" fmla="*/ 0 h 3429001"/>
                <a:gd name="connsiteX2" fmla="*/ 1735444 w 5229744"/>
                <a:gd name="connsiteY2" fmla="*/ 3429001 h 3429001"/>
                <a:gd name="connsiteX3" fmla="*/ 0 w 5229744"/>
                <a:gd name="connsiteY3" fmla="*/ 3429001 h 3429001"/>
                <a:gd name="connsiteX4" fmla="*/ 3494300 w 5229744"/>
                <a:gd name="connsiteY4" fmla="*/ 0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1">
                  <a:moveTo>
                    <a:pt x="3494300" y="0"/>
                  </a:moveTo>
                  <a:lnTo>
                    <a:pt x="5229744" y="0"/>
                  </a:lnTo>
                  <a:lnTo>
                    <a:pt x="1735444" y="3429001"/>
                  </a:lnTo>
                  <a:lnTo>
                    <a:pt x="0" y="3429001"/>
                  </a:lnTo>
                  <a:lnTo>
                    <a:pt x="349430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3" name="Freeform: Shape 22">
              <a:extLst>
                <a:ext uri="{FF2B5EF4-FFF2-40B4-BE49-F238E27FC236}">
                  <a16:creationId xmlns:a16="http://schemas.microsoft.com/office/drawing/2014/main" id="{49A032F3-EAA1-44E5-93DD-6A8E7315D1A1}"/>
                </a:ext>
              </a:extLst>
            </p:cNvPr>
            <p:cNvSpPr/>
            <p:nvPr userDrawn="1"/>
          </p:nvSpPr>
          <p:spPr>
            <a:xfrm>
              <a:off x="6748352" y="0"/>
              <a:ext cx="5229743" cy="3429000"/>
            </a:xfrm>
            <a:custGeom>
              <a:avLst/>
              <a:gdLst>
                <a:gd name="connsiteX0" fmla="*/ 3494299 w 5229743"/>
                <a:gd name="connsiteY0" fmla="*/ 0 h 3429000"/>
                <a:gd name="connsiteX1" fmla="*/ 5229743 w 5229743"/>
                <a:gd name="connsiteY1" fmla="*/ 0 h 3429000"/>
                <a:gd name="connsiteX2" fmla="*/ 1735445 w 5229743"/>
                <a:gd name="connsiteY2" fmla="*/ 3429000 h 3429000"/>
                <a:gd name="connsiteX3" fmla="*/ 0 w 5229743"/>
                <a:gd name="connsiteY3" fmla="*/ 3429000 h 3429000"/>
                <a:gd name="connsiteX4" fmla="*/ 3494299 w 5229743"/>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3" h="3429000">
                  <a:moveTo>
                    <a:pt x="3494299" y="0"/>
                  </a:moveTo>
                  <a:lnTo>
                    <a:pt x="5229743" y="0"/>
                  </a:lnTo>
                  <a:lnTo>
                    <a:pt x="1735445" y="3429000"/>
                  </a:lnTo>
                  <a:lnTo>
                    <a:pt x="0" y="3429000"/>
                  </a:lnTo>
                  <a:lnTo>
                    <a:pt x="3494299"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2" name="Freeform: Shape 21">
              <a:extLst>
                <a:ext uri="{FF2B5EF4-FFF2-40B4-BE49-F238E27FC236}">
                  <a16:creationId xmlns:a16="http://schemas.microsoft.com/office/drawing/2014/main" id="{57AA1789-300C-40C0-AB9A-07961F7D8704}"/>
                </a:ext>
              </a:extLst>
            </p:cNvPr>
            <p:cNvSpPr/>
            <p:nvPr userDrawn="1"/>
          </p:nvSpPr>
          <p:spPr>
            <a:xfrm>
              <a:off x="9117357" y="411812"/>
              <a:ext cx="3074645" cy="3017188"/>
            </a:xfrm>
            <a:custGeom>
              <a:avLst/>
              <a:gdLst>
                <a:gd name="connsiteX0" fmla="*/ 3074644 w 3074645"/>
                <a:gd name="connsiteY0" fmla="*/ 0 h 3017188"/>
                <a:gd name="connsiteX1" fmla="*/ 3074645 w 3074645"/>
                <a:gd name="connsiteY1" fmla="*/ 1703013 h 3017188"/>
                <a:gd name="connsiteX2" fmla="*/ 1735444 w 3074645"/>
                <a:gd name="connsiteY2" fmla="*/ 3017188 h 3017188"/>
                <a:gd name="connsiteX3" fmla="*/ 0 w 3074645"/>
                <a:gd name="connsiteY3" fmla="*/ 3017188 h 3017188"/>
                <a:gd name="connsiteX4" fmla="*/ 3074644 w 3074645"/>
                <a:gd name="connsiteY4" fmla="*/ 0 h 3017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45" h="3017188">
                  <a:moveTo>
                    <a:pt x="3074644" y="0"/>
                  </a:moveTo>
                  <a:lnTo>
                    <a:pt x="3074645" y="1703013"/>
                  </a:lnTo>
                  <a:lnTo>
                    <a:pt x="1735444" y="3017188"/>
                  </a:lnTo>
                  <a:lnTo>
                    <a:pt x="0" y="3017188"/>
                  </a:lnTo>
                  <a:lnTo>
                    <a:pt x="3074644"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12" name="strTitlePosition">
            <a:extLst>
              <a:ext uri="{FF2B5EF4-FFF2-40B4-BE49-F238E27FC236}">
                <a16:creationId xmlns:a16="http://schemas.microsoft.com/office/drawing/2014/main" id="{9E5F2631-1A67-45FB-9D5F-C1B85F6F1703}"/>
              </a:ext>
            </a:extLst>
          </p:cNvPr>
          <p:cNvSpPr>
            <a:spLocks noGrp="1"/>
          </p:cNvSpPr>
          <p:nvPr>
            <p:ph type="body" sz="quarter" idx="13" hasCustomPrompt="1"/>
          </p:nvPr>
        </p:nvSpPr>
        <p:spPr>
          <a:xfrm>
            <a:off x="10455577" y="3287"/>
            <a:ext cx="1321443" cy="2693045"/>
          </a:xfrm>
        </p:spPr>
        <p:txBody>
          <a:bodyPr wrap="none" rIns="72000">
            <a:spAutoFit/>
          </a:bodyPr>
          <a:lstStyle>
            <a:lvl1pPr marL="0" indent="0" algn="r">
              <a:spcBef>
                <a:spcPts val="0"/>
              </a:spcBef>
              <a:buNone/>
              <a:defRPr sz="17500" b="1" spc="0" baseline="0">
                <a:solidFill>
                  <a:schemeClr val="bg1"/>
                </a:solidFill>
              </a:defRPr>
            </a:lvl1pPr>
          </a:lstStyle>
          <a:p>
            <a:pPr lvl="0"/>
            <a:r>
              <a:rPr lang="nl-BE" noProof="0" dirty="0"/>
              <a:t>a</a:t>
            </a:r>
          </a:p>
        </p:txBody>
      </p:sp>
      <p:sp>
        <p:nvSpPr>
          <p:cNvPr id="13" name="strSectionNumber">
            <a:extLst>
              <a:ext uri="{FF2B5EF4-FFF2-40B4-BE49-F238E27FC236}">
                <a16:creationId xmlns:a16="http://schemas.microsoft.com/office/drawing/2014/main" id="{5E0A03D7-4CE6-4B24-B270-42F2AD15F924}"/>
              </a:ext>
            </a:extLst>
          </p:cNvPr>
          <p:cNvSpPr>
            <a:spLocks noGrp="1"/>
          </p:cNvSpPr>
          <p:nvPr>
            <p:ph type="body" sz="quarter" idx="15" hasCustomPrompt="1"/>
          </p:nvPr>
        </p:nvSpPr>
        <p:spPr>
          <a:xfrm>
            <a:off x="414980" y="3835800"/>
            <a:ext cx="7560000" cy="503590"/>
          </a:xfrm>
        </p:spPr>
        <p:txBody>
          <a:bodyPr lIns="72000" tIns="36000" rIns="72000" bIns="36000">
            <a:noAutofit/>
          </a:bodyPr>
          <a:lstStyle>
            <a:lvl1pPr>
              <a:defRPr sz="2800" b="1">
                <a:solidFill>
                  <a:schemeClr val="bg2"/>
                </a:solidFill>
              </a:defRPr>
            </a:lvl1pPr>
          </a:lstStyle>
          <a:p>
            <a:pPr lvl="0"/>
            <a:r>
              <a:rPr lang="nl-BE" noProof="0" dirty="0"/>
              <a:t>0.0 Section Title</a:t>
            </a:r>
          </a:p>
        </p:txBody>
      </p:sp>
      <p:sp>
        <p:nvSpPr>
          <p:cNvPr id="14" name="strSubsectionTitle">
            <a:extLst>
              <a:ext uri="{FF2B5EF4-FFF2-40B4-BE49-F238E27FC236}">
                <a16:creationId xmlns:a16="http://schemas.microsoft.com/office/drawing/2014/main" id="{740C6601-A51E-41DD-9742-40A08ECE45E1}"/>
              </a:ext>
            </a:extLst>
          </p:cNvPr>
          <p:cNvSpPr>
            <a:spLocks noGrp="1"/>
          </p:cNvSpPr>
          <p:nvPr>
            <p:ph type="title" hasCustomPrompt="1"/>
          </p:nvPr>
        </p:nvSpPr>
        <p:spPr>
          <a:xfrm>
            <a:off x="414980" y="367200"/>
            <a:ext cx="7560000" cy="1378047"/>
          </a:xfrm>
        </p:spPr>
        <p:txBody>
          <a:bodyPr lIns="72000" tIns="180000" rIns="72000" bIns="0" anchor="t">
            <a:spAutoFit/>
          </a:bodyPr>
          <a:lstStyle>
            <a:lvl1pPr>
              <a:lnSpc>
                <a:spcPct val="80000"/>
              </a:lnSpc>
              <a:defRPr sz="4800">
                <a:solidFill>
                  <a:schemeClr val="bg1"/>
                </a:solidFill>
                <a:latin typeface="+mj-lt"/>
              </a:defRPr>
            </a:lvl1pPr>
          </a:lstStyle>
          <a:p>
            <a:r>
              <a:rPr lang="nl-BE" noProof="0" dirty="0"/>
              <a:t>TITLE OF THE SubSection</a:t>
            </a:r>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a:t>
            </a:fld>
            <a:r>
              <a:rPr lang="nl-BE" dirty="0"/>
              <a:t> </a:t>
            </a:r>
          </a:p>
        </p:txBody>
      </p:sp>
    </p:spTree>
    <p:extLst>
      <p:ext uri="{BB962C8B-B14F-4D97-AF65-F5344CB8AC3E}">
        <p14:creationId xmlns:p14="http://schemas.microsoft.com/office/powerpoint/2010/main" val="594333388"/>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_Dark-Blue-Bg">
    <p:bg>
      <p:bgPr>
        <a:gradFill>
          <a:gsLst>
            <a:gs pos="0">
              <a:schemeClr val="accent1"/>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grpSp>
        <p:nvGrpSpPr>
          <p:cNvPr id="21" name="Angled stripes">
            <a:extLst>
              <a:ext uri="{FF2B5EF4-FFF2-40B4-BE49-F238E27FC236}">
                <a16:creationId xmlns:a16="http://schemas.microsoft.com/office/drawing/2014/main" id="{7BC2DA58-A64A-4949-B395-B06BC7F10FF1}"/>
              </a:ext>
            </a:extLst>
          </p:cNvPr>
          <p:cNvGrpSpPr/>
          <p:nvPr userDrawn="1"/>
        </p:nvGrpSpPr>
        <p:grpSpPr>
          <a:xfrm>
            <a:off x="3254052" y="0"/>
            <a:ext cx="8937949" cy="6858001"/>
            <a:chOff x="3254052" y="0"/>
            <a:chExt cx="8937949" cy="6858001"/>
          </a:xfrm>
        </p:grpSpPr>
        <p:sp>
          <p:nvSpPr>
            <p:cNvPr id="22" name="Angled stripe 1">
              <a:extLst>
                <a:ext uri="{FF2B5EF4-FFF2-40B4-BE49-F238E27FC236}">
                  <a16:creationId xmlns:a16="http://schemas.microsoft.com/office/drawing/2014/main" id="{909719A4-8170-41D4-B58A-C5B39528DF68}"/>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dirty="0"/>
            </a:p>
          </p:txBody>
        </p:sp>
        <p:sp>
          <p:nvSpPr>
            <p:cNvPr id="23" name="Angled stripe 2">
              <a:extLst>
                <a:ext uri="{FF2B5EF4-FFF2-40B4-BE49-F238E27FC236}">
                  <a16:creationId xmlns:a16="http://schemas.microsoft.com/office/drawing/2014/main" id="{3AD54AD0-0FE8-4219-B7AE-A4436C30AAFB}"/>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dirty="0"/>
            </a:p>
          </p:txBody>
        </p:sp>
      </p:grpSp>
      <p:sp>
        <p:nvSpPr>
          <p:cNvPr id="24" name="strTitlePosition">
            <a:extLst>
              <a:ext uri="{FF2B5EF4-FFF2-40B4-BE49-F238E27FC236}">
                <a16:creationId xmlns:a16="http://schemas.microsoft.com/office/drawing/2014/main" id="{4122E2EB-07D9-4BF7-9127-4CD320EA517B}"/>
              </a:ext>
            </a:extLst>
          </p:cNvPr>
          <p:cNvSpPr>
            <a:spLocks noGrp="1"/>
          </p:cNvSpPr>
          <p:nvPr>
            <p:ph type="body" sz="quarter" idx="13" hasCustomPrompt="1"/>
          </p:nvPr>
        </p:nvSpPr>
        <p:spPr>
          <a:xfrm>
            <a:off x="9804707" y="3287"/>
            <a:ext cx="1972313" cy="4416594"/>
          </a:xfrm>
        </p:spPr>
        <p:txBody>
          <a:bodyPr wrap="none" rIns="180000">
            <a:spAutoFit/>
          </a:bodyPr>
          <a:lstStyle>
            <a:lvl1pPr marL="0" indent="0" algn="r">
              <a:spcBef>
                <a:spcPts val="0"/>
              </a:spcBef>
              <a:buNone/>
              <a:defRPr sz="28700" b="1" spc="-2000" baseline="0">
                <a:solidFill>
                  <a:schemeClr val="bg1"/>
                </a:solidFill>
              </a:defRPr>
            </a:lvl1pPr>
          </a:lstStyle>
          <a:p>
            <a:pPr lvl="0"/>
            <a:r>
              <a:rPr lang="nl-BE" noProof="0" dirty="0"/>
              <a:t>0</a:t>
            </a:r>
          </a:p>
        </p:txBody>
      </p:sp>
      <p:sp>
        <p:nvSpPr>
          <p:cNvPr id="25" name="strSubtitle">
            <a:extLst>
              <a:ext uri="{FF2B5EF4-FFF2-40B4-BE49-F238E27FC236}">
                <a16:creationId xmlns:a16="http://schemas.microsoft.com/office/drawing/2014/main" id="{C0EBE7B4-9596-408B-BD57-FA4E032F3ECC}"/>
              </a:ext>
            </a:extLst>
          </p:cNvPr>
          <p:cNvSpPr>
            <a:spLocks noGrp="1"/>
          </p:cNvSpPr>
          <p:nvPr>
            <p:ph type="body" sz="quarter" idx="15" hasCustomPrompt="1"/>
          </p:nvPr>
        </p:nvSpPr>
        <p:spPr>
          <a:xfrm>
            <a:off x="414980" y="2816932"/>
            <a:ext cx="7559675" cy="442035"/>
          </a:xfrm>
        </p:spPr>
        <p:txBody>
          <a:bodyPr lIns="72000" tIns="36000" rIns="72000" bIns="36000">
            <a:noAutofit/>
          </a:bodyPr>
          <a:lstStyle>
            <a:lvl1pPr>
              <a:defRPr sz="2400" b="1">
                <a:solidFill>
                  <a:schemeClr val="bg1"/>
                </a:solidFill>
              </a:defRPr>
            </a:lvl1pPr>
          </a:lstStyle>
          <a:p>
            <a:pPr lvl="0"/>
            <a:r>
              <a:rPr lang="nl-BE" dirty="0"/>
              <a:t>Subtitle of the chapter</a:t>
            </a:r>
          </a:p>
        </p:txBody>
      </p:sp>
      <p:sp>
        <p:nvSpPr>
          <p:cNvPr id="26" name="strTitle">
            <a:extLst>
              <a:ext uri="{FF2B5EF4-FFF2-40B4-BE49-F238E27FC236}">
                <a16:creationId xmlns:a16="http://schemas.microsoft.com/office/drawing/2014/main" id="{4FEED339-C4C5-4C07-9DF0-F0B0C0606AFF}"/>
              </a:ext>
            </a:extLst>
          </p:cNvPr>
          <p:cNvSpPr>
            <a:spLocks noGrp="1"/>
          </p:cNvSpPr>
          <p:nvPr>
            <p:ph type="title" hasCustomPrompt="1"/>
          </p:nvPr>
        </p:nvSpPr>
        <p:spPr>
          <a:xfrm>
            <a:off x="414980" y="367200"/>
            <a:ext cx="7560000" cy="1677104"/>
          </a:xfrm>
        </p:spPr>
        <p:txBody>
          <a:bodyPr lIns="72000" tIns="180000" rIns="72000" bIns="0" anchor="t">
            <a:spAutoFit/>
          </a:bodyPr>
          <a:lstStyle>
            <a:lvl1pPr>
              <a:lnSpc>
                <a:spcPct val="80000"/>
              </a:lnSpc>
              <a:defRPr sz="6000">
                <a:solidFill>
                  <a:schemeClr val="bg1"/>
                </a:solidFill>
                <a:latin typeface="+mj-lt"/>
              </a:defRPr>
            </a:lvl1pPr>
          </a:lstStyle>
          <a:p>
            <a:r>
              <a:rPr lang="nl-BE" noProof="0" dirty="0"/>
              <a:t>TITLE OF THE CHapter</a:t>
            </a:r>
          </a:p>
        </p:txBody>
      </p:sp>
      <p:sp>
        <p:nvSpPr>
          <p:cNvPr id="2" name="strSlideNumber">
            <a:extLst>
              <a:ext uri="{FF2B5EF4-FFF2-40B4-BE49-F238E27FC236}">
                <a16:creationId xmlns:a16="http://schemas.microsoft.com/office/drawing/2014/main" id="{B17FD762-7621-4D72-959C-E91D4446EEA0}"/>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nl-BE" smtClean="0"/>
              <a:pPr/>
              <a:t>‹#›</a:t>
            </a:fld>
            <a:r>
              <a:rPr lang="nl-BE" dirty="0"/>
              <a:t> </a:t>
            </a:r>
          </a:p>
        </p:txBody>
      </p:sp>
      <p:cxnSp>
        <p:nvCxnSpPr>
          <p:cNvPr id="13" name="SlideNumberLine">
            <a:extLst>
              <a:ext uri="{FF2B5EF4-FFF2-40B4-BE49-F238E27FC236}">
                <a16:creationId xmlns:a16="http://schemas.microsoft.com/office/drawing/2014/main" id="{10996193-67C6-4A16-A6B4-D99ED6613143}"/>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c)Ipsos">
            <a:extLst>
              <a:ext uri="{FF2B5EF4-FFF2-40B4-BE49-F238E27FC236}">
                <a16:creationId xmlns:a16="http://schemas.microsoft.com/office/drawing/2014/main" id="{A8922D2F-8FD8-433E-8F29-50AAC1C07F73}"/>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dirty="0">
                <a:solidFill>
                  <a:schemeClr val="bg1"/>
                </a:solidFill>
              </a:rPr>
              <a:t>© Ipsos</a:t>
            </a:r>
          </a:p>
        </p:txBody>
      </p:sp>
      <p:pic>
        <p:nvPicPr>
          <p:cNvPr id="17" name="IpsosLogo">
            <a:extLst>
              <a:ext uri="{FF2B5EF4-FFF2-40B4-BE49-F238E27FC236}">
                <a16:creationId xmlns:a16="http://schemas.microsoft.com/office/drawing/2014/main" id="{B135815E-867D-4ACC-9BFC-2DB58D5D3E7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667041826"/>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_Dark-Blue-Bg">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4500000"/>
          </a:xfrm>
          <a:prstGeom prst="rect">
            <a:avLst/>
          </a:prstGeom>
          <a:gradFill>
            <a:gsLst>
              <a:gs pos="0">
                <a:schemeClr val="accent1"/>
              </a:gs>
              <a:gs pos="100000">
                <a:schemeClr val="accent6">
                  <a:lumMod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nvGrpSpPr>
          <p:cNvPr id="2" name="Angled stripes">
            <a:extLst>
              <a:ext uri="{FF2B5EF4-FFF2-40B4-BE49-F238E27FC236}">
                <a16:creationId xmlns:a16="http://schemas.microsoft.com/office/drawing/2014/main" id="{D4DD2341-03AE-4D99-9E8D-8FC623C0CCCD}"/>
              </a:ext>
            </a:extLst>
          </p:cNvPr>
          <p:cNvGrpSpPr/>
          <p:nvPr userDrawn="1"/>
        </p:nvGrpSpPr>
        <p:grpSpPr>
          <a:xfrm>
            <a:off x="3254052" y="0"/>
            <a:ext cx="8937948" cy="6858003"/>
            <a:chOff x="3254052" y="0"/>
            <a:chExt cx="8937948" cy="6858003"/>
          </a:xfrm>
        </p:grpSpPr>
        <p:sp>
          <p:nvSpPr>
            <p:cNvPr id="30" name="Freeform: Shape 29">
              <a:extLst>
                <a:ext uri="{FF2B5EF4-FFF2-40B4-BE49-F238E27FC236}">
                  <a16:creationId xmlns:a16="http://schemas.microsoft.com/office/drawing/2014/main" id="{E1D58DA2-AFA4-4B01-B349-A26BF2586172}"/>
                </a:ext>
              </a:extLst>
            </p:cNvPr>
            <p:cNvSpPr/>
            <p:nvPr userDrawn="1"/>
          </p:nvSpPr>
          <p:spPr>
            <a:xfrm>
              <a:off x="8025960" y="411812"/>
              <a:ext cx="4166040" cy="4088189"/>
            </a:xfrm>
            <a:custGeom>
              <a:avLst/>
              <a:gdLst>
                <a:gd name="connsiteX0" fmla="*/ 4166040 w 4166040"/>
                <a:gd name="connsiteY0" fmla="*/ 0 h 4088189"/>
                <a:gd name="connsiteX1" fmla="*/ 4166040 w 4166040"/>
                <a:gd name="connsiteY1" fmla="*/ 1703013 h 4088189"/>
                <a:gd name="connsiteX2" fmla="*/ 1735443 w 4166040"/>
                <a:gd name="connsiteY2" fmla="*/ 4088189 h 4088189"/>
                <a:gd name="connsiteX3" fmla="*/ 0 w 4166040"/>
                <a:gd name="connsiteY3" fmla="*/ 4088189 h 4088189"/>
              </a:gdLst>
              <a:ahLst/>
              <a:cxnLst>
                <a:cxn ang="0">
                  <a:pos x="connsiteX0" y="connsiteY0"/>
                </a:cxn>
                <a:cxn ang="0">
                  <a:pos x="connsiteX1" y="connsiteY1"/>
                </a:cxn>
                <a:cxn ang="0">
                  <a:pos x="connsiteX2" y="connsiteY2"/>
                </a:cxn>
                <a:cxn ang="0">
                  <a:pos x="connsiteX3" y="connsiteY3"/>
                </a:cxn>
              </a:cxnLst>
              <a:rect l="l" t="t" r="r" b="b"/>
              <a:pathLst>
                <a:path w="4166040" h="4088189">
                  <a:moveTo>
                    <a:pt x="4166040" y="0"/>
                  </a:moveTo>
                  <a:lnTo>
                    <a:pt x="4166040" y="1703013"/>
                  </a:lnTo>
                  <a:lnTo>
                    <a:pt x="1735443" y="4088189"/>
                  </a:lnTo>
                  <a:lnTo>
                    <a:pt x="0" y="4088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4" name="Freeform: Shape 33">
              <a:extLst>
                <a:ext uri="{FF2B5EF4-FFF2-40B4-BE49-F238E27FC236}">
                  <a16:creationId xmlns:a16="http://schemas.microsoft.com/office/drawing/2014/main" id="{D7851122-3EA1-4F0F-A515-3AA3F946820D}"/>
                </a:ext>
              </a:extLst>
            </p:cNvPr>
            <p:cNvSpPr/>
            <p:nvPr userDrawn="1"/>
          </p:nvSpPr>
          <p:spPr>
            <a:xfrm>
              <a:off x="5656958" y="0"/>
              <a:ext cx="6321138" cy="4500000"/>
            </a:xfrm>
            <a:custGeom>
              <a:avLst/>
              <a:gdLst>
                <a:gd name="connsiteX0" fmla="*/ 4585694 w 6321138"/>
                <a:gd name="connsiteY0" fmla="*/ 0 h 4500000"/>
                <a:gd name="connsiteX1" fmla="*/ 6321138 w 6321138"/>
                <a:gd name="connsiteY1" fmla="*/ 0 h 4500000"/>
                <a:gd name="connsiteX2" fmla="*/ 1735444 w 6321138"/>
                <a:gd name="connsiteY2" fmla="*/ 4500000 h 4500000"/>
                <a:gd name="connsiteX3" fmla="*/ 0 w 6321138"/>
                <a:gd name="connsiteY3" fmla="*/ 4500000 h 4500000"/>
              </a:gdLst>
              <a:ahLst/>
              <a:cxnLst>
                <a:cxn ang="0">
                  <a:pos x="connsiteX0" y="connsiteY0"/>
                </a:cxn>
                <a:cxn ang="0">
                  <a:pos x="connsiteX1" y="connsiteY1"/>
                </a:cxn>
                <a:cxn ang="0">
                  <a:pos x="connsiteX2" y="connsiteY2"/>
                </a:cxn>
                <a:cxn ang="0">
                  <a:pos x="connsiteX3" y="connsiteY3"/>
                </a:cxn>
              </a:cxnLst>
              <a:rect l="l" t="t" r="r" b="b"/>
              <a:pathLst>
                <a:path w="6321138" h="4500000">
                  <a:moveTo>
                    <a:pt x="4585694" y="0"/>
                  </a:moveTo>
                  <a:lnTo>
                    <a:pt x="6321138" y="0"/>
                  </a:lnTo>
                  <a:lnTo>
                    <a:pt x="1735444" y="4500000"/>
                  </a:lnTo>
                  <a:lnTo>
                    <a:pt x="0" y="450000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5" name="Freeform: Shape 34">
              <a:extLst>
                <a:ext uri="{FF2B5EF4-FFF2-40B4-BE49-F238E27FC236}">
                  <a16:creationId xmlns:a16="http://schemas.microsoft.com/office/drawing/2014/main" id="{6396010A-4D2D-4B8D-8AB2-F6A9DC9658D2}"/>
                </a:ext>
              </a:extLst>
            </p:cNvPr>
            <p:cNvSpPr/>
            <p:nvPr userDrawn="1"/>
          </p:nvSpPr>
          <p:spPr>
            <a:xfrm>
              <a:off x="3254052" y="4500000"/>
              <a:ext cx="4138348" cy="2358000"/>
            </a:xfrm>
            <a:custGeom>
              <a:avLst/>
              <a:gdLst>
                <a:gd name="connsiteX0" fmla="*/ 2402904 w 4138348"/>
                <a:gd name="connsiteY0" fmla="*/ 0 h 2358000"/>
                <a:gd name="connsiteX1" fmla="*/ 4138348 w 4138348"/>
                <a:gd name="connsiteY1" fmla="*/ 0 h 2358000"/>
                <a:gd name="connsiteX2" fmla="*/ 1735445 w 4138348"/>
                <a:gd name="connsiteY2" fmla="*/ 2358000 h 2358000"/>
                <a:gd name="connsiteX3" fmla="*/ 0 w 4138348"/>
                <a:gd name="connsiteY3" fmla="*/ 2358000 h 2358000"/>
              </a:gdLst>
              <a:ahLst/>
              <a:cxnLst>
                <a:cxn ang="0">
                  <a:pos x="connsiteX0" y="connsiteY0"/>
                </a:cxn>
                <a:cxn ang="0">
                  <a:pos x="connsiteX1" y="connsiteY1"/>
                </a:cxn>
                <a:cxn ang="0">
                  <a:pos x="connsiteX2" y="connsiteY2"/>
                </a:cxn>
                <a:cxn ang="0">
                  <a:pos x="connsiteX3" y="connsiteY3"/>
                </a:cxn>
              </a:cxnLst>
              <a:rect l="l" t="t" r="r" b="b"/>
              <a:pathLst>
                <a:path w="4138348" h="2358000">
                  <a:moveTo>
                    <a:pt x="2402904" y="0"/>
                  </a:moveTo>
                  <a:lnTo>
                    <a:pt x="4138348" y="0"/>
                  </a:lnTo>
                  <a:lnTo>
                    <a:pt x="1735445" y="2358000"/>
                  </a:lnTo>
                  <a:lnTo>
                    <a:pt x="0" y="23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7" name="Freeform: Shape 36">
              <a:extLst>
                <a:ext uri="{FF2B5EF4-FFF2-40B4-BE49-F238E27FC236}">
                  <a16:creationId xmlns:a16="http://schemas.microsoft.com/office/drawing/2014/main" id="{EFAFACA6-1FBB-4102-A9B1-68C6D7939BFE}"/>
                </a:ext>
              </a:extLst>
            </p:cNvPr>
            <p:cNvSpPr/>
            <p:nvPr userDrawn="1"/>
          </p:nvSpPr>
          <p:spPr>
            <a:xfrm>
              <a:off x="5623056" y="4500002"/>
              <a:ext cx="4138348" cy="2358001"/>
            </a:xfrm>
            <a:custGeom>
              <a:avLst/>
              <a:gdLst>
                <a:gd name="connsiteX0" fmla="*/ 2402904 w 4138348"/>
                <a:gd name="connsiteY0" fmla="*/ 0 h 2358001"/>
                <a:gd name="connsiteX1" fmla="*/ 4138348 w 4138348"/>
                <a:gd name="connsiteY1" fmla="*/ 0 h 2358001"/>
                <a:gd name="connsiteX2" fmla="*/ 1735444 w 4138348"/>
                <a:gd name="connsiteY2" fmla="*/ 2358000 h 2358001"/>
                <a:gd name="connsiteX3" fmla="*/ 0 w 4138348"/>
                <a:gd name="connsiteY3" fmla="*/ 2358001 h 2358001"/>
              </a:gdLst>
              <a:ahLst/>
              <a:cxnLst>
                <a:cxn ang="0">
                  <a:pos x="connsiteX0" y="connsiteY0"/>
                </a:cxn>
                <a:cxn ang="0">
                  <a:pos x="connsiteX1" y="connsiteY1"/>
                </a:cxn>
                <a:cxn ang="0">
                  <a:pos x="connsiteX2" y="connsiteY2"/>
                </a:cxn>
                <a:cxn ang="0">
                  <a:pos x="connsiteX3" y="connsiteY3"/>
                </a:cxn>
              </a:cxnLst>
              <a:rect l="l" t="t" r="r" b="b"/>
              <a:pathLst>
                <a:path w="4138348" h="2358001">
                  <a:moveTo>
                    <a:pt x="2402904" y="0"/>
                  </a:moveTo>
                  <a:lnTo>
                    <a:pt x="4138348" y="0"/>
                  </a:lnTo>
                  <a:lnTo>
                    <a:pt x="1735444" y="2358000"/>
                  </a:lnTo>
                  <a:lnTo>
                    <a:pt x="0" y="23580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12" name="strTitlePosition">
            <a:extLst>
              <a:ext uri="{FF2B5EF4-FFF2-40B4-BE49-F238E27FC236}">
                <a16:creationId xmlns:a16="http://schemas.microsoft.com/office/drawing/2014/main" id="{E95708A0-0027-4048-8241-E51061C04B9B}"/>
              </a:ext>
            </a:extLst>
          </p:cNvPr>
          <p:cNvSpPr>
            <a:spLocks noGrp="1"/>
          </p:cNvSpPr>
          <p:nvPr>
            <p:ph type="body" sz="quarter" idx="13" hasCustomPrompt="1"/>
          </p:nvPr>
        </p:nvSpPr>
        <p:spPr>
          <a:xfrm>
            <a:off x="8621691" y="3287"/>
            <a:ext cx="3155329" cy="3231654"/>
          </a:xfrm>
        </p:spPr>
        <p:txBody>
          <a:bodyPr wrap="none" rIns="180000">
            <a:spAutoFit/>
          </a:bodyPr>
          <a:lstStyle>
            <a:lvl1pPr marL="0" indent="0" algn="r">
              <a:spcBef>
                <a:spcPts val="0"/>
              </a:spcBef>
              <a:buNone/>
              <a:defRPr sz="21000" b="1" spc="-2000" baseline="0">
                <a:solidFill>
                  <a:schemeClr val="bg1"/>
                </a:solidFill>
              </a:defRPr>
            </a:lvl1pPr>
          </a:lstStyle>
          <a:p>
            <a:pPr lvl="0"/>
            <a:r>
              <a:rPr lang="nl-BE" noProof="0" dirty="0"/>
              <a:t>0.0</a:t>
            </a:r>
          </a:p>
        </p:txBody>
      </p:sp>
      <p:sp>
        <p:nvSpPr>
          <p:cNvPr id="13" name="strChapterNumber">
            <a:extLst>
              <a:ext uri="{FF2B5EF4-FFF2-40B4-BE49-F238E27FC236}">
                <a16:creationId xmlns:a16="http://schemas.microsoft.com/office/drawing/2014/main" id="{AFA44B79-5E74-477D-B5E8-EEF433AB29A3}"/>
              </a:ext>
            </a:extLst>
          </p:cNvPr>
          <p:cNvSpPr>
            <a:spLocks noGrp="1"/>
          </p:cNvSpPr>
          <p:nvPr>
            <p:ph type="body" sz="quarter" idx="15" hasCustomPrompt="1"/>
          </p:nvPr>
        </p:nvSpPr>
        <p:spPr>
          <a:xfrm>
            <a:off x="414980" y="4906800"/>
            <a:ext cx="7560000" cy="565146"/>
          </a:xfrm>
        </p:spPr>
        <p:txBody>
          <a:bodyPr lIns="72000" tIns="36000" rIns="72000" bIns="36000">
            <a:noAutofit/>
          </a:bodyPr>
          <a:lstStyle>
            <a:lvl1pPr>
              <a:defRPr sz="3200" b="1">
                <a:solidFill>
                  <a:schemeClr val="bg2"/>
                </a:solidFill>
              </a:defRPr>
            </a:lvl1pPr>
          </a:lstStyle>
          <a:p>
            <a:pPr lvl="0"/>
            <a:r>
              <a:rPr lang="nl-BE" dirty="0"/>
              <a:t>0. Chapter Title</a:t>
            </a:r>
          </a:p>
        </p:txBody>
      </p:sp>
      <p:sp>
        <p:nvSpPr>
          <p:cNvPr id="14" name="strSectionTitle">
            <a:extLst>
              <a:ext uri="{FF2B5EF4-FFF2-40B4-BE49-F238E27FC236}">
                <a16:creationId xmlns:a16="http://schemas.microsoft.com/office/drawing/2014/main" id="{08E4FC10-F3DF-40BB-8ADC-CEC2B816BE68}"/>
              </a:ext>
            </a:extLst>
          </p:cNvPr>
          <p:cNvSpPr>
            <a:spLocks noGrp="1"/>
          </p:cNvSpPr>
          <p:nvPr>
            <p:ph type="title" hasCustomPrompt="1"/>
          </p:nvPr>
        </p:nvSpPr>
        <p:spPr>
          <a:xfrm>
            <a:off x="414980" y="368300"/>
            <a:ext cx="7560000" cy="1527575"/>
          </a:xfrm>
        </p:spPr>
        <p:txBody>
          <a:bodyPr lIns="72000" tIns="180000" rIns="72000" bIns="0" anchor="t">
            <a:spAutoFit/>
          </a:bodyPr>
          <a:lstStyle>
            <a:lvl1pPr>
              <a:lnSpc>
                <a:spcPct val="80000"/>
              </a:lnSpc>
              <a:defRPr sz="5400">
                <a:solidFill>
                  <a:schemeClr val="bg1"/>
                </a:solidFill>
                <a:latin typeface="+mj-lt"/>
              </a:defRPr>
            </a:lvl1pPr>
          </a:lstStyle>
          <a:p>
            <a:r>
              <a:rPr lang="nl-BE" noProof="0" dirty="0"/>
              <a:t>TITLE OF THE Section</a:t>
            </a:r>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a:t>
            </a:fld>
            <a:r>
              <a:rPr lang="nl-BE" dirty="0"/>
              <a:t> </a:t>
            </a:r>
          </a:p>
        </p:txBody>
      </p:sp>
    </p:spTree>
    <p:extLst>
      <p:ext uri="{BB962C8B-B14F-4D97-AF65-F5344CB8AC3E}">
        <p14:creationId xmlns:p14="http://schemas.microsoft.com/office/powerpoint/2010/main" val="103105419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Photo">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EC11655-880F-43AF-AA97-11A750EA2FF7}"/>
              </a:ext>
            </a:extLst>
          </p:cNvPr>
          <p:cNvSpPr/>
          <p:nvPr userDrawn="1"/>
        </p:nvSpPr>
        <p:spPr>
          <a:xfrm>
            <a:off x="407988" y="3812870"/>
            <a:ext cx="896937" cy="20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 name="Rectangle 2">
            <a:extLst>
              <a:ext uri="{FF2B5EF4-FFF2-40B4-BE49-F238E27FC236}">
                <a16:creationId xmlns:a16="http://schemas.microsoft.com/office/drawing/2014/main" id="{38CE37B0-312D-4CA7-8F0F-248DA45AFA43}"/>
              </a:ext>
            </a:extLst>
          </p:cNvPr>
          <p:cNvSpPr/>
          <p:nvPr userDrawn="1"/>
        </p:nvSpPr>
        <p:spPr>
          <a:xfrm>
            <a:off x="7315200" y="4905375"/>
            <a:ext cx="4876800" cy="1952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42" name="Picture Placeholder">
            <a:extLst>
              <a:ext uri="{FF2B5EF4-FFF2-40B4-BE49-F238E27FC236}">
                <a16:creationId xmlns:a16="http://schemas.microsoft.com/office/drawing/2014/main" id="{CA3FC745-F193-4157-848D-3DCF42D82335}"/>
              </a:ext>
            </a:extLst>
          </p:cNvPr>
          <p:cNvSpPr>
            <a:spLocks noGrp="1"/>
          </p:cNvSpPr>
          <p:nvPr>
            <p:ph type="pic" sz="quarter" idx="13"/>
          </p:nvPr>
        </p:nvSpPr>
        <p:spPr>
          <a:xfrm>
            <a:off x="0" y="0"/>
            <a:ext cx="12192000" cy="6858000"/>
          </a:xfrm>
          <a:custGeom>
            <a:avLst/>
            <a:gdLst>
              <a:gd name="connsiteX0" fmla="*/ 9241634 w 12192000"/>
              <a:gd name="connsiteY0" fmla="*/ 5848905 h 6858000"/>
              <a:gd name="connsiteX1" fmla="*/ 9268904 w 12192000"/>
              <a:gd name="connsiteY1" fmla="*/ 5928225 h 6858000"/>
              <a:gd name="connsiteX2" fmla="*/ 9213492 w 12192000"/>
              <a:gd name="connsiteY2" fmla="*/ 5928225 h 6858000"/>
              <a:gd name="connsiteX3" fmla="*/ 8032300 w 12192000"/>
              <a:gd name="connsiteY3" fmla="*/ 5848905 h 6858000"/>
              <a:gd name="connsiteX4" fmla="*/ 8059570 w 12192000"/>
              <a:gd name="connsiteY4" fmla="*/ 5928225 h 6858000"/>
              <a:gd name="connsiteX5" fmla="*/ 8003536 w 12192000"/>
              <a:gd name="connsiteY5" fmla="*/ 5928225 h 6858000"/>
              <a:gd name="connsiteX6" fmla="*/ 10063464 w 12192000"/>
              <a:gd name="connsiteY6" fmla="*/ 5832591 h 6858000"/>
              <a:gd name="connsiteX7" fmla="*/ 10115389 w 12192000"/>
              <a:gd name="connsiteY7" fmla="*/ 5832591 h 6858000"/>
              <a:gd name="connsiteX8" fmla="*/ 10148137 w 12192000"/>
              <a:gd name="connsiteY8" fmla="*/ 5862602 h 6858000"/>
              <a:gd name="connsiteX9" fmla="*/ 10115389 w 12192000"/>
              <a:gd name="connsiteY9" fmla="*/ 5893483 h 6858000"/>
              <a:gd name="connsiteX10" fmla="*/ 10063464 w 12192000"/>
              <a:gd name="connsiteY10" fmla="*/ 5893483 h 6858000"/>
              <a:gd name="connsiteX11" fmla="*/ 10136682 w 12192000"/>
              <a:gd name="connsiteY11" fmla="*/ 5796232 h 6858000"/>
              <a:gd name="connsiteX12" fmla="*/ 10132448 w 12192000"/>
              <a:gd name="connsiteY12" fmla="*/ 5796356 h 6858000"/>
              <a:gd name="connsiteX13" fmla="*/ 10015897 w 12192000"/>
              <a:gd name="connsiteY13" fmla="*/ 5796356 h 6858000"/>
              <a:gd name="connsiteX14" fmla="*/ 10015897 w 12192000"/>
              <a:gd name="connsiteY14" fmla="*/ 6011653 h 6858000"/>
              <a:gd name="connsiteX15" fmla="*/ 10063464 w 12192000"/>
              <a:gd name="connsiteY15" fmla="*/ 6011653 h 6858000"/>
              <a:gd name="connsiteX16" fmla="*/ 10063464 w 12192000"/>
              <a:gd name="connsiteY16" fmla="*/ 5927352 h 6858000"/>
              <a:gd name="connsiteX17" fmla="*/ 10110906 w 12192000"/>
              <a:gd name="connsiteY17" fmla="*/ 5927352 h 6858000"/>
              <a:gd name="connsiteX18" fmla="*/ 10146891 w 12192000"/>
              <a:gd name="connsiteY18" fmla="*/ 5959976 h 6858000"/>
              <a:gd name="connsiteX19" fmla="*/ 10154487 w 12192000"/>
              <a:gd name="connsiteY19" fmla="*/ 6011653 h 6858000"/>
              <a:gd name="connsiteX20" fmla="*/ 10201929 w 12192000"/>
              <a:gd name="connsiteY20" fmla="*/ 6011653 h 6858000"/>
              <a:gd name="connsiteX21" fmla="*/ 10192840 w 12192000"/>
              <a:gd name="connsiteY21" fmla="*/ 5960599 h 6858000"/>
              <a:gd name="connsiteX22" fmla="*/ 10161460 w 12192000"/>
              <a:gd name="connsiteY22" fmla="*/ 5910044 h 6858000"/>
              <a:gd name="connsiteX23" fmla="*/ 10195579 w 12192000"/>
              <a:gd name="connsiteY23" fmla="*/ 5855878 h 6858000"/>
              <a:gd name="connsiteX24" fmla="*/ 10136682 w 12192000"/>
              <a:gd name="connsiteY24" fmla="*/ 5796232 h 6858000"/>
              <a:gd name="connsiteX25" fmla="*/ 9366154 w 12192000"/>
              <a:gd name="connsiteY25" fmla="*/ 5795735 h 6858000"/>
              <a:gd name="connsiteX26" fmla="*/ 9366154 w 12192000"/>
              <a:gd name="connsiteY26" fmla="*/ 6011653 h 6858000"/>
              <a:gd name="connsiteX27" fmla="*/ 9410608 w 12192000"/>
              <a:gd name="connsiteY27" fmla="*/ 6011653 h 6858000"/>
              <a:gd name="connsiteX28" fmla="*/ 9410608 w 12192000"/>
              <a:gd name="connsiteY28" fmla="*/ 5867084 h 6858000"/>
              <a:gd name="connsiteX29" fmla="*/ 9411230 w 12192000"/>
              <a:gd name="connsiteY29" fmla="*/ 5867084 h 6858000"/>
              <a:gd name="connsiteX30" fmla="*/ 9501134 w 12192000"/>
              <a:gd name="connsiteY30" fmla="*/ 6011653 h 6858000"/>
              <a:gd name="connsiteX31" fmla="*/ 9548576 w 12192000"/>
              <a:gd name="connsiteY31" fmla="*/ 6011653 h 6858000"/>
              <a:gd name="connsiteX32" fmla="*/ 9548576 w 12192000"/>
              <a:gd name="connsiteY32" fmla="*/ 5795735 h 6858000"/>
              <a:gd name="connsiteX33" fmla="*/ 9504122 w 12192000"/>
              <a:gd name="connsiteY33" fmla="*/ 5795735 h 6858000"/>
              <a:gd name="connsiteX34" fmla="*/ 9504122 w 12192000"/>
              <a:gd name="connsiteY34" fmla="*/ 5940552 h 6858000"/>
              <a:gd name="connsiteX35" fmla="*/ 9503500 w 12192000"/>
              <a:gd name="connsiteY35" fmla="*/ 5940552 h 6858000"/>
              <a:gd name="connsiteX36" fmla="*/ 9413346 w 12192000"/>
              <a:gd name="connsiteY36" fmla="*/ 5795735 h 6858000"/>
              <a:gd name="connsiteX37" fmla="*/ 8934569 w 12192000"/>
              <a:gd name="connsiteY37" fmla="*/ 5795735 h 6858000"/>
              <a:gd name="connsiteX38" fmla="*/ 8934942 w 12192000"/>
              <a:gd name="connsiteY38" fmla="*/ 6011653 h 6858000"/>
              <a:gd name="connsiteX39" fmla="*/ 8982510 w 12192000"/>
              <a:gd name="connsiteY39" fmla="*/ 6011653 h 6858000"/>
              <a:gd name="connsiteX40" fmla="*/ 8982510 w 12192000"/>
              <a:gd name="connsiteY40" fmla="*/ 5918511 h 6858000"/>
              <a:gd name="connsiteX41" fmla="*/ 9069672 w 12192000"/>
              <a:gd name="connsiteY41" fmla="*/ 5918511 h 6858000"/>
              <a:gd name="connsiteX42" fmla="*/ 9069672 w 12192000"/>
              <a:gd name="connsiteY42" fmla="*/ 6011653 h 6858000"/>
              <a:gd name="connsiteX43" fmla="*/ 9117115 w 12192000"/>
              <a:gd name="connsiteY43" fmla="*/ 6011653 h 6858000"/>
              <a:gd name="connsiteX44" fmla="*/ 9117115 w 12192000"/>
              <a:gd name="connsiteY44" fmla="*/ 5795735 h 6858000"/>
              <a:gd name="connsiteX45" fmla="*/ 9069672 w 12192000"/>
              <a:gd name="connsiteY45" fmla="*/ 5795735 h 6858000"/>
              <a:gd name="connsiteX46" fmla="*/ 9069672 w 12192000"/>
              <a:gd name="connsiteY46" fmla="*/ 5878540 h 6858000"/>
              <a:gd name="connsiteX47" fmla="*/ 8982510 w 12192000"/>
              <a:gd name="connsiteY47" fmla="*/ 5878540 h 6858000"/>
              <a:gd name="connsiteX48" fmla="*/ 8982510 w 12192000"/>
              <a:gd name="connsiteY48" fmla="*/ 5795735 h 6858000"/>
              <a:gd name="connsiteX49" fmla="*/ 8157193 w 12192000"/>
              <a:gd name="connsiteY49" fmla="*/ 5795735 h 6858000"/>
              <a:gd name="connsiteX50" fmla="*/ 8156820 w 12192000"/>
              <a:gd name="connsiteY50" fmla="*/ 6011653 h 6858000"/>
              <a:gd name="connsiteX51" fmla="*/ 8201274 w 12192000"/>
              <a:gd name="connsiteY51" fmla="*/ 6011653 h 6858000"/>
              <a:gd name="connsiteX52" fmla="*/ 8201274 w 12192000"/>
              <a:gd name="connsiteY52" fmla="*/ 5860110 h 6858000"/>
              <a:gd name="connsiteX53" fmla="*/ 8254194 w 12192000"/>
              <a:gd name="connsiteY53" fmla="*/ 6011653 h 6858000"/>
              <a:gd name="connsiteX54" fmla="*/ 8290804 w 12192000"/>
              <a:gd name="connsiteY54" fmla="*/ 6011653 h 6858000"/>
              <a:gd name="connsiteX55" fmla="*/ 8343848 w 12192000"/>
              <a:gd name="connsiteY55" fmla="*/ 5858617 h 6858000"/>
              <a:gd name="connsiteX56" fmla="*/ 8343848 w 12192000"/>
              <a:gd name="connsiteY56" fmla="*/ 6011653 h 6858000"/>
              <a:gd name="connsiteX57" fmla="*/ 8388302 w 12192000"/>
              <a:gd name="connsiteY57" fmla="*/ 6011653 h 6858000"/>
              <a:gd name="connsiteX58" fmla="*/ 8388302 w 12192000"/>
              <a:gd name="connsiteY58" fmla="*/ 5795735 h 6858000"/>
              <a:gd name="connsiteX59" fmla="*/ 8321559 w 12192000"/>
              <a:gd name="connsiteY59" fmla="*/ 5795735 h 6858000"/>
              <a:gd name="connsiteX60" fmla="*/ 8274616 w 12192000"/>
              <a:gd name="connsiteY60" fmla="*/ 5944287 h 6858000"/>
              <a:gd name="connsiteX61" fmla="*/ 8224061 w 12192000"/>
              <a:gd name="connsiteY61" fmla="*/ 5795735 h 6858000"/>
              <a:gd name="connsiteX62" fmla="*/ 8008019 w 12192000"/>
              <a:gd name="connsiteY62" fmla="*/ 5795735 h 6858000"/>
              <a:gd name="connsiteX63" fmla="*/ 7925961 w 12192000"/>
              <a:gd name="connsiteY63" fmla="*/ 6011653 h 6858000"/>
              <a:gd name="connsiteX64" fmla="*/ 7974024 w 12192000"/>
              <a:gd name="connsiteY64" fmla="*/ 6011653 h 6858000"/>
              <a:gd name="connsiteX65" fmla="*/ 7991085 w 12192000"/>
              <a:gd name="connsiteY65" fmla="*/ 5963214 h 6858000"/>
              <a:gd name="connsiteX66" fmla="*/ 8071897 w 12192000"/>
              <a:gd name="connsiteY66" fmla="*/ 5963214 h 6858000"/>
              <a:gd name="connsiteX67" fmla="*/ 8087836 w 12192000"/>
              <a:gd name="connsiteY67" fmla="*/ 6011653 h 6858000"/>
              <a:gd name="connsiteX68" fmla="*/ 8137644 w 12192000"/>
              <a:gd name="connsiteY68" fmla="*/ 6011653 h 6858000"/>
              <a:gd name="connsiteX69" fmla="*/ 8056705 w 12192000"/>
              <a:gd name="connsiteY69" fmla="*/ 5795735 h 6858000"/>
              <a:gd name="connsiteX70" fmla="*/ 9819530 w 12192000"/>
              <a:gd name="connsiteY70" fmla="*/ 5795360 h 6858000"/>
              <a:gd name="connsiteX71" fmla="*/ 9819904 w 12192000"/>
              <a:gd name="connsiteY71" fmla="*/ 6011653 h 6858000"/>
              <a:gd name="connsiteX72" fmla="*/ 9983896 w 12192000"/>
              <a:gd name="connsiteY72" fmla="*/ 6011653 h 6858000"/>
              <a:gd name="connsiteX73" fmla="*/ 9983896 w 12192000"/>
              <a:gd name="connsiteY73" fmla="*/ 5971806 h 6858000"/>
              <a:gd name="connsiteX74" fmla="*/ 9867470 w 12192000"/>
              <a:gd name="connsiteY74" fmla="*/ 5971806 h 6858000"/>
              <a:gd name="connsiteX75" fmla="*/ 9867470 w 12192000"/>
              <a:gd name="connsiteY75" fmla="*/ 5918884 h 6858000"/>
              <a:gd name="connsiteX76" fmla="*/ 9972066 w 12192000"/>
              <a:gd name="connsiteY76" fmla="*/ 5918884 h 6858000"/>
              <a:gd name="connsiteX77" fmla="*/ 9972066 w 12192000"/>
              <a:gd name="connsiteY77" fmla="*/ 5881529 h 6858000"/>
              <a:gd name="connsiteX78" fmla="*/ 9867470 w 12192000"/>
              <a:gd name="connsiteY78" fmla="*/ 5881529 h 6858000"/>
              <a:gd name="connsiteX79" fmla="*/ 9867470 w 12192000"/>
              <a:gd name="connsiteY79" fmla="*/ 5835206 h 6858000"/>
              <a:gd name="connsiteX80" fmla="*/ 9981405 w 12192000"/>
              <a:gd name="connsiteY80" fmla="*/ 5835206 h 6858000"/>
              <a:gd name="connsiteX81" fmla="*/ 9981405 w 12192000"/>
              <a:gd name="connsiteY81" fmla="*/ 5795360 h 6858000"/>
              <a:gd name="connsiteX82" fmla="*/ 9218473 w 12192000"/>
              <a:gd name="connsiteY82" fmla="*/ 5795360 h 6858000"/>
              <a:gd name="connsiteX83" fmla="*/ 9136167 w 12192000"/>
              <a:gd name="connsiteY83" fmla="*/ 6011653 h 6858000"/>
              <a:gd name="connsiteX84" fmla="*/ 9183608 w 12192000"/>
              <a:gd name="connsiteY84" fmla="*/ 6011653 h 6858000"/>
              <a:gd name="connsiteX85" fmla="*/ 9201041 w 12192000"/>
              <a:gd name="connsiteY85" fmla="*/ 5963214 h 6858000"/>
              <a:gd name="connsiteX86" fmla="*/ 9281854 w 12192000"/>
              <a:gd name="connsiteY86" fmla="*/ 5963214 h 6858000"/>
              <a:gd name="connsiteX87" fmla="*/ 9298166 w 12192000"/>
              <a:gd name="connsiteY87" fmla="*/ 6011279 h 6858000"/>
              <a:gd name="connsiteX88" fmla="*/ 9347974 w 12192000"/>
              <a:gd name="connsiteY88" fmla="*/ 6011279 h 6858000"/>
              <a:gd name="connsiteX89" fmla="*/ 9267161 w 12192000"/>
              <a:gd name="connsiteY89" fmla="*/ 5795360 h 6858000"/>
              <a:gd name="connsiteX90" fmla="*/ 8430389 w 12192000"/>
              <a:gd name="connsiteY90" fmla="*/ 5795360 h 6858000"/>
              <a:gd name="connsiteX91" fmla="*/ 8430763 w 12192000"/>
              <a:gd name="connsiteY91" fmla="*/ 6011653 h 6858000"/>
              <a:gd name="connsiteX92" fmla="*/ 8594631 w 12192000"/>
              <a:gd name="connsiteY92" fmla="*/ 6011653 h 6858000"/>
              <a:gd name="connsiteX93" fmla="*/ 8594631 w 12192000"/>
              <a:gd name="connsiteY93" fmla="*/ 5971806 h 6858000"/>
              <a:gd name="connsiteX94" fmla="*/ 8478205 w 12192000"/>
              <a:gd name="connsiteY94" fmla="*/ 5971806 h 6858000"/>
              <a:gd name="connsiteX95" fmla="*/ 8478205 w 12192000"/>
              <a:gd name="connsiteY95" fmla="*/ 5918884 h 6858000"/>
              <a:gd name="connsiteX96" fmla="*/ 8582925 w 12192000"/>
              <a:gd name="connsiteY96" fmla="*/ 5918884 h 6858000"/>
              <a:gd name="connsiteX97" fmla="*/ 8582925 w 12192000"/>
              <a:gd name="connsiteY97" fmla="*/ 5881529 h 6858000"/>
              <a:gd name="connsiteX98" fmla="*/ 8478205 w 12192000"/>
              <a:gd name="connsiteY98" fmla="*/ 5881529 h 6858000"/>
              <a:gd name="connsiteX99" fmla="*/ 8478205 w 12192000"/>
              <a:gd name="connsiteY99" fmla="*/ 5835206 h 6858000"/>
              <a:gd name="connsiteX100" fmla="*/ 8592264 w 12192000"/>
              <a:gd name="connsiteY100" fmla="*/ 5835206 h 6858000"/>
              <a:gd name="connsiteX101" fmla="*/ 8592264 w 12192000"/>
              <a:gd name="connsiteY101" fmla="*/ 5795360 h 6858000"/>
              <a:gd name="connsiteX102" fmla="*/ 9686916 w 12192000"/>
              <a:gd name="connsiteY102" fmla="*/ 5790505 h 6858000"/>
              <a:gd name="connsiteX103" fmla="*/ 9580701 w 12192000"/>
              <a:gd name="connsiteY103" fmla="*/ 5904564 h 6858000"/>
              <a:gd name="connsiteX104" fmla="*/ 9686916 w 12192000"/>
              <a:gd name="connsiteY104" fmla="*/ 6016634 h 6858000"/>
              <a:gd name="connsiteX105" fmla="*/ 9746188 w 12192000"/>
              <a:gd name="connsiteY105" fmla="*/ 5986873 h 6858000"/>
              <a:gd name="connsiteX106" fmla="*/ 9751293 w 12192000"/>
              <a:gd name="connsiteY106" fmla="*/ 6011653 h 6858000"/>
              <a:gd name="connsiteX107" fmla="*/ 9781303 w 12192000"/>
              <a:gd name="connsiteY107" fmla="*/ 6011653 h 6858000"/>
              <a:gd name="connsiteX108" fmla="*/ 9781303 w 12192000"/>
              <a:gd name="connsiteY108" fmla="*/ 5894976 h 6858000"/>
              <a:gd name="connsiteX109" fmla="*/ 9690528 w 12192000"/>
              <a:gd name="connsiteY109" fmla="*/ 5894976 h 6858000"/>
              <a:gd name="connsiteX110" fmla="*/ 9690528 w 12192000"/>
              <a:gd name="connsiteY110" fmla="*/ 5930341 h 6858000"/>
              <a:gd name="connsiteX111" fmla="*/ 9738343 w 12192000"/>
              <a:gd name="connsiteY111" fmla="*/ 5930341 h 6858000"/>
              <a:gd name="connsiteX112" fmla="*/ 9691499 w 12192000"/>
              <a:gd name="connsiteY112" fmla="*/ 5977135 h 6858000"/>
              <a:gd name="connsiteX113" fmla="*/ 9686916 w 12192000"/>
              <a:gd name="connsiteY113" fmla="*/ 5976911 h 6858000"/>
              <a:gd name="connsiteX114" fmla="*/ 9628143 w 12192000"/>
              <a:gd name="connsiteY114" fmla="*/ 5904564 h 6858000"/>
              <a:gd name="connsiteX115" fmla="*/ 9686916 w 12192000"/>
              <a:gd name="connsiteY115" fmla="*/ 5830475 h 6858000"/>
              <a:gd name="connsiteX116" fmla="*/ 9732616 w 12192000"/>
              <a:gd name="connsiteY116" fmla="*/ 5866836 h 6858000"/>
              <a:gd name="connsiteX117" fmla="*/ 9777940 w 12192000"/>
              <a:gd name="connsiteY117" fmla="*/ 5866836 h 6858000"/>
              <a:gd name="connsiteX118" fmla="*/ 9686916 w 12192000"/>
              <a:gd name="connsiteY118" fmla="*/ 5790505 h 6858000"/>
              <a:gd name="connsiteX119" fmla="*/ 8807683 w 12192000"/>
              <a:gd name="connsiteY119" fmla="*/ 5790505 h 6858000"/>
              <a:gd name="connsiteX120" fmla="*/ 8701468 w 12192000"/>
              <a:gd name="connsiteY120" fmla="*/ 5904564 h 6858000"/>
              <a:gd name="connsiteX121" fmla="*/ 8807683 w 12192000"/>
              <a:gd name="connsiteY121" fmla="*/ 6016634 h 6858000"/>
              <a:gd name="connsiteX122" fmla="*/ 8902568 w 12192000"/>
              <a:gd name="connsiteY122" fmla="*/ 5928225 h 6858000"/>
              <a:gd name="connsiteX123" fmla="*/ 8856620 w 12192000"/>
              <a:gd name="connsiteY123" fmla="*/ 5928225 h 6858000"/>
              <a:gd name="connsiteX124" fmla="*/ 8807683 w 12192000"/>
              <a:gd name="connsiteY124" fmla="*/ 5976662 h 6858000"/>
              <a:gd name="connsiteX125" fmla="*/ 8748910 w 12192000"/>
              <a:gd name="connsiteY125" fmla="*/ 5904317 h 6858000"/>
              <a:gd name="connsiteX126" fmla="*/ 8807683 w 12192000"/>
              <a:gd name="connsiteY126" fmla="*/ 5830226 h 6858000"/>
              <a:gd name="connsiteX127" fmla="*/ 8854752 w 12192000"/>
              <a:gd name="connsiteY127" fmla="*/ 5867582 h 6858000"/>
              <a:gd name="connsiteX128" fmla="*/ 8900825 w 12192000"/>
              <a:gd name="connsiteY128" fmla="*/ 5868329 h 6858000"/>
              <a:gd name="connsiteX129" fmla="*/ 8807683 w 12192000"/>
              <a:gd name="connsiteY129" fmla="*/ 5790505 h 6858000"/>
              <a:gd name="connsiteX130" fmla="*/ 7810034 w 12192000"/>
              <a:gd name="connsiteY130" fmla="*/ 5790505 h 6858000"/>
              <a:gd name="connsiteX131" fmla="*/ 7703818 w 12192000"/>
              <a:gd name="connsiteY131" fmla="*/ 5904564 h 6858000"/>
              <a:gd name="connsiteX132" fmla="*/ 7810034 w 12192000"/>
              <a:gd name="connsiteY132" fmla="*/ 6016634 h 6858000"/>
              <a:gd name="connsiteX133" fmla="*/ 7869304 w 12192000"/>
              <a:gd name="connsiteY133" fmla="*/ 5986873 h 6858000"/>
              <a:gd name="connsiteX134" fmla="*/ 7874285 w 12192000"/>
              <a:gd name="connsiteY134" fmla="*/ 6011653 h 6858000"/>
              <a:gd name="connsiteX135" fmla="*/ 7904543 w 12192000"/>
              <a:gd name="connsiteY135" fmla="*/ 6011653 h 6858000"/>
              <a:gd name="connsiteX136" fmla="*/ 7904543 w 12192000"/>
              <a:gd name="connsiteY136" fmla="*/ 5894976 h 6858000"/>
              <a:gd name="connsiteX137" fmla="*/ 7813893 w 12192000"/>
              <a:gd name="connsiteY137" fmla="*/ 5894976 h 6858000"/>
              <a:gd name="connsiteX138" fmla="*/ 7813893 w 12192000"/>
              <a:gd name="connsiteY138" fmla="*/ 5930341 h 6858000"/>
              <a:gd name="connsiteX139" fmla="*/ 7861708 w 12192000"/>
              <a:gd name="connsiteY139" fmla="*/ 5930341 h 6858000"/>
              <a:gd name="connsiteX140" fmla="*/ 7814867 w 12192000"/>
              <a:gd name="connsiteY140" fmla="*/ 5977135 h 6858000"/>
              <a:gd name="connsiteX141" fmla="*/ 7810281 w 12192000"/>
              <a:gd name="connsiteY141" fmla="*/ 5976911 h 6858000"/>
              <a:gd name="connsiteX142" fmla="*/ 7751634 w 12192000"/>
              <a:gd name="connsiteY142" fmla="*/ 5904564 h 6858000"/>
              <a:gd name="connsiteX143" fmla="*/ 7810281 w 12192000"/>
              <a:gd name="connsiteY143" fmla="*/ 5830475 h 6858000"/>
              <a:gd name="connsiteX144" fmla="*/ 7855981 w 12192000"/>
              <a:gd name="connsiteY144" fmla="*/ 5866836 h 6858000"/>
              <a:gd name="connsiteX145" fmla="*/ 7901057 w 12192000"/>
              <a:gd name="connsiteY145" fmla="*/ 5866836 h 6858000"/>
              <a:gd name="connsiteX146" fmla="*/ 7810034 w 12192000"/>
              <a:gd name="connsiteY146" fmla="*/ 5790505 h 6858000"/>
              <a:gd name="connsiteX147" fmla="*/ 10308768 w 12192000"/>
              <a:gd name="connsiteY147" fmla="*/ 5790131 h 6858000"/>
              <a:gd name="connsiteX148" fmla="*/ 10227955 w 12192000"/>
              <a:gd name="connsiteY148" fmla="*/ 5855505 h 6858000"/>
              <a:gd name="connsiteX149" fmla="*/ 10292332 w 12192000"/>
              <a:gd name="connsiteY149" fmla="*/ 5916892 h 6858000"/>
              <a:gd name="connsiteX150" fmla="*/ 10356583 w 12192000"/>
              <a:gd name="connsiteY150" fmla="*/ 5952630 h 6858000"/>
              <a:gd name="connsiteX151" fmla="*/ 10314495 w 12192000"/>
              <a:gd name="connsiteY151" fmla="*/ 5979526 h 6858000"/>
              <a:gd name="connsiteX152" fmla="*/ 10266680 w 12192000"/>
              <a:gd name="connsiteY152" fmla="*/ 5939680 h 6858000"/>
              <a:gd name="connsiteX153" fmla="*/ 10220732 w 12192000"/>
              <a:gd name="connsiteY153" fmla="*/ 5940053 h 6858000"/>
              <a:gd name="connsiteX154" fmla="*/ 10312628 w 12192000"/>
              <a:gd name="connsiteY154" fmla="*/ 6016883 h 6858000"/>
              <a:gd name="connsiteX155" fmla="*/ 10402532 w 12192000"/>
              <a:gd name="connsiteY155" fmla="*/ 5947525 h 6858000"/>
              <a:gd name="connsiteX156" fmla="*/ 10338403 w 12192000"/>
              <a:gd name="connsiteY156" fmla="*/ 5884641 h 6858000"/>
              <a:gd name="connsiteX157" fmla="*/ 10273902 w 12192000"/>
              <a:gd name="connsiteY157" fmla="*/ 5852017 h 6858000"/>
              <a:gd name="connsiteX158" fmla="*/ 10306651 w 12192000"/>
              <a:gd name="connsiteY158" fmla="*/ 5827113 h 6858000"/>
              <a:gd name="connsiteX159" fmla="*/ 10349236 w 12192000"/>
              <a:gd name="connsiteY159" fmla="*/ 5859737 h 6858000"/>
              <a:gd name="connsiteX160" fmla="*/ 10395184 w 12192000"/>
              <a:gd name="connsiteY160" fmla="*/ 5859737 h 6858000"/>
              <a:gd name="connsiteX161" fmla="*/ 10308768 w 12192000"/>
              <a:gd name="connsiteY161" fmla="*/ 5790131 h 6858000"/>
              <a:gd name="connsiteX162" fmla="*/ 10730261 w 12192000"/>
              <a:gd name="connsiteY162" fmla="*/ 5358931 h 6858000"/>
              <a:gd name="connsiteX163" fmla="*/ 10730261 w 12192000"/>
              <a:gd name="connsiteY163" fmla="*/ 6010827 h 6858000"/>
              <a:gd name="connsiteX164" fmla="*/ 10730261 w 12192000"/>
              <a:gd name="connsiteY164" fmla="*/ 6148387 h 6858000"/>
              <a:gd name="connsiteX165" fmla="*/ 11488607 w 12192000"/>
              <a:gd name="connsiteY165" fmla="*/ 6148387 h 6858000"/>
              <a:gd name="connsiteX166" fmla="*/ 11551819 w 12192000"/>
              <a:gd name="connsiteY166" fmla="*/ 5946883 h 6858000"/>
              <a:gd name="connsiteX167" fmla="*/ 11572315 w 12192000"/>
              <a:gd name="connsiteY167" fmla="*/ 5358931 h 6858000"/>
              <a:gd name="connsiteX168" fmla="*/ 10730261 w 12192000"/>
              <a:gd name="connsiteY168" fmla="*/ 5358931 h 6858000"/>
              <a:gd name="connsiteX169" fmla="*/ 492295 w 12192000"/>
              <a:gd name="connsiteY169" fmla="*/ 3931468 h 6858000"/>
              <a:gd name="connsiteX170" fmla="*/ 492295 w 12192000"/>
              <a:gd name="connsiteY170" fmla="*/ 3937818 h 6858000"/>
              <a:gd name="connsiteX171" fmla="*/ 1156255 w 12192000"/>
              <a:gd name="connsiteY171" fmla="*/ 3937818 h 6858000"/>
              <a:gd name="connsiteX172" fmla="*/ 1156255 w 12192000"/>
              <a:gd name="connsiteY172" fmla="*/ 3931468 h 6858000"/>
              <a:gd name="connsiteX173" fmla="*/ 0 w 12192000"/>
              <a:gd name="connsiteY173" fmla="*/ 0 h 6858000"/>
              <a:gd name="connsiteX174" fmla="*/ 12192000 w 12192000"/>
              <a:gd name="connsiteY174" fmla="*/ 0 h 6858000"/>
              <a:gd name="connsiteX175" fmla="*/ 12192000 w 12192000"/>
              <a:gd name="connsiteY175" fmla="*/ 6858000 h 6858000"/>
              <a:gd name="connsiteX176" fmla="*/ 0 w 12192000"/>
              <a:gd name="connsiteY176" fmla="*/ 6858000 h 6858000"/>
              <a:gd name="connsiteX177" fmla="*/ 0 w 12192000"/>
              <a:gd name="connsiteY177" fmla="*/ 3763147 h 6858000"/>
              <a:gd name="connsiteX178" fmla="*/ 3834808 w 12192000"/>
              <a:gd name="connsiteY178" fmla="*/ 1 h 6858000"/>
              <a:gd name="connsiteX179" fmla="*/ 3077457 w 12192000"/>
              <a:gd name="connsiteY179" fmla="*/ 1 h 6858000"/>
              <a:gd name="connsiteX180" fmla="*/ 0 w 12192000"/>
              <a:gd name="connsiteY180" fmla="*/ 3019948 h 6858000"/>
              <a:gd name="connsiteX181" fmla="*/ 0 w 12192000"/>
              <a:gd name="connsiteY181" fmla="*/ 2688191 h 6858000"/>
              <a:gd name="connsiteX182" fmla="*/ 2739382 w 12192000"/>
              <a:gd name="connsiteY182" fmla="*/ 1 h 6858000"/>
              <a:gd name="connsiteX183" fmla="*/ 1982031 w 12192000"/>
              <a:gd name="connsiteY183" fmla="*/ 1 h 6858000"/>
              <a:gd name="connsiteX184" fmla="*/ 0 w 12192000"/>
              <a:gd name="connsiteY184" fmla="*/ 19449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2192000" h="6858000">
                <a:moveTo>
                  <a:pt x="9241634" y="5848905"/>
                </a:moveTo>
                <a:lnTo>
                  <a:pt x="9268904" y="5928225"/>
                </a:lnTo>
                <a:lnTo>
                  <a:pt x="9213492" y="5928225"/>
                </a:lnTo>
                <a:close/>
                <a:moveTo>
                  <a:pt x="8032300" y="5848905"/>
                </a:moveTo>
                <a:lnTo>
                  <a:pt x="8059570" y="5928225"/>
                </a:lnTo>
                <a:lnTo>
                  <a:pt x="8003536" y="5928225"/>
                </a:lnTo>
                <a:close/>
                <a:moveTo>
                  <a:pt x="10063464" y="5832591"/>
                </a:moveTo>
                <a:lnTo>
                  <a:pt x="10115389" y="5832591"/>
                </a:lnTo>
                <a:cubicBezTo>
                  <a:pt x="10136682" y="5832591"/>
                  <a:pt x="10148137" y="5841682"/>
                  <a:pt x="10148137" y="5862602"/>
                </a:cubicBezTo>
                <a:cubicBezTo>
                  <a:pt x="10148137" y="5883521"/>
                  <a:pt x="10136682" y="5893483"/>
                  <a:pt x="10115389" y="5893483"/>
                </a:cubicBezTo>
                <a:lnTo>
                  <a:pt x="10063464" y="5893483"/>
                </a:lnTo>
                <a:close/>
                <a:moveTo>
                  <a:pt x="10136682" y="5796232"/>
                </a:moveTo>
                <a:cubicBezTo>
                  <a:pt x="10135274" y="5796220"/>
                  <a:pt x="10133855" y="5796270"/>
                  <a:pt x="10132448" y="5796356"/>
                </a:cubicBezTo>
                <a:lnTo>
                  <a:pt x="10015897" y="5796356"/>
                </a:lnTo>
                <a:lnTo>
                  <a:pt x="10015897" y="6011653"/>
                </a:lnTo>
                <a:lnTo>
                  <a:pt x="10063464" y="6011653"/>
                </a:lnTo>
                <a:lnTo>
                  <a:pt x="10063464" y="5927352"/>
                </a:lnTo>
                <a:lnTo>
                  <a:pt x="10110906" y="5927352"/>
                </a:lnTo>
                <a:cubicBezTo>
                  <a:pt x="10134813" y="5927352"/>
                  <a:pt x="10143529" y="5937314"/>
                  <a:pt x="10146891" y="5959976"/>
                </a:cubicBezTo>
                <a:cubicBezTo>
                  <a:pt x="10147514" y="5977435"/>
                  <a:pt x="10150055" y="5994756"/>
                  <a:pt x="10154487" y="6011653"/>
                </a:cubicBezTo>
                <a:lnTo>
                  <a:pt x="10201929" y="6011653"/>
                </a:lnTo>
                <a:cubicBezTo>
                  <a:pt x="10193463" y="5999200"/>
                  <a:pt x="10193836" y="5974296"/>
                  <a:pt x="10192840" y="5960599"/>
                </a:cubicBezTo>
                <a:cubicBezTo>
                  <a:pt x="10191345" y="5938807"/>
                  <a:pt x="10184747" y="5916145"/>
                  <a:pt x="10161460" y="5910044"/>
                </a:cubicBezTo>
                <a:cubicBezTo>
                  <a:pt x="10183675" y="5901664"/>
                  <a:pt x="10197609" y="5879536"/>
                  <a:pt x="10195579" y="5855878"/>
                </a:cubicBezTo>
                <a:cubicBezTo>
                  <a:pt x="10195791" y="5823141"/>
                  <a:pt x="10169418" y="5796444"/>
                  <a:pt x="10136682" y="5796232"/>
                </a:cubicBezTo>
                <a:close/>
                <a:moveTo>
                  <a:pt x="9366154" y="5795735"/>
                </a:moveTo>
                <a:lnTo>
                  <a:pt x="9366154" y="6011653"/>
                </a:lnTo>
                <a:lnTo>
                  <a:pt x="9410608" y="6011653"/>
                </a:lnTo>
                <a:lnTo>
                  <a:pt x="9410608" y="5867084"/>
                </a:lnTo>
                <a:lnTo>
                  <a:pt x="9411230" y="5867084"/>
                </a:lnTo>
                <a:lnTo>
                  <a:pt x="9501134" y="6011653"/>
                </a:lnTo>
                <a:lnTo>
                  <a:pt x="9548576" y="6011653"/>
                </a:lnTo>
                <a:lnTo>
                  <a:pt x="9548576" y="5795735"/>
                </a:lnTo>
                <a:lnTo>
                  <a:pt x="9504122" y="5795735"/>
                </a:lnTo>
                <a:lnTo>
                  <a:pt x="9504122" y="5940552"/>
                </a:lnTo>
                <a:lnTo>
                  <a:pt x="9503500" y="5940552"/>
                </a:lnTo>
                <a:lnTo>
                  <a:pt x="9413346" y="5795735"/>
                </a:lnTo>
                <a:close/>
                <a:moveTo>
                  <a:pt x="8934569" y="5795735"/>
                </a:moveTo>
                <a:lnTo>
                  <a:pt x="8934942" y="6011653"/>
                </a:lnTo>
                <a:lnTo>
                  <a:pt x="8982510" y="6011653"/>
                </a:lnTo>
                <a:lnTo>
                  <a:pt x="8982510" y="5918511"/>
                </a:lnTo>
                <a:lnTo>
                  <a:pt x="9069672" y="5918511"/>
                </a:lnTo>
                <a:lnTo>
                  <a:pt x="9069672" y="6011653"/>
                </a:lnTo>
                <a:lnTo>
                  <a:pt x="9117115" y="6011653"/>
                </a:lnTo>
                <a:lnTo>
                  <a:pt x="9117115" y="5795735"/>
                </a:lnTo>
                <a:lnTo>
                  <a:pt x="9069672" y="5795735"/>
                </a:lnTo>
                <a:lnTo>
                  <a:pt x="9069672" y="5878540"/>
                </a:lnTo>
                <a:lnTo>
                  <a:pt x="8982510" y="5878540"/>
                </a:lnTo>
                <a:lnTo>
                  <a:pt x="8982510" y="5795735"/>
                </a:lnTo>
                <a:close/>
                <a:moveTo>
                  <a:pt x="8157193" y="5795735"/>
                </a:moveTo>
                <a:lnTo>
                  <a:pt x="8156820" y="6011653"/>
                </a:lnTo>
                <a:lnTo>
                  <a:pt x="8201274" y="6011653"/>
                </a:lnTo>
                <a:lnTo>
                  <a:pt x="8201274" y="5860110"/>
                </a:lnTo>
                <a:lnTo>
                  <a:pt x="8254194" y="6011653"/>
                </a:lnTo>
                <a:lnTo>
                  <a:pt x="8290804" y="6011653"/>
                </a:lnTo>
                <a:lnTo>
                  <a:pt x="8343848" y="5858617"/>
                </a:lnTo>
                <a:lnTo>
                  <a:pt x="8343848" y="6011653"/>
                </a:lnTo>
                <a:lnTo>
                  <a:pt x="8388302" y="6011653"/>
                </a:lnTo>
                <a:lnTo>
                  <a:pt x="8388302" y="5795735"/>
                </a:lnTo>
                <a:lnTo>
                  <a:pt x="8321559" y="5795735"/>
                </a:lnTo>
                <a:lnTo>
                  <a:pt x="8274616" y="5944287"/>
                </a:lnTo>
                <a:lnTo>
                  <a:pt x="8224061" y="5795735"/>
                </a:lnTo>
                <a:close/>
                <a:moveTo>
                  <a:pt x="8008019" y="5795735"/>
                </a:moveTo>
                <a:lnTo>
                  <a:pt x="7925961" y="6011653"/>
                </a:lnTo>
                <a:lnTo>
                  <a:pt x="7974024" y="6011653"/>
                </a:lnTo>
                <a:lnTo>
                  <a:pt x="7991085" y="5963214"/>
                </a:lnTo>
                <a:lnTo>
                  <a:pt x="8071897" y="5963214"/>
                </a:lnTo>
                <a:lnTo>
                  <a:pt x="8087836" y="6011653"/>
                </a:lnTo>
                <a:lnTo>
                  <a:pt x="8137644" y="6011653"/>
                </a:lnTo>
                <a:lnTo>
                  <a:pt x="8056705" y="5795735"/>
                </a:lnTo>
                <a:close/>
                <a:moveTo>
                  <a:pt x="9819530" y="5795360"/>
                </a:moveTo>
                <a:lnTo>
                  <a:pt x="9819904" y="6011653"/>
                </a:lnTo>
                <a:lnTo>
                  <a:pt x="9983896" y="6011653"/>
                </a:lnTo>
                <a:lnTo>
                  <a:pt x="9983896" y="5971806"/>
                </a:lnTo>
                <a:lnTo>
                  <a:pt x="9867470" y="5971806"/>
                </a:lnTo>
                <a:lnTo>
                  <a:pt x="9867470" y="5918884"/>
                </a:lnTo>
                <a:lnTo>
                  <a:pt x="9972066" y="5918884"/>
                </a:lnTo>
                <a:lnTo>
                  <a:pt x="9972066" y="5881529"/>
                </a:lnTo>
                <a:lnTo>
                  <a:pt x="9867470" y="5881529"/>
                </a:lnTo>
                <a:lnTo>
                  <a:pt x="9867470" y="5835206"/>
                </a:lnTo>
                <a:lnTo>
                  <a:pt x="9981405" y="5835206"/>
                </a:lnTo>
                <a:lnTo>
                  <a:pt x="9981405" y="5795360"/>
                </a:lnTo>
                <a:close/>
                <a:moveTo>
                  <a:pt x="9218473" y="5795360"/>
                </a:moveTo>
                <a:lnTo>
                  <a:pt x="9136167" y="6011653"/>
                </a:lnTo>
                <a:lnTo>
                  <a:pt x="9183608" y="6011653"/>
                </a:lnTo>
                <a:lnTo>
                  <a:pt x="9201041" y="5963214"/>
                </a:lnTo>
                <a:lnTo>
                  <a:pt x="9281854" y="5963214"/>
                </a:lnTo>
                <a:lnTo>
                  <a:pt x="9298166" y="6011279"/>
                </a:lnTo>
                <a:lnTo>
                  <a:pt x="9347974" y="6011279"/>
                </a:lnTo>
                <a:lnTo>
                  <a:pt x="9267161" y="5795360"/>
                </a:lnTo>
                <a:close/>
                <a:moveTo>
                  <a:pt x="8430389" y="5795360"/>
                </a:moveTo>
                <a:lnTo>
                  <a:pt x="8430763" y="6011653"/>
                </a:lnTo>
                <a:lnTo>
                  <a:pt x="8594631" y="6011653"/>
                </a:lnTo>
                <a:lnTo>
                  <a:pt x="8594631" y="5971806"/>
                </a:lnTo>
                <a:lnTo>
                  <a:pt x="8478205" y="5971806"/>
                </a:lnTo>
                <a:lnTo>
                  <a:pt x="8478205" y="5918884"/>
                </a:lnTo>
                <a:lnTo>
                  <a:pt x="8582925" y="5918884"/>
                </a:lnTo>
                <a:lnTo>
                  <a:pt x="8582925" y="5881529"/>
                </a:lnTo>
                <a:lnTo>
                  <a:pt x="8478205" y="5881529"/>
                </a:lnTo>
                <a:lnTo>
                  <a:pt x="8478205" y="5835206"/>
                </a:lnTo>
                <a:lnTo>
                  <a:pt x="8592264" y="5835206"/>
                </a:lnTo>
                <a:lnTo>
                  <a:pt x="8592264" y="5795360"/>
                </a:lnTo>
                <a:close/>
                <a:moveTo>
                  <a:pt x="9686916" y="5790505"/>
                </a:moveTo>
                <a:cubicBezTo>
                  <a:pt x="9620050" y="5790505"/>
                  <a:pt x="9580701" y="5840313"/>
                  <a:pt x="9580701" y="5904564"/>
                </a:cubicBezTo>
                <a:cubicBezTo>
                  <a:pt x="9580701" y="5968818"/>
                  <a:pt x="9620050" y="6016634"/>
                  <a:pt x="9686916" y="6016634"/>
                </a:cubicBezTo>
                <a:cubicBezTo>
                  <a:pt x="9710289" y="6016745"/>
                  <a:pt x="9732316" y="6005688"/>
                  <a:pt x="9746188" y="5986873"/>
                </a:cubicBezTo>
                <a:lnTo>
                  <a:pt x="9751293" y="6011653"/>
                </a:lnTo>
                <a:lnTo>
                  <a:pt x="9781303" y="6011653"/>
                </a:lnTo>
                <a:lnTo>
                  <a:pt x="9781303" y="5894976"/>
                </a:lnTo>
                <a:lnTo>
                  <a:pt x="9690528" y="5894976"/>
                </a:lnTo>
                <a:lnTo>
                  <a:pt x="9690528" y="5930341"/>
                </a:lnTo>
                <a:lnTo>
                  <a:pt x="9738343" y="5930341"/>
                </a:lnTo>
                <a:cubicBezTo>
                  <a:pt x="9738330" y="5956203"/>
                  <a:pt x="9717362" y="5977148"/>
                  <a:pt x="9691499" y="5977135"/>
                </a:cubicBezTo>
                <a:cubicBezTo>
                  <a:pt x="9689968" y="5977135"/>
                  <a:pt x="9688436" y="5977060"/>
                  <a:pt x="9686916" y="5976911"/>
                </a:cubicBezTo>
                <a:cubicBezTo>
                  <a:pt x="9644207" y="5976911"/>
                  <a:pt x="9628143" y="5940552"/>
                  <a:pt x="9628143" y="5904564"/>
                </a:cubicBezTo>
                <a:cubicBezTo>
                  <a:pt x="9628143" y="5868579"/>
                  <a:pt x="9644207" y="5830475"/>
                  <a:pt x="9686916" y="5830475"/>
                </a:cubicBezTo>
                <a:cubicBezTo>
                  <a:pt x="9709094" y="5829491"/>
                  <a:pt x="9728593" y="5845006"/>
                  <a:pt x="9732616" y="5866836"/>
                </a:cubicBezTo>
                <a:lnTo>
                  <a:pt x="9777940" y="5866836"/>
                </a:lnTo>
                <a:cubicBezTo>
                  <a:pt x="9772835" y="5817774"/>
                  <a:pt x="9730997" y="5790505"/>
                  <a:pt x="9686916" y="5790505"/>
                </a:cubicBezTo>
                <a:close/>
                <a:moveTo>
                  <a:pt x="8807683" y="5790505"/>
                </a:moveTo>
                <a:cubicBezTo>
                  <a:pt x="8740817" y="5790505"/>
                  <a:pt x="8701468" y="5840313"/>
                  <a:pt x="8701468" y="5904564"/>
                </a:cubicBezTo>
                <a:cubicBezTo>
                  <a:pt x="8701468" y="5968818"/>
                  <a:pt x="8740817" y="6016634"/>
                  <a:pt x="8807683" y="6016634"/>
                </a:cubicBezTo>
                <a:cubicBezTo>
                  <a:pt x="8860605" y="6016634"/>
                  <a:pt x="8897711" y="5982141"/>
                  <a:pt x="8902568" y="5928225"/>
                </a:cubicBezTo>
                <a:lnTo>
                  <a:pt x="8856620" y="5928225"/>
                </a:lnTo>
                <a:cubicBezTo>
                  <a:pt x="8853009" y="5956738"/>
                  <a:pt x="8836697" y="5976662"/>
                  <a:pt x="8807683" y="5976662"/>
                </a:cubicBezTo>
                <a:cubicBezTo>
                  <a:pt x="8764974" y="5976662"/>
                  <a:pt x="8748910" y="5940302"/>
                  <a:pt x="8748910" y="5904317"/>
                </a:cubicBezTo>
                <a:cubicBezTo>
                  <a:pt x="8748910" y="5868329"/>
                  <a:pt x="8764974" y="5830226"/>
                  <a:pt x="8807683" y="5830226"/>
                </a:cubicBezTo>
                <a:cubicBezTo>
                  <a:pt x="8830383" y="5829542"/>
                  <a:pt x="8850269" y="5845319"/>
                  <a:pt x="8854752" y="5867582"/>
                </a:cubicBezTo>
                <a:lnTo>
                  <a:pt x="8900825" y="5868329"/>
                </a:lnTo>
                <a:cubicBezTo>
                  <a:pt x="8895097" y="5818521"/>
                  <a:pt x="8855126" y="5790505"/>
                  <a:pt x="8807683" y="5790505"/>
                </a:cubicBezTo>
                <a:close/>
                <a:moveTo>
                  <a:pt x="7810034" y="5790505"/>
                </a:moveTo>
                <a:cubicBezTo>
                  <a:pt x="7743166" y="5790505"/>
                  <a:pt x="7703818" y="5840313"/>
                  <a:pt x="7703818" y="5904564"/>
                </a:cubicBezTo>
                <a:cubicBezTo>
                  <a:pt x="7703818" y="5968818"/>
                  <a:pt x="7743166" y="6016634"/>
                  <a:pt x="7810034" y="6016634"/>
                </a:cubicBezTo>
                <a:cubicBezTo>
                  <a:pt x="7833417" y="6016783"/>
                  <a:pt x="7855458" y="6005713"/>
                  <a:pt x="7869304" y="5986873"/>
                </a:cubicBezTo>
                <a:lnTo>
                  <a:pt x="7874285" y="6011653"/>
                </a:lnTo>
                <a:lnTo>
                  <a:pt x="7904543" y="6011653"/>
                </a:lnTo>
                <a:lnTo>
                  <a:pt x="7904543" y="5894976"/>
                </a:lnTo>
                <a:lnTo>
                  <a:pt x="7813893" y="5894976"/>
                </a:lnTo>
                <a:lnTo>
                  <a:pt x="7813893" y="5930341"/>
                </a:lnTo>
                <a:lnTo>
                  <a:pt x="7861708" y="5930341"/>
                </a:lnTo>
                <a:cubicBezTo>
                  <a:pt x="7861696" y="5956203"/>
                  <a:pt x="7840725" y="5977148"/>
                  <a:pt x="7814867" y="5977135"/>
                </a:cubicBezTo>
                <a:cubicBezTo>
                  <a:pt x="7813336" y="5977135"/>
                  <a:pt x="7811806" y="5977060"/>
                  <a:pt x="7810281" y="5976911"/>
                </a:cubicBezTo>
                <a:cubicBezTo>
                  <a:pt x="7767572" y="5976911"/>
                  <a:pt x="7751634" y="5940552"/>
                  <a:pt x="7751634" y="5904564"/>
                </a:cubicBezTo>
                <a:cubicBezTo>
                  <a:pt x="7751634" y="5868579"/>
                  <a:pt x="7767572" y="5830475"/>
                  <a:pt x="7810281" y="5830475"/>
                </a:cubicBezTo>
                <a:cubicBezTo>
                  <a:pt x="7832474" y="5829429"/>
                  <a:pt x="7852012" y="5844981"/>
                  <a:pt x="7855981" y="5866836"/>
                </a:cubicBezTo>
                <a:lnTo>
                  <a:pt x="7901057" y="5866836"/>
                </a:lnTo>
                <a:cubicBezTo>
                  <a:pt x="7895951" y="5817774"/>
                  <a:pt x="7854238" y="5790505"/>
                  <a:pt x="7810034" y="5790505"/>
                </a:cubicBezTo>
                <a:close/>
                <a:moveTo>
                  <a:pt x="10308768" y="5790131"/>
                </a:moveTo>
                <a:cubicBezTo>
                  <a:pt x="10269668" y="5790131"/>
                  <a:pt x="10227955" y="5811424"/>
                  <a:pt x="10227955" y="5855505"/>
                </a:cubicBezTo>
                <a:cubicBezTo>
                  <a:pt x="10227955" y="5896098"/>
                  <a:pt x="10260329" y="5908425"/>
                  <a:pt x="10292332" y="5916892"/>
                </a:cubicBezTo>
                <a:cubicBezTo>
                  <a:pt x="10324332" y="5925360"/>
                  <a:pt x="10356583" y="5929345"/>
                  <a:pt x="10356583" y="5952630"/>
                </a:cubicBezTo>
                <a:cubicBezTo>
                  <a:pt x="10356583" y="5975915"/>
                  <a:pt x="10331056" y="5979526"/>
                  <a:pt x="10314495" y="5979526"/>
                </a:cubicBezTo>
                <a:cubicBezTo>
                  <a:pt x="10289591" y="5979526"/>
                  <a:pt x="10266680" y="5968319"/>
                  <a:pt x="10266680" y="5939680"/>
                </a:cubicBezTo>
                <a:lnTo>
                  <a:pt x="10220732" y="5940053"/>
                </a:lnTo>
                <a:cubicBezTo>
                  <a:pt x="10220110" y="5993223"/>
                  <a:pt x="10264812" y="6016883"/>
                  <a:pt x="10312628" y="6016883"/>
                </a:cubicBezTo>
                <a:cubicBezTo>
                  <a:pt x="10371401" y="6016883"/>
                  <a:pt x="10402532" y="5987122"/>
                  <a:pt x="10402532" y="5947525"/>
                </a:cubicBezTo>
                <a:cubicBezTo>
                  <a:pt x="10402532" y="5898587"/>
                  <a:pt x="10354093" y="5888626"/>
                  <a:pt x="10338403" y="5884641"/>
                </a:cubicBezTo>
                <a:cubicBezTo>
                  <a:pt x="10284237" y="5870695"/>
                  <a:pt x="10273902" y="5868579"/>
                  <a:pt x="10273902" y="5852017"/>
                </a:cubicBezTo>
                <a:cubicBezTo>
                  <a:pt x="10273902" y="5835456"/>
                  <a:pt x="10291459" y="5827113"/>
                  <a:pt x="10306651" y="5827113"/>
                </a:cubicBezTo>
                <a:cubicBezTo>
                  <a:pt x="10329313" y="5827113"/>
                  <a:pt x="10347742" y="5833713"/>
                  <a:pt x="10349236" y="5859737"/>
                </a:cubicBezTo>
                <a:lnTo>
                  <a:pt x="10395184" y="5859737"/>
                </a:lnTo>
                <a:cubicBezTo>
                  <a:pt x="10395184" y="5809929"/>
                  <a:pt x="10353844" y="5790131"/>
                  <a:pt x="10308768" y="5790131"/>
                </a:cubicBezTo>
                <a:close/>
                <a:moveTo>
                  <a:pt x="10730261" y="5358931"/>
                </a:moveTo>
                <a:cubicBezTo>
                  <a:pt x="10730261" y="5358931"/>
                  <a:pt x="10730261" y="5358931"/>
                  <a:pt x="10730261" y="6010827"/>
                </a:cubicBezTo>
                <a:lnTo>
                  <a:pt x="10730261" y="6148387"/>
                </a:lnTo>
                <a:lnTo>
                  <a:pt x="11488607" y="6148387"/>
                </a:lnTo>
                <a:lnTo>
                  <a:pt x="11551819" y="5946883"/>
                </a:lnTo>
                <a:cubicBezTo>
                  <a:pt x="11599433" y="5747310"/>
                  <a:pt x="11600551" y="5556815"/>
                  <a:pt x="11572315" y="5358931"/>
                </a:cubicBezTo>
                <a:cubicBezTo>
                  <a:pt x="11572315" y="5358931"/>
                  <a:pt x="11572315" y="5358931"/>
                  <a:pt x="10730261" y="5358931"/>
                </a:cubicBezTo>
                <a:close/>
                <a:moveTo>
                  <a:pt x="492295" y="3931468"/>
                </a:moveTo>
                <a:lnTo>
                  <a:pt x="492295" y="3937818"/>
                </a:lnTo>
                <a:lnTo>
                  <a:pt x="1156255" y="3937818"/>
                </a:lnTo>
                <a:lnTo>
                  <a:pt x="1156255" y="3931468"/>
                </a:lnTo>
                <a:close/>
                <a:moveTo>
                  <a:pt x="0" y="0"/>
                </a:moveTo>
                <a:lnTo>
                  <a:pt x="12192000" y="0"/>
                </a:lnTo>
                <a:lnTo>
                  <a:pt x="12192000" y="6858000"/>
                </a:lnTo>
                <a:lnTo>
                  <a:pt x="0" y="6858000"/>
                </a:lnTo>
                <a:lnTo>
                  <a:pt x="0" y="3763147"/>
                </a:lnTo>
                <a:lnTo>
                  <a:pt x="3834808" y="1"/>
                </a:lnTo>
                <a:lnTo>
                  <a:pt x="3077457" y="1"/>
                </a:lnTo>
                <a:lnTo>
                  <a:pt x="0" y="3019948"/>
                </a:lnTo>
                <a:lnTo>
                  <a:pt x="0" y="2688191"/>
                </a:lnTo>
                <a:lnTo>
                  <a:pt x="2739382" y="1"/>
                </a:lnTo>
                <a:lnTo>
                  <a:pt x="1982031" y="1"/>
                </a:lnTo>
                <a:lnTo>
                  <a:pt x="0" y="1944992"/>
                </a:lnTo>
                <a:close/>
              </a:path>
            </a:pathLst>
          </a:custGeom>
          <a:solidFill>
            <a:schemeClr val="bg1">
              <a:lumMod val="75000"/>
            </a:schemeClr>
          </a:solidFill>
        </p:spPr>
        <p:txBody>
          <a:bodyPr wrap="square" anchor="ctr">
            <a:noAutofit/>
          </a:bodyPr>
          <a:lstStyle>
            <a:lvl1pPr algn="ctr">
              <a:defRPr/>
            </a:lvl1pPr>
          </a:lstStyle>
          <a:p>
            <a:r>
              <a:rPr lang="nl-BE" noProof="0" dirty="0"/>
              <a:t>Click icon to add picture</a:t>
            </a:r>
          </a:p>
        </p:txBody>
      </p:sp>
      <p:grpSp>
        <p:nvGrpSpPr>
          <p:cNvPr id="43" name="Angled stripes">
            <a:extLst>
              <a:ext uri="{FF2B5EF4-FFF2-40B4-BE49-F238E27FC236}">
                <a16:creationId xmlns:a16="http://schemas.microsoft.com/office/drawing/2014/main" id="{E8AA77F0-8C67-4782-A8AE-E8E7179B587B}"/>
              </a:ext>
            </a:extLst>
          </p:cNvPr>
          <p:cNvGrpSpPr/>
          <p:nvPr userDrawn="1"/>
        </p:nvGrpSpPr>
        <p:grpSpPr>
          <a:xfrm>
            <a:off x="0" y="1"/>
            <a:ext cx="3834809" cy="3763146"/>
            <a:chOff x="0" y="1"/>
            <a:chExt cx="3834809" cy="3763146"/>
          </a:xfrm>
        </p:grpSpPr>
        <p:sp>
          <p:nvSpPr>
            <p:cNvPr id="44" name="Angled stripe 2">
              <a:extLst>
                <a:ext uri="{FF2B5EF4-FFF2-40B4-BE49-F238E27FC236}">
                  <a16:creationId xmlns:a16="http://schemas.microsoft.com/office/drawing/2014/main" id="{6BE24D41-1204-45D8-AD16-F7F8FB6A4588}"/>
                </a:ext>
              </a:extLst>
            </p:cNvPr>
            <p:cNvSpPr/>
            <p:nvPr userDrawn="1"/>
          </p:nvSpPr>
          <p:spPr>
            <a:xfrm>
              <a:off x="0" y="1"/>
              <a:ext cx="3834809" cy="3763146"/>
            </a:xfrm>
            <a:custGeom>
              <a:avLst/>
              <a:gdLst>
                <a:gd name="connsiteX0" fmla="*/ 3077457 w 3834809"/>
                <a:gd name="connsiteY0" fmla="*/ 0 h 3763146"/>
                <a:gd name="connsiteX1" fmla="*/ 3834809 w 3834809"/>
                <a:gd name="connsiteY1" fmla="*/ 0 h 3763146"/>
                <a:gd name="connsiteX2" fmla="*/ 1 w 3834809"/>
                <a:gd name="connsiteY2" fmla="*/ 3763146 h 3763146"/>
                <a:gd name="connsiteX3" fmla="*/ 0 w 3834809"/>
                <a:gd name="connsiteY3" fmla="*/ 3019948 h 3763146"/>
              </a:gdLst>
              <a:ahLst/>
              <a:cxnLst>
                <a:cxn ang="0">
                  <a:pos x="connsiteX0" y="connsiteY0"/>
                </a:cxn>
                <a:cxn ang="0">
                  <a:pos x="connsiteX1" y="connsiteY1"/>
                </a:cxn>
                <a:cxn ang="0">
                  <a:pos x="connsiteX2" y="connsiteY2"/>
                </a:cxn>
                <a:cxn ang="0">
                  <a:pos x="connsiteX3" y="connsiteY3"/>
                </a:cxn>
              </a:cxnLst>
              <a:rect l="l" t="t" r="r" b="b"/>
              <a:pathLst>
                <a:path w="3834809" h="3763146">
                  <a:moveTo>
                    <a:pt x="3077457" y="0"/>
                  </a:moveTo>
                  <a:lnTo>
                    <a:pt x="3834809" y="0"/>
                  </a:lnTo>
                  <a:lnTo>
                    <a:pt x="1" y="3763146"/>
                  </a:lnTo>
                  <a:lnTo>
                    <a:pt x="0" y="301994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46" name="Angled stripe 1">
              <a:extLst>
                <a:ext uri="{FF2B5EF4-FFF2-40B4-BE49-F238E27FC236}">
                  <a16:creationId xmlns:a16="http://schemas.microsoft.com/office/drawing/2014/main" id="{2F54C7D9-5067-465E-B620-75BE874F8D9E}"/>
                </a:ext>
              </a:extLst>
            </p:cNvPr>
            <p:cNvSpPr/>
            <p:nvPr userDrawn="1"/>
          </p:nvSpPr>
          <p:spPr>
            <a:xfrm>
              <a:off x="0" y="1"/>
              <a:ext cx="2739382" cy="2688191"/>
            </a:xfrm>
            <a:custGeom>
              <a:avLst/>
              <a:gdLst>
                <a:gd name="connsiteX0" fmla="*/ 1982030 w 2739382"/>
                <a:gd name="connsiteY0" fmla="*/ 0 h 2688191"/>
                <a:gd name="connsiteX1" fmla="*/ 2739382 w 2739382"/>
                <a:gd name="connsiteY1" fmla="*/ 0 h 2688191"/>
                <a:gd name="connsiteX2" fmla="*/ 0 w 2739382"/>
                <a:gd name="connsiteY2" fmla="*/ 2688191 h 2688191"/>
                <a:gd name="connsiteX3" fmla="*/ 0 w 2739382"/>
                <a:gd name="connsiteY3" fmla="*/ 1944992 h 2688191"/>
              </a:gdLst>
              <a:ahLst/>
              <a:cxnLst>
                <a:cxn ang="0">
                  <a:pos x="connsiteX0" y="connsiteY0"/>
                </a:cxn>
                <a:cxn ang="0">
                  <a:pos x="connsiteX1" y="connsiteY1"/>
                </a:cxn>
                <a:cxn ang="0">
                  <a:pos x="connsiteX2" y="connsiteY2"/>
                </a:cxn>
                <a:cxn ang="0">
                  <a:pos x="connsiteX3" y="connsiteY3"/>
                </a:cxn>
              </a:cxnLst>
              <a:rect l="l" t="t" r="r" b="b"/>
              <a:pathLst>
                <a:path w="2739382" h="2688191">
                  <a:moveTo>
                    <a:pt x="1982030" y="0"/>
                  </a:moveTo>
                  <a:lnTo>
                    <a:pt x="2739382" y="0"/>
                  </a:lnTo>
                  <a:lnTo>
                    <a:pt x="0" y="2688191"/>
                  </a:lnTo>
                  <a:lnTo>
                    <a:pt x="0" y="194499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24" name="strTitle">
            <a:extLst>
              <a:ext uri="{FF2B5EF4-FFF2-40B4-BE49-F238E27FC236}">
                <a16:creationId xmlns:a16="http://schemas.microsoft.com/office/drawing/2014/main" id="{282677E1-E7D7-461C-9F6D-B1708372F571}"/>
              </a:ext>
            </a:extLst>
          </p:cNvPr>
          <p:cNvSpPr>
            <a:spLocks noGrp="1"/>
          </p:cNvSpPr>
          <p:nvPr>
            <p:ph type="ctrTitle" hasCustomPrompt="1"/>
          </p:nvPr>
        </p:nvSpPr>
        <p:spPr>
          <a:xfrm>
            <a:off x="407988" y="521852"/>
            <a:ext cx="7551997" cy="2475348"/>
          </a:xfrm>
        </p:spPr>
        <p:txBody>
          <a:bodyPr lIns="72000" rIns="72000" anchor="t">
            <a:noAutofit/>
          </a:bodyPr>
          <a:lstStyle>
            <a:lvl1pPr algn="l">
              <a:lnSpc>
                <a:spcPct val="80000"/>
              </a:lnSpc>
              <a:defRPr sz="6000" b="1" cap="all" spc="-200" baseline="0">
                <a:solidFill>
                  <a:schemeClr val="bg1"/>
                </a:solidFill>
                <a:latin typeface="+mj-lt"/>
              </a:defRPr>
            </a:lvl1pPr>
          </a:lstStyle>
          <a:p>
            <a:r>
              <a:rPr lang="nl-BE" noProof="0" dirty="0"/>
              <a:t>TITLE OF THE presentation</a:t>
            </a:r>
          </a:p>
        </p:txBody>
      </p:sp>
      <p:sp>
        <p:nvSpPr>
          <p:cNvPr id="13" name="strSubtitle">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07988" y="3001503"/>
            <a:ext cx="7551997" cy="811367"/>
          </a:xfrm>
        </p:spPr>
        <p:txBody>
          <a:bodyPr wrap="square" lIns="72000" tIns="36000" rIns="72000" bIns="36000">
            <a:noAutofit/>
          </a:bodyPr>
          <a:lstStyle>
            <a:lvl1pPr marL="0" indent="0" algn="l">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BE" noProof="0" dirty="0"/>
              <a:t>Subtitle of the presentation</a:t>
            </a:r>
          </a:p>
        </p:txBody>
      </p:sp>
      <p:sp>
        <p:nvSpPr>
          <p:cNvPr id="26" name="strDate">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07988" y="4014515"/>
            <a:ext cx="3600000" cy="349702"/>
          </a:xfrm>
        </p:spPr>
        <p:txBody>
          <a:bodyPr wrap="square" lIns="72000" tIns="36000" rIns="72000" bIns="36000">
            <a:noAutofit/>
          </a:bodyPr>
          <a:lstStyle>
            <a:lvl1pPr marL="0" indent="0">
              <a:spcBef>
                <a:spcPts val="0"/>
              </a:spcBef>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BE" noProof="0" dirty="0"/>
              <a:t>Month 20##</a:t>
            </a:r>
          </a:p>
        </p:txBody>
      </p:sp>
      <p:sp>
        <p:nvSpPr>
          <p:cNvPr id="40" name="Hline cutout" hidden="1">
            <a:extLst>
              <a:ext uri="{FF2B5EF4-FFF2-40B4-BE49-F238E27FC236}">
                <a16:creationId xmlns:a16="http://schemas.microsoft.com/office/drawing/2014/main" id="{F21AA64B-DEC4-4592-A269-011EE51DD4AB}"/>
              </a:ext>
            </a:extLst>
          </p:cNvPr>
          <p:cNvSpPr/>
          <p:nvPr userDrawn="1"/>
        </p:nvSpPr>
        <p:spPr>
          <a:xfrm>
            <a:off x="492295" y="3931468"/>
            <a:ext cx="663960" cy="6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cxnSp>
        <p:nvCxnSpPr>
          <p:cNvPr id="15" name="Hline">
            <a:extLst>
              <a:ext uri="{FF2B5EF4-FFF2-40B4-BE49-F238E27FC236}">
                <a16:creationId xmlns:a16="http://schemas.microsoft.com/office/drawing/2014/main" id="{CED59184-1FCB-491C-B108-0C922F0CD544}"/>
              </a:ext>
            </a:extLst>
          </p:cNvPr>
          <p:cNvCxnSpPr>
            <a:cxnSpLocks/>
          </p:cNvCxnSpPr>
          <p:nvPr userDrawn="1"/>
        </p:nvCxnSpPr>
        <p:spPr>
          <a:xfrm>
            <a:off x="492295"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GameChangers">
            <a:extLst>
              <a:ext uri="{FF2B5EF4-FFF2-40B4-BE49-F238E27FC236}">
                <a16:creationId xmlns:a16="http://schemas.microsoft.com/office/drawing/2014/main" id="{4D27559E-4DCE-4CAF-A5DB-CC352B6B54E2}"/>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nl-BE" noProof="0" dirty="0"/>
          </a:p>
        </p:txBody>
      </p:sp>
      <p:sp>
        <p:nvSpPr>
          <p:cNvPr id="38" name="Logo shape cutout" hidden="1">
            <a:extLst>
              <a:ext uri="{FF2B5EF4-FFF2-40B4-BE49-F238E27FC236}">
                <a16:creationId xmlns:a16="http://schemas.microsoft.com/office/drawing/2014/main" id="{CF3EF6B3-6446-4F99-A7F5-2442D70F7A87}"/>
              </a:ext>
            </a:extLst>
          </p:cNvPr>
          <p:cNvSpPr>
            <a:spLocks/>
          </p:cNvSpPr>
          <p:nvPr userDrawn="1"/>
        </p:nvSpPr>
        <p:spPr bwMode="auto">
          <a:xfrm>
            <a:off x="10730262" y="5358931"/>
            <a:ext cx="860833" cy="789456"/>
          </a:xfrm>
          <a:custGeom>
            <a:avLst/>
            <a:gdLst>
              <a:gd name="connsiteX0" fmla="*/ 0 w 860833"/>
              <a:gd name="connsiteY0" fmla="*/ 0 h 789456"/>
              <a:gd name="connsiteX1" fmla="*/ 842054 w 860833"/>
              <a:gd name="connsiteY1" fmla="*/ 0 h 789456"/>
              <a:gd name="connsiteX2" fmla="*/ 793797 w 860833"/>
              <a:gd name="connsiteY2" fmla="*/ 688571 h 789456"/>
              <a:gd name="connsiteX3" fmla="*/ 758409 w 860833"/>
              <a:gd name="connsiteY3" fmla="*/ 789456 h 789456"/>
              <a:gd name="connsiteX4" fmla="*/ 0 w 860833"/>
              <a:gd name="connsiteY4" fmla="*/ 789456 h 789456"/>
              <a:gd name="connsiteX5" fmla="*/ 0 w 860833"/>
              <a:gd name="connsiteY5" fmla="*/ 651896 h 789456"/>
              <a:gd name="connsiteX6" fmla="*/ 0 w 860833"/>
              <a:gd name="connsiteY6" fmla="*/ 0 h 78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833" h="789456">
                <a:moveTo>
                  <a:pt x="0" y="0"/>
                </a:moveTo>
                <a:cubicBezTo>
                  <a:pt x="842054" y="0"/>
                  <a:pt x="842054" y="0"/>
                  <a:pt x="842054" y="0"/>
                </a:cubicBezTo>
                <a:cubicBezTo>
                  <a:pt x="874996" y="230865"/>
                  <a:pt x="867984" y="451672"/>
                  <a:pt x="793797" y="688571"/>
                </a:cubicBezTo>
                <a:lnTo>
                  <a:pt x="758409" y="789456"/>
                </a:lnTo>
                <a:lnTo>
                  <a:pt x="0" y="789456"/>
                </a:lnTo>
                <a:lnTo>
                  <a:pt x="0" y="651896"/>
                </a:lnTo>
                <a:cubicBezTo>
                  <a:pt x="0" y="0"/>
                  <a:pt x="0" y="0"/>
                  <a:pt x="0" y="0"/>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nl-BE" noProof="0" dirty="0"/>
          </a:p>
        </p:txBody>
      </p:sp>
      <p:pic>
        <p:nvPicPr>
          <p:cNvPr id="18" name="IpsosLogo">
            <a:extLst>
              <a:ext uri="{FF2B5EF4-FFF2-40B4-BE49-F238E27FC236}">
                <a16:creationId xmlns:a16="http://schemas.microsoft.com/office/drawing/2014/main" id="{F6B28205-A4BA-4684-BCF0-CEAB02D80DD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3813527460"/>
      </p:ext>
    </p:extLst>
  </p:cSld>
  <p:clrMapOvr>
    <a:masterClrMapping/>
  </p:clrMapOvr>
  <p:extLst>
    <p:ext uri="{DCECCB84-F9BA-43D5-87BE-67443E8EF086}">
      <p15:sldGuideLst xmlns:p15="http://schemas.microsoft.com/office/powerpoint/2012/main">
        <p15:guide id="3" orient="horz" pos="323">
          <p15:clr>
            <a:srgbClr val="FBAE40"/>
          </p15:clr>
        </p15:guide>
        <p15:guide id="4" orient="horz" pos="1888">
          <p15:clr>
            <a:srgbClr val="FBAE40"/>
          </p15:clr>
        </p15:guide>
        <p15:guide id="5" orient="horz" pos="331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bsection_Dark-Blue-Bg">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3429000"/>
          </a:xfrm>
          <a:prstGeom prst="rect">
            <a:avLst/>
          </a:prstGeom>
          <a:gradFill>
            <a:gsLst>
              <a:gs pos="0">
                <a:schemeClr val="accent1"/>
              </a:gs>
              <a:gs pos="100000">
                <a:schemeClr val="accent6">
                  <a:lumMod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endParaRPr lang="nl-BE" sz="1200" dirty="0">
              <a:solidFill>
                <a:schemeClr val="bg1"/>
              </a:solidFill>
            </a:endParaRPr>
          </a:p>
        </p:txBody>
      </p:sp>
      <p:grpSp>
        <p:nvGrpSpPr>
          <p:cNvPr id="2" name="Angled stripes">
            <a:extLst>
              <a:ext uri="{FF2B5EF4-FFF2-40B4-BE49-F238E27FC236}">
                <a16:creationId xmlns:a16="http://schemas.microsoft.com/office/drawing/2014/main" id="{918BFD60-E9EF-4A3B-A687-2F0E970FBD10}"/>
              </a:ext>
            </a:extLst>
          </p:cNvPr>
          <p:cNvGrpSpPr/>
          <p:nvPr userDrawn="1"/>
        </p:nvGrpSpPr>
        <p:grpSpPr>
          <a:xfrm>
            <a:off x="3254052" y="0"/>
            <a:ext cx="8937950" cy="6858002"/>
            <a:chOff x="3254052" y="0"/>
            <a:chExt cx="8937950" cy="6858002"/>
          </a:xfrm>
        </p:grpSpPr>
        <p:sp>
          <p:nvSpPr>
            <p:cNvPr id="25" name="Freeform: Shape 24">
              <a:extLst>
                <a:ext uri="{FF2B5EF4-FFF2-40B4-BE49-F238E27FC236}">
                  <a16:creationId xmlns:a16="http://schemas.microsoft.com/office/drawing/2014/main" id="{FAF3FAF0-F8F9-4561-8BC9-F145ED75CC84}"/>
                </a:ext>
              </a:extLst>
            </p:cNvPr>
            <p:cNvSpPr/>
            <p:nvPr userDrawn="1"/>
          </p:nvSpPr>
          <p:spPr>
            <a:xfrm>
              <a:off x="3254052" y="3429000"/>
              <a:ext cx="5229744" cy="3429000"/>
            </a:xfrm>
            <a:custGeom>
              <a:avLst/>
              <a:gdLst>
                <a:gd name="connsiteX0" fmla="*/ 3494299 w 5229744"/>
                <a:gd name="connsiteY0" fmla="*/ 0 h 3429000"/>
                <a:gd name="connsiteX1" fmla="*/ 5229744 w 5229744"/>
                <a:gd name="connsiteY1" fmla="*/ 0 h 3429000"/>
                <a:gd name="connsiteX2" fmla="*/ 1735445 w 5229744"/>
                <a:gd name="connsiteY2" fmla="*/ 3429000 h 3429000"/>
                <a:gd name="connsiteX3" fmla="*/ 0 w 5229744"/>
                <a:gd name="connsiteY3" fmla="*/ 3429000 h 3429000"/>
                <a:gd name="connsiteX4" fmla="*/ 3494299 w 5229744"/>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0">
                  <a:moveTo>
                    <a:pt x="3494299" y="0"/>
                  </a:moveTo>
                  <a:lnTo>
                    <a:pt x="5229744"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4" name="Freeform: Shape 23">
              <a:extLst>
                <a:ext uri="{FF2B5EF4-FFF2-40B4-BE49-F238E27FC236}">
                  <a16:creationId xmlns:a16="http://schemas.microsoft.com/office/drawing/2014/main" id="{3A00425D-52A8-4523-91A0-313A3192EDB6}"/>
                </a:ext>
              </a:extLst>
            </p:cNvPr>
            <p:cNvSpPr/>
            <p:nvPr userDrawn="1"/>
          </p:nvSpPr>
          <p:spPr>
            <a:xfrm>
              <a:off x="5623056" y="3429001"/>
              <a:ext cx="5229744" cy="3429001"/>
            </a:xfrm>
            <a:custGeom>
              <a:avLst/>
              <a:gdLst>
                <a:gd name="connsiteX0" fmla="*/ 3494300 w 5229744"/>
                <a:gd name="connsiteY0" fmla="*/ 0 h 3429001"/>
                <a:gd name="connsiteX1" fmla="*/ 5229744 w 5229744"/>
                <a:gd name="connsiteY1" fmla="*/ 0 h 3429001"/>
                <a:gd name="connsiteX2" fmla="*/ 1735444 w 5229744"/>
                <a:gd name="connsiteY2" fmla="*/ 3429001 h 3429001"/>
                <a:gd name="connsiteX3" fmla="*/ 0 w 5229744"/>
                <a:gd name="connsiteY3" fmla="*/ 3429001 h 3429001"/>
                <a:gd name="connsiteX4" fmla="*/ 3494300 w 5229744"/>
                <a:gd name="connsiteY4" fmla="*/ 0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1">
                  <a:moveTo>
                    <a:pt x="3494300" y="0"/>
                  </a:moveTo>
                  <a:lnTo>
                    <a:pt x="5229744" y="0"/>
                  </a:lnTo>
                  <a:lnTo>
                    <a:pt x="1735444" y="3429001"/>
                  </a:lnTo>
                  <a:lnTo>
                    <a:pt x="0" y="3429001"/>
                  </a:lnTo>
                  <a:lnTo>
                    <a:pt x="349430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3" name="Freeform: Shape 22">
              <a:extLst>
                <a:ext uri="{FF2B5EF4-FFF2-40B4-BE49-F238E27FC236}">
                  <a16:creationId xmlns:a16="http://schemas.microsoft.com/office/drawing/2014/main" id="{49A032F3-EAA1-44E5-93DD-6A8E7315D1A1}"/>
                </a:ext>
              </a:extLst>
            </p:cNvPr>
            <p:cNvSpPr/>
            <p:nvPr userDrawn="1"/>
          </p:nvSpPr>
          <p:spPr>
            <a:xfrm>
              <a:off x="6748352" y="0"/>
              <a:ext cx="5229743" cy="3429000"/>
            </a:xfrm>
            <a:custGeom>
              <a:avLst/>
              <a:gdLst>
                <a:gd name="connsiteX0" fmla="*/ 3494299 w 5229743"/>
                <a:gd name="connsiteY0" fmla="*/ 0 h 3429000"/>
                <a:gd name="connsiteX1" fmla="*/ 5229743 w 5229743"/>
                <a:gd name="connsiteY1" fmla="*/ 0 h 3429000"/>
                <a:gd name="connsiteX2" fmla="*/ 1735445 w 5229743"/>
                <a:gd name="connsiteY2" fmla="*/ 3429000 h 3429000"/>
                <a:gd name="connsiteX3" fmla="*/ 0 w 5229743"/>
                <a:gd name="connsiteY3" fmla="*/ 3429000 h 3429000"/>
                <a:gd name="connsiteX4" fmla="*/ 3494299 w 5229743"/>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3" h="3429000">
                  <a:moveTo>
                    <a:pt x="3494299" y="0"/>
                  </a:moveTo>
                  <a:lnTo>
                    <a:pt x="5229743" y="0"/>
                  </a:lnTo>
                  <a:lnTo>
                    <a:pt x="1735445" y="3429000"/>
                  </a:lnTo>
                  <a:lnTo>
                    <a:pt x="0" y="3429000"/>
                  </a:lnTo>
                  <a:lnTo>
                    <a:pt x="3494299"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2" name="Freeform: Shape 21">
              <a:extLst>
                <a:ext uri="{FF2B5EF4-FFF2-40B4-BE49-F238E27FC236}">
                  <a16:creationId xmlns:a16="http://schemas.microsoft.com/office/drawing/2014/main" id="{57AA1789-300C-40C0-AB9A-07961F7D8704}"/>
                </a:ext>
              </a:extLst>
            </p:cNvPr>
            <p:cNvSpPr/>
            <p:nvPr userDrawn="1"/>
          </p:nvSpPr>
          <p:spPr>
            <a:xfrm>
              <a:off x="9117357" y="411812"/>
              <a:ext cx="3074645" cy="3017188"/>
            </a:xfrm>
            <a:custGeom>
              <a:avLst/>
              <a:gdLst>
                <a:gd name="connsiteX0" fmla="*/ 3074644 w 3074645"/>
                <a:gd name="connsiteY0" fmla="*/ 0 h 3017188"/>
                <a:gd name="connsiteX1" fmla="*/ 3074645 w 3074645"/>
                <a:gd name="connsiteY1" fmla="*/ 1703013 h 3017188"/>
                <a:gd name="connsiteX2" fmla="*/ 1735444 w 3074645"/>
                <a:gd name="connsiteY2" fmla="*/ 3017188 h 3017188"/>
                <a:gd name="connsiteX3" fmla="*/ 0 w 3074645"/>
                <a:gd name="connsiteY3" fmla="*/ 3017188 h 3017188"/>
                <a:gd name="connsiteX4" fmla="*/ 3074644 w 3074645"/>
                <a:gd name="connsiteY4" fmla="*/ 0 h 3017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45" h="3017188">
                  <a:moveTo>
                    <a:pt x="3074644" y="0"/>
                  </a:moveTo>
                  <a:lnTo>
                    <a:pt x="3074645" y="1703013"/>
                  </a:lnTo>
                  <a:lnTo>
                    <a:pt x="1735444" y="3017188"/>
                  </a:lnTo>
                  <a:lnTo>
                    <a:pt x="0" y="3017188"/>
                  </a:lnTo>
                  <a:lnTo>
                    <a:pt x="3074644"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12" name="strTitlePosition">
            <a:extLst>
              <a:ext uri="{FF2B5EF4-FFF2-40B4-BE49-F238E27FC236}">
                <a16:creationId xmlns:a16="http://schemas.microsoft.com/office/drawing/2014/main" id="{AB6FD132-AE12-400C-85DF-D437D7507D9A}"/>
              </a:ext>
            </a:extLst>
          </p:cNvPr>
          <p:cNvSpPr>
            <a:spLocks noGrp="1"/>
          </p:cNvSpPr>
          <p:nvPr>
            <p:ph type="body" sz="quarter" idx="13" hasCustomPrompt="1"/>
          </p:nvPr>
        </p:nvSpPr>
        <p:spPr>
          <a:xfrm>
            <a:off x="10455577" y="3287"/>
            <a:ext cx="1321443" cy="2693045"/>
          </a:xfrm>
        </p:spPr>
        <p:txBody>
          <a:bodyPr wrap="none" rIns="72000">
            <a:spAutoFit/>
          </a:bodyPr>
          <a:lstStyle>
            <a:lvl1pPr marL="0" indent="0" algn="r">
              <a:spcBef>
                <a:spcPts val="0"/>
              </a:spcBef>
              <a:buNone/>
              <a:defRPr sz="17500" b="1" spc="0" baseline="0">
                <a:solidFill>
                  <a:schemeClr val="bg1"/>
                </a:solidFill>
              </a:defRPr>
            </a:lvl1pPr>
          </a:lstStyle>
          <a:p>
            <a:pPr lvl="0"/>
            <a:r>
              <a:rPr lang="nl-BE" noProof="0" dirty="0"/>
              <a:t>a</a:t>
            </a:r>
          </a:p>
        </p:txBody>
      </p:sp>
      <p:sp>
        <p:nvSpPr>
          <p:cNvPr id="13" name="strSectionNumber">
            <a:extLst>
              <a:ext uri="{FF2B5EF4-FFF2-40B4-BE49-F238E27FC236}">
                <a16:creationId xmlns:a16="http://schemas.microsoft.com/office/drawing/2014/main" id="{57520402-D6A4-425C-83E3-A6C5E9C3C610}"/>
              </a:ext>
            </a:extLst>
          </p:cNvPr>
          <p:cNvSpPr>
            <a:spLocks noGrp="1"/>
          </p:cNvSpPr>
          <p:nvPr>
            <p:ph type="body" sz="quarter" idx="15" hasCustomPrompt="1"/>
          </p:nvPr>
        </p:nvSpPr>
        <p:spPr>
          <a:xfrm>
            <a:off x="414980" y="3835800"/>
            <a:ext cx="7560000" cy="503590"/>
          </a:xfrm>
        </p:spPr>
        <p:txBody>
          <a:bodyPr lIns="72000" tIns="36000" rIns="72000" bIns="36000">
            <a:noAutofit/>
          </a:bodyPr>
          <a:lstStyle>
            <a:lvl1pPr>
              <a:defRPr sz="2800" b="1">
                <a:solidFill>
                  <a:schemeClr val="bg2"/>
                </a:solidFill>
              </a:defRPr>
            </a:lvl1pPr>
          </a:lstStyle>
          <a:p>
            <a:pPr lvl="0"/>
            <a:r>
              <a:rPr lang="nl-BE" noProof="0" dirty="0"/>
              <a:t>0.0 Section Title</a:t>
            </a:r>
          </a:p>
        </p:txBody>
      </p:sp>
      <p:sp>
        <p:nvSpPr>
          <p:cNvPr id="14" name="strSubsectionTitle">
            <a:extLst>
              <a:ext uri="{FF2B5EF4-FFF2-40B4-BE49-F238E27FC236}">
                <a16:creationId xmlns:a16="http://schemas.microsoft.com/office/drawing/2014/main" id="{4278F4A5-DA1A-404A-AE13-B88B7BB699A5}"/>
              </a:ext>
            </a:extLst>
          </p:cNvPr>
          <p:cNvSpPr>
            <a:spLocks noGrp="1"/>
          </p:cNvSpPr>
          <p:nvPr>
            <p:ph type="title" hasCustomPrompt="1"/>
          </p:nvPr>
        </p:nvSpPr>
        <p:spPr>
          <a:xfrm>
            <a:off x="414980" y="367200"/>
            <a:ext cx="7560000" cy="1378047"/>
          </a:xfrm>
        </p:spPr>
        <p:txBody>
          <a:bodyPr lIns="72000" tIns="180000" rIns="72000" bIns="0" anchor="t">
            <a:spAutoFit/>
          </a:bodyPr>
          <a:lstStyle>
            <a:lvl1pPr>
              <a:lnSpc>
                <a:spcPct val="80000"/>
              </a:lnSpc>
              <a:defRPr sz="4800">
                <a:solidFill>
                  <a:schemeClr val="bg1"/>
                </a:solidFill>
                <a:latin typeface="+mj-lt"/>
              </a:defRPr>
            </a:lvl1pPr>
          </a:lstStyle>
          <a:p>
            <a:r>
              <a:rPr lang="nl-BE" noProof="0" dirty="0"/>
              <a:t>TITLE OF THE SubSection</a:t>
            </a:r>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a:t>
            </a:fld>
            <a:r>
              <a:rPr lang="nl-BE" dirty="0"/>
              <a:t> </a:t>
            </a:r>
          </a:p>
        </p:txBody>
      </p:sp>
    </p:spTree>
    <p:extLst>
      <p:ext uri="{BB962C8B-B14F-4D97-AF65-F5344CB8AC3E}">
        <p14:creationId xmlns:p14="http://schemas.microsoft.com/office/powerpoint/2010/main" val="281342323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hapter_Purple-Bg">
    <p:bg>
      <p:bgPr>
        <a:gradFill>
          <a:gsLst>
            <a:gs pos="0">
              <a:schemeClr val="accent4"/>
            </a:gs>
            <a:gs pos="100000">
              <a:schemeClr val="accent4">
                <a:lumMod val="50000"/>
              </a:schemeClr>
            </a:gs>
          </a:gsLst>
          <a:lin ang="2700000" scaled="0"/>
        </a:gradFill>
        <a:effectLst/>
      </p:bgPr>
    </p:bg>
    <p:spTree>
      <p:nvGrpSpPr>
        <p:cNvPr id="1" name=""/>
        <p:cNvGrpSpPr/>
        <p:nvPr/>
      </p:nvGrpSpPr>
      <p:grpSpPr>
        <a:xfrm>
          <a:off x="0" y="0"/>
          <a:ext cx="0" cy="0"/>
          <a:chOff x="0" y="0"/>
          <a:chExt cx="0" cy="0"/>
        </a:xfrm>
      </p:grpSpPr>
      <p:grpSp>
        <p:nvGrpSpPr>
          <p:cNvPr id="24" name="Angled stripes">
            <a:extLst>
              <a:ext uri="{FF2B5EF4-FFF2-40B4-BE49-F238E27FC236}">
                <a16:creationId xmlns:a16="http://schemas.microsoft.com/office/drawing/2014/main" id="{A0FD9A31-3B57-4E64-9A25-74C1F66819BC}"/>
              </a:ext>
            </a:extLst>
          </p:cNvPr>
          <p:cNvGrpSpPr/>
          <p:nvPr userDrawn="1"/>
        </p:nvGrpSpPr>
        <p:grpSpPr>
          <a:xfrm>
            <a:off x="3254052" y="0"/>
            <a:ext cx="8937949" cy="6858001"/>
            <a:chOff x="3254052" y="0"/>
            <a:chExt cx="8937949" cy="6858001"/>
          </a:xfrm>
        </p:grpSpPr>
        <p:sp>
          <p:nvSpPr>
            <p:cNvPr id="25" name="Angled stripe 1">
              <a:extLst>
                <a:ext uri="{FF2B5EF4-FFF2-40B4-BE49-F238E27FC236}">
                  <a16:creationId xmlns:a16="http://schemas.microsoft.com/office/drawing/2014/main" id="{0ECAA9D5-D309-43D3-917A-9B4F3AF3E508}"/>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dirty="0"/>
            </a:p>
          </p:txBody>
        </p:sp>
        <p:sp>
          <p:nvSpPr>
            <p:cNvPr id="26" name="Angled stripe 2">
              <a:extLst>
                <a:ext uri="{FF2B5EF4-FFF2-40B4-BE49-F238E27FC236}">
                  <a16:creationId xmlns:a16="http://schemas.microsoft.com/office/drawing/2014/main" id="{DE3686A9-EBE0-4639-9051-31EC987AA075}"/>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dirty="0"/>
            </a:p>
          </p:txBody>
        </p:sp>
      </p:grpSp>
      <p:sp>
        <p:nvSpPr>
          <p:cNvPr id="21" name="strTitlePosition">
            <a:extLst>
              <a:ext uri="{FF2B5EF4-FFF2-40B4-BE49-F238E27FC236}">
                <a16:creationId xmlns:a16="http://schemas.microsoft.com/office/drawing/2014/main" id="{D4500D17-E284-4CCC-ABF0-4572C709B847}"/>
              </a:ext>
            </a:extLst>
          </p:cNvPr>
          <p:cNvSpPr>
            <a:spLocks noGrp="1"/>
          </p:cNvSpPr>
          <p:nvPr>
            <p:ph type="body" sz="quarter" idx="13" hasCustomPrompt="1"/>
          </p:nvPr>
        </p:nvSpPr>
        <p:spPr>
          <a:xfrm>
            <a:off x="9804707" y="3287"/>
            <a:ext cx="1972313" cy="4416594"/>
          </a:xfrm>
        </p:spPr>
        <p:txBody>
          <a:bodyPr wrap="none" rIns="180000">
            <a:spAutoFit/>
          </a:bodyPr>
          <a:lstStyle>
            <a:lvl1pPr marL="0" indent="0" algn="r">
              <a:spcBef>
                <a:spcPts val="0"/>
              </a:spcBef>
              <a:buNone/>
              <a:defRPr sz="28700" b="1" spc="-2000" baseline="0">
                <a:solidFill>
                  <a:schemeClr val="bg1"/>
                </a:solidFill>
              </a:defRPr>
            </a:lvl1pPr>
          </a:lstStyle>
          <a:p>
            <a:pPr lvl="0"/>
            <a:r>
              <a:rPr lang="nl-BE" noProof="0" dirty="0"/>
              <a:t>0</a:t>
            </a:r>
          </a:p>
        </p:txBody>
      </p:sp>
      <p:sp>
        <p:nvSpPr>
          <p:cNvPr id="22" name="strSubtitle">
            <a:extLst>
              <a:ext uri="{FF2B5EF4-FFF2-40B4-BE49-F238E27FC236}">
                <a16:creationId xmlns:a16="http://schemas.microsoft.com/office/drawing/2014/main" id="{27685621-15E3-441D-AA90-BC516C8CF041}"/>
              </a:ext>
            </a:extLst>
          </p:cNvPr>
          <p:cNvSpPr>
            <a:spLocks noGrp="1"/>
          </p:cNvSpPr>
          <p:nvPr>
            <p:ph type="body" sz="quarter" idx="15" hasCustomPrompt="1"/>
          </p:nvPr>
        </p:nvSpPr>
        <p:spPr>
          <a:xfrm>
            <a:off x="414980" y="2816932"/>
            <a:ext cx="7559675" cy="442035"/>
          </a:xfrm>
        </p:spPr>
        <p:txBody>
          <a:bodyPr lIns="72000" tIns="36000" rIns="72000" bIns="36000">
            <a:noAutofit/>
          </a:bodyPr>
          <a:lstStyle>
            <a:lvl1pPr>
              <a:defRPr sz="2400" b="1">
                <a:solidFill>
                  <a:schemeClr val="bg1"/>
                </a:solidFill>
              </a:defRPr>
            </a:lvl1pPr>
          </a:lstStyle>
          <a:p>
            <a:pPr lvl="0"/>
            <a:r>
              <a:rPr lang="nl-BE" dirty="0"/>
              <a:t>Subtitle of the chapter</a:t>
            </a:r>
          </a:p>
        </p:txBody>
      </p:sp>
      <p:sp>
        <p:nvSpPr>
          <p:cNvPr id="23" name="strTitle">
            <a:extLst>
              <a:ext uri="{FF2B5EF4-FFF2-40B4-BE49-F238E27FC236}">
                <a16:creationId xmlns:a16="http://schemas.microsoft.com/office/drawing/2014/main" id="{1C5E4F92-E717-4DA5-B788-BAAD889335B4}"/>
              </a:ext>
            </a:extLst>
          </p:cNvPr>
          <p:cNvSpPr>
            <a:spLocks noGrp="1"/>
          </p:cNvSpPr>
          <p:nvPr>
            <p:ph type="title" hasCustomPrompt="1"/>
          </p:nvPr>
        </p:nvSpPr>
        <p:spPr>
          <a:xfrm>
            <a:off x="414980" y="367200"/>
            <a:ext cx="7560000" cy="1677104"/>
          </a:xfrm>
        </p:spPr>
        <p:txBody>
          <a:bodyPr lIns="72000" tIns="180000" rIns="72000" bIns="0" anchor="t">
            <a:spAutoFit/>
          </a:bodyPr>
          <a:lstStyle>
            <a:lvl1pPr>
              <a:lnSpc>
                <a:spcPct val="80000"/>
              </a:lnSpc>
              <a:defRPr sz="6000">
                <a:solidFill>
                  <a:schemeClr val="bg1"/>
                </a:solidFill>
                <a:latin typeface="+mj-lt"/>
              </a:defRPr>
            </a:lvl1pPr>
          </a:lstStyle>
          <a:p>
            <a:r>
              <a:rPr lang="nl-BE" noProof="0" dirty="0"/>
              <a:t>TITLE OF THE CHapter</a:t>
            </a:r>
          </a:p>
        </p:txBody>
      </p:sp>
      <p:sp>
        <p:nvSpPr>
          <p:cNvPr id="2" name="strSlideNumber">
            <a:extLst>
              <a:ext uri="{FF2B5EF4-FFF2-40B4-BE49-F238E27FC236}">
                <a16:creationId xmlns:a16="http://schemas.microsoft.com/office/drawing/2014/main" id="{52670095-27C6-473E-A80D-301F4F557DEB}"/>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nl-BE" smtClean="0"/>
              <a:pPr/>
              <a:t>‹#›</a:t>
            </a:fld>
            <a:r>
              <a:rPr lang="nl-BE" dirty="0"/>
              <a:t> </a:t>
            </a:r>
          </a:p>
        </p:txBody>
      </p:sp>
      <p:cxnSp>
        <p:nvCxnSpPr>
          <p:cNvPr id="13" name="SlideNumberLine">
            <a:extLst>
              <a:ext uri="{FF2B5EF4-FFF2-40B4-BE49-F238E27FC236}">
                <a16:creationId xmlns:a16="http://schemas.microsoft.com/office/drawing/2014/main" id="{46869557-FE3B-4D53-AEC0-D1C54FE859FD}"/>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c)Ipsos">
            <a:extLst>
              <a:ext uri="{FF2B5EF4-FFF2-40B4-BE49-F238E27FC236}">
                <a16:creationId xmlns:a16="http://schemas.microsoft.com/office/drawing/2014/main" id="{73BF93DC-495A-4FF9-91BC-0E2F2A33D20E}"/>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dirty="0">
                <a:solidFill>
                  <a:schemeClr val="bg1"/>
                </a:solidFill>
              </a:rPr>
              <a:t>© Ipsos</a:t>
            </a:r>
          </a:p>
        </p:txBody>
      </p:sp>
      <p:pic>
        <p:nvPicPr>
          <p:cNvPr id="17" name="IpsosLogo">
            <a:extLst>
              <a:ext uri="{FF2B5EF4-FFF2-40B4-BE49-F238E27FC236}">
                <a16:creationId xmlns:a16="http://schemas.microsoft.com/office/drawing/2014/main" id="{63BC70AF-8E40-45DA-B738-CB05E1E07B9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2549063650"/>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_Purple-Bg">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4500000"/>
          </a:xfrm>
          <a:prstGeom prst="rect">
            <a:avLst/>
          </a:prstGeom>
          <a:gradFill>
            <a:gsLst>
              <a:gs pos="0">
                <a:schemeClr val="accent4"/>
              </a:gs>
              <a:gs pos="100000">
                <a:schemeClr val="accent4">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nvGrpSpPr>
          <p:cNvPr id="2" name="Angled stripes">
            <a:extLst>
              <a:ext uri="{FF2B5EF4-FFF2-40B4-BE49-F238E27FC236}">
                <a16:creationId xmlns:a16="http://schemas.microsoft.com/office/drawing/2014/main" id="{DB628B66-4BEC-46B2-A2E5-007282621861}"/>
              </a:ext>
            </a:extLst>
          </p:cNvPr>
          <p:cNvGrpSpPr/>
          <p:nvPr userDrawn="1"/>
        </p:nvGrpSpPr>
        <p:grpSpPr>
          <a:xfrm>
            <a:off x="3254052" y="0"/>
            <a:ext cx="8937948" cy="6858003"/>
            <a:chOff x="3254052" y="0"/>
            <a:chExt cx="8937948" cy="6858003"/>
          </a:xfrm>
        </p:grpSpPr>
        <p:sp>
          <p:nvSpPr>
            <p:cNvPr id="30" name="Freeform: Shape 29">
              <a:extLst>
                <a:ext uri="{FF2B5EF4-FFF2-40B4-BE49-F238E27FC236}">
                  <a16:creationId xmlns:a16="http://schemas.microsoft.com/office/drawing/2014/main" id="{E1D58DA2-AFA4-4B01-B349-A26BF2586172}"/>
                </a:ext>
              </a:extLst>
            </p:cNvPr>
            <p:cNvSpPr/>
            <p:nvPr userDrawn="1"/>
          </p:nvSpPr>
          <p:spPr>
            <a:xfrm>
              <a:off x="8025960" y="411812"/>
              <a:ext cx="4166040" cy="4088189"/>
            </a:xfrm>
            <a:custGeom>
              <a:avLst/>
              <a:gdLst>
                <a:gd name="connsiteX0" fmla="*/ 4166040 w 4166040"/>
                <a:gd name="connsiteY0" fmla="*/ 0 h 4088189"/>
                <a:gd name="connsiteX1" fmla="*/ 4166040 w 4166040"/>
                <a:gd name="connsiteY1" fmla="*/ 1703013 h 4088189"/>
                <a:gd name="connsiteX2" fmla="*/ 1735443 w 4166040"/>
                <a:gd name="connsiteY2" fmla="*/ 4088189 h 4088189"/>
                <a:gd name="connsiteX3" fmla="*/ 0 w 4166040"/>
                <a:gd name="connsiteY3" fmla="*/ 4088189 h 4088189"/>
              </a:gdLst>
              <a:ahLst/>
              <a:cxnLst>
                <a:cxn ang="0">
                  <a:pos x="connsiteX0" y="connsiteY0"/>
                </a:cxn>
                <a:cxn ang="0">
                  <a:pos x="connsiteX1" y="connsiteY1"/>
                </a:cxn>
                <a:cxn ang="0">
                  <a:pos x="connsiteX2" y="connsiteY2"/>
                </a:cxn>
                <a:cxn ang="0">
                  <a:pos x="connsiteX3" y="connsiteY3"/>
                </a:cxn>
              </a:cxnLst>
              <a:rect l="l" t="t" r="r" b="b"/>
              <a:pathLst>
                <a:path w="4166040" h="4088189">
                  <a:moveTo>
                    <a:pt x="4166040" y="0"/>
                  </a:moveTo>
                  <a:lnTo>
                    <a:pt x="4166040" y="1703013"/>
                  </a:lnTo>
                  <a:lnTo>
                    <a:pt x="1735443" y="4088189"/>
                  </a:lnTo>
                  <a:lnTo>
                    <a:pt x="0" y="4088189"/>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4" name="Freeform: Shape 33">
              <a:extLst>
                <a:ext uri="{FF2B5EF4-FFF2-40B4-BE49-F238E27FC236}">
                  <a16:creationId xmlns:a16="http://schemas.microsoft.com/office/drawing/2014/main" id="{D7851122-3EA1-4F0F-A515-3AA3F946820D}"/>
                </a:ext>
              </a:extLst>
            </p:cNvPr>
            <p:cNvSpPr/>
            <p:nvPr userDrawn="1"/>
          </p:nvSpPr>
          <p:spPr>
            <a:xfrm>
              <a:off x="5656958" y="0"/>
              <a:ext cx="6321138" cy="4500000"/>
            </a:xfrm>
            <a:custGeom>
              <a:avLst/>
              <a:gdLst>
                <a:gd name="connsiteX0" fmla="*/ 4585694 w 6321138"/>
                <a:gd name="connsiteY0" fmla="*/ 0 h 4500000"/>
                <a:gd name="connsiteX1" fmla="*/ 6321138 w 6321138"/>
                <a:gd name="connsiteY1" fmla="*/ 0 h 4500000"/>
                <a:gd name="connsiteX2" fmla="*/ 1735444 w 6321138"/>
                <a:gd name="connsiteY2" fmla="*/ 4500000 h 4500000"/>
                <a:gd name="connsiteX3" fmla="*/ 0 w 6321138"/>
                <a:gd name="connsiteY3" fmla="*/ 4500000 h 4500000"/>
              </a:gdLst>
              <a:ahLst/>
              <a:cxnLst>
                <a:cxn ang="0">
                  <a:pos x="connsiteX0" y="connsiteY0"/>
                </a:cxn>
                <a:cxn ang="0">
                  <a:pos x="connsiteX1" y="connsiteY1"/>
                </a:cxn>
                <a:cxn ang="0">
                  <a:pos x="connsiteX2" y="connsiteY2"/>
                </a:cxn>
                <a:cxn ang="0">
                  <a:pos x="connsiteX3" y="connsiteY3"/>
                </a:cxn>
              </a:cxnLst>
              <a:rect l="l" t="t" r="r" b="b"/>
              <a:pathLst>
                <a:path w="6321138" h="4500000">
                  <a:moveTo>
                    <a:pt x="4585694" y="0"/>
                  </a:moveTo>
                  <a:lnTo>
                    <a:pt x="6321138" y="0"/>
                  </a:lnTo>
                  <a:lnTo>
                    <a:pt x="1735444" y="4500000"/>
                  </a:lnTo>
                  <a:lnTo>
                    <a:pt x="0" y="450000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5" name="Freeform: Shape 34">
              <a:extLst>
                <a:ext uri="{FF2B5EF4-FFF2-40B4-BE49-F238E27FC236}">
                  <a16:creationId xmlns:a16="http://schemas.microsoft.com/office/drawing/2014/main" id="{6396010A-4D2D-4B8D-8AB2-F6A9DC9658D2}"/>
                </a:ext>
              </a:extLst>
            </p:cNvPr>
            <p:cNvSpPr/>
            <p:nvPr userDrawn="1"/>
          </p:nvSpPr>
          <p:spPr>
            <a:xfrm>
              <a:off x="3254052" y="4500000"/>
              <a:ext cx="4138348" cy="2358000"/>
            </a:xfrm>
            <a:custGeom>
              <a:avLst/>
              <a:gdLst>
                <a:gd name="connsiteX0" fmla="*/ 2402904 w 4138348"/>
                <a:gd name="connsiteY0" fmla="*/ 0 h 2358000"/>
                <a:gd name="connsiteX1" fmla="*/ 4138348 w 4138348"/>
                <a:gd name="connsiteY1" fmla="*/ 0 h 2358000"/>
                <a:gd name="connsiteX2" fmla="*/ 1735445 w 4138348"/>
                <a:gd name="connsiteY2" fmla="*/ 2358000 h 2358000"/>
                <a:gd name="connsiteX3" fmla="*/ 0 w 4138348"/>
                <a:gd name="connsiteY3" fmla="*/ 2358000 h 2358000"/>
              </a:gdLst>
              <a:ahLst/>
              <a:cxnLst>
                <a:cxn ang="0">
                  <a:pos x="connsiteX0" y="connsiteY0"/>
                </a:cxn>
                <a:cxn ang="0">
                  <a:pos x="connsiteX1" y="connsiteY1"/>
                </a:cxn>
                <a:cxn ang="0">
                  <a:pos x="connsiteX2" y="connsiteY2"/>
                </a:cxn>
                <a:cxn ang="0">
                  <a:pos x="connsiteX3" y="connsiteY3"/>
                </a:cxn>
              </a:cxnLst>
              <a:rect l="l" t="t" r="r" b="b"/>
              <a:pathLst>
                <a:path w="4138348" h="2358000">
                  <a:moveTo>
                    <a:pt x="2402904" y="0"/>
                  </a:moveTo>
                  <a:lnTo>
                    <a:pt x="4138348" y="0"/>
                  </a:lnTo>
                  <a:lnTo>
                    <a:pt x="1735445" y="2358000"/>
                  </a:lnTo>
                  <a:lnTo>
                    <a:pt x="0" y="23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7" name="Freeform: Shape 36">
              <a:extLst>
                <a:ext uri="{FF2B5EF4-FFF2-40B4-BE49-F238E27FC236}">
                  <a16:creationId xmlns:a16="http://schemas.microsoft.com/office/drawing/2014/main" id="{EFAFACA6-1FBB-4102-A9B1-68C6D7939BFE}"/>
                </a:ext>
              </a:extLst>
            </p:cNvPr>
            <p:cNvSpPr/>
            <p:nvPr userDrawn="1"/>
          </p:nvSpPr>
          <p:spPr>
            <a:xfrm>
              <a:off x="5623056" y="4500002"/>
              <a:ext cx="4138348" cy="2358001"/>
            </a:xfrm>
            <a:custGeom>
              <a:avLst/>
              <a:gdLst>
                <a:gd name="connsiteX0" fmla="*/ 2402904 w 4138348"/>
                <a:gd name="connsiteY0" fmla="*/ 0 h 2358001"/>
                <a:gd name="connsiteX1" fmla="*/ 4138348 w 4138348"/>
                <a:gd name="connsiteY1" fmla="*/ 0 h 2358001"/>
                <a:gd name="connsiteX2" fmla="*/ 1735444 w 4138348"/>
                <a:gd name="connsiteY2" fmla="*/ 2358000 h 2358001"/>
                <a:gd name="connsiteX3" fmla="*/ 0 w 4138348"/>
                <a:gd name="connsiteY3" fmla="*/ 2358001 h 2358001"/>
              </a:gdLst>
              <a:ahLst/>
              <a:cxnLst>
                <a:cxn ang="0">
                  <a:pos x="connsiteX0" y="connsiteY0"/>
                </a:cxn>
                <a:cxn ang="0">
                  <a:pos x="connsiteX1" y="connsiteY1"/>
                </a:cxn>
                <a:cxn ang="0">
                  <a:pos x="connsiteX2" y="connsiteY2"/>
                </a:cxn>
                <a:cxn ang="0">
                  <a:pos x="connsiteX3" y="connsiteY3"/>
                </a:cxn>
              </a:cxnLst>
              <a:rect l="l" t="t" r="r" b="b"/>
              <a:pathLst>
                <a:path w="4138348" h="2358001">
                  <a:moveTo>
                    <a:pt x="2402904" y="0"/>
                  </a:moveTo>
                  <a:lnTo>
                    <a:pt x="4138348" y="0"/>
                  </a:lnTo>
                  <a:lnTo>
                    <a:pt x="1735444" y="2358000"/>
                  </a:lnTo>
                  <a:lnTo>
                    <a:pt x="0" y="23580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12" name="strTitlePosition">
            <a:extLst>
              <a:ext uri="{FF2B5EF4-FFF2-40B4-BE49-F238E27FC236}">
                <a16:creationId xmlns:a16="http://schemas.microsoft.com/office/drawing/2014/main" id="{A9E36E1E-2ED7-4797-9DCE-773961672893}"/>
              </a:ext>
            </a:extLst>
          </p:cNvPr>
          <p:cNvSpPr>
            <a:spLocks noGrp="1"/>
          </p:cNvSpPr>
          <p:nvPr>
            <p:ph type="body" sz="quarter" idx="13" hasCustomPrompt="1"/>
          </p:nvPr>
        </p:nvSpPr>
        <p:spPr>
          <a:xfrm>
            <a:off x="8621691" y="3287"/>
            <a:ext cx="3155329" cy="3231654"/>
          </a:xfrm>
        </p:spPr>
        <p:txBody>
          <a:bodyPr wrap="none" rIns="180000">
            <a:spAutoFit/>
          </a:bodyPr>
          <a:lstStyle>
            <a:lvl1pPr marL="0" indent="0" algn="r">
              <a:spcBef>
                <a:spcPts val="0"/>
              </a:spcBef>
              <a:buNone/>
              <a:defRPr sz="21000" b="1" spc="-2000" baseline="0">
                <a:solidFill>
                  <a:schemeClr val="bg1"/>
                </a:solidFill>
              </a:defRPr>
            </a:lvl1pPr>
          </a:lstStyle>
          <a:p>
            <a:pPr lvl="0"/>
            <a:r>
              <a:rPr lang="nl-BE" noProof="0" dirty="0"/>
              <a:t>0.0</a:t>
            </a:r>
          </a:p>
        </p:txBody>
      </p:sp>
      <p:sp>
        <p:nvSpPr>
          <p:cNvPr id="13" name="strChapterNumber">
            <a:extLst>
              <a:ext uri="{FF2B5EF4-FFF2-40B4-BE49-F238E27FC236}">
                <a16:creationId xmlns:a16="http://schemas.microsoft.com/office/drawing/2014/main" id="{988CFDE5-F123-4779-9ABD-AAEC3C392D30}"/>
              </a:ext>
            </a:extLst>
          </p:cNvPr>
          <p:cNvSpPr>
            <a:spLocks noGrp="1"/>
          </p:cNvSpPr>
          <p:nvPr>
            <p:ph type="body" sz="quarter" idx="15" hasCustomPrompt="1"/>
          </p:nvPr>
        </p:nvSpPr>
        <p:spPr>
          <a:xfrm>
            <a:off x="414980" y="4906800"/>
            <a:ext cx="7560000" cy="565146"/>
          </a:xfrm>
        </p:spPr>
        <p:txBody>
          <a:bodyPr lIns="72000" tIns="36000" rIns="72000" bIns="36000">
            <a:noAutofit/>
          </a:bodyPr>
          <a:lstStyle>
            <a:lvl1pPr>
              <a:defRPr sz="3200" b="1">
                <a:solidFill>
                  <a:schemeClr val="bg2"/>
                </a:solidFill>
              </a:defRPr>
            </a:lvl1pPr>
          </a:lstStyle>
          <a:p>
            <a:pPr lvl="0"/>
            <a:r>
              <a:rPr lang="nl-BE" dirty="0"/>
              <a:t>0. Chapter Title</a:t>
            </a:r>
          </a:p>
        </p:txBody>
      </p:sp>
      <p:sp>
        <p:nvSpPr>
          <p:cNvPr id="14" name="strSectionTitle">
            <a:extLst>
              <a:ext uri="{FF2B5EF4-FFF2-40B4-BE49-F238E27FC236}">
                <a16:creationId xmlns:a16="http://schemas.microsoft.com/office/drawing/2014/main" id="{1F13B55B-3FEF-4D72-B73C-0CD0818BCEEE}"/>
              </a:ext>
            </a:extLst>
          </p:cNvPr>
          <p:cNvSpPr>
            <a:spLocks noGrp="1"/>
          </p:cNvSpPr>
          <p:nvPr>
            <p:ph type="title" hasCustomPrompt="1"/>
          </p:nvPr>
        </p:nvSpPr>
        <p:spPr>
          <a:xfrm>
            <a:off x="414980" y="368300"/>
            <a:ext cx="7560000" cy="1527575"/>
          </a:xfrm>
        </p:spPr>
        <p:txBody>
          <a:bodyPr lIns="72000" tIns="180000" rIns="72000" bIns="0" anchor="t">
            <a:spAutoFit/>
          </a:bodyPr>
          <a:lstStyle>
            <a:lvl1pPr>
              <a:lnSpc>
                <a:spcPct val="80000"/>
              </a:lnSpc>
              <a:defRPr sz="5400">
                <a:solidFill>
                  <a:schemeClr val="bg1"/>
                </a:solidFill>
                <a:latin typeface="+mj-lt"/>
              </a:defRPr>
            </a:lvl1pPr>
          </a:lstStyle>
          <a:p>
            <a:r>
              <a:rPr lang="nl-BE" noProof="0" dirty="0"/>
              <a:t>TITLE OF THE Section</a:t>
            </a:r>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a:t>
            </a:fld>
            <a:r>
              <a:rPr lang="nl-BE" dirty="0"/>
              <a:t> </a:t>
            </a:r>
          </a:p>
        </p:txBody>
      </p:sp>
    </p:spTree>
    <p:extLst>
      <p:ext uri="{BB962C8B-B14F-4D97-AF65-F5344CB8AC3E}">
        <p14:creationId xmlns:p14="http://schemas.microsoft.com/office/powerpoint/2010/main" val="284913448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bsection_Purple-Bg">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3429000"/>
          </a:xfrm>
          <a:prstGeom prst="rect">
            <a:avLst/>
          </a:prstGeom>
          <a:gradFill>
            <a:gsLst>
              <a:gs pos="0">
                <a:schemeClr val="accent4"/>
              </a:gs>
              <a:gs pos="100000">
                <a:schemeClr val="accent4">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endParaRPr lang="nl-BE" sz="1200" dirty="0">
              <a:solidFill>
                <a:schemeClr val="bg1"/>
              </a:solidFill>
            </a:endParaRPr>
          </a:p>
        </p:txBody>
      </p:sp>
      <p:grpSp>
        <p:nvGrpSpPr>
          <p:cNvPr id="2" name="Angled stripes">
            <a:extLst>
              <a:ext uri="{FF2B5EF4-FFF2-40B4-BE49-F238E27FC236}">
                <a16:creationId xmlns:a16="http://schemas.microsoft.com/office/drawing/2014/main" id="{C479C7FD-109B-4809-AEF2-4A5532B55390}"/>
              </a:ext>
            </a:extLst>
          </p:cNvPr>
          <p:cNvGrpSpPr/>
          <p:nvPr userDrawn="1"/>
        </p:nvGrpSpPr>
        <p:grpSpPr>
          <a:xfrm>
            <a:off x="3254052" y="0"/>
            <a:ext cx="8937950" cy="6858002"/>
            <a:chOff x="3254052" y="0"/>
            <a:chExt cx="8937950" cy="6858002"/>
          </a:xfrm>
        </p:grpSpPr>
        <p:sp>
          <p:nvSpPr>
            <p:cNvPr id="25" name="Freeform: Shape 24">
              <a:extLst>
                <a:ext uri="{FF2B5EF4-FFF2-40B4-BE49-F238E27FC236}">
                  <a16:creationId xmlns:a16="http://schemas.microsoft.com/office/drawing/2014/main" id="{FAF3FAF0-F8F9-4561-8BC9-F145ED75CC84}"/>
                </a:ext>
              </a:extLst>
            </p:cNvPr>
            <p:cNvSpPr/>
            <p:nvPr userDrawn="1"/>
          </p:nvSpPr>
          <p:spPr>
            <a:xfrm>
              <a:off x="3254052" y="3429000"/>
              <a:ext cx="5229744" cy="3429000"/>
            </a:xfrm>
            <a:custGeom>
              <a:avLst/>
              <a:gdLst>
                <a:gd name="connsiteX0" fmla="*/ 3494299 w 5229744"/>
                <a:gd name="connsiteY0" fmla="*/ 0 h 3429000"/>
                <a:gd name="connsiteX1" fmla="*/ 5229744 w 5229744"/>
                <a:gd name="connsiteY1" fmla="*/ 0 h 3429000"/>
                <a:gd name="connsiteX2" fmla="*/ 1735445 w 5229744"/>
                <a:gd name="connsiteY2" fmla="*/ 3429000 h 3429000"/>
                <a:gd name="connsiteX3" fmla="*/ 0 w 5229744"/>
                <a:gd name="connsiteY3" fmla="*/ 3429000 h 3429000"/>
                <a:gd name="connsiteX4" fmla="*/ 3494299 w 5229744"/>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0">
                  <a:moveTo>
                    <a:pt x="3494299" y="0"/>
                  </a:moveTo>
                  <a:lnTo>
                    <a:pt x="5229744"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4" name="Freeform: Shape 23">
              <a:extLst>
                <a:ext uri="{FF2B5EF4-FFF2-40B4-BE49-F238E27FC236}">
                  <a16:creationId xmlns:a16="http://schemas.microsoft.com/office/drawing/2014/main" id="{3A00425D-52A8-4523-91A0-313A3192EDB6}"/>
                </a:ext>
              </a:extLst>
            </p:cNvPr>
            <p:cNvSpPr/>
            <p:nvPr userDrawn="1"/>
          </p:nvSpPr>
          <p:spPr>
            <a:xfrm>
              <a:off x="5623056" y="3429001"/>
              <a:ext cx="5229744" cy="3429001"/>
            </a:xfrm>
            <a:custGeom>
              <a:avLst/>
              <a:gdLst>
                <a:gd name="connsiteX0" fmla="*/ 3494300 w 5229744"/>
                <a:gd name="connsiteY0" fmla="*/ 0 h 3429001"/>
                <a:gd name="connsiteX1" fmla="*/ 5229744 w 5229744"/>
                <a:gd name="connsiteY1" fmla="*/ 0 h 3429001"/>
                <a:gd name="connsiteX2" fmla="*/ 1735444 w 5229744"/>
                <a:gd name="connsiteY2" fmla="*/ 3429001 h 3429001"/>
                <a:gd name="connsiteX3" fmla="*/ 0 w 5229744"/>
                <a:gd name="connsiteY3" fmla="*/ 3429001 h 3429001"/>
                <a:gd name="connsiteX4" fmla="*/ 3494300 w 5229744"/>
                <a:gd name="connsiteY4" fmla="*/ 0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1">
                  <a:moveTo>
                    <a:pt x="3494300" y="0"/>
                  </a:moveTo>
                  <a:lnTo>
                    <a:pt x="5229744" y="0"/>
                  </a:lnTo>
                  <a:lnTo>
                    <a:pt x="1735444" y="3429001"/>
                  </a:lnTo>
                  <a:lnTo>
                    <a:pt x="0" y="3429001"/>
                  </a:lnTo>
                  <a:lnTo>
                    <a:pt x="349430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3" name="Freeform: Shape 22">
              <a:extLst>
                <a:ext uri="{FF2B5EF4-FFF2-40B4-BE49-F238E27FC236}">
                  <a16:creationId xmlns:a16="http://schemas.microsoft.com/office/drawing/2014/main" id="{49A032F3-EAA1-44E5-93DD-6A8E7315D1A1}"/>
                </a:ext>
              </a:extLst>
            </p:cNvPr>
            <p:cNvSpPr/>
            <p:nvPr userDrawn="1"/>
          </p:nvSpPr>
          <p:spPr>
            <a:xfrm>
              <a:off x="6748352" y="0"/>
              <a:ext cx="5229743" cy="3429000"/>
            </a:xfrm>
            <a:custGeom>
              <a:avLst/>
              <a:gdLst>
                <a:gd name="connsiteX0" fmla="*/ 3494299 w 5229743"/>
                <a:gd name="connsiteY0" fmla="*/ 0 h 3429000"/>
                <a:gd name="connsiteX1" fmla="*/ 5229743 w 5229743"/>
                <a:gd name="connsiteY1" fmla="*/ 0 h 3429000"/>
                <a:gd name="connsiteX2" fmla="*/ 1735445 w 5229743"/>
                <a:gd name="connsiteY2" fmla="*/ 3429000 h 3429000"/>
                <a:gd name="connsiteX3" fmla="*/ 0 w 5229743"/>
                <a:gd name="connsiteY3" fmla="*/ 3429000 h 3429000"/>
                <a:gd name="connsiteX4" fmla="*/ 3494299 w 5229743"/>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3" h="3429000">
                  <a:moveTo>
                    <a:pt x="3494299" y="0"/>
                  </a:moveTo>
                  <a:lnTo>
                    <a:pt x="5229743" y="0"/>
                  </a:lnTo>
                  <a:lnTo>
                    <a:pt x="1735445" y="3429000"/>
                  </a:lnTo>
                  <a:lnTo>
                    <a:pt x="0" y="3429000"/>
                  </a:lnTo>
                  <a:lnTo>
                    <a:pt x="3494299"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2" name="Freeform: Shape 21">
              <a:extLst>
                <a:ext uri="{FF2B5EF4-FFF2-40B4-BE49-F238E27FC236}">
                  <a16:creationId xmlns:a16="http://schemas.microsoft.com/office/drawing/2014/main" id="{57AA1789-300C-40C0-AB9A-07961F7D8704}"/>
                </a:ext>
              </a:extLst>
            </p:cNvPr>
            <p:cNvSpPr/>
            <p:nvPr userDrawn="1"/>
          </p:nvSpPr>
          <p:spPr>
            <a:xfrm>
              <a:off x="9117357" y="411812"/>
              <a:ext cx="3074645" cy="3017188"/>
            </a:xfrm>
            <a:custGeom>
              <a:avLst/>
              <a:gdLst>
                <a:gd name="connsiteX0" fmla="*/ 3074644 w 3074645"/>
                <a:gd name="connsiteY0" fmla="*/ 0 h 3017188"/>
                <a:gd name="connsiteX1" fmla="*/ 3074645 w 3074645"/>
                <a:gd name="connsiteY1" fmla="*/ 1703013 h 3017188"/>
                <a:gd name="connsiteX2" fmla="*/ 1735444 w 3074645"/>
                <a:gd name="connsiteY2" fmla="*/ 3017188 h 3017188"/>
                <a:gd name="connsiteX3" fmla="*/ 0 w 3074645"/>
                <a:gd name="connsiteY3" fmla="*/ 3017188 h 3017188"/>
                <a:gd name="connsiteX4" fmla="*/ 3074644 w 3074645"/>
                <a:gd name="connsiteY4" fmla="*/ 0 h 3017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45" h="3017188">
                  <a:moveTo>
                    <a:pt x="3074644" y="0"/>
                  </a:moveTo>
                  <a:lnTo>
                    <a:pt x="3074645" y="1703013"/>
                  </a:lnTo>
                  <a:lnTo>
                    <a:pt x="1735444" y="3017188"/>
                  </a:lnTo>
                  <a:lnTo>
                    <a:pt x="0" y="3017188"/>
                  </a:lnTo>
                  <a:lnTo>
                    <a:pt x="3074644" y="0"/>
                  </a:lnTo>
                  <a:close/>
                </a:path>
              </a:pathLst>
            </a:custGeom>
            <a:solidFill>
              <a:schemeClr val="bg1">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12" name="strTitlePosition">
            <a:extLst>
              <a:ext uri="{FF2B5EF4-FFF2-40B4-BE49-F238E27FC236}">
                <a16:creationId xmlns:a16="http://schemas.microsoft.com/office/drawing/2014/main" id="{D6009BF9-32DD-4542-8D4F-4A72DAA0AE89}"/>
              </a:ext>
            </a:extLst>
          </p:cNvPr>
          <p:cNvSpPr>
            <a:spLocks noGrp="1"/>
          </p:cNvSpPr>
          <p:nvPr>
            <p:ph type="body" sz="quarter" idx="13" hasCustomPrompt="1"/>
          </p:nvPr>
        </p:nvSpPr>
        <p:spPr>
          <a:xfrm>
            <a:off x="10455577" y="3287"/>
            <a:ext cx="1321443" cy="2693045"/>
          </a:xfrm>
        </p:spPr>
        <p:txBody>
          <a:bodyPr wrap="none" rIns="72000">
            <a:spAutoFit/>
          </a:bodyPr>
          <a:lstStyle>
            <a:lvl1pPr marL="0" indent="0" algn="r">
              <a:spcBef>
                <a:spcPts val="0"/>
              </a:spcBef>
              <a:buNone/>
              <a:defRPr sz="17500" b="1" spc="0" baseline="0">
                <a:solidFill>
                  <a:schemeClr val="bg1"/>
                </a:solidFill>
              </a:defRPr>
            </a:lvl1pPr>
          </a:lstStyle>
          <a:p>
            <a:pPr lvl="0"/>
            <a:r>
              <a:rPr lang="nl-BE" noProof="0" dirty="0"/>
              <a:t>a</a:t>
            </a:r>
          </a:p>
        </p:txBody>
      </p:sp>
      <p:sp>
        <p:nvSpPr>
          <p:cNvPr id="13" name="strSectionNumber">
            <a:extLst>
              <a:ext uri="{FF2B5EF4-FFF2-40B4-BE49-F238E27FC236}">
                <a16:creationId xmlns:a16="http://schemas.microsoft.com/office/drawing/2014/main" id="{2ACA7D30-02A8-482E-AB5B-B223E4F8D969}"/>
              </a:ext>
            </a:extLst>
          </p:cNvPr>
          <p:cNvSpPr>
            <a:spLocks noGrp="1"/>
          </p:cNvSpPr>
          <p:nvPr>
            <p:ph type="body" sz="quarter" idx="15" hasCustomPrompt="1"/>
          </p:nvPr>
        </p:nvSpPr>
        <p:spPr>
          <a:xfrm>
            <a:off x="414980" y="3835800"/>
            <a:ext cx="7560000" cy="503590"/>
          </a:xfrm>
        </p:spPr>
        <p:txBody>
          <a:bodyPr lIns="72000" tIns="36000" rIns="72000" bIns="36000">
            <a:noAutofit/>
          </a:bodyPr>
          <a:lstStyle>
            <a:lvl1pPr>
              <a:defRPr sz="2800" b="1">
                <a:solidFill>
                  <a:schemeClr val="bg2"/>
                </a:solidFill>
              </a:defRPr>
            </a:lvl1pPr>
          </a:lstStyle>
          <a:p>
            <a:pPr lvl="0"/>
            <a:r>
              <a:rPr lang="nl-BE" noProof="0" dirty="0"/>
              <a:t>0.0 Section Title</a:t>
            </a:r>
          </a:p>
        </p:txBody>
      </p:sp>
      <p:sp>
        <p:nvSpPr>
          <p:cNvPr id="14" name="strSubsectionTitle">
            <a:extLst>
              <a:ext uri="{FF2B5EF4-FFF2-40B4-BE49-F238E27FC236}">
                <a16:creationId xmlns:a16="http://schemas.microsoft.com/office/drawing/2014/main" id="{BEFFF920-061E-4303-8ED5-3B910A5CE929}"/>
              </a:ext>
            </a:extLst>
          </p:cNvPr>
          <p:cNvSpPr>
            <a:spLocks noGrp="1"/>
          </p:cNvSpPr>
          <p:nvPr>
            <p:ph type="title" hasCustomPrompt="1"/>
          </p:nvPr>
        </p:nvSpPr>
        <p:spPr>
          <a:xfrm>
            <a:off x="414980" y="367200"/>
            <a:ext cx="7560000" cy="1378047"/>
          </a:xfrm>
        </p:spPr>
        <p:txBody>
          <a:bodyPr lIns="72000" tIns="180000" rIns="72000" bIns="0" anchor="t">
            <a:spAutoFit/>
          </a:bodyPr>
          <a:lstStyle>
            <a:lvl1pPr>
              <a:lnSpc>
                <a:spcPct val="80000"/>
              </a:lnSpc>
              <a:defRPr sz="4800">
                <a:solidFill>
                  <a:schemeClr val="bg1"/>
                </a:solidFill>
                <a:latin typeface="+mj-lt"/>
              </a:defRPr>
            </a:lvl1pPr>
          </a:lstStyle>
          <a:p>
            <a:r>
              <a:rPr lang="nl-BE" noProof="0" dirty="0"/>
              <a:t>TITLE OF THE SubSection</a:t>
            </a:r>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a:t>
            </a:fld>
            <a:r>
              <a:rPr lang="nl-BE" dirty="0"/>
              <a:t> </a:t>
            </a:r>
          </a:p>
        </p:txBody>
      </p:sp>
    </p:spTree>
    <p:extLst>
      <p:ext uri="{BB962C8B-B14F-4D97-AF65-F5344CB8AC3E}">
        <p14:creationId xmlns:p14="http://schemas.microsoft.com/office/powerpoint/2010/main" val="419193578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7987" y="846000"/>
            <a:ext cx="11376023" cy="349702"/>
          </a:xfrm>
          <a:noFill/>
        </p:spPr>
        <p:txBody>
          <a:bodyPr wrap="square" lIns="0" tIns="36000" rIns="0" bIns="36000" anchor="b">
            <a:noAutofit/>
          </a:bodyPr>
          <a:lstStyle>
            <a:lvl1pPr marL="0" indent="0">
              <a:spcBef>
                <a:spcPts val="0"/>
              </a:spcBef>
              <a:buNone/>
              <a:defRPr sz="1800">
                <a:solidFill>
                  <a:schemeClr val="tx2"/>
                </a:solidFill>
              </a:defRPr>
            </a:lvl1pPr>
          </a:lstStyle>
          <a:p>
            <a:pPr lvl="0"/>
            <a:r>
              <a:rPr lang="nl-BE" dirty="0"/>
              <a:t>Subtitle of the slide – One line</a:t>
            </a:r>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a:t>
            </a:fld>
            <a:r>
              <a:rPr lang="nl-BE" dirty="0"/>
              <a:t> </a:t>
            </a:r>
          </a:p>
        </p:txBody>
      </p:sp>
      <p:sp>
        <p:nvSpPr>
          <p:cNvPr id="2" name="Title 1">
            <a:extLst>
              <a:ext uri="{FF2B5EF4-FFF2-40B4-BE49-F238E27FC236}">
                <a16:creationId xmlns:a16="http://schemas.microsoft.com/office/drawing/2014/main" id="{F880F3A8-E255-439C-855F-3431D2A9AD1D}"/>
              </a:ext>
            </a:extLst>
          </p:cNvPr>
          <p:cNvSpPr>
            <a:spLocks noGrp="1"/>
          </p:cNvSpPr>
          <p:nvPr>
            <p:ph type="title" hasCustomPrompt="1"/>
          </p:nvPr>
        </p:nvSpPr>
        <p:spPr/>
        <p:txBody>
          <a:bodyPr/>
          <a:lstStyle>
            <a:lvl1pPr>
              <a:defRPr/>
            </a:lvl1pPr>
          </a:lstStyle>
          <a:p>
            <a:r>
              <a:rPr lang="nl-BE" dirty="0"/>
              <a:t>TITLE OF THE SLIDE – one line</a:t>
            </a:r>
          </a:p>
        </p:txBody>
      </p:sp>
    </p:spTree>
    <p:extLst>
      <p:ext uri="{BB962C8B-B14F-4D97-AF65-F5344CB8AC3E}">
        <p14:creationId xmlns:p14="http://schemas.microsoft.com/office/powerpoint/2010/main" val="3387174204"/>
      </p:ext>
    </p:extLst>
  </p:cSld>
  <p:clrMapOvr>
    <a:masterClrMapping/>
  </p:clrMapOvr>
  <p:extLst>
    <p:ext uri="{DCECCB84-F9BA-43D5-87BE-67443E8EF086}">
      <p15:sldGuideLst xmlns:p15="http://schemas.microsoft.com/office/powerpoint/2012/main">
        <p15:guide id="5" orient="horz" pos="754" userDrawn="1">
          <p15:clr>
            <a:srgbClr val="FBAE40"/>
          </p15:clr>
        </p15:guide>
        <p15:guide id="8" orient="horz" pos="372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ubtitle &amp; Tex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7987" y="846000"/>
            <a:ext cx="11376023" cy="349702"/>
          </a:xfrm>
          <a:noFill/>
        </p:spPr>
        <p:txBody>
          <a:bodyPr wrap="square" lIns="0" tIns="36000" rIns="0" bIns="36000" anchor="b">
            <a:noAutofit/>
          </a:bodyPr>
          <a:lstStyle>
            <a:lvl1pPr marL="0" indent="0">
              <a:spcBef>
                <a:spcPts val="0"/>
              </a:spcBef>
              <a:buNone/>
              <a:defRPr sz="1800">
                <a:solidFill>
                  <a:schemeClr val="tx2"/>
                </a:solidFill>
              </a:defRPr>
            </a:lvl1pPr>
          </a:lstStyle>
          <a:p>
            <a:pPr lvl="0"/>
            <a:r>
              <a:rPr lang="nl-BE" dirty="0"/>
              <a:t>Subtitle of the slide – One line</a:t>
            </a:r>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a:t>
            </a:fld>
            <a:r>
              <a:rPr lang="nl-BE" dirty="0"/>
              <a:t> </a:t>
            </a:r>
          </a:p>
        </p:txBody>
      </p:sp>
      <p:sp>
        <p:nvSpPr>
          <p:cNvPr id="4" name="Title 3">
            <a:extLst>
              <a:ext uri="{FF2B5EF4-FFF2-40B4-BE49-F238E27FC236}">
                <a16:creationId xmlns:a16="http://schemas.microsoft.com/office/drawing/2014/main" id="{28896B27-1A15-4FDF-9DC5-297A56AF7E1C}"/>
              </a:ext>
            </a:extLst>
          </p:cNvPr>
          <p:cNvSpPr>
            <a:spLocks noGrp="1"/>
          </p:cNvSpPr>
          <p:nvPr>
            <p:ph type="title" hasCustomPrompt="1"/>
          </p:nvPr>
        </p:nvSpPr>
        <p:spPr/>
        <p:txBody>
          <a:bodyPr/>
          <a:lstStyle>
            <a:lvl1pPr>
              <a:defRPr/>
            </a:lvl1pPr>
          </a:lstStyle>
          <a:p>
            <a:r>
              <a:rPr lang="nl-BE" dirty="0"/>
              <a:t>TITLE OF THE SLIDE – one line</a:t>
            </a:r>
          </a:p>
        </p:txBody>
      </p:sp>
      <p:sp>
        <p:nvSpPr>
          <p:cNvPr id="7" name="Text Placeholder 6">
            <a:extLst>
              <a:ext uri="{FF2B5EF4-FFF2-40B4-BE49-F238E27FC236}">
                <a16:creationId xmlns:a16="http://schemas.microsoft.com/office/drawing/2014/main" id="{56CEC2CB-400F-4AB5-B2CB-F5CD847AB4AB}"/>
              </a:ext>
            </a:extLst>
          </p:cNvPr>
          <p:cNvSpPr>
            <a:spLocks noGrp="1"/>
          </p:cNvSpPr>
          <p:nvPr>
            <p:ph type="body" sz="quarter" idx="19"/>
          </p:nvPr>
        </p:nvSpPr>
        <p:spPr>
          <a:xfrm>
            <a:off x="407987" y="1484313"/>
            <a:ext cx="11376025" cy="4429125"/>
          </a:xfrm>
        </p:spPr>
        <p:txBody>
          <a:body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p>
        </p:txBody>
      </p:sp>
    </p:spTree>
    <p:extLst>
      <p:ext uri="{BB962C8B-B14F-4D97-AF65-F5344CB8AC3E}">
        <p14:creationId xmlns:p14="http://schemas.microsoft.com/office/powerpoint/2010/main" val="1193695246"/>
      </p:ext>
    </p:extLst>
  </p:cSld>
  <p:clrMapOvr>
    <a:masterClrMapping/>
  </p:clrMapOvr>
  <p:extLst>
    <p:ext uri="{DCECCB84-F9BA-43D5-87BE-67443E8EF086}">
      <p15:sldGuideLst xmlns:p15="http://schemas.microsoft.com/office/powerpoint/2012/main">
        <p15:guide id="5" orient="horz" pos="754" userDrawn="1">
          <p15:clr>
            <a:srgbClr val="FBAE40"/>
          </p15:clr>
        </p15:guide>
        <p15:guide id="8" orient="horz" pos="3725" userDrawn="1">
          <p15:clr>
            <a:srgbClr val="FBAE40"/>
          </p15:clr>
        </p15:guide>
        <p15:guide id="9" orient="horz" pos="935"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a:t>
            </a:fld>
            <a:r>
              <a:rPr lang="nl-BE" dirty="0"/>
              <a:t> </a:t>
            </a:r>
          </a:p>
        </p:txBody>
      </p:sp>
      <p:sp>
        <p:nvSpPr>
          <p:cNvPr id="3" name="Title 2">
            <a:extLst>
              <a:ext uri="{FF2B5EF4-FFF2-40B4-BE49-F238E27FC236}">
                <a16:creationId xmlns:a16="http://schemas.microsoft.com/office/drawing/2014/main" id="{19BC349C-BDD0-4820-9A79-533085E18AEF}"/>
              </a:ext>
            </a:extLst>
          </p:cNvPr>
          <p:cNvSpPr>
            <a:spLocks noGrp="1"/>
          </p:cNvSpPr>
          <p:nvPr>
            <p:ph type="title" hasCustomPrompt="1"/>
          </p:nvPr>
        </p:nvSpPr>
        <p:spPr/>
        <p:txBody>
          <a:bodyPr/>
          <a:lstStyle>
            <a:lvl1pPr>
              <a:defRPr/>
            </a:lvl1pPr>
          </a:lstStyle>
          <a:p>
            <a:r>
              <a:rPr lang="nl-BE" dirty="0"/>
              <a:t>TITLE OF THE SLIDE – one line</a:t>
            </a:r>
          </a:p>
        </p:txBody>
      </p:sp>
    </p:spTree>
    <p:extLst>
      <p:ext uri="{BB962C8B-B14F-4D97-AF65-F5344CB8AC3E}">
        <p14:creationId xmlns:p14="http://schemas.microsoft.com/office/powerpoint/2010/main" val="801153905"/>
      </p:ext>
    </p:extLst>
  </p:cSld>
  <p:clrMapOvr>
    <a:masterClrMapping/>
  </p:clrMapOvr>
  <p:extLst>
    <p:ext uri="{DCECCB84-F9BA-43D5-87BE-67443E8EF086}">
      <p15:sldGuideLst xmlns:p15="http://schemas.microsoft.com/office/powerpoint/2012/main">
        <p15:guide id="5" orient="horz" pos="754" userDrawn="1">
          <p15:clr>
            <a:srgbClr val="FBAE40"/>
          </p15:clr>
        </p15:guide>
        <p15:guide id="8" orient="horz" pos="372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a:t>
            </a:fld>
            <a:r>
              <a:rPr lang="nl-BE" dirty="0"/>
              <a:t> </a:t>
            </a:r>
          </a:p>
        </p:txBody>
      </p:sp>
      <p:sp>
        <p:nvSpPr>
          <p:cNvPr id="3" name="Text Placeholder 2">
            <a:extLst>
              <a:ext uri="{FF2B5EF4-FFF2-40B4-BE49-F238E27FC236}">
                <a16:creationId xmlns:a16="http://schemas.microsoft.com/office/drawing/2014/main" id="{7D27530B-B982-466D-AAAE-1BB2BE1FA1CC}"/>
              </a:ext>
            </a:extLst>
          </p:cNvPr>
          <p:cNvSpPr>
            <a:spLocks noGrp="1"/>
          </p:cNvSpPr>
          <p:nvPr>
            <p:ph type="body" sz="quarter" idx="19"/>
          </p:nvPr>
        </p:nvSpPr>
        <p:spPr>
          <a:xfrm>
            <a:off x="407988" y="1196975"/>
            <a:ext cx="11376025" cy="4716464"/>
          </a:xfrm>
        </p:spPr>
        <p:txBody>
          <a:body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p>
        </p:txBody>
      </p:sp>
      <p:sp>
        <p:nvSpPr>
          <p:cNvPr id="4" name="Title 3">
            <a:extLst>
              <a:ext uri="{FF2B5EF4-FFF2-40B4-BE49-F238E27FC236}">
                <a16:creationId xmlns:a16="http://schemas.microsoft.com/office/drawing/2014/main" id="{67CD7DEC-0498-4527-AE9A-37F2F59C581F}"/>
              </a:ext>
            </a:extLst>
          </p:cNvPr>
          <p:cNvSpPr>
            <a:spLocks noGrp="1"/>
          </p:cNvSpPr>
          <p:nvPr>
            <p:ph type="title" hasCustomPrompt="1"/>
          </p:nvPr>
        </p:nvSpPr>
        <p:spPr/>
        <p:txBody>
          <a:bodyPr/>
          <a:lstStyle>
            <a:lvl1pPr>
              <a:defRPr/>
            </a:lvl1pPr>
          </a:lstStyle>
          <a:p>
            <a:r>
              <a:rPr lang="nl-BE" dirty="0"/>
              <a:t>TITLE OF THE SLIDE – one line</a:t>
            </a:r>
          </a:p>
        </p:txBody>
      </p:sp>
    </p:spTree>
    <p:extLst>
      <p:ext uri="{BB962C8B-B14F-4D97-AF65-F5344CB8AC3E}">
        <p14:creationId xmlns:p14="http://schemas.microsoft.com/office/powerpoint/2010/main" val="1501790898"/>
      </p:ext>
    </p:extLst>
  </p:cSld>
  <p:clrMapOvr>
    <a:masterClrMapping/>
  </p:clrMapOvr>
  <p:extLst>
    <p:ext uri="{DCECCB84-F9BA-43D5-87BE-67443E8EF086}">
      <p15:sldGuideLst xmlns:p15="http://schemas.microsoft.com/office/powerpoint/2012/main">
        <p15:guide id="5" orient="horz" pos="754" userDrawn="1">
          <p15:clr>
            <a:srgbClr val="FBAE40"/>
          </p15:clr>
        </p15:guide>
        <p15:guide id="8" orient="horz" pos="372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mp; Footer">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950887" y="6200775"/>
            <a:ext cx="10080000" cy="369332"/>
          </a:xfrm>
        </p:spPr>
        <p:txBody>
          <a:bodyPr wrap="square" lIns="0" tIns="0" bIns="0" anchor="t" anchorCtr="0">
            <a:spAutoFit/>
          </a:bodyPr>
          <a:lstStyle>
            <a:lvl1pPr marL="0" indent="0" defTabSz="541338">
              <a:spcBef>
                <a:spcPts val="0"/>
              </a:spcBef>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l-BE" dirty="0"/>
              <a:t>Base:	Xxx</a:t>
            </a:r>
          </a:p>
          <a:p>
            <a:pPr lvl="0"/>
            <a:r>
              <a:rPr lang="nl-BE" dirty="0"/>
              <a:t>Question:	Xxx</a:t>
            </a:r>
          </a:p>
          <a:p>
            <a:pPr lvl="0"/>
            <a:r>
              <a:rPr lang="nl-BE" dirty="0"/>
              <a:t>	Xxx</a:t>
            </a:r>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a:t>
            </a:fld>
            <a:r>
              <a:rPr lang="nl-BE" dirty="0"/>
              <a:t> </a:t>
            </a:r>
          </a:p>
        </p:txBody>
      </p:sp>
      <p:sp>
        <p:nvSpPr>
          <p:cNvPr id="2" name="Title 1">
            <a:extLst>
              <a:ext uri="{FF2B5EF4-FFF2-40B4-BE49-F238E27FC236}">
                <a16:creationId xmlns:a16="http://schemas.microsoft.com/office/drawing/2014/main" id="{2BFC839B-8CF0-4FE4-BE39-64E2208DEEB7}"/>
              </a:ext>
            </a:extLst>
          </p:cNvPr>
          <p:cNvSpPr>
            <a:spLocks noGrp="1"/>
          </p:cNvSpPr>
          <p:nvPr>
            <p:ph type="title" hasCustomPrompt="1"/>
          </p:nvPr>
        </p:nvSpPr>
        <p:spPr/>
        <p:txBody>
          <a:bodyPr/>
          <a:lstStyle>
            <a:lvl1pPr>
              <a:defRPr/>
            </a:lvl1pPr>
          </a:lstStyle>
          <a:p>
            <a:r>
              <a:rPr lang="nl-BE" dirty="0"/>
              <a:t>TITLE OF THE SLIDE – one line</a:t>
            </a:r>
          </a:p>
        </p:txBody>
      </p:sp>
    </p:spTree>
    <p:extLst>
      <p:ext uri="{BB962C8B-B14F-4D97-AF65-F5344CB8AC3E}">
        <p14:creationId xmlns:p14="http://schemas.microsoft.com/office/powerpoint/2010/main" val="192508165"/>
      </p:ext>
    </p:extLst>
  </p:cSld>
  <p:clrMapOvr>
    <a:masterClrMapping/>
  </p:clrMapOvr>
  <p:extLst>
    <p:ext uri="{DCECCB84-F9BA-43D5-87BE-67443E8EF086}">
      <p15:sldGuideLst xmlns:p15="http://schemas.microsoft.com/office/powerpoint/2012/main">
        <p15:guide id="5" orient="horz" pos="754" userDrawn="1">
          <p15:clr>
            <a:srgbClr val="FBAE40"/>
          </p15:clr>
        </p15:guide>
        <p15:guide id="8" orient="horz" pos="3725">
          <p15:clr>
            <a:srgbClr val="FBAE40"/>
          </p15:clr>
        </p15:guide>
        <p15:guide id="9" orient="horz" pos="1117" userDrawn="1">
          <p15:clr>
            <a:srgbClr val="FBAE40"/>
          </p15:clr>
        </p15:guide>
        <p15:guide id="10" orient="horz" pos="1344" userDrawn="1">
          <p15:clr>
            <a:srgbClr val="FBAE40"/>
          </p15:clr>
        </p15:guide>
        <p15:guide id="11" orient="horz" pos="1434" userDrawn="1">
          <p15:clr>
            <a:srgbClr val="FBAE40"/>
          </p15:clr>
        </p15:guide>
        <p15:guide id="12" orient="horz" pos="3543" userDrawn="1">
          <p15:clr>
            <a:srgbClr val="FBAE40"/>
          </p15:clr>
        </p15:guide>
        <p15:guide id="13" pos="1572" userDrawn="1">
          <p15:clr>
            <a:srgbClr val="FBAE40"/>
          </p15:clr>
        </p15:guide>
        <p15:guide id="14" pos="610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nclusion &amp; Footer">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7987" y="765175"/>
            <a:ext cx="11376025" cy="719138"/>
          </a:xfrm>
          <a:noFill/>
        </p:spPr>
        <p:txBody>
          <a:bodyPr wrap="square" lIns="0" tIns="36000" rIns="0" bIns="0">
            <a:noAutofit/>
          </a:bodyPr>
          <a:lstStyle>
            <a:lvl1pPr marL="0" indent="0">
              <a:spcBef>
                <a:spcPts val="0"/>
              </a:spcBef>
              <a:buNone/>
              <a:defRPr sz="1400">
                <a:solidFill>
                  <a:schemeClr val="tx2"/>
                </a:solidFill>
              </a:defRPr>
            </a:lvl1pPr>
          </a:lstStyle>
          <a:p>
            <a:pPr lvl="0"/>
            <a:r>
              <a:rPr lang="nl-BE" dirty="0"/>
              <a:t>Conclusion.</a:t>
            </a:r>
          </a:p>
          <a:p>
            <a:pPr lvl="0"/>
            <a:r>
              <a:rPr lang="nl-BE" dirty="0"/>
              <a:t>Conclusion.</a:t>
            </a:r>
          </a:p>
          <a:p>
            <a:pPr lvl="0"/>
            <a:r>
              <a:rPr lang="nl-BE" dirty="0"/>
              <a:t>Conclusion.</a:t>
            </a:r>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950887" y="6200775"/>
            <a:ext cx="10080000" cy="369332"/>
          </a:xfrm>
        </p:spPr>
        <p:txBody>
          <a:bodyPr wrap="square" lIns="0" tIns="0" bIns="0" anchor="t" anchorCtr="0">
            <a:spAutoFit/>
          </a:bodyPr>
          <a:lstStyle>
            <a:lvl1pPr marL="0" indent="0" defTabSz="541338">
              <a:spcBef>
                <a:spcPts val="0"/>
              </a:spcBef>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l-BE" dirty="0"/>
              <a:t>Base:	Xxx</a:t>
            </a:r>
          </a:p>
          <a:p>
            <a:pPr lvl="0"/>
            <a:r>
              <a:rPr lang="nl-BE" dirty="0"/>
              <a:t>Question:	Xxx</a:t>
            </a:r>
          </a:p>
          <a:p>
            <a:pPr lvl="0"/>
            <a:r>
              <a:rPr lang="nl-BE" dirty="0"/>
              <a:t>	Xxx</a:t>
            </a:r>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a:t>
            </a:fld>
            <a:r>
              <a:rPr lang="nl-BE" dirty="0"/>
              <a:t> </a:t>
            </a:r>
          </a:p>
        </p:txBody>
      </p:sp>
      <p:sp>
        <p:nvSpPr>
          <p:cNvPr id="2" name="Title 1">
            <a:extLst>
              <a:ext uri="{FF2B5EF4-FFF2-40B4-BE49-F238E27FC236}">
                <a16:creationId xmlns:a16="http://schemas.microsoft.com/office/drawing/2014/main" id="{1B271E15-A032-4BDE-BAF8-DCFCAEF4F2C2}"/>
              </a:ext>
            </a:extLst>
          </p:cNvPr>
          <p:cNvSpPr>
            <a:spLocks noGrp="1"/>
          </p:cNvSpPr>
          <p:nvPr>
            <p:ph type="title" hasCustomPrompt="1"/>
          </p:nvPr>
        </p:nvSpPr>
        <p:spPr/>
        <p:txBody>
          <a:bodyPr/>
          <a:lstStyle>
            <a:lvl1pPr>
              <a:defRPr sz="2400"/>
            </a:lvl1pPr>
          </a:lstStyle>
          <a:p>
            <a:r>
              <a:rPr lang="nl-BE" dirty="0"/>
              <a:t>TITLE OF THE SLIDE – </a:t>
            </a:r>
            <a:r>
              <a:rPr lang="nl-BE" dirty="0" err="1"/>
              <a:t>one</a:t>
            </a:r>
            <a:r>
              <a:rPr lang="nl-BE" dirty="0"/>
              <a:t> line</a:t>
            </a:r>
          </a:p>
        </p:txBody>
      </p:sp>
    </p:spTree>
    <p:extLst>
      <p:ext uri="{BB962C8B-B14F-4D97-AF65-F5344CB8AC3E}">
        <p14:creationId xmlns:p14="http://schemas.microsoft.com/office/powerpoint/2010/main" val="628297886"/>
      </p:ext>
    </p:extLst>
  </p:cSld>
  <p:clrMapOvr>
    <a:masterClrMapping/>
  </p:clrMapOvr>
  <p:extLst>
    <p:ext uri="{DCECCB84-F9BA-43D5-87BE-67443E8EF086}">
      <p15:sldGuideLst xmlns:p15="http://schemas.microsoft.com/office/powerpoint/2012/main">
        <p15:guide id="5" orient="horz" pos="935" userDrawn="1">
          <p15:clr>
            <a:srgbClr val="FBAE40"/>
          </p15:clr>
        </p15:guide>
        <p15:guide id="6" orient="horz" pos="3725" userDrawn="1">
          <p15:clr>
            <a:srgbClr val="FBAE40"/>
          </p15:clr>
        </p15:guide>
        <p15:guide id="7" orient="horz" pos="1117" userDrawn="1">
          <p15:clr>
            <a:srgbClr val="FBAE40"/>
          </p15:clr>
        </p15:guide>
        <p15:guide id="8" orient="horz" pos="1344" userDrawn="1">
          <p15:clr>
            <a:srgbClr val="FBAE40"/>
          </p15:clr>
        </p15:guide>
        <p15:guide id="9" orient="horz" pos="1434" userDrawn="1">
          <p15:clr>
            <a:srgbClr val="FBAE40"/>
          </p15:clr>
        </p15:guide>
        <p15:guide id="10" orient="horz" pos="3543" userDrawn="1">
          <p15:clr>
            <a:srgbClr val="FBAE40"/>
          </p15:clr>
        </p15:guide>
        <p15:guide id="11" pos="6108" userDrawn="1">
          <p15:clr>
            <a:srgbClr val="FBAE40"/>
          </p15:clr>
        </p15:guide>
        <p15:guide id="12" pos="157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_Photo_Side">
    <p:bg>
      <p:bgPr>
        <a:solidFill>
          <a:schemeClr val="bg2"/>
        </a:solidFill>
        <a:effectLst/>
      </p:bgPr>
    </p:bg>
    <p:spTree>
      <p:nvGrpSpPr>
        <p:cNvPr id="1" name=""/>
        <p:cNvGrpSpPr/>
        <p:nvPr/>
      </p:nvGrpSpPr>
      <p:grpSpPr>
        <a:xfrm>
          <a:off x="0" y="0"/>
          <a:ext cx="0" cy="0"/>
          <a:chOff x="0" y="0"/>
          <a:chExt cx="0" cy="0"/>
        </a:xfrm>
      </p:grpSpPr>
      <p:sp>
        <p:nvSpPr>
          <p:cNvPr id="18" name="RectangleBG">
            <a:extLst>
              <a:ext uri="{FF2B5EF4-FFF2-40B4-BE49-F238E27FC236}">
                <a16:creationId xmlns:a16="http://schemas.microsoft.com/office/drawing/2014/main" id="{9199B631-D4E4-40AE-8B17-25099B2DFED2}"/>
              </a:ext>
            </a:extLst>
          </p:cNvPr>
          <p:cNvSpPr/>
          <p:nvPr userDrawn="1"/>
        </p:nvSpPr>
        <p:spPr>
          <a:xfrm>
            <a:off x="5123892" y="0"/>
            <a:ext cx="70681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0" name="Picture Placeholder 19">
            <a:extLst>
              <a:ext uri="{FF2B5EF4-FFF2-40B4-BE49-F238E27FC236}">
                <a16:creationId xmlns:a16="http://schemas.microsoft.com/office/drawing/2014/main" id="{5AA16183-5A93-412C-A78C-718A5A8B238E}"/>
              </a:ext>
            </a:extLst>
          </p:cNvPr>
          <p:cNvSpPr>
            <a:spLocks noGrp="1"/>
          </p:cNvSpPr>
          <p:nvPr>
            <p:ph type="pic" sz="quarter" idx="13"/>
          </p:nvPr>
        </p:nvSpPr>
        <p:spPr>
          <a:xfrm>
            <a:off x="0" y="0"/>
            <a:ext cx="5123892" cy="6858000"/>
          </a:xfrm>
          <a:custGeom>
            <a:avLst/>
            <a:gdLst>
              <a:gd name="connsiteX0" fmla="*/ 0 w 5123892"/>
              <a:gd name="connsiteY0" fmla="*/ 0 h 6858000"/>
              <a:gd name="connsiteX1" fmla="*/ 5123892 w 5123892"/>
              <a:gd name="connsiteY1" fmla="*/ 0 h 6858000"/>
              <a:gd name="connsiteX2" fmla="*/ 5123892 w 5123892"/>
              <a:gd name="connsiteY2" fmla="*/ 6858000 h 6858000"/>
              <a:gd name="connsiteX3" fmla="*/ 0 w 5123892"/>
              <a:gd name="connsiteY3" fmla="*/ 6858000 h 6858000"/>
              <a:gd name="connsiteX4" fmla="*/ 0 w 5123892"/>
              <a:gd name="connsiteY4" fmla="*/ 3763147 h 6858000"/>
              <a:gd name="connsiteX5" fmla="*/ 3834808 w 5123892"/>
              <a:gd name="connsiteY5" fmla="*/ 1 h 6858000"/>
              <a:gd name="connsiteX6" fmla="*/ 3077457 w 5123892"/>
              <a:gd name="connsiteY6" fmla="*/ 1 h 6858000"/>
              <a:gd name="connsiteX7" fmla="*/ 0 w 5123892"/>
              <a:gd name="connsiteY7" fmla="*/ 3019948 h 6858000"/>
              <a:gd name="connsiteX8" fmla="*/ 0 w 5123892"/>
              <a:gd name="connsiteY8" fmla="*/ 2688191 h 6858000"/>
              <a:gd name="connsiteX9" fmla="*/ 2739382 w 5123892"/>
              <a:gd name="connsiteY9" fmla="*/ 1 h 6858000"/>
              <a:gd name="connsiteX10" fmla="*/ 1982031 w 5123892"/>
              <a:gd name="connsiteY10" fmla="*/ 1 h 6858000"/>
              <a:gd name="connsiteX11" fmla="*/ 0 w 5123892"/>
              <a:gd name="connsiteY11" fmla="*/ 19449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23892" h="6858000">
                <a:moveTo>
                  <a:pt x="0" y="0"/>
                </a:moveTo>
                <a:lnTo>
                  <a:pt x="5123892" y="0"/>
                </a:lnTo>
                <a:lnTo>
                  <a:pt x="5123892" y="6858000"/>
                </a:lnTo>
                <a:lnTo>
                  <a:pt x="0" y="6858000"/>
                </a:lnTo>
                <a:lnTo>
                  <a:pt x="0" y="3763147"/>
                </a:lnTo>
                <a:lnTo>
                  <a:pt x="3834808" y="1"/>
                </a:lnTo>
                <a:lnTo>
                  <a:pt x="3077457" y="1"/>
                </a:lnTo>
                <a:lnTo>
                  <a:pt x="0" y="3019948"/>
                </a:lnTo>
                <a:lnTo>
                  <a:pt x="0" y="2688191"/>
                </a:lnTo>
                <a:lnTo>
                  <a:pt x="2739382" y="1"/>
                </a:lnTo>
                <a:lnTo>
                  <a:pt x="1982031" y="1"/>
                </a:lnTo>
                <a:lnTo>
                  <a:pt x="0" y="1944992"/>
                </a:lnTo>
                <a:close/>
              </a:path>
            </a:pathLst>
          </a:custGeom>
          <a:solidFill>
            <a:schemeClr val="bg1">
              <a:lumMod val="75000"/>
            </a:schemeClr>
          </a:solidFill>
        </p:spPr>
        <p:txBody>
          <a:bodyPr wrap="square" anchor="ctr">
            <a:noAutofit/>
          </a:bodyPr>
          <a:lstStyle>
            <a:lvl1pPr algn="ctr">
              <a:defRPr/>
            </a:lvl1pPr>
          </a:lstStyle>
          <a:p>
            <a:r>
              <a:rPr lang="nl-BE" dirty="0"/>
              <a:t>Click icon to add picture</a:t>
            </a:r>
          </a:p>
        </p:txBody>
      </p:sp>
      <p:grpSp>
        <p:nvGrpSpPr>
          <p:cNvPr id="43" name="Angled stripes">
            <a:extLst>
              <a:ext uri="{FF2B5EF4-FFF2-40B4-BE49-F238E27FC236}">
                <a16:creationId xmlns:a16="http://schemas.microsoft.com/office/drawing/2014/main" id="{E8AA77F0-8C67-4782-A8AE-E8E7179B587B}"/>
              </a:ext>
            </a:extLst>
          </p:cNvPr>
          <p:cNvGrpSpPr/>
          <p:nvPr userDrawn="1"/>
        </p:nvGrpSpPr>
        <p:grpSpPr>
          <a:xfrm>
            <a:off x="0" y="1"/>
            <a:ext cx="3834809" cy="3763146"/>
            <a:chOff x="0" y="1"/>
            <a:chExt cx="3834809" cy="3763146"/>
          </a:xfrm>
        </p:grpSpPr>
        <p:sp>
          <p:nvSpPr>
            <p:cNvPr id="44" name="Angled stripe 2">
              <a:extLst>
                <a:ext uri="{FF2B5EF4-FFF2-40B4-BE49-F238E27FC236}">
                  <a16:creationId xmlns:a16="http://schemas.microsoft.com/office/drawing/2014/main" id="{6BE24D41-1204-45D8-AD16-F7F8FB6A4588}"/>
                </a:ext>
              </a:extLst>
            </p:cNvPr>
            <p:cNvSpPr/>
            <p:nvPr userDrawn="1"/>
          </p:nvSpPr>
          <p:spPr>
            <a:xfrm>
              <a:off x="0" y="1"/>
              <a:ext cx="3834809" cy="3763146"/>
            </a:xfrm>
            <a:custGeom>
              <a:avLst/>
              <a:gdLst>
                <a:gd name="connsiteX0" fmla="*/ 3077457 w 3834809"/>
                <a:gd name="connsiteY0" fmla="*/ 0 h 3763146"/>
                <a:gd name="connsiteX1" fmla="*/ 3834809 w 3834809"/>
                <a:gd name="connsiteY1" fmla="*/ 0 h 3763146"/>
                <a:gd name="connsiteX2" fmla="*/ 1 w 3834809"/>
                <a:gd name="connsiteY2" fmla="*/ 3763146 h 3763146"/>
                <a:gd name="connsiteX3" fmla="*/ 0 w 3834809"/>
                <a:gd name="connsiteY3" fmla="*/ 3019948 h 3763146"/>
              </a:gdLst>
              <a:ahLst/>
              <a:cxnLst>
                <a:cxn ang="0">
                  <a:pos x="connsiteX0" y="connsiteY0"/>
                </a:cxn>
                <a:cxn ang="0">
                  <a:pos x="connsiteX1" y="connsiteY1"/>
                </a:cxn>
                <a:cxn ang="0">
                  <a:pos x="connsiteX2" y="connsiteY2"/>
                </a:cxn>
                <a:cxn ang="0">
                  <a:pos x="connsiteX3" y="connsiteY3"/>
                </a:cxn>
              </a:cxnLst>
              <a:rect l="l" t="t" r="r" b="b"/>
              <a:pathLst>
                <a:path w="3834809" h="3763146">
                  <a:moveTo>
                    <a:pt x="3077457" y="0"/>
                  </a:moveTo>
                  <a:lnTo>
                    <a:pt x="3834809" y="0"/>
                  </a:lnTo>
                  <a:lnTo>
                    <a:pt x="1" y="3763146"/>
                  </a:lnTo>
                  <a:lnTo>
                    <a:pt x="0" y="301994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46" name="Angled stripe 1">
              <a:extLst>
                <a:ext uri="{FF2B5EF4-FFF2-40B4-BE49-F238E27FC236}">
                  <a16:creationId xmlns:a16="http://schemas.microsoft.com/office/drawing/2014/main" id="{2F54C7D9-5067-465E-B620-75BE874F8D9E}"/>
                </a:ext>
              </a:extLst>
            </p:cNvPr>
            <p:cNvSpPr/>
            <p:nvPr userDrawn="1"/>
          </p:nvSpPr>
          <p:spPr>
            <a:xfrm>
              <a:off x="0" y="1"/>
              <a:ext cx="2739382" cy="2688191"/>
            </a:xfrm>
            <a:custGeom>
              <a:avLst/>
              <a:gdLst>
                <a:gd name="connsiteX0" fmla="*/ 1982030 w 2739382"/>
                <a:gd name="connsiteY0" fmla="*/ 0 h 2688191"/>
                <a:gd name="connsiteX1" fmla="*/ 2739382 w 2739382"/>
                <a:gd name="connsiteY1" fmla="*/ 0 h 2688191"/>
                <a:gd name="connsiteX2" fmla="*/ 0 w 2739382"/>
                <a:gd name="connsiteY2" fmla="*/ 2688191 h 2688191"/>
                <a:gd name="connsiteX3" fmla="*/ 0 w 2739382"/>
                <a:gd name="connsiteY3" fmla="*/ 1944992 h 2688191"/>
              </a:gdLst>
              <a:ahLst/>
              <a:cxnLst>
                <a:cxn ang="0">
                  <a:pos x="connsiteX0" y="connsiteY0"/>
                </a:cxn>
                <a:cxn ang="0">
                  <a:pos x="connsiteX1" y="connsiteY1"/>
                </a:cxn>
                <a:cxn ang="0">
                  <a:pos x="connsiteX2" y="connsiteY2"/>
                </a:cxn>
                <a:cxn ang="0">
                  <a:pos x="connsiteX3" y="connsiteY3"/>
                </a:cxn>
              </a:cxnLst>
              <a:rect l="l" t="t" r="r" b="b"/>
              <a:pathLst>
                <a:path w="2739382" h="2688191">
                  <a:moveTo>
                    <a:pt x="1982030" y="0"/>
                  </a:moveTo>
                  <a:lnTo>
                    <a:pt x="2739382" y="0"/>
                  </a:lnTo>
                  <a:lnTo>
                    <a:pt x="0" y="2688191"/>
                  </a:lnTo>
                  <a:lnTo>
                    <a:pt x="0" y="194499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24" name="strTitle">
            <a:extLst>
              <a:ext uri="{FF2B5EF4-FFF2-40B4-BE49-F238E27FC236}">
                <a16:creationId xmlns:a16="http://schemas.microsoft.com/office/drawing/2014/main" id="{282677E1-E7D7-461C-9F6D-B1708372F571}"/>
              </a:ext>
            </a:extLst>
          </p:cNvPr>
          <p:cNvSpPr>
            <a:spLocks noGrp="1"/>
          </p:cNvSpPr>
          <p:nvPr>
            <p:ph type="ctrTitle" hasCustomPrompt="1"/>
          </p:nvPr>
        </p:nvSpPr>
        <p:spPr>
          <a:xfrm>
            <a:off x="5414156" y="521852"/>
            <a:ext cx="6369857" cy="2475348"/>
          </a:xfrm>
        </p:spPr>
        <p:txBody>
          <a:bodyPr lIns="72000" rIns="72000" anchor="t">
            <a:noAutofit/>
          </a:bodyPr>
          <a:lstStyle>
            <a:lvl1pPr algn="l">
              <a:lnSpc>
                <a:spcPct val="80000"/>
              </a:lnSpc>
              <a:defRPr sz="5400" b="1" cap="all" spc="-200" baseline="0">
                <a:solidFill>
                  <a:schemeClr val="bg2"/>
                </a:solidFill>
                <a:latin typeface="+mj-lt"/>
              </a:defRPr>
            </a:lvl1pPr>
          </a:lstStyle>
          <a:p>
            <a:r>
              <a:rPr lang="nl-BE" dirty="0"/>
              <a:t>TITLE OF THE presentation</a:t>
            </a:r>
          </a:p>
        </p:txBody>
      </p:sp>
      <p:sp>
        <p:nvSpPr>
          <p:cNvPr id="13" name="strSubtitle">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5414156" y="3001503"/>
            <a:ext cx="6369857" cy="811367"/>
          </a:xfrm>
        </p:spPr>
        <p:txBody>
          <a:bodyPr wrap="square" lIns="72000" tIns="36000" rIns="72000" bIns="36000">
            <a:noAutofit/>
          </a:bodyPr>
          <a:lstStyle>
            <a:lvl1pPr marL="0" indent="0" algn="l">
              <a:spcBef>
                <a:spcPts val="0"/>
              </a:spcBef>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BE" dirty="0"/>
              <a:t>Subtitle of the presentation</a:t>
            </a:r>
          </a:p>
        </p:txBody>
      </p:sp>
      <p:sp>
        <p:nvSpPr>
          <p:cNvPr id="26" name="strDate">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5414156" y="4014515"/>
            <a:ext cx="3600000" cy="349702"/>
          </a:xfrm>
        </p:spPr>
        <p:txBody>
          <a:bodyPr wrap="square" lIns="72000" tIns="36000" rIns="72000" bIns="36000">
            <a:noAutofit/>
          </a:bodyPr>
          <a:lstStyle>
            <a:lvl1pPr marL="0" indent="0">
              <a:spcBef>
                <a:spcPts val="0"/>
              </a:spcBef>
              <a:buNone/>
              <a:defRPr sz="18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BE" dirty="0"/>
              <a:t>Month 20##</a:t>
            </a:r>
          </a:p>
        </p:txBody>
      </p:sp>
      <p:sp>
        <p:nvSpPr>
          <p:cNvPr id="40" name="Hline cutout" hidden="1">
            <a:extLst>
              <a:ext uri="{FF2B5EF4-FFF2-40B4-BE49-F238E27FC236}">
                <a16:creationId xmlns:a16="http://schemas.microsoft.com/office/drawing/2014/main" id="{F21AA64B-DEC4-4592-A269-011EE51DD4AB}"/>
              </a:ext>
            </a:extLst>
          </p:cNvPr>
          <p:cNvSpPr/>
          <p:nvPr userDrawn="1"/>
        </p:nvSpPr>
        <p:spPr>
          <a:xfrm>
            <a:off x="492295" y="3931468"/>
            <a:ext cx="663960" cy="6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cxnSp>
        <p:nvCxnSpPr>
          <p:cNvPr id="15" name="Hline">
            <a:extLst>
              <a:ext uri="{FF2B5EF4-FFF2-40B4-BE49-F238E27FC236}">
                <a16:creationId xmlns:a16="http://schemas.microsoft.com/office/drawing/2014/main" id="{CED59184-1FCB-491C-B108-0C922F0CD544}"/>
              </a:ext>
            </a:extLst>
          </p:cNvPr>
          <p:cNvCxnSpPr>
            <a:cxnSpLocks/>
          </p:cNvCxnSpPr>
          <p:nvPr userDrawn="1"/>
        </p:nvCxnSpPr>
        <p:spPr>
          <a:xfrm>
            <a:off x="5498463" y="3933056"/>
            <a:ext cx="6639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GameChangers">
            <a:extLst>
              <a:ext uri="{FF2B5EF4-FFF2-40B4-BE49-F238E27FC236}">
                <a16:creationId xmlns:a16="http://schemas.microsoft.com/office/drawing/2014/main" id="{4D27559E-4DCE-4CAF-A5DB-CC352B6B54E2}"/>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2"/>
          </a:solidFill>
          <a:ln w="7921" cap="flat">
            <a:noFill/>
            <a:prstDash val="solid"/>
            <a:miter/>
          </a:ln>
        </p:spPr>
        <p:txBody>
          <a:bodyPr rtlCol="0" anchor="ctr"/>
          <a:lstStyle/>
          <a:p>
            <a:endParaRPr lang="nl-BE" noProof="0" dirty="0"/>
          </a:p>
        </p:txBody>
      </p:sp>
      <p:sp>
        <p:nvSpPr>
          <p:cNvPr id="38" name="Logo shape cutout" hidden="1">
            <a:extLst>
              <a:ext uri="{FF2B5EF4-FFF2-40B4-BE49-F238E27FC236}">
                <a16:creationId xmlns:a16="http://schemas.microsoft.com/office/drawing/2014/main" id="{CF3EF6B3-6446-4F99-A7F5-2442D70F7A87}"/>
              </a:ext>
            </a:extLst>
          </p:cNvPr>
          <p:cNvSpPr>
            <a:spLocks/>
          </p:cNvSpPr>
          <p:nvPr userDrawn="1"/>
        </p:nvSpPr>
        <p:spPr bwMode="auto">
          <a:xfrm>
            <a:off x="10730262" y="5358931"/>
            <a:ext cx="860833" cy="789456"/>
          </a:xfrm>
          <a:custGeom>
            <a:avLst/>
            <a:gdLst>
              <a:gd name="connsiteX0" fmla="*/ 0 w 860833"/>
              <a:gd name="connsiteY0" fmla="*/ 0 h 789456"/>
              <a:gd name="connsiteX1" fmla="*/ 842054 w 860833"/>
              <a:gd name="connsiteY1" fmla="*/ 0 h 789456"/>
              <a:gd name="connsiteX2" fmla="*/ 793797 w 860833"/>
              <a:gd name="connsiteY2" fmla="*/ 688571 h 789456"/>
              <a:gd name="connsiteX3" fmla="*/ 758409 w 860833"/>
              <a:gd name="connsiteY3" fmla="*/ 789456 h 789456"/>
              <a:gd name="connsiteX4" fmla="*/ 0 w 860833"/>
              <a:gd name="connsiteY4" fmla="*/ 789456 h 789456"/>
              <a:gd name="connsiteX5" fmla="*/ 0 w 860833"/>
              <a:gd name="connsiteY5" fmla="*/ 651896 h 789456"/>
              <a:gd name="connsiteX6" fmla="*/ 0 w 860833"/>
              <a:gd name="connsiteY6" fmla="*/ 0 h 78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833" h="789456">
                <a:moveTo>
                  <a:pt x="0" y="0"/>
                </a:moveTo>
                <a:cubicBezTo>
                  <a:pt x="842054" y="0"/>
                  <a:pt x="842054" y="0"/>
                  <a:pt x="842054" y="0"/>
                </a:cubicBezTo>
                <a:cubicBezTo>
                  <a:pt x="874996" y="230865"/>
                  <a:pt x="867984" y="451672"/>
                  <a:pt x="793797" y="688571"/>
                </a:cubicBezTo>
                <a:lnTo>
                  <a:pt x="758409" y="789456"/>
                </a:lnTo>
                <a:lnTo>
                  <a:pt x="0" y="789456"/>
                </a:lnTo>
                <a:lnTo>
                  <a:pt x="0" y="651896"/>
                </a:lnTo>
                <a:cubicBezTo>
                  <a:pt x="0" y="0"/>
                  <a:pt x="0" y="0"/>
                  <a:pt x="0" y="0"/>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nl-BE" noProof="0" dirty="0"/>
          </a:p>
        </p:txBody>
      </p:sp>
      <p:pic>
        <p:nvPicPr>
          <p:cNvPr id="16" name="IpsosLogo">
            <a:extLst>
              <a:ext uri="{FF2B5EF4-FFF2-40B4-BE49-F238E27FC236}">
                <a16:creationId xmlns:a16="http://schemas.microsoft.com/office/drawing/2014/main" id="{C1B8EB55-E36D-488C-9A31-C0FE08E6811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536964595"/>
      </p:ext>
    </p:extLst>
  </p:cSld>
  <p:clrMapOvr>
    <a:masterClrMapping/>
  </p:clrMapOvr>
  <p:extLst>
    <p:ext uri="{DCECCB84-F9BA-43D5-87BE-67443E8EF086}">
      <p15:sldGuideLst xmlns:p15="http://schemas.microsoft.com/office/powerpoint/2012/main">
        <p15:guide id="3" orient="horz" pos="323">
          <p15:clr>
            <a:srgbClr val="FBAE40"/>
          </p15:clr>
        </p15:guide>
        <p15:guide id="4" orient="horz" pos="1888">
          <p15:clr>
            <a:srgbClr val="FBAE40"/>
          </p15:clr>
        </p15:guide>
        <p15:guide id="5" orient="horz" pos="3317">
          <p15:clr>
            <a:srgbClr val="FBAE40"/>
          </p15:clr>
        </p15:guide>
        <p15:guide id="6" pos="340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clusion, Title &amp; Footer">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7987" y="377377"/>
            <a:ext cx="11376025" cy="719138"/>
          </a:xfrm>
          <a:noFill/>
        </p:spPr>
        <p:txBody>
          <a:bodyPr wrap="square" lIns="0" tIns="0" rIns="0" bIns="0">
            <a:noAutofit/>
          </a:bodyPr>
          <a:lstStyle>
            <a:lvl1pPr marL="0" indent="0">
              <a:spcBef>
                <a:spcPts val="0"/>
              </a:spcBef>
              <a:buNone/>
              <a:defRPr sz="1400">
                <a:solidFill>
                  <a:schemeClr val="tx2"/>
                </a:solidFill>
              </a:defRPr>
            </a:lvl1pPr>
          </a:lstStyle>
          <a:p>
            <a:pPr lvl="0"/>
            <a:r>
              <a:rPr lang="nl-BE" dirty="0"/>
              <a:t>Conclusion.</a:t>
            </a:r>
          </a:p>
          <a:p>
            <a:pPr lvl="0"/>
            <a:r>
              <a:rPr lang="nl-BE" dirty="0"/>
              <a:t>Conclusion.</a:t>
            </a:r>
          </a:p>
          <a:p>
            <a:pPr lvl="0"/>
            <a:r>
              <a:rPr lang="nl-BE" dirty="0"/>
              <a:t>Conclusion.</a:t>
            </a:r>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950887" y="6200775"/>
            <a:ext cx="10080000" cy="369332"/>
          </a:xfrm>
        </p:spPr>
        <p:txBody>
          <a:bodyPr wrap="square" lIns="0" tIns="0" bIns="0" anchor="t" anchorCtr="0">
            <a:spAutoFit/>
          </a:bodyPr>
          <a:lstStyle>
            <a:lvl1pPr marL="0" indent="0" defTabSz="541338">
              <a:spcBef>
                <a:spcPts val="0"/>
              </a:spcBef>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l-BE" dirty="0"/>
              <a:t>Base:	Xxx</a:t>
            </a:r>
          </a:p>
          <a:p>
            <a:pPr lvl="0"/>
            <a:r>
              <a:rPr lang="nl-BE" dirty="0"/>
              <a:t>Question:	Xxx</a:t>
            </a:r>
          </a:p>
          <a:p>
            <a:pPr lvl="0"/>
            <a:r>
              <a:rPr lang="nl-BE" dirty="0"/>
              <a:t>	Xxx</a:t>
            </a:r>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a:t>
            </a:fld>
            <a:r>
              <a:rPr lang="nl-BE" dirty="0"/>
              <a:t> </a:t>
            </a:r>
          </a:p>
        </p:txBody>
      </p:sp>
      <p:sp>
        <p:nvSpPr>
          <p:cNvPr id="14" name="Title 13">
            <a:extLst>
              <a:ext uri="{FF2B5EF4-FFF2-40B4-BE49-F238E27FC236}">
                <a16:creationId xmlns:a16="http://schemas.microsoft.com/office/drawing/2014/main" id="{21A0FE89-9A67-46B3-9866-696E972BECDF}"/>
              </a:ext>
            </a:extLst>
          </p:cNvPr>
          <p:cNvSpPr>
            <a:spLocks noGrp="1"/>
          </p:cNvSpPr>
          <p:nvPr>
            <p:ph type="title" hasCustomPrompt="1"/>
          </p:nvPr>
        </p:nvSpPr>
        <p:spPr>
          <a:xfrm>
            <a:off x="407988" y="1096515"/>
            <a:ext cx="11376024" cy="387798"/>
          </a:xfrm>
        </p:spPr>
        <p:txBody>
          <a:bodyPr anchor="t">
            <a:noAutofit/>
          </a:bodyPr>
          <a:lstStyle>
            <a:lvl1pPr>
              <a:defRPr sz="2400"/>
            </a:lvl1pPr>
          </a:lstStyle>
          <a:p>
            <a:r>
              <a:rPr lang="nl-BE" dirty="0"/>
              <a:t>TITLE OF THE SLIDE – one line</a:t>
            </a:r>
          </a:p>
        </p:txBody>
      </p:sp>
    </p:spTree>
    <p:extLst>
      <p:ext uri="{BB962C8B-B14F-4D97-AF65-F5344CB8AC3E}">
        <p14:creationId xmlns:p14="http://schemas.microsoft.com/office/powerpoint/2010/main" val="1691899289"/>
      </p:ext>
    </p:extLst>
  </p:cSld>
  <p:clrMapOvr>
    <a:masterClrMapping/>
  </p:clrMapOvr>
  <p:extLst>
    <p:ext uri="{DCECCB84-F9BA-43D5-87BE-67443E8EF086}">
      <p15:sldGuideLst xmlns:p15="http://schemas.microsoft.com/office/powerpoint/2012/main">
        <p15:guide id="5" orient="horz" pos="935">
          <p15:clr>
            <a:srgbClr val="FBAE40"/>
          </p15:clr>
        </p15:guide>
        <p15:guide id="6" orient="horz" pos="3725">
          <p15:clr>
            <a:srgbClr val="FBAE40"/>
          </p15:clr>
        </p15:guide>
        <p15:guide id="7" orient="horz" pos="1117" userDrawn="1">
          <p15:clr>
            <a:srgbClr val="FBAE40"/>
          </p15:clr>
        </p15:guide>
        <p15:guide id="8" orient="horz" pos="1344" userDrawn="1">
          <p15:clr>
            <a:srgbClr val="FBAE40"/>
          </p15:clr>
        </p15:guide>
        <p15:guide id="9" orient="horz" pos="1434" userDrawn="1">
          <p15:clr>
            <a:srgbClr val="FBAE40"/>
          </p15:clr>
        </p15:guide>
        <p15:guide id="10" orient="horz" pos="3543" userDrawn="1">
          <p15:clr>
            <a:srgbClr val="FBAE40"/>
          </p15:clr>
        </p15:guide>
        <p15:guide id="11" pos="1572" userDrawn="1">
          <p15:clr>
            <a:srgbClr val="FBAE40"/>
          </p15:clr>
        </p15:guide>
        <p15:guide id="12" pos="6108"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clusion, Title &amp; Footer - Presentation Styl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7987" y="377377"/>
            <a:ext cx="11376025" cy="719138"/>
          </a:xfrm>
          <a:noFill/>
        </p:spPr>
        <p:txBody>
          <a:bodyPr wrap="square" lIns="0" tIns="0" rIns="0" bIns="0">
            <a:noAutofit/>
          </a:bodyPr>
          <a:lstStyle>
            <a:lvl1pPr marL="0" indent="0">
              <a:spcBef>
                <a:spcPts val="0"/>
              </a:spcBef>
              <a:buNone/>
              <a:defRPr sz="2000">
                <a:solidFill>
                  <a:schemeClr val="tx2"/>
                </a:solidFill>
              </a:defRPr>
            </a:lvl1pPr>
          </a:lstStyle>
          <a:p>
            <a:pPr lvl="0"/>
            <a:r>
              <a:rPr lang="nl-BE" dirty="0"/>
              <a:t>Large conclusion (presentation style).</a:t>
            </a:r>
          </a:p>
          <a:p>
            <a:pPr lvl="0"/>
            <a:r>
              <a:rPr lang="nl-BE" dirty="0"/>
              <a:t>Two lines max.</a:t>
            </a:r>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950887" y="6200775"/>
            <a:ext cx="10080000" cy="369332"/>
          </a:xfrm>
        </p:spPr>
        <p:txBody>
          <a:bodyPr wrap="square" lIns="0" tIns="0" bIns="0" anchor="t" anchorCtr="0">
            <a:spAutoFit/>
          </a:bodyPr>
          <a:lstStyle>
            <a:lvl1pPr marL="0" indent="0" defTabSz="541338">
              <a:spcBef>
                <a:spcPts val="0"/>
              </a:spcBef>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l-BE" dirty="0"/>
              <a:t>Base:	Xxx</a:t>
            </a:r>
          </a:p>
          <a:p>
            <a:pPr lvl="0"/>
            <a:r>
              <a:rPr lang="nl-BE" dirty="0"/>
              <a:t>Question:	Xxx</a:t>
            </a:r>
          </a:p>
          <a:p>
            <a:pPr lvl="0"/>
            <a:r>
              <a:rPr lang="nl-BE" dirty="0"/>
              <a:t>	Xxx</a:t>
            </a:r>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a:t>
            </a:fld>
            <a:r>
              <a:rPr lang="nl-BE" dirty="0"/>
              <a:t> </a:t>
            </a:r>
          </a:p>
        </p:txBody>
      </p:sp>
      <p:sp>
        <p:nvSpPr>
          <p:cNvPr id="14" name="Title 13">
            <a:extLst>
              <a:ext uri="{FF2B5EF4-FFF2-40B4-BE49-F238E27FC236}">
                <a16:creationId xmlns:a16="http://schemas.microsoft.com/office/drawing/2014/main" id="{21A0FE89-9A67-46B3-9866-696E972BECDF}"/>
              </a:ext>
            </a:extLst>
          </p:cNvPr>
          <p:cNvSpPr>
            <a:spLocks noGrp="1"/>
          </p:cNvSpPr>
          <p:nvPr>
            <p:ph type="title" hasCustomPrompt="1"/>
          </p:nvPr>
        </p:nvSpPr>
        <p:spPr>
          <a:xfrm>
            <a:off x="407988" y="1096515"/>
            <a:ext cx="11376024" cy="387798"/>
          </a:xfrm>
        </p:spPr>
        <p:txBody>
          <a:bodyPr bIns="79200" anchor="b">
            <a:noAutofit/>
          </a:bodyPr>
          <a:lstStyle>
            <a:lvl1pPr>
              <a:defRPr sz="1600"/>
            </a:lvl1pPr>
          </a:lstStyle>
          <a:p>
            <a:r>
              <a:rPr lang="nl-BE" dirty="0"/>
              <a:t>TITLE OF THE SLIDE – one line</a:t>
            </a:r>
          </a:p>
        </p:txBody>
      </p:sp>
    </p:spTree>
    <p:extLst>
      <p:ext uri="{BB962C8B-B14F-4D97-AF65-F5344CB8AC3E}">
        <p14:creationId xmlns:p14="http://schemas.microsoft.com/office/powerpoint/2010/main" val="3089867524"/>
      </p:ext>
    </p:extLst>
  </p:cSld>
  <p:clrMapOvr>
    <a:masterClrMapping/>
  </p:clrMapOvr>
  <p:extLst>
    <p:ext uri="{DCECCB84-F9BA-43D5-87BE-67443E8EF086}">
      <p15:sldGuideLst xmlns:p15="http://schemas.microsoft.com/office/powerpoint/2012/main">
        <p15:guide id="5" orient="horz" pos="935">
          <p15:clr>
            <a:srgbClr val="FBAE40"/>
          </p15:clr>
        </p15:guide>
        <p15:guide id="6" orient="horz" pos="3725">
          <p15:clr>
            <a:srgbClr val="FBAE40"/>
          </p15:clr>
        </p15:guide>
        <p15:guide id="7" orient="horz" pos="1117" userDrawn="1">
          <p15:clr>
            <a:srgbClr val="FBAE40"/>
          </p15:clr>
        </p15:guide>
        <p15:guide id="8" orient="horz" pos="1344" userDrawn="1">
          <p15:clr>
            <a:srgbClr val="FBAE40"/>
          </p15:clr>
        </p15:guide>
        <p15:guide id="9" orient="horz" pos="1434" userDrawn="1">
          <p15:clr>
            <a:srgbClr val="FBAE40"/>
          </p15:clr>
        </p15:guide>
        <p15:guide id="10" orient="horz" pos="3543" userDrawn="1">
          <p15:clr>
            <a:srgbClr val="FBAE40"/>
          </p15:clr>
        </p15:guide>
        <p15:guide id="11" pos="1572" userDrawn="1">
          <p15:clr>
            <a:srgbClr val="FBAE40"/>
          </p15:clr>
        </p15:guide>
        <p15:guide id="12" pos="6108"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Text &amp; Visu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15B9A7-20FC-4F46-8387-4CCC79717A8A}"/>
              </a:ext>
            </a:extLst>
          </p:cNvPr>
          <p:cNvSpPr/>
          <p:nvPr userDrawn="1"/>
        </p:nvSpPr>
        <p:spPr>
          <a:xfrm>
            <a:off x="11049001" y="5913438"/>
            <a:ext cx="1143000" cy="944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12" name="Slide Number Placeholder 11">
            <a:extLst>
              <a:ext uri="{FF2B5EF4-FFF2-40B4-BE49-F238E27FC236}">
                <a16:creationId xmlns:a16="http://schemas.microsoft.com/office/drawing/2014/main" id="{73C69CB8-664A-417E-8F0C-5E682496DFF5}"/>
              </a:ext>
            </a:extLst>
          </p:cNvPr>
          <p:cNvSpPr>
            <a:spLocks noGrp="1"/>
          </p:cNvSpPr>
          <p:nvPr>
            <p:ph type="sldNum" sz="quarter" idx="18"/>
          </p:nvPr>
        </p:nvSpPr>
        <p:spPr/>
        <p:txBody>
          <a:bodyPr/>
          <a:lstStyle/>
          <a:p>
            <a:fld id="{D61AABEC-672F-4B68-B914-690DA978312C}" type="slidenum">
              <a:rPr lang="nl-BE" smtClean="0"/>
              <a:pPr/>
              <a:t>‹#›</a:t>
            </a:fld>
            <a:r>
              <a:rPr lang="nl-BE" dirty="0"/>
              <a:t> </a:t>
            </a:r>
          </a:p>
        </p:txBody>
      </p:sp>
      <p:sp>
        <p:nvSpPr>
          <p:cNvPr id="14" name="Title 13">
            <a:extLst>
              <a:ext uri="{FF2B5EF4-FFF2-40B4-BE49-F238E27FC236}">
                <a16:creationId xmlns:a16="http://schemas.microsoft.com/office/drawing/2014/main" id="{21A0FE89-9A67-46B3-9866-696E972BECDF}"/>
              </a:ext>
            </a:extLst>
          </p:cNvPr>
          <p:cNvSpPr>
            <a:spLocks noGrp="1"/>
          </p:cNvSpPr>
          <p:nvPr>
            <p:ph type="title" hasCustomPrompt="1"/>
          </p:nvPr>
        </p:nvSpPr>
        <p:spPr>
          <a:xfrm>
            <a:off x="407988" y="368300"/>
            <a:ext cx="4428000" cy="997196"/>
          </a:xfrm>
        </p:spPr>
        <p:txBody>
          <a:bodyPr>
            <a:noAutofit/>
          </a:bodyPr>
          <a:lstStyle>
            <a:lvl1pPr>
              <a:defRPr/>
            </a:lvl1pPr>
          </a:lstStyle>
          <a:p>
            <a:r>
              <a:rPr lang="nl-BE" dirty="0"/>
              <a:t>TITLE OF THE SLIDE</a:t>
            </a:r>
            <a:br>
              <a:rPr lang="nl-BE" dirty="0"/>
            </a:br>
            <a:r>
              <a:rPr lang="nl-BE" dirty="0"/>
              <a:t>Two lines</a:t>
            </a:r>
            <a:br>
              <a:rPr lang="nl-BE" dirty="0"/>
            </a:br>
            <a:r>
              <a:rPr lang="nl-BE" dirty="0"/>
              <a:t>or three</a:t>
            </a:r>
          </a:p>
        </p:txBody>
      </p:sp>
      <p:sp>
        <p:nvSpPr>
          <p:cNvPr id="4" name="Text Placeholder 3">
            <a:extLst>
              <a:ext uri="{FF2B5EF4-FFF2-40B4-BE49-F238E27FC236}">
                <a16:creationId xmlns:a16="http://schemas.microsoft.com/office/drawing/2014/main" id="{03D849C8-1851-477A-A9B5-6673877887DA}"/>
              </a:ext>
            </a:extLst>
          </p:cNvPr>
          <p:cNvSpPr>
            <a:spLocks noGrp="1"/>
          </p:cNvSpPr>
          <p:nvPr>
            <p:ph type="body" sz="quarter" idx="19"/>
          </p:nvPr>
        </p:nvSpPr>
        <p:spPr>
          <a:xfrm>
            <a:off x="407988" y="1484313"/>
            <a:ext cx="4428000" cy="4429125"/>
          </a:xfrm>
        </p:spPr>
        <p:txBody>
          <a:body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p>
        </p:txBody>
      </p:sp>
      <p:sp>
        <p:nvSpPr>
          <p:cNvPr id="10" name="Picture Placeholder 9">
            <a:extLst>
              <a:ext uri="{FF2B5EF4-FFF2-40B4-BE49-F238E27FC236}">
                <a16:creationId xmlns:a16="http://schemas.microsoft.com/office/drawing/2014/main" id="{8B5427F0-1F6E-43BD-B5FB-29417006F77C}"/>
              </a:ext>
            </a:extLst>
          </p:cNvPr>
          <p:cNvSpPr>
            <a:spLocks noGrp="1"/>
          </p:cNvSpPr>
          <p:nvPr>
            <p:ph type="pic" sz="quarter" idx="15"/>
          </p:nvPr>
        </p:nvSpPr>
        <p:spPr>
          <a:xfrm>
            <a:off x="5123891" y="1"/>
            <a:ext cx="7068110" cy="6858000"/>
          </a:xfrm>
          <a:custGeom>
            <a:avLst/>
            <a:gdLst>
              <a:gd name="connsiteX0" fmla="*/ 6518675 w 7068110"/>
              <a:gd name="connsiteY0" fmla="*/ 6696375 h 6858000"/>
              <a:gd name="connsiteX1" fmla="*/ 6531093 w 7068110"/>
              <a:gd name="connsiteY1" fmla="*/ 6702043 h 6858000"/>
              <a:gd name="connsiteX2" fmla="*/ 6536088 w 7068110"/>
              <a:gd name="connsiteY2" fmla="*/ 6718710 h 6858000"/>
              <a:gd name="connsiteX3" fmla="*/ 6531121 w 7068110"/>
              <a:gd name="connsiteY3" fmla="*/ 6736075 h 6858000"/>
              <a:gd name="connsiteX4" fmla="*/ 6518675 w 7068110"/>
              <a:gd name="connsiteY4" fmla="*/ 6741770 h 6858000"/>
              <a:gd name="connsiteX5" fmla="*/ 6506173 w 7068110"/>
              <a:gd name="connsiteY5" fmla="*/ 6736103 h 6858000"/>
              <a:gd name="connsiteX6" fmla="*/ 6501206 w 7068110"/>
              <a:gd name="connsiteY6" fmla="*/ 6719045 h 6858000"/>
              <a:gd name="connsiteX7" fmla="*/ 6506173 w 7068110"/>
              <a:gd name="connsiteY7" fmla="*/ 6702015 h 6858000"/>
              <a:gd name="connsiteX8" fmla="*/ 6518675 w 7068110"/>
              <a:gd name="connsiteY8" fmla="*/ 6696375 h 6858000"/>
              <a:gd name="connsiteX9" fmla="*/ 6398569 w 7068110"/>
              <a:gd name="connsiteY9" fmla="*/ 6695928 h 6858000"/>
              <a:gd name="connsiteX10" fmla="*/ 6409703 w 7068110"/>
              <a:gd name="connsiteY10" fmla="*/ 6701568 h 6858000"/>
              <a:gd name="connsiteX11" fmla="*/ 6414364 w 7068110"/>
              <a:gd name="connsiteY11" fmla="*/ 6718543 h 6858000"/>
              <a:gd name="connsiteX12" fmla="*/ 6409592 w 7068110"/>
              <a:gd name="connsiteY12" fmla="*/ 6736103 h 6858000"/>
              <a:gd name="connsiteX13" fmla="*/ 6398123 w 7068110"/>
              <a:gd name="connsiteY13" fmla="*/ 6741770 h 6858000"/>
              <a:gd name="connsiteX14" fmla="*/ 6386905 w 7068110"/>
              <a:gd name="connsiteY14" fmla="*/ 6736298 h 6858000"/>
              <a:gd name="connsiteX15" fmla="*/ 6382273 w 7068110"/>
              <a:gd name="connsiteY15" fmla="*/ 6719380 h 6858000"/>
              <a:gd name="connsiteX16" fmla="*/ 6387212 w 7068110"/>
              <a:gd name="connsiteY16" fmla="*/ 6701931 h 6858000"/>
              <a:gd name="connsiteX17" fmla="*/ 6398569 w 7068110"/>
              <a:gd name="connsiteY17" fmla="*/ 6695928 h 6858000"/>
              <a:gd name="connsiteX18" fmla="*/ 6580773 w 7068110"/>
              <a:gd name="connsiteY18" fmla="*/ 6688056 h 6858000"/>
              <a:gd name="connsiteX19" fmla="*/ 6572095 w 7068110"/>
              <a:gd name="connsiteY19" fmla="*/ 6689256 h 6858000"/>
              <a:gd name="connsiteX20" fmla="*/ 6565704 w 7068110"/>
              <a:gd name="connsiteY20" fmla="*/ 6692187 h 6858000"/>
              <a:gd name="connsiteX21" fmla="*/ 6560765 w 7068110"/>
              <a:gd name="connsiteY21" fmla="*/ 6697799 h 6858000"/>
              <a:gd name="connsiteX22" fmla="*/ 6558951 w 7068110"/>
              <a:gd name="connsiteY22" fmla="*/ 6705141 h 6858000"/>
              <a:gd name="connsiteX23" fmla="*/ 6561156 w 7068110"/>
              <a:gd name="connsiteY23" fmla="*/ 6713098 h 6858000"/>
              <a:gd name="connsiteX24" fmla="*/ 6567630 w 7068110"/>
              <a:gd name="connsiteY24" fmla="*/ 6718738 h 6858000"/>
              <a:gd name="connsiteX25" fmla="*/ 6582950 w 7068110"/>
              <a:gd name="connsiteY25" fmla="*/ 6723568 h 6858000"/>
              <a:gd name="connsiteX26" fmla="*/ 6593219 w 7068110"/>
              <a:gd name="connsiteY26" fmla="*/ 6726974 h 6858000"/>
              <a:gd name="connsiteX27" fmla="*/ 6596177 w 7068110"/>
              <a:gd name="connsiteY27" fmla="*/ 6732334 h 6858000"/>
              <a:gd name="connsiteX28" fmla="*/ 6592828 w 7068110"/>
              <a:gd name="connsiteY28" fmla="*/ 6738950 h 6858000"/>
              <a:gd name="connsiteX29" fmla="*/ 6582559 w 7068110"/>
              <a:gd name="connsiteY29" fmla="*/ 6741770 h 6858000"/>
              <a:gd name="connsiteX30" fmla="*/ 6571872 w 7068110"/>
              <a:gd name="connsiteY30" fmla="*/ 6738588 h 6858000"/>
              <a:gd name="connsiteX31" fmla="*/ 6567211 w 7068110"/>
              <a:gd name="connsiteY31" fmla="*/ 6729431 h 6858000"/>
              <a:gd name="connsiteX32" fmla="*/ 6557277 w 7068110"/>
              <a:gd name="connsiteY32" fmla="*/ 6730993 h 6858000"/>
              <a:gd name="connsiteX33" fmla="*/ 6565007 w 7068110"/>
              <a:gd name="connsiteY33" fmla="*/ 6745232 h 6858000"/>
              <a:gd name="connsiteX34" fmla="*/ 6582615 w 7068110"/>
              <a:gd name="connsiteY34" fmla="*/ 6750034 h 6858000"/>
              <a:gd name="connsiteX35" fmla="*/ 6595117 w 7068110"/>
              <a:gd name="connsiteY35" fmla="*/ 6747605 h 6858000"/>
              <a:gd name="connsiteX36" fmla="*/ 6603572 w 7068110"/>
              <a:gd name="connsiteY36" fmla="*/ 6740737 h 6858000"/>
              <a:gd name="connsiteX37" fmla="*/ 6606502 w 7068110"/>
              <a:gd name="connsiteY37" fmla="*/ 6731273 h 6858000"/>
              <a:gd name="connsiteX38" fmla="*/ 6604102 w 7068110"/>
              <a:gd name="connsiteY38" fmla="*/ 6722675 h 6858000"/>
              <a:gd name="connsiteX39" fmla="*/ 6597489 w 7068110"/>
              <a:gd name="connsiteY39" fmla="*/ 6717397 h 6858000"/>
              <a:gd name="connsiteX40" fmla="*/ 6582615 w 7068110"/>
              <a:gd name="connsiteY40" fmla="*/ 6712735 h 6858000"/>
              <a:gd name="connsiteX41" fmla="*/ 6573741 w 7068110"/>
              <a:gd name="connsiteY41" fmla="*/ 6710167 h 6858000"/>
              <a:gd name="connsiteX42" fmla="*/ 6569890 w 7068110"/>
              <a:gd name="connsiteY42" fmla="*/ 6707487 h 6858000"/>
              <a:gd name="connsiteX43" fmla="*/ 6568662 w 7068110"/>
              <a:gd name="connsiteY43" fmla="*/ 6703969 h 6858000"/>
              <a:gd name="connsiteX44" fmla="*/ 6571620 w 7068110"/>
              <a:gd name="connsiteY44" fmla="*/ 6698608 h 6858000"/>
              <a:gd name="connsiteX45" fmla="*/ 6581499 w 7068110"/>
              <a:gd name="connsiteY45" fmla="*/ 6696319 h 6858000"/>
              <a:gd name="connsiteX46" fmla="*/ 6590568 w 7068110"/>
              <a:gd name="connsiteY46" fmla="*/ 6698888 h 6858000"/>
              <a:gd name="connsiteX47" fmla="*/ 6594447 w 7068110"/>
              <a:gd name="connsiteY47" fmla="*/ 6706035 h 6858000"/>
              <a:gd name="connsiteX48" fmla="*/ 6604270 w 7068110"/>
              <a:gd name="connsiteY48" fmla="*/ 6704695 h 6858000"/>
              <a:gd name="connsiteX49" fmla="*/ 6600809 w 7068110"/>
              <a:gd name="connsiteY49" fmla="*/ 6695510 h 6858000"/>
              <a:gd name="connsiteX50" fmla="*/ 6593024 w 7068110"/>
              <a:gd name="connsiteY50" fmla="*/ 6690065 h 6858000"/>
              <a:gd name="connsiteX51" fmla="*/ 6580773 w 7068110"/>
              <a:gd name="connsiteY51" fmla="*/ 6688056 h 6858000"/>
              <a:gd name="connsiteX52" fmla="*/ 6518675 w 7068110"/>
              <a:gd name="connsiteY52" fmla="*/ 6688056 h 6858000"/>
              <a:gd name="connsiteX53" fmla="*/ 6500034 w 7068110"/>
              <a:gd name="connsiteY53" fmla="*/ 6694645 h 6858000"/>
              <a:gd name="connsiteX54" fmla="*/ 6490881 w 7068110"/>
              <a:gd name="connsiteY54" fmla="*/ 6719045 h 6858000"/>
              <a:gd name="connsiteX55" fmla="*/ 6498555 w 7068110"/>
              <a:gd name="connsiteY55" fmla="*/ 6742050 h 6858000"/>
              <a:gd name="connsiteX56" fmla="*/ 6518675 w 7068110"/>
              <a:gd name="connsiteY56" fmla="*/ 6750034 h 6858000"/>
              <a:gd name="connsiteX57" fmla="*/ 6532990 w 7068110"/>
              <a:gd name="connsiteY57" fmla="*/ 6746405 h 6858000"/>
              <a:gd name="connsiteX58" fmla="*/ 6542980 w 7068110"/>
              <a:gd name="connsiteY58" fmla="*/ 6736215 h 6858000"/>
              <a:gd name="connsiteX59" fmla="*/ 6546413 w 7068110"/>
              <a:gd name="connsiteY59" fmla="*/ 6718208 h 6858000"/>
              <a:gd name="connsiteX60" fmla="*/ 6538655 w 7068110"/>
              <a:gd name="connsiteY60" fmla="*/ 6696068 h 6858000"/>
              <a:gd name="connsiteX61" fmla="*/ 6518675 w 7068110"/>
              <a:gd name="connsiteY61" fmla="*/ 6688056 h 6858000"/>
              <a:gd name="connsiteX62" fmla="*/ 6456947 w 7068110"/>
              <a:gd name="connsiteY62" fmla="*/ 6688056 h 6858000"/>
              <a:gd name="connsiteX63" fmla="*/ 6448269 w 7068110"/>
              <a:gd name="connsiteY63" fmla="*/ 6689256 h 6858000"/>
              <a:gd name="connsiteX64" fmla="*/ 6441878 w 7068110"/>
              <a:gd name="connsiteY64" fmla="*/ 6692187 h 6858000"/>
              <a:gd name="connsiteX65" fmla="*/ 6436939 w 7068110"/>
              <a:gd name="connsiteY65" fmla="*/ 6697799 h 6858000"/>
              <a:gd name="connsiteX66" fmla="*/ 6435125 w 7068110"/>
              <a:gd name="connsiteY66" fmla="*/ 6705141 h 6858000"/>
              <a:gd name="connsiteX67" fmla="*/ 6437330 w 7068110"/>
              <a:gd name="connsiteY67" fmla="*/ 6713098 h 6858000"/>
              <a:gd name="connsiteX68" fmla="*/ 6443804 w 7068110"/>
              <a:gd name="connsiteY68" fmla="*/ 6718738 h 6858000"/>
              <a:gd name="connsiteX69" fmla="*/ 6459124 w 7068110"/>
              <a:gd name="connsiteY69" fmla="*/ 6723568 h 6858000"/>
              <a:gd name="connsiteX70" fmla="*/ 6469393 w 7068110"/>
              <a:gd name="connsiteY70" fmla="*/ 6726974 h 6858000"/>
              <a:gd name="connsiteX71" fmla="*/ 6472351 w 7068110"/>
              <a:gd name="connsiteY71" fmla="*/ 6732334 h 6858000"/>
              <a:gd name="connsiteX72" fmla="*/ 6469002 w 7068110"/>
              <a:gd name="connsiteY72" fmla="*/ 6738950 h 6858000"/>
              <a:gd name="connsiteX73" fmla="*/ 6458733 w 7068110"/>
              <a:gd name="connsiteY73" fmla="*/ 6741770 h 6858000"/>
              <a:gd name="connsiteX74" fmla="*/ 6448046 w 7068110"/>
              <a:gd name="connsiteY74" fmla="*/ 6738588 h 6858000"/>
              <a:gd name="connsiteX75" fmla="*/ 6443385 w 7068110"/>
              <a:gd name="connsiteY75" fmla="*/ 6729431 h 6858000"/>
              <a:gd name="connsiteX76" fmla="*/ 6433451 w 7068110"/>
              <a:gd name="connsiteY76" fmla="*/ 6730993 h 6858000"/>
              <a:gd name="connsiteX77" fmla="*/ 6441181 w 7068110"/>
              <a:gd name="connsiteY77" fmla="*/ 6745232 h 6858000"/>
              <a:gd name="connsiteX78" fmla="*/ 6458789 w 7068110"/>
              <a:gd name="connsiteY78" fmla="*/ 6750034 h 6858000"/>
              <a:gd name="connsiteX79" fmla="*/ 6471291 w 7068110"/>
              <a:gd name="connsiteY79" fmla="*/ 6747605 h 6858000"/>
              <a:gd name="connsiteX80" fmla="*/ 6479746 w 7068110"/>
              <a:gd name="connsiteY80" fmla="*/ 6740737 h 6858000"/>
              <a:gd name="connsiteX81" fmla="*/ 6482676 w 7068110"/>
              <a:gd name="connsiteY81" fmla="*/ 6731273 h 6858000"/>
              <a:gd name="connsiteX82" fmla="*/ 6480276 w 7068110"/>
              <a:gd name="connsiteY82" fmla="*/ 6722675 h 6858000"/>
              <a:gd name="connsiteX83" fmla="*/ 6473663 w 7068110"/>
              <a:gd name="connsiteY83" fmla="*/ 6717397 h 6858000"/>
              <a:gd name="connsiteX84" fmla="*/ 6458789 w 7068110"/>
              <a:gd name="connsiteY84" fmla="*/ 6712735 h 6858000"/>
              <a:gd name="connsiteX85" fmla="*/ 6449915 w 7068110"/>
              <a:gd name="connsiteY85" fmla="*/ 6710167 h 6858000"/>
              <a:gd name="connsiteX86" fmla="*/ 6446064 w 7068110"/>
              <a:gd name="connsiteY86" fmla="*/ 6707487 h 6858000"/>
              <a:gd name="connsiteX87" fmla="*/ 6444836 w 7068110"/>
              <a:gd name="connsiteY87" fmla="*/ 6703969 h 6858000"/>
              <a:gd name="connsiteX88" fmla="*/ 6447794 w 7068110"/>
              <a:gd name="connsiteY88" fmla="*/ 6698608 h 6858000"/>
              <a:gd name="connsiteX89" fmla="*/ 6457673 w 7068110"/>
              <a:gd name="connsiteY89" fmla="*/ 6696319 h 6858000"/>
              <a:gd name="connsiteX90" fmla="*/ 6466742 w 7068110"/>
              <a:gd name="connsiteY90" fmla="*/ 6698888 h 6858000"/>
              <a:gd name="connsiteX91" fmla="*/ 6470621 w 7068110"/>
              <a:gd name="connsiteY91" fmla="*/ 6706035 h 6858000"/>
              <a:gd name="connsiteX92" fmla="*/ 6480444 w 7068110"/>
              <a:gd name="connsiteY92" fmla="*/ 6704695 h 6858000"/>
              <a:gd name="connsiteX93" fmla="*/ 6476983 w 7068110"/>
              <a:gd name="connsiteY93" fmla="*/ 6695510 h 6858000"/>
              <a:gd name="connsiteX94" fmla="*/ 6469198 w 7068110"/>
              <a:gd name="connsiteY94" fmla="*/ 6690065 h 6858000"/>
              <a:gd name="connsiteX95" fmla="*/ 6456947 w 7068110"/>
              <a:gd name="connsiteY95" fmla="*/ 6688056 h 6858000"/>
              <a:gd name="connsiteX96" fmla="*/ 6399518 w 7068110"/>
              <a:gd name="connsiteY96" fmla="*/ 6688056 h 6858000"/>
              <a:gd name="connsiteX97" fmla="*/ 6389640 w 7068110"/>
              <a:gd name="connsiteY97" fmla="*/ 6690317 h 6858000"/>
              <a:gd name="connsiteX98" fmla="*/ 6382328 w 7068110"/>
              <a:gd name="connsiteY98" fmla="*/ 6697101 h 6858000"/>
              <a:gd name="connsiteX99" fmla="*/ 6382328 w 7068110"/>
              <a:gd name="connsiteY99" fmla="*/ 6689395 h 6858000"/>
              <a:gd name="connsiteX100" fmla="*/ 6373175 w 7068110"/>
              <a:gd name="connsiteY100" fmla="*/ 6689395 h 6858000"/>
              <a:gd name="connsiteX101" fmla="*/ 6373175 w 7068110"/>
              <a:gd name="connsiteY101" fmla="*/ 6771419 h 6858000"/>
              <a:gd name="connsiteX102" fmla="*/ 6383221 w 7068110"/>
              <a:gd name="connsiteY102" fmla="*/ 6771419 h 6858000"/>
              <a:gd name="connsiteX103" fmla="*/ 6383221 w 7068110"/>
              <a:gd name="connsiteY103" fmla="*/ 6742552 h 6858000"/>
              <a:gd name="connsiteX104" fmla="*/ 6389779 w 7068110"/>
              <a:gd name="connsiteY104" fmla="*/ 6747912 h 6858000"/>
              <a:gd name="connsiteX105" fmla="*/ 6398792 w 7068110"/>
              <a:gd name="connsiteY105" fmla="*/ 6750034 h 6858000"/>
              <a:gd name="connsiteX106" fmla="*/ 6411880 w 7068110"/>
              <a:gd name="connsiteY106" fmla="*/ 6746153 h 6858000"/>
              <a:gd name="connsiteX107" fmla="*/ 6421368 w 7068110"/>
              <a:gd name="connsiteY107" fmla="*/ 6734986 h 6858000"/>
              <a:gd name="connsiteX108" fmla="*/ 6424633 w 7068110"/>
              <a:gd name="connsiteY108" fmla="*/ 6718598 h 6858000"/>
              <a:gd name="connsiteX109" fmla="*/ 6421675 w 7068110"/>
              <a:gd name="connsiteY109" fmla="*/ 6702991 h 6858000"/>
              <a:gd name="connsiteX110" fmla="*/ 6412913 w 7068110"/>
              <a:gd name="connsiteY110" fmla="*/ 6691964 h 6858000"/>
              <a:gd name="connsiteX111" fmla="*/ 6399518 w 7068110"/>
              <a:gd name="connsiteY111" fmla="*/ 6688056 h 6858000"/>
              <a:gd name="connsiteX112" fmla="*/ 6263192 w 7068110"/>
              <a:gd name="connsiteY112" fmla="*/ 6681542 h 6858000"/>
              <a:gd name="connsiteX113" fmla="*/ 6251388 w 7068110"/>
              <a:gd name="connsiteY113" fmla="*/ 6684306 h 6858000"/>
              <a:gd name="connsiteX114" fmla="*/ 6243435 w 7068110"/>
              <a:gd name="connsiteY114" fmla="*/ 6692514 h 6858000"/>
              <a:gd name="connsiteX115" fmla="*/ 6240644 w 7068110"/>
              <a:gd name="connsiteY115" fmla="*/ 6705328 h 6858000"/>
              <a:gd name="connsiteX116" fmla="*/ 6246783 w 7068110"/>
              <a:gd name="connsiteY116" fmla="*/ 6722972 h 6858000"/>
              <a:gd name="connsiteX117" fmla="*/ 6262745 w 7068110"/>
              <a:gd name="connsiteY117" fmla="*/ 6729338 h 6858000"/>
              <a:gd name="connsiteX118" fmla="*/ 6275944 w 7068110"/>
              <a:gd name="connsiteY118" fmla="*/ 6725178 h 6858000"/>
              <a:gd name="connsiteX119" fmla="*/ 6283060 w 7068110"/>
              <a:gd name="connsiteY119" fmla="*/ 6714039 h 6858000"/>
              <a:gd name="connsiteX120" fmla="*/ 6276196 w 7068110"/>
              <a:gd name="connsiteY120" fmla="*/ 6712029 h 6858000"/>
              <a:gd name="connsiteX121" fmla="*/ 6271173 w 7068110"/>
              <a:gd name="connsiteY121" fmla="*/ 6719901 h 6858000"/>
              <a:gd name="connsiteX122" fmla="*/ 6262355 w 7068110"/>
              <a:gd name="connsiteY122" fmla="*/ 6722805 h 6858000"/>
              <a:gd name="connsiteX123" fmla="*/ 6252169 w 7068110"/>
              <a:gd name="connsiteY123" fmla="*/ 6718422 h 6858000"/>
              <a:gd name="connsiteX124" fmla="*/ 6248234 w 7068110"/>
              <a:gd name="connsiteY124" fmla="*/ 6705496 h 6858000"/>
              <a:gd name="connsiteX125" fmla="*/ 6252392 w 7068110"/>
              <a:gd name="connsiteY125" fmla="*/ 6692374 h 6858000"/>
              <a:gd name="connsiteX126" fmla="*/ 6262968 w 7068110"/>
              <a:gd name="connsiteY126" fmla="*/ 6687795 h 6858000"/>
              <a:gd name="connsiteX127" fmla="*/ 6270642 w 7068110"/>
              <a:gd name="connsiteY127" fmla="*/ 6690000 h 6858000"/>
              <a:gd name="connsiteX128" fmla="*/ 6275582 w 7068110"/>
              <a:gd name="connsiteY128" fmla="*/ 6696338 h 6858000"/>
              <a:gd name="connsiteX129" fmla="*/ 6282223 w 7068110"/>
              <a:gd name="connsiteY129" fmla="*/ 6694719 h 6858000"/>
              <a:gd name="connsiteX130" fmla="*/ 6275526 w 7068110"/>
              <a:gd name="connsiteY130" fmla="*/ 6685087 h 6858000"/>
              <a:gd name="connsiteX131" fmla="*/ 6263192 w 7068110"/>
              <a:gd name="connsiteY131" fmla="*/ 6681542 h 6858000"/>
              <a:gd name="connsiteX132" fmla="*/ 6262689 w 7068110"/>
              <a:gd name="connsiteY132" fmla="*/ 6672421 h 6858000"/>
              <a:gd name="connsiteX133" fmla="*/ 6279935 w 7068110"/>
              <a:gd name="connsiteY133" fmla="*/ 6676972 h 6858000"/>
              <a:gd name="connsiteX134" fmla="*/ 6293078 w 7068110"/>
              <a:gd name="connsiteY134" fmla="*/ 6689981 h 6858000"/>
              <a:gd name="connsiteX135" fmla="*/ 6297794 w 7068110"/>
              <a:gd name="connsiteY135" fmla="*/ 6707599 h 6858000"/>
              <a:gd name="connsiteX136" fmla="*/ 6293162 w 7068110"/>
              <a:gd name="connsiteY136" fmla="*/ 6725047 h 6858000"/>
              <a:gd name="connsiteX137" fmla="*/ 6280158 w 7068110"/>
              <a:gd name="connsiteY137" fmla="*/ 6738057 h 6858000"/>
              <a:gd name="connsiteX138" fmla="*/ 6262689 w 7068110"/>
              <a:gd name="connsiteY138" fmla="*/ 6742720 h 6858000"/>
              <a:gd name="connsiteX139" fmla="*/ 6245221 w 7068110"/>
              <a:gd name="connsiteY139" fmla="*/ 6738057 h 6858000"/>
              <a:gd name="connsiteX140" fmla="*/ 6232189 w 7068110"/>
              <a:gd name="connsiteY140" fmla="*/ 6725047 h 6858000"/>
              <a:gd name="connsiteX141" fmla="*/ 6227529 w 7068110"/>
              <a:gd name="connsiteY141" fmla="*/ 6707599 h 6858000"/>
              <a:gd name="connsiteX142" fmla="*/ 6232273 w 7068110"/>
              <a:gd name="connsiteY142" fmla="*/ 6689981 h 6858000"/>
              <a:gd name="connsiteX143" fmla="*/ 6245416 w 7068110"/>
              <a:gd name="connsiteY143" fmla="*/ 6676972 h 6858000"/>
              <a:gd name="connsiteX144" fmla="*/ 6262689 w 7068110"/>
              <a:gd name="connsiteY144" fmla="*/ 6672421 h 6858000"/>
              <a:gd name="connsiteX145" fmla="*/ 6345345 w 7068110"/>
              <a:gd name="connsiteY145" fmla="*/ 6666838 h 6858000"/>
              <a:gd name="connsiteX146" fmla="*/ 6345345 w 7068110"/>
              <a:gd name="connsiteY146" fmla="*/ 6748694 h 6858000"/>
              <a:gd name="connsiteX147" fmla="*/ 6356172 w 7068110"/>
              <a:gd name="connsiteY147" fmla="*/ 6748694 h 6858000"/>
              <a:gd name="connsiteX148" fmla="*/ 6356172 w 7068110"/>
              <a:gd name="connsiteY148" fmla="*/ 6666838 h 6858000"/>
              <a:gd name="connsiteX149" fmla="*/ 6262689 w 7068110"/>
              <a:gd name="connsiteY149" fmla="*/ 6665442 h 6858000"/>
              <a:gd name="connsiteX150" fmla="*/ 6241984 w 7068110"/>
              <a:gd name="connsiteY150" fmla="*/ 6670886 h 6858000"/>
              <a:gd name="connsiteX151" fmla="*/ 6226217 w 7068110"/>
              <a:gd name="connsiteY151" fmla="*/ 6686464 h 6858000"/>
              <a:gd name="connsiteX152" fmla="*/ 6220552 w 7068110"/>
              <a:gd name="connsiteY152" fmla="*/ 6707599 h 6858000"/>
              <a:gd name="connsiteX153" fmla="*/ 6226133 w 7068110"/>
              <a:gd name="connsiteY153" fmla="*/ 6728537 h 6858000"/>
              <a:gd name="connsiteX154" fmla="*/ 6241733 w 7068110"/>
              <a:gd name="connsiteY154" fmla="*/ 6744144 h 6858000"/>
              <a:gd name="connsiteX155" fmla="*/ 6262689 w 7068110"/>
              <a:gd name="connsiteY155" fmla="*/ 6749699 h 6858000"/>
              <a:gd name="connsiteX156" fmla="*/ 6283646 w 7068110"/>
              <a:gd name="connsiteY156" fmla="*/ 6744144 h 6858000"/>
              <a:gd name="connsiteX157" fmla="*/ 6299217 w 7068110"/>
              <a:gd name="connsiteY157" fmla="*/ 6728537 h 6858000"/>
              <a:gd name="connsiteX158" fmla="*/ 6304771 w 7068110"/>
              <a:gd name="connsiteY158" fmla="*/ 6707599 h 6858000"/>
              <a:gd name="connsiteX159" fmla="*/ 6299134 w 7068110"/>
              <a:gd name="connsiteY159" fmla="*/ 6686464 h 6858000"/>
              <a:gd name="connsiteX160" fmla="*/ 6283395 w 7068110"/>
              <a:gd name="connsiteY160" fmla="*/ 6670886 h 6858000"/>
              <a:gd name="connsiteX161" fmla="*/ 6262689 w 7068110"/>
              <a:gd name="connsiteY161" fmla="*/ 6665442 h 6858000"/>
              <a:gd name="connsiteX162" fmla="*/ 6220386 w 7068110"/>
              <a:gd name="connsiteY162" fmla="*/ 6199510 h 6858000"/>
              <a:gd name="connsiteX163" fmla="*/ 6220386 w 7068110"/>
              <a:gd name="connsiteY163" fmla="*/ 6537672 h 6858000"/>
              <a:gd name="connsiteX164" fmla="*/ 6220386 w 7068110"/>
              <a:gd name="connsiteY164" fmla="*/ 6609029 h 6858000"/>
              <a:gd name="connsiteX165" fmla="*/ 6613618 w 7068110"/>
              <a:gd name="connsiteY165" fmla="*/ 6609029 h 6858000"/>
              <a:gd name="connsiteX166" fmla="*/ 6631966 w 7068110"/>
              <a:gd name="connsiteY166" fmla="*/ 6556697 h 6858000"/>
              <a:gd name="connsiteX167" fmla="*/ 6656987 w 7068110"/>
              <a:gd name="connsiteY167" fmla="*/ 6199510 h 6858000"/>
              <a:gd name="connsiteX168" fmla="*/ 6220386 w 7068110"/>
              <a:gd name="connsiteY168" fmla="*/ 6199510 h 6858000"/>
              <a:gd name="connsiteX169" fmla="*/ 0 w 7068110"/>
              <a:gd name="connsiteY169" fmla="*/ 0 h 6858000"/>
              <a:gd name="connsiteX170" fmla="*/ 7068110 w 7068110"/>
              <a:gd name="connsiteY170" fmla="*/ 0 h 6858000"/>
              <a:gd name="connsiteX171" fmla="*/ 7068110 w 7068110"/>
              <a:gd name="connsiteY171" fmla="*/ 6858000 h 6858000"/>
              <a:gd name="connsiteX172" fmla="*/ 0 w 7068110"/>
              <a:gd name="connsiteY17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7068110" h="6858000">
                <a:moveTo>
                  <a:pt x="6518675" y="6696375"/>
                </a:moveTo>
                <a:cubicBezTo>
                  <a:pt x="6523623" y="6696375"/>
                  <a:pt x="6527763" y="6698264"/>
                  <a:pt x="6531093" y="6702043"/>
                </a:cubicBezTo>
                <a:cubicBezTo>
                  <a:pt x="6534423" y="6705821"/>
                  <a:pt x="6536088" y="6711376"/>
                  <a:pt x="6536088" y="6718710"/>
                </a:cubicBezTo>
                <a:cubicBezTo>
                  <a:pt x="6536088" y="6726489"/>
                  <a:pt x="6534432" y="6732278"/>
                  <a:pt x="6531121" y="6736075"/>
                </a:cubicBezTo>
                <a:cubicBezTo>
                  <a:pt x="6527809" y="6739872"/>
                  <a:pt x="6523660" y="6741770"/>
                  <a:pt x="6518675" y="6741770"/>
                </a:cubicBezTo>
                <a:cubicBezTo>
                  <a:pt x="6513652" y="6741770"/>
                  <a:pt x="6509485" y="6739881"/>
                  <a:pt x="6506173" y="6736103"/>
                </a:cubicBezTo>
                <a:cubicBezTo>
                  <a:pt x="6502862" y="6732324"/>
                  <a:pt x="6501206" y="6726638"/>
                  <a:pt x="6501206" y="6719045"/>
                </a:cubicBezTo>
                <a:cubicBezTo>
                  <a:pt x="6501206" y="6711451"/>
                  <a:pt x="6502862" y="6705775"/>
                  <a:pt x="6506173" y="6702015"/>
                </a:cubicBezTo>
                <a:cubicBezTo>
                  <a:pt x="6509485" y="6698255"/>
                  <a:pt x="6513652" y="6696375"/>
                  <a:pt x="6518675" y="6696375"/>
                </a:cubicBezTo>
                <a:close/>
                <a:moveTo>
                  <a:pt x="6398569" y="6695928"/>
                </a:moveTo>
                <a:cubicBezTo>
                  <a:pt x="6402885" y="6695928"/>
                  <a:pt x="6406597" y="6697808"/>
                  <a:pt x="6409703" y="6701568"/>
                </a:cubicBezTo>
                <a:cubicBezTo>
                  <a:pt x="6412810" y="6705328"/>
                  <a:pt x="6414364" y="6710986"/>
                  <a:pt x="6414364" y="6718543"/>
                </a:cubicBezTo>
                <a:cubicBezTo>
                  <a:pt x="6414364" y="6726471"/>
                  <a:pt x="6412773" y="6732324"/>
                  <a:pt x="6409592" y="6736103"/>
                </a:cubicBezTo>
                <a:cubicBezTo>
                  <a:pt x="6406411" y="6739881"/>
                  <a:pt x="6402588" y="6741770"/>
                  <a:pt x="6398123" y="6741770"/>
                </a:cubicBezTo>
                <a:cubicBezTo>
                  <a:pt x="6393732" y="6741770"/>
                  <a:pt x="6389993" y="6739947"/>
                  <a:pt x="6386905" y="6736298"/>
                </a:cubicBezTo>
                <a:cubicBezTo>
                  <a:pt x="6383817" y="6732650"/>
                  <a:pt x="6382273" y="6727011"/>
                  <a:pt x="6382273" y="6719380"/>
                </a:cubicBezTo>
                <a:cubicBezTo>
                  <a:pt x="6382273" y="6711749"/>
                  <a:pt x="6383919" y="6705933"/>
                  <a:pt x="6387212" y="6701931"/>
                </a:cubicBezTo>
                <a:cubicBezTo>
                  <a:pt x="6390505" y="6697929"/>
                  <a:pt x="6394290" y="6695928"/>
                  <a:pt x="6398569" y="6695928"/>
                </a:cubicBezTo>
                <a:close/>
                <a:moveTo>
                  <a:pt x="6580773" y="6688056"/>
                </a:moveTo>
                <a:cubicBezTo>
                  <a:pt x="6577685" y="6688056"/>
                  <a:pt x="6574792" y="6688456"/>
                  <a:pt x="6572095" y="6689256"/>
                </a:cubicBezTo>
                <a:cubicBezTo>
                  <a:pt x="6569397" y="6690056"/>
                  <a:pt x="6567267" y="6691034"/>
                  <a:pt x="6565704" y="6692187"/>
                </a:cubicBezTo>
                <a:cubicBezTo>
                  <a:pt x="6563621" y="6693676"/>
                  <a:pt x="6561974" y="6695547"/>
                  <a:pt x="6560765" y="6697799"/>
                </a:cubicBezTo>
                <a:cubicBezTo>
                  <a:pt x="6559556" y="6700051"/>
                  <a:pt x="6558951" y="6702498"/>
                  <a:pt x="6558951" y="6705141"/>
                </a:cubicBezTo>
                <a:cubicBezTo>
                  <a:pt x="6558951" y="6708045"/>
                  <a:pt x="6559686" y="6710697"/>
                  <a:pt x="6561156" y="6713098"/>
                </a:cubicBezTo>
                <a:cubicBezTo>
                  <a:pt x="6562626" y="6715499"/>
                  <a:pt x="6564784" y="6717379"/>
                  <a:pt x="6567630" y="6718738"/>
                </a:cubicBezTo>
                <a:cubicBezTo>
                  <a:pt x="6570476" y="6720096"/>
                  <a:pt x="6575583" y="6721706"/>
                  <a:pt x="6582950" y="6723568"/>
                </a:cubicBezTo>
                <a:cubicBezTo>
                  <a:pt x="6588419" y="6724945"/>
                  <a:pt x="6591842" y="6726080"/>
                  <a:pt x="6593219" y="6726974"/>
                </a:cubicBezTo>
                <a:cubicBezTo>
                  <a:pt x="6595191" y="6728276"/>
                  <a:pt x="6596177" y="6730063"/>
                  <a:pt x="6596177" y="6732334"/>
                </a:cubicBezTo>
                <a:cubicBezTo>
                  <a:pt x="6596177" y="6734865"/>
                  <a:pt x="6595061" y="6737070"/>
                  <a:pt x="6592828" y="6738950"/>
                </a:cubicBezTo>
                <a:cubicBezTo>
                  <a:pt x="6590596" y="6740830"/>
                  <a:pt x="6587173" y="6741770"/>
                  <a:pt x="6582559" y="6741770"/>
                </a:cubicBezTo>
                <a:cubicBezTo>
                  <a:pt x="6577983" y="6741770"/>
                  <a:pt x="6574420" y="6740709"/>
                  <a:pt x="6571872" y="6738588"/>
                </a:cubicBezTo>
                <a:cubicBezTo>
                  <a:pt x="6569323" y="6736466"/>
                  <a:pt x="6567769" y="6733414"/>
                  <a:pt x="6567211" y="6729431"/>
                </a:cubicBezTo>
                <a:lnTo>
                  <a:pt x="6557277" y="6730993"/>
                </a:lnTo>
                <a:cubicBezTo>
                  <a:pt x="6558393" y="6737284"/>
                  <a:pt x="6560970" y="6742031"/>
                  <a:pt x="6565007" y="6745232"/>
                </a:cubicBezTo>
                <a:cubicBezTo>
                  <a:pt x="6569044" y="6748434"/>
                  <a:pt x="6574913" y="6750034"/>
                  <a:pt x="6582615" y="6750034"/>
                </a:cubicBezTo>
                <a:cubicBezTo>
                  <a:pt x="6587266" y="6750034"/>
                  <a:pt x="6591433" y="6749224"/>
                  <a:pt x="6595117" y="6747605"/>
                </a:cubicBezTo>
                <a:cubicBezTo>
                  <a:pt x="6598800" y="6745985"/>
                  <a:pt x="6601619" y="6743696"/>
                  <a:pt x="6603572" y="6740737"/>
                </a:cubicBezTo>
                <a:cubicBezTo>
                  <a:pt x="6605525" y="6737778"/>
                  <a:pt x="6606502" y="6734623"/>
                  <a:pt x="6606502" y="6731273"/>
                </a:cubicBezTo>
                <a:cubicBezTo>
                  <a:pt x="6606502" y="6727848"/>
                  <a:pt x="6605702" y="6724982"/>
                  <a:pt x="6604102" y="6722675"/>
                </a:cubicBezTo>
                <a:cubicBezTo>
                  <a:pt x="6602502" y="6720367"/>
                  <a:pt x="6600298" y="6718608"/>
                  <a:pt x="6597489" y="6717397"/>
                </a:cubicBezTo>
                <a:cubicBezTo>
                  <a:pt x="6594679" y="6716188"/>
                  <a:pt x="6589722" y="6714634"/>
                  <a:pt x="6582615" y="6712735"/>
                </a:cubicBezTo>
                <a:cubicBezTo>
                  <a:pt x="6577704" y="6711395"/>
                  <a:pt x="6574746" y="6710539"/>
                  <a:pt x="6573741" y="6710167"/>
                </a:cubicBezTo>
                <a:cubicBezTo>
                  <a:pt x="6571992" y="6709459"/>
                  <a:pt x="6570709" y="6708566"/>
                  <a:pt x="6569890" y="6707487"/>
                </a:cubicBezTo>
                <a:cubicBezTo>
                  <a:pt x="6569072" y="6706444"/>
                  <a:pt x="6568662" y="6705272"/>
                  <a:pt x="6568662" y="6703969"/>
                </a:cubicBezTo>
                <a:cubicBezTo>
                  <a:pt x="6568662" y="6701922"/>
                  <a:pt x="6569648" y="6700135"/>
                  <a:pt x="6571620" y="6698608"/>
                </a:cubicBezTo>
                <a:cubicBezTo>
                  <a:pt x="6573592" y="6697083"/>
                  <a:pt x="6576885" y="6696319"/>
                  <a:pt x="6581499" y="6696319"/>
                </a:cubicBezTo>
                <a:cubicBezTo>
                  <a:pt x="6585406" y="6696319"/>
                  <a:pt x="6588429" y="6697176"/>
                  <a:pt x="6590568" y="6698888"/>
                </a:cubicBezTo>
                <a:cubicBezTo>
                  <a:pt x="6592707" y="6700600"/>
                  <a:pt x="6594000" y="6702982"/>
                  <a:pt x="6594447" y="6706035"/>
                </a:cubicBezTo>
                <a:lnTo>
                  <a:pt x="6604270" y="6704695"/>
                </a:lnTo>
                <a:cubicBezTo>
                  <a:pt x="6603637" y="6700860"/>
                  <a:pt x="6602484" y="6697799"/>
                  <a:pt x="6600809" y="6695510"/>
                </a:cubicBezTo>
                <a:cubicBezTo>
                  <a:pt x="6599135" y="6693220"/>
                  <a:pt x="6596540" y="6691406"/>
                  <a:pt x="6593024" y="6690065"/>
                </a:cubicBezTo>
                <a:cubicBezTo>
                  <a:pt x="6589508" y="6688726"/>
                  <a:pt x="6585424" y="6688056"/>
                  <a:pt x="6580773" y="6688056"/>
                </a:cubicBezTo>
                <a:close/>
                <a:moveTo>
                  <a:pt x="6518675" y="6688056"/>
                </a:moveTo>
                <a:cubicBezTo>
                  <a:pt x="6511345" y="6688056"/>
                  <a:pt x="6505131" y="6690252"/>
                  <a:pt x="6500034" y="6694645"/>
                </a:cubicBezTo>
                <a:cubicBezTo>
                  <a:pt x="6493932" y="6699930"/>
                  <a:pt x="6490881" y="6708064"/>
                  <a:pt x="6490881" y="6719045"/>
                </a:cubicBezTo>
                <a:cubicBezTo>
                  <a:pt x="6490881" y="6729059"/>
                  <a:pt x="6493439" y="6736726"/>
                  <a:pt x="6498555" y="6742050"/>
                </a:cubicBezTo>
                <a:cubicBezTo>
                  <a:pt x="6503671" y="6747372"/>
                  <a:pt x="6510378" y="6750034"/>
                  <a:pt x="6518675" y="6750034"/>
                </a:cubicBezTo>
                <a:cubicBezTo>
                  <a:pt x="6523847" y="6750034"/>
                  <a:pt x="6528618" y="6748824"/>
                  <a:pt x="6532990" y="6746405"/>
                </a:cubicBezTo>
                <a:cubicBezTo>
                  <a:pt x="6537362" y="6743985"/>
                  <a:pt x="6540692" y="6740588"/>
                  <a:pt x="6542980" y="6736215"/>
                </a:cubicBezTo>
                <a:cubicBezTo>
                  <a:pt x="6545268" y="6731841"/>
                  <a:pt x="6546413" y="6725838"/>
                  <a:pt x="6546413" y="6718208"/>
                </a:cubicBezTo>
                <a:cubicBezTo>
                  <a:pt x="6546413" y="6708789"/>
                  <a:pt x="6543827" y="6701410"/>
                  <a:pt x="6538655" y="6696068"/>
                </a:cubicBezTo>
                <a:cubicBezTo>
                  <a:pt x="6533483" y="6690727"/>
                  <a:pt x="6526823" y="6688056"/>
                  <a:pt x="6518675" y="6688056"/>
                </a:cubicBezTo>
                <a:close/>
                <a:moveTo>
                  <a:pt x="6456947" y="6688056"/>
                </a:moveTo>
                <a:cubicBezTo>
                  <a:pt x="6453859" y="6688056"/>
                  <a:pt x="6450966" y="6688456"/>
                  <a:pt x="6448269" y="6689256"/>
                </a:cubicBezTo>
                <a:cubicBezTo>
                  <a:pt x="6445571" y="6690056"/>
                  <a:pt x="6443441" y="6691034"/>
                  <a:pt x="6441878" y="6692187"/>
                </a:cubicBezTo>
                <a:cubicBezTo>
                  <a:pt x="6439795" y="6693676"/>
                  <a:pt x="6438148" y="6695547"/>
                  <a:pt x="6436939" y="6697799"/>
                </a:cubicBezTo>
                <a:cubicBezTo>
                  <a:pt x="6435730" y="6700051"/>
                  <a:pt x="6435125" y="6702498"/>
                  <a:pt x="6435125" y="6705141"/>
                </a:cubicBezTo>
                <a:cubicBezTo>
                  <a:pt x="6435125" y="6708045"/>
                  <a:pt x="6435860" y="6710697"/>
                  <a:pt x="6437330" y="6713098"/>
                </a:cubicBezTo>
                <a:cubicBezTo>
                  <a:pt x="6438800" y="6715499"/>
                  <a:pt x="6440958" y="6717379"/>
                  <a:pt x="6443804" y="6718738"/>
                </a:cubicBezTo>
                <a:cubicBezTo>
                  <a:pt x="6446650" y="6720096"/>
                  <a:pt x="6451757" y="6721706"/>
                  <a:pt x="6459124" y="6723568"/>
                </a:cubicBezTo>
                <a:cubicBezTo>
                  <a:pt x="6464593" y="6724945"/>
                  <a:pt x="6468016" y="6726080"/>
                  <a:pt x="6469393" y="6726974"/>
                </a:cubicBezTo>
                <a:cubicBezTo>
                  <a:pt x="6471365" y="6728276"/>
                  <a:pt x="6472351" y="6730063"/>
                  <a:pt x="6472351" y="6732334"/>
                </a:cubicBezTo>
                <a:cubicBezTo>
                  <a:pt x="6472351" y="6734865"/>
                  <a:pt x="6471235" y="6737070"/>
                  <a:pt x="6469002" y="6738950"/>
                </a:cubicBezTo>
                <a:cubicBezTo>
                  <a:pt x="6466770" y="6740830"/>
                  <a:pt x="6463347" y="6741770"/>
                  <a:pt x="6458733" y="6741770"/>
                </a:cubicBezTo>
                <a:cubicBezTo>
                  <a:pt x="6454157" y="6741770"/>
                  <a:pt x="6450594" y="6740709"/>
                  <a:pt x="6448046" y="6738588"/>
                </a:cubicBezTo>
                <a:cubicBezTo>
                  <a:pt x="6445497" y="6736466"/>
                  <a:pt x="6443943" y="6733414"/>
                  <a:pt x="6443385" y="6729431"/>
                </a:cubicBezTo>
                <a:lnTo>
                  <a:pt x="6433451" y="6730993"/>
                </a:lnTo>
                <a:cubicBezTo>
                  <a:pt x="6434567" y="6737284"/>
                  <a:pt x="6437144" y="6742031"/>
                  <a:pt x="6441181" y="6745232"/>
                </a:cubicBezTo>
                <a:cubicBezTo>
                  <a:pt x="6445218" y="6748434"/>
                  <a:pt x="6451087" y="6750034"/>
                  <a:pt x="6458789" y="6750034"/>
                </a:cubicBezTo>
                <a:cubicBezTo>
                  <a:pt x="6463440" y="6750034"/>
                  <a:pt x="6467607" y="6749224"/>
                  <a:pt x="6471291" y="6747605"/>
                </a:cubicBezTo>
                <a:cubicBezTo>
                  <a:pt x="6474974" y="6745985"/>
                  <a:pt x="6477793" y="6743696"/>
                  <a:pt x="6479746" y="6740737"/>
                </a:cubicBezTo>
                <a:cubicBezTo>
                  <a:pt x="6481699" y="6737778"/>
                  <a:pt x="6482676" y="6734623"/>
                  <a:pt x="6482676" y="6731273"/>
                </a:cubicBezTo>
                <a:cubicBezTo>
                  <a:pt x="6482676" y="6727848"/>
                  <a:pt x="6481876" y="6724982"/>
                  <a:pt x="6480276" y="6722675"/>
                </a:cubicBezTo>
                <a:cubicBezTo>
                  <a:pt x="6478676" y="6720367"/>
                  <a:pt x="6476472" y="6718608"/>
                  <a:pt x="6473663" y="6717397"/>
                </a:cubicBezTo>
                <a:cubicBezTo>
                  <a:pt x="6470853" y="6716188"/>
                  <a:pt x="6465896" y="6714634"/>
                  <a:pt x="6458789" y="6712735"/>
                </a:cubicBezTo>
                <a:cubicBezTo>
                  <a:pt x="6453878" y="6711395"/>
                  <a:pt x="6450920" y="6710539"/>
                  <a:pt x="6449915" y="6710167"/>
                </a:cubicBezTo>
                <a:cubicBezTo>
                  <a:pt x="6448166" y="6709459"/>
                  <a:pt x="6446883" y="6708566"/>
                  <a:pt x="6446064" y="6707487"/>
                </a:cubicBezTo>
                <a:cubicBezTo>
                  <a:pt x="6445246" y="6706444"/>
                  <a:pt x="6444836" y="6705272"/>
                  <a:pt x="6444836" y="6703969"/>
                </a:cubicBezTo>
                <a:cubicBezTo>
                  <a:pt x="6444836" y="6701922"/>
                  <a:pt x="6445822" y="6700135"/>
                  <a:pt x="6447794" y="6698608"/>
                </a:cubicBezTo>
                <a:cubicBezTo>
                  <a:pt x="6449766" y="6697083"/>
                  <a:pt x="6453059" y="6696319"/>
                  <a:pt x="6457673" y="6696319"/>
                </a:cubicBezTo>
                <a:cubicBezTo>
                  <a:pt x="6461580" y="6696319"/>
                  <a:pt x="6464603" y="6697176"/>
                  <a:pt x="6466742" y="6698888"/>
                </a:cubicBezTo>
                <a:cubicBezTo>
                  <a:pt x="6468881" y="6700600"/>
                  <a:pt x="6470174" y="6702982"/>
                  <a:pt x="6470621" y="6706035"/>
                </a:cubicBezTo>
                <a:lnTo>
                  <a:pt x="6480444" y="6704695"/>
                </a:lnTo>
                <a:cubicBezTo>
                  <a:pt x="6479811" y="6700860"/>
                  <a:pt x="6478658" y="6697799"/>
                  <a:pt x="6476983" y="6695510"/>
                </a:cubicBezTo>
                <a:cubicBezTo>
                  <a:pt x="6475309" y="6693220"/>
                  <a:pt x="6472714" y="6691406"/>
                  <a:pt x="6469198" y="6690065"/>
                </a:cubicBezTo>
                <a:cubicBezTo>
                  <a:pt x="6465682" y="6688726"/>
                  <a:pt x="6461598" y="6688056"/>
                  <a:pt x="6456947" y="6688056"/>
                </a:cubicBezTo>
                <a:close/>
                <a:moveTo>
                  <a:pt x="6399518" y="6688056"/>
                </a:moveTo>
                <a:cubicBezTo>
                  <a:pt x="6395648" y="6688056"/>
                  <a:pt x="6392356" y="6688809"/>
                  <a:pt x="6389640" y="6690317"/>
                </a:cubicBezTo>
                <a:cubicBezTo>
                  <a:pt x="6386923" y="6691824"/>
                  <a:pt x="6384486" y="6694086"/>
                  <a:pt x="6382328" y="6697101"/>
                </a:cubicBezTo>
                <a:lnTo>
                  <a:pt x="6382328" y="6689395"/>
                </a:lnTo>
                <a:lnTo>
                  <a:pt x="6373175" y="6689395"/>
                </a:lnTo>
                <a:lnTo>
                  <a:pt x="6373175" y="6771419"/>
                </a:lnTo>
                <a:lnTo>
                  <a:pt x="6383221" y="6771419"/>
                </a:lnTo>
                <a:lnTo>
                  <a:pt x="6383221" y="6742552"/>
                </a:lnTo>
                <a:cubicBezTo>
                  <a:pt x="6384933" y="6744711"/>
                  <a:pt x="6387119" y="6746498"/>
                  <a:pt x="6389779" y="6747912"/>
                </a:cubicBezTo>
                <a:cubicBezTo>
                  <a:pt x="6392439" y="6749327"/>
                  <a:pt x="6395444" y="6750034"/>
                  <a:pt x="6398792" y="6750034"/>
                </a:cubicBezTo>
                <a:cubicBezTo>
                  <a:pt x="6403369" y="6750034"/>
                  <a:pt x="6407731" y="6748741"/>
                  <a:pt x="6411880" y="6746153"/>
                </a:cubicBezTo>
                <a:cubicBezTo>
                  <a:pt x="6416029" y="6743566"/>
                  <a:pt x="6419191" y="6739844"/>
                  <a:pt x="6421368" y="6734986"/>
                </a:cubicBezTo>
                <a:cubicBezTo>
                  <a:pt x="6423544" y="6730128"/>
                  <a:pt x="6424633" y="6724666"/>
                  <a:pt x="6424633" y="6718598"/>
                </a:cubicBezTo>
                <a:cubicBezTo>
                  <a:pt x="6424633" y="6712940"/>
                  <a:pt x="6423647" y="6707738"/>
                  <a:pt x="6421675" y="6702991"/>
                </a:cubicBezTo>
                <a:cubicBezTo>
                  <a:pt x="6419703" y="6698245"/>
                  <a:pt x="6416782" y="6694570"/>
                  <a:pt x="6412913" y="6691964"/>
                </a:cubicBezTo>
                <a:cubicBezTo>
                  <a:pt x="6409043" y="6689358"/>
                  <a:pt x="6404578" y="6688056"/>
                  <a:pt x="6399518" y="6688056"/>
                </a:cubicBezTo>
                <a:close/>
                <a:moveTo>
                  <a:pt x="6263192" y="6681542"/>
                </a:moveTo>
                <a:cubicBezTo>
                  <a:pt x="6258764" y="6681542"/>
                  <a:pt x="6254829" y="6682463"/>
                  <a:pt x="6251388" y="6684306"/>
                </a:cubicBezTo>
                <a:cubicBezTo>
                  <a:pt x="6247946" y="6686148"/>
                  <a:pt x="6245295" y="6688884"/>
                  <a:pt x="6243435" y="6692514"/>
                </a:cubicBezTo>
                <a:cubicBezTo>
                  <a:pt x="6241574" y="6696142"/>
                  <a:pt x="6240644" y="6700414"/>
                  <a:pt x="6240644" y="6705328"/>
                </a:cubicBezTo>
                <a:cubicBezTo>
                  <a:pt x="6240644" y="6712847"/>
                  <a:pt x="6242691" y="6718729"/>
                  <a:pt x="6246783" y="6722972"/>
                </a:cubicBezTo>
                <a:cubicBezTo>
                  <a:pt x="6250876" y="6727216"/>
                  <a:pt x="6256197" y="6729338"/>
                  <a:pt x="6262745" y="6729338"/>
                </a:cubicBezTo>
                <a:cubicBezTo>
                  <a:pt x="6267917" y="6729338"/>
                  <a:pt x="6272317" y="6727951"/>
                  <a:pt x="6275944" y="6725178"/>
                </a:cubicBezTo>
                <a:cubicBezTo>
                  <a:pt x="6279572" y="6722404"/>
                  <a:pt x="6281944" y="6718692"/>
                  <a:pt x="6283060" y="6714039"/>
                </a:cubicBezTo>
                <a:lnTo>
                  <a:pt x="6276196" y="6712029"/>
                </a:lnTo>
                <a:cubicBezTo>
                  <a:pt x="6275377" y="6715341"/>
                  <a:pt x="6273703" y="6717965"/>
                  <a:pt x="6271173" y="6719901"/>
                </a:cubicBezTo>
                <a:cubicBezTo>
                  <a:pt x="6268643" y="6721837"/>
                  <a:pt x="6265703" y="6722805"/>
                  <a:pt x="6262355" y="6722805"/>
                </a:cubicBezTo>
                <a:cubicBezTo>
                  <a:pt x="6258187" y="6722805"/>
                  <a:pt x="6254792" y="6721344"/>
                  <a:pt x="6252169" y="6718422"/>
                </a:cubicBezTo>
                <a:cubicBezTo>
                  <a:pt x="6249546" y="6715499"/>
                  <a:pt x="6248234" y="6711190"/>
                  <a:pt x="6248234" y="6705496"/>
                </a:cubicBezTo>
                <a:cubicBezTo>
                  <a:pt x="6248234" y="6699800"/>
                  <a:pt x="6249620" y="6695426"/>
                  <a:pt x="6252392" y="6692374"/>
                </a:cubicBezTo>
                <a:cubicBezTo>
                  <a:pt x="6255164" y="6689321"/>
                  <a:pt x="6258690" y="6687795"/>
                  <a:pt x="6262968" y="6687795"/>
                </a:cubicBezTo>
                <a:cubicBezTo>
                  <a:pt x="6265908" y="6687795"/>
                  <a:pt x="6268466" y="6688531"/>
                  <a:pt x="6270642" y="6690000"/>
                </a:cubicBezTo>
                <a:cubicBezTo>
                  <a:pt x="6272819" y="6691471"/>
                  <a:pt x="6274465" y="6693583"/>
                  <a:pt x="6275582" y="6696338"/>
                </a:cubicBezTo>
                <a:lnTo>
                  <a:pt x="6282223" y="6694719"/>
                </a:lnTo>
                <a:cubicBezTo>
                  <a:pt x="6281032" y="6690662"/>
                  <a:pt x="6278800" y="6687451"/>
                  <a:pt x="6275526" y="6685087"/>
                </a:cubicBezTo>
                <a:cubicBezTo>
                  <a:pt x="6272252" y="6682723"/>
                  <a:pt x="6268140" y="6681542"/>
                  <a:pt x="6263192" y="6681542"/>
                </a:cubicBezTo>
                <a:close/>
                <a:moveTo>
                  <a:pt x="6262689" y="6672421"/>
                </a:moveTo>
                <a:cubicBezTo>
                  <a:pt x="6268568" y="6672421"/>
                  <a:pt x="6274317" y="6673938"/>
                  <a:pt x="6279935" y="6676972"/>
                </a:cubicBezTo>
                <a:cubicBezTo>
                  <a:pt x="6285553" y="6680006"/>
                  <a:pt x="6289934" y="6684343"/>
                  <a:pt x="6293078" y="6689981"/>
                </a:cubicBezTo>
                <a:cubicBezTo>
                  <a:pt x="6296222" y="6695621"/>
                  <a:pt x="6297794" y="6701494"/>
                  <a:pt x="6297794" y="6707599"/>
                </a:cubicBezTo>
                <a:cubicBezTo>
                  <a:pt x="6297794" y="6713665"/>
                  <a:pt x="6296250" y="6719482"/>
                  <a:pt x="6293162" y="6725047"/>
                </a:cubicBezTo>
                <a:cubicBezTo>
                  <a:pt x="6290074" y="6730612"/>
                  <a:pt x="6285739" y="6734949"/>
                  <a:pt x="6280158" y="6738057"/>
                </a:cubicBezTo>
                <a:cubicBezTo>
                  <a:pt x="6274577" y="6741165"/>
                  <a:pt x="6268754" y="6742720"/>
                  <a:pt x="6262689" y="6742720"/>
                </a:cubicBezTo>
                <a:cubicBezTo>
                  <a:pt x="6256625" y="6742720"/>
                  <a:pt x="6250802" y="6741165"/>
                  <a:pt x="6245221" y="6738057"/>
                </a:cubicBezTo>
                <a:cubicBezTo>
                  <a:pt x="6239640" y="6734949"/>
                  <a:pt x="6235296" y="6730612"/>
                  <a:pt x="6232189" y="6725047"/>
                </a:cubicBezTo>
                <a:cubicBezTo>
                  <a:pt x="6229082" y="6719482"/>
                  <a:pt x="6227529" y="6713665"/>
                  <a:pt x="6227529" y="6707599"/>
                </a:cubicBezTo>
                <a:cubicBezTo>
                  <a:pt x="6227529" y="6701494"/>
                  <a:pt x="6229110" y="6695621"/>
                  <a:pt x="6232273" y="6689981"/>
                </a:cubicBezTo>
                <a:cubicBezTo>
                  <a:pt x="6235435" y="6684343"/>
                  <a:pt x="6239816" y="6680006"/>
                  <a:pt x="6245416" y="6676972"/>
                </a:cubicBezTo>
                <a:cubicBezTo>
                  <a:pt x="6251016" y="6673938"/>
                  <a:pt x="6256773" y="6672421"/>
                  <a:pt x="6262689" y="6672421"/>
                </a:cubicBezTo>
                <a:close/>
                <a:moveTo>
                  <a:pt x="6345345" y="6666838"/>
                </a:moveTo>
                <a:lnTo>
                  <a:pt x="6345345" y="6748694"/>
                </a:lnTo>
                <a:lnTo>
                  <a:pt x="6356172" y="6748694"/>
                </a:lnTo>
                <a:lnTo>
                  <a:pt x="6356172" y="6666838"/>
                </a:lnTo>
                <a:close/>
                <a:moveTo>
                  <a:pt x="6262689" y="6665442"/>
                </a:moveTo>
                <a:cubicBezTo>
                  <a:pt x="6255620" y="6665442"/>
                  <a:pt x="6248718" y="6667257"/>
                  <a:pt x="6241984" y="6670886"/>
                </a:cubicBezTo>
                <a:cubicBezTo>
                  <a:pt x="6235249" y="6674515"/>
                  <a:pt x="6229994" y="6679708"/>
                  <a:pt x="6226217" y="6686464"/>
                </a:cubicBezTo>
                <a:cubicBezTo>
                  <a:pt x="6222441" y="6693220"/>
                  <a:pt x="6220552" y="6700265"/>
                  <a:pt x="6220552" y="6707599"/>
                </a:cubicBezTo>
                <a:cubicBezTo>
                  <a:pt x="6220552" y="6714857"/>
                  <a:pt x="6222413" y="6721836"/>
                  <a:pt x="6226133" y="6728537"/>
                </a:cubicBezTo>
                <a:cubicBezTo>
                  <a:pt x="6229854" y="6735237"/>
                  <a:pt x="6235054" y="6740440"/>
                  <a:pt x="6241733" y="6744144"/>
                </a:cubicBezTo>
                <a:cubicBezTo>
                  <a:pt x="6248411" y="6747847"/>
                  <a:pt x="6255397" y="6749699"/>
                  <a:pt x="6262689" y="6749699"/>
                </a:cubicBezTo>
                <a:cubicBezTo>
                  <a:pt x="6269982" y="6749699"/>
                  <a:pt x="6276968" y="6747847"/>
                  <a:pt x="6283646" y="6744144"/>
                </a:cubicBezTo>
                <a:cubicBezTo>
                  <a:pt x="6290325" y="6740440"/>
                  <a:pt x="6295515" y="6735237"/>
                  <a:pt x="6299217" y="6728537"/>
                </a:cubicBezTo>
                <a:cubicBezTo>
                  <a:pt x="6302920" y="6721836"/>
                  <a:pt x="6304771" y="6714857"/>
                  <a:pt x="6304771" y="6707599"/>
                </a:cubicBezTo>
                <a:cubicBezTo>
                  <a:pt x="6304771" y="6700265"/>
                  <a:pt x="6302892" y="6693220"/>
                  <a:pt x="6299134" y="6686464"/>
                </a:cubicBezTo>
                <a:cubicBezTo>
                  <a:pt x="6295376" y="6679708"/>
                  <a:pt x="6290130" y="6674515"/>
                  <a:pt x="6283395" y="6670886"/>
                </a:cubicBezTo>
                <a:cubicBezTo>
                  <a:pt x="6276661" y="6667257"/>
                  <a:pt x="6269759" y="6665442"/>
                  <a:pt x="6262689" y="6665442"/>
                </a:cubicBezTo>
                <a:close/>
                <a:moveTo>
                  <a:pt x="6220386" y="6199510"/>
                </a:moveTo>
                <a:cubicBezTo>
                  <a:pt x="6220386" y="6199510"/>
                  <a:pt x="6220386" y="6199510"/>
                  <a:pt x="6220386" y="6537672"/>
                </a:cubicBezTo>
                <a:lnTo>
                  <a:pt x="6220386" y="6609029"/>
                </a:lnTo>
                <a:lnTo>
                  <a:pt x="6613618" y="6609029"/>
                </a:lnTo>
                <a:lnTo>
                  <a:pt x="6631966" y="6556697"/>
                </a:lnTo>
                <a:cubicBezTo>
                  <a:pt x="6670432" y="6433809"/>
                  <a:pt x="6674067" y="6319269"/>
                  <a:pt x="6656987" y="6199510"/>
                </a:cubicBezTo>
                <a:cubicBezTo>
                  <a:pt x="6656987" y="6199510"/>
                  <a:pt x="6656987" y="6199510"/>
                  <a:pt x="6220386" y="6199510"/>
                </a:cubicBezTo>
                <a:close/>
                <a:moveTo>
                  <a:pt x="0" y="0"/>
                </a:moveTo>
                <a:lnTo>
                  <a:pt x="7068110" y="0"/>
                </a:lnTo>
                <a:lnTo>
                  <a:pt x="7068110" y="6858000"/>
                </a:lnTo>
                <a:lnTo>
                  <a:pt x="0" y="6858000"/>
                </a:lnTo>
                <a:close/>
              </a:path>
            </a:pathLst>
          </a:custGeom>
          <a:solidFill>
            <a:schemeClr val="bg1">
              <a:lumMod val="75000"/>
            </a:schemeClr>
          </a:solidFill>
        </p:spPr>
        <p:txBody>
          <a:bodyPr wrap="square" anchor="ctr">
            <a:noAutofit/>
          </a:bodyPr>
          <a:lstStyle>
            <a:lvl1pPr algn="ctr">
              <a:defRPr/>
            </a:lvl1pPr>
          </a:lstStyle>
          <a:p>
            <a:r>
              <a:rPr lang="nl-BE" noProof="0" dirty="0"/>
              <a:t>Click icon to add picture</a:t>
            </a:r>
          </a:p>
        </p:txBody>
      </p:sp>
      <p:sp>
        <p:nvSpPr>
          <p:cNvPr id="8" name="(c) Ipsos">
            <a:extLst>
              <a:ext uri="{FF2B5EF4-FFF2-40B4-BE49-F238E27FC236}">
                <a16:creationId xmlns:a16="http://schemas.microsoft.com/office/drawing/2014/main" id="{ECE8CBAC-27A7-4383-856B-688CFFFC8A96}"/>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dirty="0">
                <a:solidFill>
                  <a:schemeClr val="bg1"/>
                </a:solidFill>
              </a:rPr>
              <a:t>© Ipsos</a:t>
            </a:r>
          </a:p>
        </p:txBody>
      </p:sp>
      <p:pic>
        <p:nvPicPr>
          <p:cNvPr id="11" name="Graphique 8">
            <a:extLst>
              <a:ext uri="{FF2B5EF4-FFF2-40B4-BE49-F238E27FC236}">
                <a16:creationId xmlns:a16="http://schemas.microsoft.com/office/drawing/2014/main" id="{9E956FF5-0F31-4EAB-B081-67F36B60620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9021"/>
            <a:ext cx="446881" cy="409329"/>
          </a:xfrm>
          <a:prstGeom prst="rect">
            <a:avLst/>
          </a:prstGeom>
        </p:spPr>
      </p:pic>
    </p:spTree>
    <p:extLst>
      <p:ext uri="{BB962C8B-B14F-4D97-AF65-F5344CB8AC3E}">
        <p14:creationId xmlns:p14="http://schemas.microsoft.com/office/powerpoint/2010/main" val="2494874931"/>
      </p:ext>
    </p:extLst>
  </p:cSld>
  <p:clrMapOvr>
    <a:masterClrMapping/>
  </p:clrMapOvr>
  <p:extLst>
    <p:ext uri="{DCECCB84-F9BA-43D5-87BE-67443E8EF086}">
      <p15:sldGuideLst xmlns:p15="http://schemas.microsoft.com/office/powerpoint/2012/main">
        <p15:guide id="5" orient="horz" pos="935">
          <p15:clr>
            <a:srgbClr val="FBAE40"/>
          </p15:clr>
        </p15:guide>
        <p15:guide id="8" orient="horz" pos="372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330CA53-698F-485C-95DE-2FF6E6AF579C}"/>
              </a:ext>
            </a:extLst>
          </p:cNvPr>
          <p:cNvSpPr>
            <a:spLocks noGrp="1"/>
          </p:cNvSpPr>
          <p:nvPr>
            <p:ph type="sldNum" sz="quarter" idx="10"/>
          </p:nvPr>
        </p:nvSpPr>
        <p:spPr/>
        <p:txBody>
          <a:bodyPr/>
          <a:lstStyle/>
          <a:p>
            <a:fld id="{D61AABEC-672F-4B68-B914-690DA978312C}" type="slidenum">
              <a:rPr lang="nl-BE" smtClean="0"/>
              <a:pPr/>
              <a:t>‹#›</a:t>
            </a:fld>
            <a:r>
              <a:rPr lang="nl-BE" dirty="0"/>
              <a:t> </a:t>
            </a:r>
          </a:p>
        </p:txBody>
      </p:sp>
    </p:spTree>
    <p:extLst>
      <p:ext uri="{BB962C8B-B14F-4D97-AF65-F5344CB8AC3E}">
        <p14:creationId xmlns:p14="http://schemas.microsoft.com/office/powerpoint/2010/main" val="3079198075"/>
      </p:ext>
    </p:extLst>
  </p:cSld>
  <p:clrMapOvr>
    <a:masterClrMapping/>
  </p:clrMapOvr>
  <p:extLst>
    <p:ext uri="{DCECCB84-F9BA-43D5-87BE-67443E8EF086}">
      <p15:sldGuideLst xmlns:p15="http://schemas.microsoft.com/office/powerpoint/2012/main">
        <p15:guide id="1" orient="horz" pos="3906" userDrawn="1">
          <p15:clr>
            <a:srgbClr val="F26B43"/>
          </p15:clr>
        </p15:guide>
        <p15:guide id="2" orient="horz" pos="4156" userDrawn="1">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hanks &amp; Contacts (0)">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2" name="Angled stripes">
            <a:extLst>
              <a:ext uri="{FF2B5EF4-FFF2-40B4-BE49-F238E27FC236}">
                <a16:creationId xmlns:a16="http://schemas.microsoft.com/office/drawing/2014/main" id="{EEC4DFB3-BEFE-416D-A1C5-C0940A3809BA}"/>
              </a:ext>
            </a:extLst>
          </p:cNvPr>
          <p:cNvGrpSpPr/>
          <p:nvPr userDrawn="1"/>
        </p:nvGrpSpPr>
        <p:grpSpPr>
          <a:xfrm>
            <a:off x="2101012" y="2821242"/>
            <a:ext cx="11833943" cy="1855206"/>
            <a:chOff x="2101012" y="2821242"/>
            <a:chExt cx="11833943" cy="1855206"/>
          </a:xfrm>
        </p:grpSpPr>
        <p:sp>
          <p:nvSpPr>
            <p:cNvPr id="29" name="Angled stripe 1">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1" name="Angled stripe 2">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27" name="GameChangers">
            <a:extLst>
              <a:ext uri="{FF2B5EF4-FFF2-40B4-BE49-F238E27FC236}">
                <a16:creationId xmlns:a16="http://schemas.microsoft.com/office/drawing/2014/main" id="{FB7FEBB2-1ED6-4A73-9FD0-14F04828ED4B}"/>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nl-BE" noProof="0" dirty="0"/>
          </a:p>
        </p:txBody>
      </p:sp>
      <p:pic>
        <p:nvPicPr>
          <p:cNvPr id="28" name="IpsosLogo">
            <a:extLst>
              <a:ext uri="{FF2B5EF4-FFF2-40B4-BE49-F238E27FC236}">
                <a16:creationId xmlns:a16="http://schemas.microsoft.com/office/drawing/2014/main" id="{766306CE-117B-4980-B6FE-E25BE04BFE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46" name="Thank">
            <a:extLst>
              <a:ext uri="{FF2B5EF4-FFF2-40B4-BE49-F238E27FC236}">
                <a16:creationId xmlns:a16="http://schemas.microsoft.com/office/drawing/2014/main" id="{601BBF54-2EA0-4535-B5C7-3E533B5AB9A4}"/>
              </a:ext>
            </a:extLst>
          </p:cNvPr>
          <p:cNvSpPr txBox="1"/>
          <p:nvPr userDrawn="1"/>
        </p:nvSpPr>
        <p:spPr>
          <a:xfrm>
            <a:off x="631150" y="534745"/>
            <a:ext cx="3231654" cy="1107996"/>
          </a:xfrm>
          <a:prstGeom prst="rect">
            <a:avLst/>
          </a:prstGeom>
          <a:noFill/>
        </p:spPr>
        <p:txBody>
          <a:bodyPr wrap="none" lIns="0" tIns="0" rIns="0" bIns="0" rtlCol="0">
            <a:spAutoFit/>
          </a:bodyPr>
          <a:lstStyle/>
          <a:p>
            <a:r>
              <a:rPr lang="nl-BE" sz="7200" b="1" dirty="0">
                <a:solidFill>
                  <a:schemeClr val="bg1"/>
                </a:solidFill>
                <a:latin typeface="+mn-lt"/>
              </a:rPr>
              <a:t>THANK</a:t>
            </a:r>
          </a:p>
        </p:txBody>
      </p:sp>
      <p:sp>
        <p:nvSpPr>
          <p:cNvPr id="47" name="You">
            <a:extLst>
              <a:ext uri="{FF2B5EF4-FFF2-40B4-BE49-F238E27FC236}">
                <a16:creationId xmlns:a16="http://schemas.microsoft.com/office/drawing/2014/main" id="{D0D4156D-3B20-4A9F-8188-B689789B85AD}"/>
              </a:ext>
            </a:extLst>
          </p:cNvPr>
          <p:cNvSpPr txBox="1"/>
          <p:nvPr userDrawn="1"/>
        </p:nvSpPr>
        <p:spPr>
          <a:xfrm>
            <a:off x="631150" y="1605008"/>
            <a:ext cx="3232800" cy="1090066"/>
          </a:xfrm>
          <a:prstGeom prst="rect">
            <a:avLst/>
          </a:prstGeom>
          <a:solidFill>
            <a:schemeClr val="tx2"/>
          </a:solidFill>
        </p:spPr>
        <p:txBody>
          <a:bodyPr wrap="square" lIns="0" tIns="0" rIns="0" bIns="0" rtlCol="0" anchor="ctr">
            <a:noAutofit/>
          </a:bodyPr>
          <a:lstStyle/>
          <a:p>
            <a:pPr algn="ctr"/>
            <a:r>
              <a:rPr lang="nl-BE" sz="7200" b="1" dirty="0">
                <a:solidFill>
                  <a:schemeClr val="bg1"/>
                </a:solidFill>
                <a:latin typeface="+mn-lt"/>
              </a:rPr>
              <a:t>YOU!</a:t>
            </a:r>
          </a:p>
        </p:txBody>
      </p:sp>
    </p:spTree>
    <p:extLst>
      <p:ext uri="{BB962C8B-B14F-4D97-AF65-F5344CB8AC3E}">
        <p14:creationId xmlns:p14="http://schemas.microsoft.com/office/powerpoint/2010/main" val="3197851467"/>
      </p:ext>
    </p:extLst>
  </p:cSld>
  <p:clrMapOvr>
    <a:masterClrMapping/>
  </p:clrMapOvr>
  <p:extLst>
    <p:ext uri="{DCECCB84-F9BA-43D5-87BE-67443E8EF086}">
      <p15:sldGuideLst xmlns:p15="http://schemas.microsoft.com/office/powerpoint/2012/main">
        <p15:guide id="1" pos="39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hanks &amp; Contacts (1)">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30" name="Angled stripes">
            <a:extLst>
              <a:ext uri="{FF2B5EF4-FFF2-40B4-BE49-F238E27FC236}">
                <a16:creationId xmlns:a16="http://schemas.microsoft.com/office/drawing/2014/main" id="{C8B8AF00-7F29-4059-919A-34AB8FF761EE}"/>
              </a:ext>
            </a:extLst>
          </p:cNvPr>
          <p:cNvGrpSpPr/>
          <p:nvPr userDrawn="1"/>
        </p:nvGrpSpPr>
        <p:grpSpPr>
          <a:xfrm>
            <a:off x="2101012" y="2821242"/>
            <a:ext cx="11833943" cy="1855206"/>
            <a:chOff x="2101012" y="2821242"/>
            <a:chExt cx="11833943" cy="1855206"/>
          </a:xfrm>
        </p:grpSpPr>
        <p:sp>
          <p:nvSpPr>
            <p:cNvPr id="32" name="Angled stripe 1">
              <a:extLst>
                <a:ext uri="{FF2B5EF4-FFF2-40B4-BE49-F238E27FC236}">
                  <a16:creationId xmlns:a16="http://schemas.microsoft.com/office/drawing/2014/main" id="{DADD97D1-C55F-4E52-9379-40C2C5016806}"/>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3" name="Angled stripe 2">
              <a:extLst>
                <a:ext uri="{FF2B5EF4-FFF2-40B4-BE49-F238E27FC236}">
                  <a16:creationId xmlns:a16="http://schemas.microsoft.com/office/drawing/2014/main" id="{28F4E720-20CB-4FAB-A8EA-39AC17295C41}"/>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36" name="GameChangers">
            <a:extLst>
              <a:ext uri="{FF2B5EF4-FFF2-40B4-BE49-F238E27FC236}">
                <a16:creationId xmlns:a16="http://schemas.microsoft.com/office/drawing/2014/main" id="{61907518-2C9D-4916-A2E9-4FD5F5977DA8}"/>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nl-BE" noProof="0" dirty="0"/>
          </a:p>
        </p:txBody>
      </p:sp>
      <p:pic>
        <p:nvPicPr>
          <p:cNvPr id="37" name="IpsosLogo">
            <a:extLst>
              <a:ext uri="{FF2B5EF4-FFF2-40B4-BE49-F238E27FC236}">
                <a16:creationId xmlns:a16="http://schemas.microsoft.com/office/drawing/2014/main" id="{5D4E1E8D-6AD1-4899-83B2-AC2F32DCC0F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34" name="Thank">
            <a:extLst>
              <a:ext uri="{FF2B5EF4-FFF2-40B4-BE49-F238E27FC236}">
                <a16:creationId xmlns:a16="http://schemas.microsoft.com/office/drawing/2014/main" id="{37CA2F33-CA02-4A71-AC54-076BCBA7FE3A}"/>
              </a:ext>
            </a:extLst>
          </p:cNvPr>
          <p:cNvSpPr txBox="1"/>
          <p:nvPr userDrawn="1"/>
        </p:nvSpPr>
        <p:spPr>
          <a:xfrm>
            <a:off x="631150" y="534745"/>
            <a:ext cx="3231654" cy="1107996"/>
          </a:xfrm>
          <a:prstGeom prst="rect">
            <a:avLst/>
          </a:prstGeom>
          <a:noFill/>
        </p:spPr>
        <p:txBody>
          <a:bodyPr wrap="none" lIns="0" tIns="0" rIns="0" bIns="0" rtlCol="0">
            <a:spAutoFit/>
          </a:bodyPr>
          <a:lstStyle/>
          <a:p>
            <a:r>
              <a:rPr lang="nl-BE" sz="7200" b="1" dirty="0">
                <a:solidFill>
                  <a:schemeClr val="bg1"/>
                </a:solidFill>
                <a:latin typeface="+mn-lt"/>
              </a:rPr>
              <a:t>THANK</a:t>
            </a:r>
          </a:p>
        </p:txBody>
      </p:sp>
      <p:sp>
        <p:nvSpPr>
          <p:cNvPr id="35" name="You">
            <a:extLst>
              <a:ext uri="{FF2B5EF4-FFF2-40B4-BE49-F238E27FC236}">
                <a16:creationId xmlns:a16="http://schemas.microsoft.com/office/drawing/2014/main" id="{B309B63E-1974-4C2D-95EE-5527D5578F0E}"/>
              </a:ext>
            </a:extLst>
          </p:cNvPr>
          <p:cNvSpPr txBox="1"/>
          <p:nvPr userDrawn="1"/>
        </p:nvSpPr>
        <p:spPr>
          <a:xfrm>
            <a:off x="631150" y="1605008"/>
            <a:ext cx="3232800" cy="1090066"/>
          </a:xfrm>
          <a:prstGeom prst="rect">
            <a:avLst/>
          </a:prstGeom>
          <a:solidFill>
            <a:schemeClr val="tx2"/>
          </a:solidFill>
        </p:spPr>
        <p:txBody>
          <a:bodyPr wrap="square" lIns="0" tIns="0" rIns="0" bIns="0" rtlCol="0" anchor="ctr">
            <a:noAutofit/>
          </a:bodyPr>
          <a:lstStyle/>
          <a:p>
            <a:pPr algn="ctr"/>
            <a:r>
              <a:rPr lang="nl-BE" sz="7200" b="1" dirty="0">
                <a:solidFill>
                  <a:schemeClr val="bg1"/>
                </a:solidFill>
                <a:latin typeface="+mn-lt"/>
              </a:rPr>
              <a:t>YOU!</a:t>
            </a:r>
          </a:p>
        </p:txBody>
      </p:sp>
      <p:grpSp>
        <p:nvGrpSpPr>
          <p:cNvPr id="2" name="Icons01">
            <a:extLst>
              <a:ext uri="{FF2B5EF4-FFF2-40B4-BE49-F238E27FC236}">
                <a16:creationId xmlns:a16="http://schemas.microsoft.com/office/drawing/2014/main" id="{82E6D07F-FEB2-4872-95FF-B60FAAF2C0F3}"/>
              </a:ext>
            </a:extLst>
          </p:cNvPr>
          <p:cNvGrpSpPr/>
          <p:nvPr userDrawn="1"/>
        </p:nvGrpSpPr>
        <p:grpSpPr>
          <a:xfrm>
            <a:off x="631150" y="4043586"/>
            <a:ext cx="464690" cy="562031"/>
            <a:chOff x="631150" y="4043586"/>
            <a:chExt cx="464690" cy="562031"/>
          </a:xfrm>
        </p:grpSpPr>
        <p:cxnSp>
          <p:nvCxnSpPr>
            <p:cNvPr id="139" name="Hline">
              <a:extLst>
                <a:ext uri="{FF2B5EF4-FFF2-40B4-BE49-F238E27FC236}">
                  <a16:creationId xmlns:a16="http://schemas.microsoft.com/office/drawing/2014/main" id="{F9951622-9DCB-4EDE-AB06-074072E00F89}"/>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0" name="IconPhone">
              <a:extLst>
                <a:ext uri="{FF2B5EF4-FFF2-40B4-BE49-F238E27FC236}">
                  <a16:creationId xmlns:a16="http://schemas.microsoft.com/office/drawing/2014/main" id="{046E5E11-DA76-4BF9-BB1E-D012E1C45F4A}"/>
                </a:ext>
              </a:extLst>
            </p:cNvPr>
            <p:cNvGrpSpPr>
              <a:grpSpLocks noChangeAspect="1"/>
            </p:cNvGrpSpPr>
            <p:nvPr/>
          </p:nvGrpSpPr>
          <p:grpSpPr>
            <a:xfrm>
              <a:off x="631150" y="4425617"/>
              <a:ext cx="180000" cy="180000"/>
              <a:chOff x="2703390" y="3158472"/>
              <a:chExt cx="960114" cy="960114"/>
            </a:xfrm>
          </p:grpSpPr>
          <p:sp>
            <p:nvSpPr>
              <p:cNvPr id="148" name="Ellipse 125">
                <a:extLst>
                  <a:ext uri="{FF2B5EF4-FFF2-40B4-BE49-F238E27FC236}">
                    <a16:creationId xmlns:a16="http://schemas.microsoft.com/office/drawing/2014/main" id="{704E232E-2D88-4FA0-8D7C-847AB2B049A4}"/>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49" name="Group 4">
                <a:extLst>
                  <a:ext uri="{FF2B5EF4-FFF2-40B4-BE49-F238E27FC236}">
                    <a16:creationId xmlns:a16="http://schemas.microsoft.com/office/drawing/2014/main" id="{8E8604C7-3C6A-44CD-8D0C-4D5FDC00209D}"/>
                  </a:ext>
                </a:extLst>
              </p:cNvPr>
              <p:cNvGrpSpPr>
                <a:grpSpLocks noChangeAspect="1"/>
              </p:cNvGrpSpPr>
              <p:nvPr/>
            </p:nvGrpSpPr>
            <p:grpSpPr bwMode="auto">
              <a:xfrm>
                <a:off x="2912386" y="3366720"/>
                <a:ext cx="542122" cy="543618"/>
                <a:chOff x="2638" y="958"/>
                <a:chExt cx="1087" cy="1090"/>
              </a:xfrm>
              <a:noFill/>
            </p:grpSpPr>
            <p:sp>
              <p:nvSpPr>
                <p:cNvPr id="150" name="Freeform 5">
                  <a:extLst>
                    <a:ext uri="{FF2B5EF4-FFF2-40B4-BE49-F238E27FC236}">
                      <a16:creationId xmlns:a16="http://schemas.microsoft.com/office/drawing/2014/main" id="{A1251870-40E2-4515-A610-BF01C39E829D}"/>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Freeform 6">
                  <a:extLst>
                    <a:ext uri="{FF2B5EF4-FFF2-40B4-BE49-F238E27FC236}">
                      <a16:creationId xmlns:a16="http://schemas.microsoft.com/office/drawing/2014/main" id="{4C4A893C-D6DC-4344-B313-868E83D22170}"/>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Freeform 7">
                  <a:extLst>
                    <a:ext uri="{FF2B5EF4-FFF2-40B4-BE49-F238E27FC236}">
                      <a16:creationId xmlns:a16="http://schemas.microsoft.com/office/drawing/2014/main" id="{399334B6-F29A-4A81-907E-E6D193F4900F}"/>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41" name="IconEmail">
              <a:extLst>
                <a:ext uri="{FF2B5EF4-FFF2-40B4-BE49-F238E27FC236}">
                  <a16:creationId xmlns:a16="http://schemas.microsoft.com/office/drawing/2014/main" id="{5CFB9EFF-3059-4F2C-B758-010039D4BF75}"/>
                </a:ext>
              </a:extLst>
            </p:cNvPr>
            <p:cNvGrpSpPr>
              <a:grpSpLocks noChangeAspect="1"/>
            </p:cNvGrpSpPr>
            <p:nvPr/>
          </p:nvGrpSpPr>
          <p:grpSpPr>
            <a:xfrm>
              <a:off x="631150" y="4162565"/>
              <a:ext cx="180000" cy="180000"/>
              <a:chOff x="2703390" y="4365085"/>
              <a:chExt cx="960114" cy="960114"/>
            </a:xfrm>
          </p:grpSpPr>
          <p:sp>
            <p:nvSpPr>
              <p:cNvPr id="142" name="Ellipse 125">
                <a:extLst>
                  <a:ext uri="{FF2B5EF4-FFF2-40B4-BE49-F238E27FC236}">
                    <a16:creationId xmlns:a16="http://schemas.microsoft.com/office/drawing/2014/main" id="{8220BC8E-FDC7-4EE7-8700-6A81DF6C710E}"/>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43" name="Group 142">
                <a:extLst>
                  <a:ext uri="{FF2B5EF4-FFF2-40B4-BE49-F238E27FC236}">
                    <a16:creationId xmlns:a16="http://schemas.microsoft.com/office/drawing/2014/main" id="{7957A88D-0B53-4533-B4C3-F852FD44E0F4}"/>
                  </a:ext>
                </a:extLst>
              </p:cNvPr>
              <p:cNvGrpSpPr>
                <a:grpSpLocks noChangeAspect="1"/>
              </p:cNvGrpSpPr>
              <p:nvPr/>
            </p:nvGrpSpPr>
            <p:grpSpPr>
              <a:xfrm>
                <a:off x="2886170" y="4635603"/>
                <a:ext cx="594554" cy="419078"/>
                <a:chOff x="4562584" y="4650255"/>
                <a:chExt cx="457200" cy="322263"/>
              </a:xfrm>
            </p:grpSpPr>
            <p:sp>
              <p:nvSpPr>
                <p:cNvPr id="144" name="Line 20">
                  <a:extLst>
                    <a:ext uri="{FF2B5EF4-FFF2-40B4-BE49-F238E27FC236}">
                      <a16:creationId xmlns:a16="http://schemas.microsoft.com/office/drawing/2014/main" id="{46123D2C-3CE7-418B-86E8-B94232A4B2F5}"/>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45" name="Freeform 21">
                  <a:extLst>
                    <a:ext uri="{FF2B5EF4-FFF2-40B4-BE49-F238E27FC236}">
                      <a16:creationId xmlns:a16="http://schemas.microsoft.com/office/drawing/2014/main" id="{E7108A6A-3513-4C31-8E9D-0D113FC55EF0}"/>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46" name="Freeform 22">
                  <a:extLst>
                    <a:ext uri="{FF2B5EF4-FFF2-40B4-BE49-F238E27FC236}">
                      <a16:creationId xmlns:a16="http://schemas.microsoft.com/office/drawing/2014/main" id="{5D067D68-68ED-45AE-81B5-EC33DF7DF4F7}"/>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47" name="Line 23">
                  <a:extLst>
                    <a:ext uri="{FF2B5EF4-FFF2-40B4-BE49-F238E27FC236}">
                      <a16:creationId xmlns:a16="http://schemas.microsoft.com/office/drawing/2014/main" id="{DD24D061-0E07-469E-939B-7D83B25A057A}"/>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155" name="strPhone01">
            <a:extLst>
              <a:ext uri="{FF2B5EF4-FFF2-40B4-BE49-F238E27FC236}">
                <a16:creationId xmlns:a16="http://schemas.microsoft.com/office/drawing/2014/main" id="{BCB534B6-09EA-44D3-BFF9-551B320259F0}"/>
              </a:ext>
            </a:extLst>
          </p:cNvPr>
          <p:cNvSpPr>
            <a:spLocks noGrp="1"/>
          </p:cNvSpPr>
          <p:nvPr userDrawn="1">
            <p:ph type="body" sz="quarter" idx="12" hasCustomPrompt="1"/>
          </p:nvPr>
        </p:nvSpPr>
        <p:spPr>
          <a:xfrm>
            <a:off x="900707" y="4417541"/>
            <a:ext cx="4050443" cy="246221"/>
          </a:xfrm>
        </p:spPr>
        <p:txBody>
          <a:bodyPr>
            <a:noAutofit/>
          </a:bodyPr>
          <a:lstStyle>
            <a:lvl1pPr>
              <a:spcBef>
                <a:spcPts val="0"/>
              </a:spcBef>
              <a:defRPr sz="1200" cap="none" baseline="0">
                <a:solidFill>
                  <a:schemeClr val="bg1"/>
                </a:solidFill>
                <a:latin typeface="+mn-lt"/>
              </a:defRPr>
            </a:lvl1pPr>
          </a:lstStyle>
          <a:p>
            <a:pPr lvl="0"/>
            <a:r>
              <a:rPr lang="nl-BE" sz="1200" dirty="0">
                <a:solidFill>
                  <a:schemeClr val="bg1"/>
                </a:solidFill>
              </a:rPr>
              <a:t>+32 # ### ## ##</a:t>
            </a:r>
            <a:endParaRPr lang="nl-BE" dirty="0"/>
          </a:p>
        </p:txBody>
      </p:sp>
      <p:sp>
        <p:nvSpPr>
          <p:cNvPr id="156" name="strEmail01">
            <a:extLst>
              <a:ext uri="{FF2B5EF4-FFF2-40B4-BE49-F238E27FC236}">
                <a16:creationId xmlns:a16="http://schemas.microsoft.com/office/drawing/2014/main" id="{888684B9-CD4A-4886-8509-C2567DBF6773}"/>
              </a:ext>
            </a:extLst>
          </p:cNvPr>
          <p:cNvSpPr>
            <a:spLocks noGrp="1"/>
          </p:cNvSpPr>
          <p:nvPr userDrawn="1">
            <p:ph type="body" sz="quarter" idx="13" hasCustomPrompt="1"/>
          </p:nvPr>
        </p:nvSpPr>
        <p:spPr>
          <a:xfrm>
            <a:off x="900707" y="4159760"/>
            <a:ext cx="4050443" cy="246221"/>
          </a:xfrm>
        </p:spPr>
        <p:txBody>
          <a:bodyPr>
            <a:noAutofit/>
          </a:bodyPr>
          <a:lstStyle>
            <a:lvl1pPr>
              <a:spcBef>
                <a:spcPts val="0"/>
              </a:spcBef>
              <a:defRPr sz="1200" cap="none" baseline="0">
                <a:solidFill>
                  <a:schemeClr val="bg1"/>
                </a:solidFill>
                <a:latin typeface="+mn-lt"/>
              </a:defRPr>
            </a:lvl1pPr>
          </a:lstStyle>
          <a:p>
            <a:pPr lvl="0"/>
            <a:r>
              <a:rPr lang="nl-BE" sz="1200" dirty="0">
                <a:solidFill>
                  <a:schemeClr val="bg1"/>
                </a:solidFill>
              </a:rPr>
              <a:t>firstname.lastname@ipsos.com</a:t>
            </a:r>
            <a:endParaRPr lang="nl-BE" dirty="0"/>
          </a:p>
        </p:txBody>
      </p:sp>
      <p:sp>
        <p:nvSpPr>
          <p:cNvPr id="154" name="strFunction01">
            <a:extLst>
              <a:ext uri="{FF2B5EF4-FFF2-40B4-BE49-F238E27FC236}">
                <a16:creationId xmlns:a16="http://schemas.microsoft.com/office/drawing/2014/main" id="{F43C5EB0-96D8-4896-92BB-154617B4019D}"/>
              </a:ext>
            </a:extLst>
          </p:cNvPr>
          <p:cNvSpPr>
            <a:spLocks noGrp="1"/>
          </p:cNvSpPr>
          <p:nvPr userDrawn="1">
            <p:ph type="body" sz="quarter" idx="11" hasCustomPrompt="1"/>
          </p:nvPr>
        </p:nvSpPr>
        <p:spPr>
          <a:xfrm>
            <a:off x="631150" y="3715634"/>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dirty="0"/>
              <a:t>Function Title</a:t>
            </a:r>
          </a:p>
        </p:txBody>
      </p:sp>
      <p:sp>
        <p:nvSpPr>
          <p:cNvPr id="153" name="strName01">
            <a:extLst>
              <a:ext uri="{FF2B5EF4-FFF2-40B4-BE49-F238E27FC236}">
                <a16:creationId xmlns:a16="http://schemas.microsoft.com/office/drawing/2014/main" id="{CA6EDA0F-2CDC-4422-81EB-FBC0023609D5}"/>
              </a:ext>
            </a:extLst>
          </p:cNvPr>
          <p:cNvSpPr>
            <a:spLocks noGrp="1"/>
          </p:cNvSpPr>
          <p:nvPr userDrawn="1">
            <p:ph type="body" sz="quarter" idx="10" hasCustomPrompt="1"/>
          </p:nvPr>
        </p:nvSpPr>
        <p:spPr>
          <a:xfrm>
            <a:off x="631150" y="3475694"/>
            <a:ext cx="4320000" cy="246221"/>
          </a:xfrm>
        </p:spPr>
        <p:txBody>
          <a:bodyPr>
            <a:noAutofit/>
          </a:bodyPr>
          <a:lstStyle>
            <a:lvl1pPr>
              <a:spcBef>
                <a:spcPts val="0"/>
              </a:spcBef>
              <a:defRPr cap="all" baseline="0">
                <a:solidFill>
                  <a:schemeClr val="bg1"/>
                </a:solidFill>
                <a:latin typeface="+mj-lt"/>
              </a:defRPr>
            </a:lvl1pPr>
          </a:lstStyle>
          <a:p>
            <a:pPr lvl="0"/>
            <a:r>
              <a:rPr lang="nl-BE" dirty="0"/>
              <a:t>Firstname Lastname</a:t>
            </a:r>
          </a:p>
        </p:txBody>
      </p:sp>
    </p:spTree>
    <p:extLst>
      <p:ext uri="{BB962C8B-B14F-4D97-AF65-F5344CB8AC3E}">
        <p14:creationId xmlns:p14="http://schemas.microsoft.com/office/powerpoint/2010/main" val="4183269078"/>
      </p:ext>
    </p:extLst>
  </p:cSld>
  <p:clrMapOvr>
    <a:masterClrMapping/>
  </p:clrMapOvr>
  <p:extLst>
    <p:ext uri="{DCECCB84-F9BA-43D5-87BE-67443E8EF086}">
      <p15:sldGuideLst xmlns:p15="http://schemas.microsoft.com/office/powerpoint/2012/main">
        <p15:guide id="1" pos="39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hanks &amp; Contacts (2)">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48" name="Angled stripes">
            <a:extLst>
              <a:ext uri="{FF2B5EF4-FFF2-40B4-BE49-F238E27FC236}">
                <a16:creationId xmlns:a16="http://schemas.microsoft.com/office/drawing/2014/main" id="{6474FC46-18DA-4146-BB5E-A715CEC0A659}"/>
              </a:ext>
            </a:extLst>
          </p:cNvPr>
          <p:cNvGrpSpPr/>
          <p:nvPr userDrawn="1"/>
        </p:nvGrpSpPr>
        <p:grpSpPr>
          <a:xfrm>
            <a:off x="2101012" y="2821242"/>
            <a:ext cx="11833943" cy="1855206"/>
            <a:chOff x="2101012" y="2821242"/>
            <a:chExt cx="11833943" cy="1855206"/>
          </a:xfrm>
        </p:grpSpPr>
        <p:sp>
          <p:nvSpPr>
            <p:cNvPr id="49" name="Angled stripe 1">
              <a:extLst>
                <a:ext uri="{FF2B5EF4-FFF2-40B4-BE49-F238E27FC236}">
                  <a16:creationId xmlns:a16="http://schemas.microsoft.com/office/drawing/2014/main" id="{F787226F-625E-4C84-98E0-F63299370DC9}"/>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50" name="Angled stripe 2">
              <a:extLst>
                <a:ext uri="{FF2B5EF4-FFF2-40B4-BE49-F238E27FC236}">
                  <a16:creationId xmlns:a16="http://schemas.microsoft.com/office/drawing/2014/main" id="{C25B7367-1252-49A7-AFA7-FD5450E0891A}"/>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53" name="GameChangers">
            <a:extLst>
              <a:ext uri="{FF2B5EF4-FFF2-40B4-BE49-F238E27FC236}">
                <a16:creationId xmlns:a16="http://schemas.microsoft.com/office/drawing/2014/main" id="{B6B2605B-766D-4848-B404-F000387F9598}"/>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nl-BE" noProof="0" dirty="0"/>
          </a:p>
        </p:txBody>
      </p:sp>
      <p:pic>
        <p:nvPicPr>
          <p:cNvPr id="54" name="IpsosLogo">
            <a:extLst>
              <a:ext uri="{FF2B5EF4-FFF2-40B4-BE49-F238E27FC236}">
                <a16:creationId xmlns:a16="http://schemas.microsoft.com/office/drawing/2014/main" id="{467B23F8-2D0F-4AF1-8CD0-EA8EAC8708E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51" name="Thank">
            <a:extLst>
              <a:ext uri="{FF2B5EF4-FFF2-40B4-BE49-F238E27FC236}">
                <a16:creationId xmlns:a16="http://schemas.microsoft.com/office/drawing/2014/main" id="{FC815069-EF86-4562-8A14-D32195775E50}"/>
              </a:ext>
            </a:extLst>
          </p:cNvPr>
          <p:cNvSpPr txBox="1"/>
          <p:nvPr userDrawn="1"/>
        </p:nvSpPr>
        <p:spPr>
          <a:xfrm>
            <a:off x="631150" y="534745"/>
            <a:ext cx="3231654" cy="1107996"/>
          </a:xfrm>
          <a:prstGeom prst="rect">
            <a:avLst/>
          </a:prstGeom>
          <a:noFill/>
        </p:spPr>
        <p:txBody>
          <a:bodyPr wrap="none" lIns="0" tIns="0" rIns="0" bIns="0" rtlCol="0">
            <a:spAutoFit/>
          </a:bodyPr>
          <a:lstStyle/>
          <a:p>
            <a:r>
              <a:rPr lang="nl-BE" sz="7200" b="1" dirty="0">
                <a:solidFill>
                  <a:schemeClr val="bg1"/>
                </a:solidFill>
                <a:latin typeface="+mn-lt"/>
              </a:rPr>
              <a:t>THANK</a:t>
            </a:r>
          </a:p>
        </p:txBody>
      </p:sp>
      <p:sp>
        <p:nvSpPr>
          <p:cNvPr id="52" name="You">
            <a:extLst>
              <a:ext uri="{FF2B5EF4-FFF2-40B4-BE49-F238E27FC236}">
                <a16:creationId xmlns:a16="http://schemas.microsoft.com/office/drawing/2014/main" id="{79A7CBD7-0426-41BC-B6D6-47AE9AC69E87}"/>
              </a:ext>
            </a:extLst>
          </p:cNvPr>
          <p:cNvSpPr txBox="1"/>
          <p:nvPr userDrawn="1"/>
        </p:nvSpPr>
        <p:spPr>
          <a:xfrm>
            <a:off x="631150" y="1605008"/>
            <a:ext cx="3232800" cy="1090066"/>
          </a:xfrm>
          <a:prstGeom prst="rect">
            <a:avLst/>
          </a:prstGeom>
          <a:solidFill>
            <a:schemeClr val="tx2"/>
          </a:solidFill>
        </p:spPr>
        <p:txBody>
          <a:bodyPr wrap="square" lIns="0" tIns="0" rIns="0" bIns="0" rtlCol="0" anchor="ctr">
            <a:noAutofit/>
          </a:bodyPr>
          <a:lstStyle/>
          <a:p>
            <a:pPr algn="ctr"/>
            <a:r>
              <a:rPr lang="nl-BE" sz="7200" b="1" dirty="0">
                <a:solidFill>
                  <a:schemeClr val="bg1"/>
                </a:solidFill>
                <a:latin typeface="+mn-lt"/>
              </a:rPr>
              <a:t>YOU!</a:t>
            </a:r>
          </a:p>
        </p:txBody>
      </p:sp>
      <p:grpSp>
        <p:nvGrpSpPr>
          <p:cNvPr id="171" name="Icons02">
            <a:extLst>
              <a:ext uri="{FF2B5EF4-FFF2-40B4-BE49-F238E27FC236}">
                <a16:creationId xmlns:a16="http://schemas.microsoft.com/office/drawing/2014/main" id="{3E9DA0FE-B996-4592-A145-6B29589E46DF}"/>
              </a:ext>
            </a:extLst>
          </p:cNvPr>
          <p:cNvGrpSpPr/>
          <p:nvPr userDrawn="1"/>
        </p:nvGrpSpPr>
        <p:grpSpPr>
          <a:xfrm>
            <a:off x="5267422" y="4043586"/>
            <a:ext cx="464690" cy="562031"/>
            <a:chOff x="631150" y="4043586"/>
            <a:chExt cx="464690" cy="562031"/>
          </a:xfrm>
        </p:grpSpPr>
        <p:cxnSp>
          <p:nvCxnSpPr>
            <p:cNvPr id="172" name="Hline">
              <a:extLst>
                <a:ext uri="{FF2B5EF4-FFF2-40B4-BE49-F238E27FC236}">
                  <a16:creationId xmlns:a16="http://schemas.microsoft.com/office/drawing/2014/main" id="{E0820381-BA9F-4292-B89B-326958559A6A}"/>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3" name="IconPhone">
              <a:extLst>
                <a:ext uri="{FF2B5EF4-FFF2-40B4-BE49-F238E27FC236}">
                  <a16:creationId xmlns:a16="http://schemas.microsoft.com/office/drawing/2014/main" id="{09A41851-6783-4747-90A0-401C39D757A9}"/>
                </a:ext>
              </a:extLst>
            </p:cNvPr>
            <p:cNvGrpSpPr>
              <a:grpSpLocks noChangeAspect="1"/>
            </p:cNvGrpSpPr>
            <p:nvPr/>
          </p:nvGrpSpPr>
          <p:grpSpPr>
            <a:xfrm>
              <a:off x="631150" y="4425617"/>
              <a:ext cx="180000" cy="180000"/>
              <a:chOff x="2703390" y="3158472"/>
              <a:chExt cx="960114" cy="960114"/>
            </a:xfrm>
          </p:grpSpPr>
          <p:sp>
            <p:nvSpPr>
              <p:cNvPr id="181" name="Ellipse 125">
                <a:extLst>
                  <a:ext uri="{FF2B5EF4-FFF2-40B4-BE49-F238E27FC236}">
                    <a16:creationId xmlns:a16="http://schemas.microsoft.com/office/drawing/2014/main" id="{AFF510ED-E0BF-4FF1-960C-4F4B53F3CE7F}"/>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82" name="Group 4">
                <a:extLst>
                  <a:ext uri="{FF2B5EF4-FFF2-40B4-BE49-F238E27FC236}">
                    <a16:creationId xmlns:a16="http://schemas.microsoft.com/office/drawing/2014/main" id="{9022AFBF-0B63-4399-B3E3-61288A731917}"/>
                  </a:ext>
                </a:extLst>
              </p:cNvPr>
              <p:cNvGrpSpPr>
                <a:grpSpLocks noChangeAspect="1"/>
              </p:cNvGrpSpPr>
              <p:nvPr/>
            </p:nvGrpSpPr>
            <p:grpSpPr bwMode="auto">
              <a:xfrm>
                <a:off x="2912386" y="3366720"/>
                <a:ext cx="542122" cy="543618"/>
                <a:chOff x="2638" y="958"/>
                <a:chExt cx="1087" cy="1090"/>
              </a:xfrm>
              <a:noFill/>
            </p:grpSpPr>
            <p:sp>
              <p:nvSpPr>
                <p:cNvPr id="183" name="Freeform 5">
                  <a:extLst>
                    <a:ext uri="{FF2B5EF4-FFF2-40B4-BE49-F238E27FC236}">
                      <a16:creationId xmlns:a16="http://schemas.microsoft.com/office/drawing/2014/main" id="{4546AA30-17B8-4CD4-8A87-000ACCE4FC36}"/>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Freeform 6">
                  <a:extLst>
                    <a:ext uri="{FF2B5EF4-FFF2-40B4-BE49-F238E27FC236}">
                      <a16:creationId xmlns:a16="http://schemas.microsoft.com/office/drawing/2014/main" id="{A4FF0471-B4FD-4855-8CEB-DFBE53DD41BA}"/>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Freeform 7">
                  <a:extLst>
                    <a:ext uri="{FF2B5EF4-FFF2-40B4-BE49-F238E27FC236}">
                      <a16:creationId xmlns:a16="http://schemas.microsoft.com/office/drawing/2014/main" id="{AEC9BCE8-FF8D-4CA9-91E0-55B5FD0FD40A}"/>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74" name="IconEmail">
              <a:extLst>
                <a:ext uri="{FF2B5EF4-FFF2-40B4-BE49-F238E27FC236}">
                  <a16:creationId xmlns:a16="http://schemas.microsoft.com/office/drawing/2014/main" id="{6FD409C9-ACEA-47E6-8F0F-C91625D113B3}"/>
                </a:ext>
              </a:extLst>
            </p:cNvPr>
            <p:cNvGrpSpPr>
              <a:grpSpLocks noChangeAspect="1"/>
            </p:cNvGrpSpPr>
            <p:nvPr/>
          </p:nvGrpSpPr>
          <p:grpSpPr>
            <a:xfrm>
              <a:off x="631150" y="4162565"/>
              <a:ext cx="180000" cy="180000"/>
              <a:chOff x="2703390" y="4365085"/>
              <a:chExt cx="960114" cy="960114"/>
            </a:xfrm>
          </p:grpSpPr>
          <p:sp>
            <p:nvSpPr>
              <p:cNvPr id="175" name="Ellipse 125">
                <a:extLst>
                  <a:ext uri="{FF2B5EF4-FFF2-40B4-BE49-F238E27FC236}">
                    <a16:creationId xmlns:a16="http://schemas.microsoft.com/office/drawing/2014/main" id="{95BFDFC8-049D-49B7-8633-58549208D35A}"/>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76" name="Group 175">
                <a:extLst>
                  <a:ext uri="{FF2B5EF4-FFF2-40B4-BE49-F238E27FC236}">
                    <a16:creationId xmlns:a16="http://schemas.microsoft.com/office/drawing/2014/main" id="{43694B27-068A-4EE7-810A-7491B1866B54}"/>
                  </a:ext>
                </a:extLst>
              </p:cNvPr>
              <p:cNvGrpSpPr>
                <a:grpSpLocks noChangeAspect="1"/>
              </p:cNvGrpSpPr>
              <p:nvPr/>
            </p:nvGrpSpPr>
            <p:grpSpPr>
              <a:xfrm>
                <a:off x="2886170" y="4635603"/>
                <a:ext cx="594554" cy="419078"/>
                <a:chOff x="4562584" y="4650255"/>
                <a:chExt cx="457200" cy="322263"/>
              </a:xfrm>
            </p:grpSpPr>
            <p:sp>
              <p:nvSpPr>
                <p:cNvPr id="177" name="Line 20">
                  <a:extLst>
                    <a:ext uri="{FF2B5EF4-FFF2-40B4-BE49-F238E27FC236}">
                      <a16:creationId xmlns:a16="http://schemas.microsoft.com/office/drawing/2014/main" id="{9BA386E5-6C14-4C84-8361-BB05371DA895}"/>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78" name="Freeform 21">
                  <a:extLst>
                    <a:ext uri="{FF2B5EF4-FFF2-40B4-BE49-F238E27FC236}">
                      <a16:creationId xmlns:a16="http://schemas.microsoft.com/office/drawing/2014/main" id="{CD606574-A038-4115-912B-96D833B660EF}"/>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79" name="Freeform 22">
                  <a:extLst>
                    <a:ext uri="{FF2B5EF4-FFF2-40B4-BE49-F238E27FC236}">
                      <a16:creationId xmlns:a16="http://schemas.microsoft.com/office/drawing/2014/main" id="{4C227C4F-FF53-4A45-A019-67CF6AA6D354}"/>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80" name="Line 23">
                  <a:extLst>
                    <a:ext uri="{FF2B5EF4-FFF2-40B4-BE49-F238E27FC236}">
                      <a16:creationId xmlns:a16="http://schemas.microsoft.com/office/drawing/2014/main" id="{52E3DD9F-0B48-48BA-8F4A-95FC0C8E0869}"/>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186" name="strPhone02">
            <a:extLst>
              <a:ext uri="{FF2B5EF4-FFF2-40B4-BE49-F238E27FC236}">
                <a16:creationId xmlns:a16="http://schemas.microsoft.com/office/drawing/2014/main" id="{E2C0C522-12E4-4EF0-833F-E0F37D5F3D02}"/>
              </a:ext>
            </a:extLst>
          </p:cNvPr>
          <p:cNvSpPr>
            <a:spLocks noGrp="1"/>
          </p:cNvSpPr>
          <p:nvPr>
            <p:ph type="body" sz="quarter" idx="26" hasCustomPrompt="1"/>
          </p:nvPr>
        </p:nvSpPr>
        <p:spPr>
          <a:xfrm>
            <a:off x="5536979" y="4417541"/>
            <a:ext cx="4050443" cy="246221"/>
          </a:xfrm>
        </p:spPr>
        <p:txBody>
          <a:bodyPr>
            <a:noAutofit/>
          </a:bodyPr>
          <a:lstStyle>
            <a:lvl1pPr>
              <a:spcBef>
                <a:spcPts val="0"/>
              </a:spcBef>
              <a:defRPr sz="1200" cap="none" baseline="0">
                <a:solidFill>
                  <a:schemeClr val="bg1"/>
                </a:solidFill>
                <a:latin typeface="+mn-lt"/>
              </a:defRPr>
            </a:lvl1pPr>
          </a:lstStyle>
          <a:p>
            <a:pPr lvl="0"/>
            <a:r>
              <a:rPr lang="nl-BE" sz="1200" dirty="0">
                <a:solidFill>
                  <a:schemeClr val="bg1"/>
                </a:solidFill>
              </a:rPr>
              <a:t>+32 # ### ## ##</a:t>
            </a:r>
            <a:endParaRPr lang="nl-BE" dirty="0"/>
          </a:p>
        </p:txBody>
      </p:sp>
      <p:sp>
        <p:nvSpPr>
          <p:cNvPr id="187" name="strEmail02">
            <a:extLst>
              <a:ext uri="{FF2B5EF4-FFF2-40B4-BE49-F238E27FC236}">
                <a16:creationId xmlns:a16="http://schemas.microsoft.com/office/drawing/2014/main" id="{DE941389-73A0-43C7-9DBA-C71D9024DCFC}"/>
              </a:ext>
            </a:extLst>
          </p:cNvPr>
          <p:cNvSpPr>
            <a:spLocks noGrp="1"/>
          </p:cNvSpPr>
          <p:nvPr>
            <p:ph type="body" sz="quarter" idx="27" hasCustomPrompt="1"/>
          </p:nvPr>
        </p:nvSpPr>
        <p:spPr>
          <a:xfrm>
            <a:off x="5536979" y="4159760"/>
            <a:ext cx="4050443" cy="246221"/>
          </a:xfrm>
        </p:spPr>
        <p:txBody>
          <a:bodyPr>
            <a:noAutofit/>
          </a:bodyPr>
          <a:lstStyle>
            <a:lvl1pPr>
              <a:spcBef>
                <a:spcPts val="0"/>
              </a:spcBef>
              <a:defRPr sz="1200" cap="none" baseline="0">
                <a:solidFill>
                  <a:schemeClr val="bg1"/>
                </a:solidFill>
                <a:latin typeface="+mn-lt"/>
              </a:defRPr>
            </a:lvl1pPr>
          </a:lstStyle>
          <a:p>
            <a:pPr lvl="0"/>
            <a:r>
              <a:rPr lang="nl-BE" sz="1200" dirty="0">
                <a:solidFill>
                  <a:schemeClr val="bg1"/>
                </a:solidFill>
              </a:rPr>
              <a:t>firstname.lastname@ipsos.com</a:t>
            </a:r>
            <a:endParaRPr lang="nl-BE" dirty="0"/>
          </a:p>
        </p:txBody>
      </p:sp>
      <p:sp>
        <p:nvSpPr>
          <p:cNvPr id="188" name="strFunction02">
            <a:extLst>
              <a:ext uri="{FF2B5EF4-FFF2-40B4-BE49-F238E27FC236}">
                <a16:creationId xmlns:a16="http://schemas.microsoft.com/office/drawing/2014/main" id="{D8CBC902-433C-4313-98FA-5AA1866EC939}"/>
              </a:ext>
            </a:extLst>
          </p:cNvPr>
          <p:cNvSpPr>
            <a:spLocks noGrp="1"/>
          </p:cNvSpPr>
          <p:nvPr>
            <p:ph type="body" sz="quarter" idx="28" hasCustomPrompt="1"/>
          </p:nvPr>
        </p:nvSpPr>
        <p:spPr>
          <a:xfrm>
            <a:off x="5267422" y="3715634"/>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dirty="0"/>
              <a:t>Function Title</a:t>
            </a:r>
          </a:p>
        </p:txBody>
      </p:sp>
      <p:sp>
        <p:nvSpPr>
          <p:cNvPr id="189" name="strName02">
            <a:extLst>
              <a:ext uri="{FF2B5EF4-FFF2-40B4-BE49-F238E27FC236}">
                <a16:creationId xmlns:a16="http://schemas.microsoft.com/office/drawing/2014/main" id="{B7CAD57A-FEFC-47FA-AF95-5D0511D06A8D}"/>
              </a:ext>
            </a:extLst>
          </p:cNvPr>
          <p:cNvSpPr>
            <a:spLocks noGrp="1"/>
          </p:cNvSpPr>
          <p:nvPr>
            <p:ph type="body" sz="quarter" idx="29" hasCustomPrompt="1"/>
          </p:nvPr>
        </p:nvSpPr>
        <p:spPr>
          <a:xfrm>
            <a:off x="5267422" y="3475694"/>
            <a:ext cx="4320000" cy="246221"/>
          </a:xfrm>
        </p:spPr>
        <p:txBody>
          <a:bodyPr>
            <a:noAutofit/>
          </a:bodyPr>
          <a:lstStyle>
            <a:lvl1pPr>
              <a:spcBef>
                <a:spcPts val="0"/>
              </a:spcBef>
              <a:defRPr cap="all" baseline="0">
                <a:solidFill>
                  <a:schemeClr val="bg1"/>
                </a:solidFill>
                <a:latin typeface="+mj-lt"/>
              </a:defRPr>
            </a:lvl1pPr>
          </a:lstStyle>
          <a:p>
            <a:pPr lvl="0"/>
            <a:r>
              <a:rPr lang="nl-BE" dirty="0"/>
              <a:t>Firstname Lastname</a:t>
            </a:r>
          </a:p>
        </p:txBody>
      </p:sp>
      <p:grpSp>
        <p:nvGrpSpPr>
          <p:cNvPr id="93" name="Icons01">
            <a:extLst>
              <a:ext uri="{FF2B5EF4-FFF2-40B4-BE49-F238E27FC236}">
                <a16:creationId xmlns:a16="http://schemas.microsoft.com/office/drawing/2014/main" id="{239DD276-DDB8-44F0-9FC0-D73680DA20F5}"/>
              </a:ext>
            </a:extLst>
          </p:cNvPr>
          <p:cNvGrpSpPr/>
          <p:nvPr userDrawn="1"/>
        </p:nvGrpSpPr>
        <p:grpSpPr>
          <a:xfrm>
            <a:off x="631150" y="4043586"/>
            <a:ext cx="464690" cy="562031"/>
            <a:chOff x="631150" y="4043586"/>
            <a:chExt cx="464690" cy="562031"/>
          </a:xfrm>
        </p:grpSpPr>
        <p:cxnSp>
          <p:nvCxnSpPr>
            <p:cNvPr id="94" name="Hline">
              <a:extLst>
                <a:ext uri="{FF2B5EF4-FFF2-40B4-BE49-F238E27FC236}">
                  <a16:creationId xmlns:a16="http://schemas.microsoft.com/office/drawing/2014/main" id="{2DC9BDF0-2FC5-46F1-A7B2-0ED11725DFD2}"/>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5" name="IconPhone">
              <a:extLst>
                <a:ext uri="{FF2B5EF4-FFF2-40B4-BE49-F238E27FC236}">
                  <a16:creationId xmlns:a16="http://schemas.microsoft.com/office/drawing/2014/main" id="{2F25269A-1C55-473F-BE66-A61B5F63959D}"/>
                </a:ext>
              </a:extLst>
            </p:cNvPr>
            <p:cNvGrpSpPr>
              <a:grpSpLocks noChangeAspect="1"/>
            </p:cNvGrpSpPr>
            <p:nvPr/>
          </p:nvGrpSpPr>
          <p:grpSpPr>
            <a:xfrm>
              <a:off x="631150" y="4425617"/>
              <a:ext cx="180000" cy="180000"/>
              <a:chOff x="2703390" y="3158472"/>
              <a:chExt cx="960114" cy="960114"/>
            </a:xfrm>
          </p:grpSpPr>
          <p:sp>
            <p:nvSpPr>
              <p:cNvPr id="122" name="Ellipse 125">
                <a:extLst>
                  <a:ext uri="{FF2B5EF4-FFF2-40B4-BE49-F238E27FC236}">
                    <a16:creationId xmlns:a16="http://schemas.microsoft.com/office/drawing/2014/main" id="{211F23FB-69E5-44C4-A18C-3C2073E5B11A}"/>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23" name="Group 4">
                <a:extLst>
                  <a:ext uri="{FF2B5EF4-FFF2-40B4-BE49-F238E27FC236}">
                    <a16:creationId xmlns:a16="http://schemas.microsoft.com/office/drawing/2014/main" id="{A2277612-0C18-4E4A-9946-5BDF503C9ACE}"/>
                  </a:ext>
                </a:extLst>
              </p:cNvPr>
              <p:cNvGrpSpPr>
                <a:grpSpLocks noChangeAspect="1"/>
              </p:cNvGrpSpPr>
              <p:nvPr/>
            </p:nvGrpSpPr>
            <p:grpSpPr bwMode="auto">
              <a:xfrm>
                <a:off x="2912386" y="3366720"/>
                <a:ext cx="542122" cy="543618"/>
                <a:chOff x="2638" y="958"/>
                <a:chExt cx="1087" cy="1090"/>
              </a:xfrm>
              <a:noFill/>
            </p:grpSpPr>
            <p:sp>
              <p:nvSpPr>
                <p:cNvPr id="124" name="Freeform 5">
                  <a:extLst>
                    <a:ext uri="{FF2B5EF4-FFF2-40B4-BE49-F238E27FC236}">
                      <a16:creationId xmlns:a16="http://schemas.microsoft.com/office/drawing/2014/main" id="{E539A085-2A56-42BA-8876-ECBA47781E5C}"/>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Freeform 6">
                  <a:extLst>
                    <a:ext uri="{FF2B5EF4-FFF2-40B4-BE49-F238E27FC236}">
                      <a16:creationId xmlns:a16="http://schemas.microsoft.com/office/drawing/2014/main" id="{E3319C81-CAB2-4C55-9262-EE060FC47B6E}"/>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Freeform 7">
                  <a:extLst>
                    <a:ext uri="{FF2B5EF4-FFF2-40B4-BE49-F238E27FC236}">
                      <a16:creationId xmlns:a16="http://schemas.microsoft.com/office/drawing/2014/main" id="{A7339AEE-CBCF-47AB-A9A5-1CD86F751448}"/>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96" name="IconEmail">
              <a:extLst>
                <a:ext uri="{FF2B5EF4-FFF2-40B4-BE49-F238E27FC236}">
                  <a16:creationId xmlns:a16="http://schemas.microsoft.com/office/drawing/2014/main" id="{6F1632F9-B621-4C38-960C-DA5E6F85B343}"/>
                </a:ext>
              </a:extLst>
            </p:cNvPr>
            <p:cNvGrpSpPr>
              <a:grpSpLocks noChangeAspect="1"/>
            </p:cNvGrpSpPr>
            <p:nvPr/>
          </p:nvGrpSpPr>
          <p:grpSpPr>
            <a:xfrm>
              <a:off x="631150" y="4162565"/>
              <a:ext cx="180000" cy="180000"/>
              <a:chOff x="2703390" y="4365085"/>
              <a:chExt cx="960114" cy="960114"/>
            </a:xfrm>
          </p:grpSpPr>
          <p:sp>
            <p:nvSpPr>
              <p:cNvPr id="97" name="Ellipse 125">
                <a:extLst>
                  <a:ext uri="{FF2B5EF4-FFF2-40B4-BE49-F238E27FC236}">
                    <a16:creationId xmlns:a16="http://schemas.microsoft.com/office/drawing/2014/main" id="{F11AD308-C899-4373-B00C-56D77249A081}"/>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17" name="Group 116">
                <a:extLst>
                  <a:ext uri="{FF2B5EF4-FFF2-40B4-BE49-F238E27FC236}">
                    <a16:creationId xmlns:a16="http://schemas.microsoft.com/office/drawing/2014/main" id="{3DC56136-2549-4CAD-A095-EA048E8BEC24}"/>
                  </a:ext>
                </a:extLst>
              </p:cNvPr>
              <p:cNvGrpSpPr>
                <a:grpSpLocks noChangeAspect="1"/>
              </p:cNvGrpSpPr>
              <p:nvPr/>
            </p:nvGrpSpPr>
            <p:grpSpPr>
              <a:xfrm>
                <a:off x="2886170" y="4635603"/>
                <a:ext cx="594554" cy="419078"/>
                <a:chOff x="4562584" y="4650255"/>
                <a:chExt cx="457200" cy="322263"/>
              </a:xfrm>
            </p:grpSpPr>
            <p:sp>
              <p:nvSpPr>
                <p:cNvPr id="118" name="Line 20">
                  <a:extLst>
                    <a:ext uri="{FF2B5EF4-FFF2-40B4-BE49-F238E27FC236}">
                      <a16:creationId xmlns:a16="http://schemas.microsoft.com/office/drawing/2014/main" id="{7465CE6F-AB4D-45E4-959F-77A21B0A5DB3}"/>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19" name="Freeform 21">
                  <a:extLst>
                    <a:ext uri="{FF2B5EF4-FFF2-40B4-BE49-F238E27FC236}">
                      <a16:creationId xmlns:a16="http://schemas.microsoft.com/office/drawing/2014/main" id="{46D4B8F3-8C14-40EC-A063-FE3AF5C0750D}"/>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20" name="Freeform 22">
                  <a:extLst>
                    <a:ext uri="{FF2B5EF4-FFF2-40B4-BE49-F238E27FC236}">
                      <a16:creationId xmlns:a16="http://schemas.microsoft.com/office/drawing/2014/main" id="{ECED9814-E13C-4C80-8880-0AD48CA1BB7B}"/>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21" name="Line 23">
                  <a:extLst>
                    <a:ext uri="{FF2B5EF4-FFF2-40B4-BE49-F238E27FC236}">
                      <a16:creationId xmlns:a16="http://schemas.microsoft.com/office/drawing/2014/main" id="{71D7ACFC-25B1-447D-B302-221A7C9AB7C7}"/>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127" name="strPhone01">
            <a:extLst>
              <a:ext uri="{FF2B5EF4-FFF2-40B4-BE49-F238E27FC236}">
                <a16:creationId xmlns:a16="http://schemas.microsoft.com/office/drawing/2014/main" id="{A51A564F-A374-4B3F-BD79-1C67B6213137}"/>
              </a:ext>
            </a:extLst>
          </p:cNvPr>
          <p:cNvSpPr>
            <a:spLocks noGrp="1"/>
          </p:cNvSpPr>
          <p:nvPr>
            <p:ph type="body" sz="quarter" idx="12" hasCustomPrompt="1"/>
          </p:nvPr>
        </p:nvSpPr>
        <p:spPr>
          <a:xfrm>
            <a:off x="900707" y="4417541"/>
            <a:ext cx="4050443" cy="246221"/>
          </a:xfrm>
        </p:spPr>
        <p:txBody>
          <a:bodyPr>
            <a:noAutofit/>
          </a:bodyPr>
          <a:lstStyle>
            <a:lvl1pPr>
              <a:spcBef>
                <a:spcPts val="0"/>
              </a:spcBef>
              <a:defRPr sz="1200" cap="none" baseline="0">
                <a:solidFill>
                  <a:schemeClr val="bg1"/>
                </a:solidFill>
                <a:latin typeface="+mn-lt"/>
              </a:defRPr>
            </a:lvl1pPr>
          </a:lstStyle>
          <a:p>
            <a:pPr lvl="0"/>
            <a:r>
              <a:rPr lang="nl-BE" sz="1200" dirty="0">
                <a:solidFill>
                  <a:schemeClr val="bg1"/>
                </a:solidFill>
              </a:rPr>
              <a:t>+32 # ### ## ##</a:t>
            </a:r>
            <a:endParaRPr lang="nl-BE" dirty="0"/>
          </a:p>
        </p:txBody>
      </p:sp>
      <p:sp>
        <p:nvSpPr>
          <p:cNvPr id="128" name="strEmail01">
            <a:extLst>
              <a:ext uri="{FF2B5EF4-FFF2-40B4-BE49-F238E27FC236}">
                <a16:creationId xmlns:a16="http://schemas.microsoft.com/office/drawing/2014/main" id="{60B11F2F-B4E3-40EE-85D3-A30C1802A8E5}"/>
              </a:ext>
            </a:extLst>
          </p:cNvPr>
          <p:cNvSpPr>
            <a:spLocks noGrp="1"/>
          </p:cNvSpPr>
          <p:nvPr>
            <p:ph type="body" sz="quarter" idx="13" hasCustomPrompt="1"/>
          </p:nvPr>
        </p:nvSpPr>
        <p:spPr>
          <a:xfrm>
            <a:off x="900707" y="4159760"/>
            <a:ext cx="4050443" cy="246221"/>
          </a:xfrm>
        </p:spPr>
        <p:txBody>
          <a:bodyPr>
            <a:noAutofit/>
          </a:bodyPr>
          <a:lstStyle>
            <a:lvl1pPr>
              <a:spcBef>
                <a:spcPts val="0"/>
              </a:spcBef>
              <a:defRPr sz="1200" cap="none" baseline="0">
                <a:solidFill>
                  <a:schemeClr val="bg1"/>
                </a:solidFill>
                <a:latin typeface="+mn-lt"/>
              </a:defRPr>
            </a:lvl1pPr>
          </a:lstStyle>
          <a:p>
            <a:pPr lvl="0"/>
            <a:r>
              <a:rPr lang="nl-BE" sz="1200" dirty="0">
                <a:solidFill>
                  <a:schemeClr val="bg1"/>
                </a:solidFill>
              </a:rPr>
              <a:t>firstname.lastname@ipsos.com</a:t>
            </a:r>
            <a:endParaRPr lang="nl-BE" dirty="0"/>
          </a:p>
        </p:txBody>
      </p:sp>
      <p:sp>
        <p:nvSpPr>
          <p:cNvPr id="129" name="strFunction01">
            <a:extLst>
              <a:ext uri="{FF2B5EF4-FFF2-40B4-BE49-F238E27FC236}">
                <a16:creationId xmlns:a16="http://schemas.microsoft.com/office/drawing/2014/main" id="{3C49658E-3019-4D0B-9138-33C7142625B7}"/>
              </a:ext>
            </a:extLst>
          </p:cNvPr>
          <p:cNvSpPr>
            <a:spLocks noGrp="1"/>
          </p:cNvSpPr>
          <p:nvPr>
            <p:ph type="body" sz="quarter" idx="11" hasCustomPrompt="1"/>
          </p:nvPr>
        </p:nvSpPr>
        <p:spPr>
          <a:xfrm>
            <a:off x="631150" y="3715634"/>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dirty="0"/>
              <a:t>Function Title</a:t>
            </a:r>
          </a:p>
        </p:txBody>
      </p:sp>
      <p:sp>
        <p:nvSpPr>
          <p:cNvPr id="130" name="strName01">
            <a:extLst>
              <a:ext uri="{FF2B5EF4-FFF2-40B4-BE49-F238E27FC236}">
                <a16:creationId xmlns:a16="http://schemas.microsoft.com/office/drawing/2014/main" id="{7409FF92-ACE7-46CA-9665-B23428452C4D}"/>
              </a:ext>
            </a:extLst>
          </p:cNvPr>
          <p:cNvSpPr>
            <a:spLocks noGrp="1"/>
          </p:cNvSpPr>
          <p:nvPr>
            <p:ph type="body" sz="quarter" idx="10" hasCustomPrompt="1"/>
          </p:nvPr>
        </p:nvSpPr>
        <p:spPr>
          <a:xfrm>
            <a:off x="631150" y="3475694"/>
            <a:ext cx="4320000" cy="246221"/>
          </a:xfrm>
        </p:spPr>
        <p:txBody>
          <a:bodyPr>
            <a:noAutofit/>
          </a:bodyPr>
          <a:lstStyle>
            <a:lvl1pPr>
              <a:spcBef>
                <a:spcPts val="0"/>
              </a:spcBef>
              <a:defRPr cap="all" baseline="0">
                <a:solidFill>
                  <a:schemeClr val="bg1"/>
                </a:solidFill>
                <a:latin typeface="+mj-lt"/>
              </a:defRPr>
            </a:lvl1pPr>
          </a:lstStyle>
          <a:p>
            <a:pPr lvl="0"/>
            <a:r>
              <a:rPr lang="nl-BE" dirty="0"/>
              <a:t>Firstname Lastname</a:t>
            </a:r>
          </a:p>
        </p:txBody>
      </p:sp>
    </p:spTree>
    <p:extLst>
      <p:ext uri="{BB962C8B-B14F-4D97-AF65-F5344CB8AC3E}">
        <p14:creationId xmlns:p14="http://schemas.microsoft.com/office/powerpoint/2010/main" val="650699373"/>
      </p:ext>
    </p:extLst>
  </p:cSld>
  <p:clrMapOvr>
    <a:masterClrMapping/>
  </p:clrMapOvr>
  <p:extLst>
    <p:ext uri="{DCECCB84-F9BA-43D5-87BE-67443E8EF086}">
      <p15:sldGuideLst xmlns:p15="http://schemas.microsoft.com/office/powerpoint/2012/main">
        <p15:guide id="1" pos="393"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hanks &amp; Contacts (3)">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67" name="Angled stripes">
            <a:extLst>
              <a:ext uri="{FF2B5EF4-FFF2-40B4-BE49-F238E27FC236}">
                <a16:creationId xmlns:a16="http://schemas.microsoft.com/office/drawing/2014/main" id="{F533E234-6025-4C47-A002-B53D3206A9BC}"/>
              </a:ext>
            </a:extLst>
          </p:cNvPr>
          <p:cNvGrpSpPr/>
          <p:nvPr userDrawn="1"/>
        </p:nvGrpSpPr>
        <p:grpSpPr>
          <a:xfrm>
            <a:off x="2101012" y="2821242"/>
            <a:ext cx="11833943" cy="1855206"/>
            <a:chOff x="2101012" y="2821242"/>
            <a:chExt cx="11833943" cy="1855206"/>
          </a:xfrm>
        </p:grpSpPr>
        <p:sp>
          <p:nvSpPr>
            <p:cNvPr id="68" name="Angled stripe 1">
              <a:extLst>
                <a:ext uri="{FF2B5EF4-FFF2-40B4-BE49-F238E27FC236}">
                  <a16:creationId xmlns:a16="http://schemas.microsoft.com/office/drawing/2014/main" id="{D9A50C02-45F5-4790-A2D6-F634706348FB}"/>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9" name="Angled stripe 2">
              <a:extLst>
                <a:ext uri="{FF2B5EF4-FFF2-40B4-BE49-F238E27FC236}">
                  <a16:creationId xmlns:a16="http://schemas.microsoft.com/office/drawing/2014/main" id="{8AAA1F8F-0343-4487-8E8A-70290DE2986B}"/>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70" name="GameChangers">
            <a:extLst>
              <a:ext uri="{FF2B5EF4-FFF2-40B4-BE49-F238E27FC236}">
                <a16:creationId xmlns:a16="http://schemas.microsoft.com/office/drawing/2014/main" id="{4012E296-F82D-4B97-9EFD-8CB7483F8C78}"/>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nl-BE" noProof="0" dirty="0"/>
          </a:p>
        </p:txBody>
      </p:sp>
      <p:pic>
        <p:nvPicPr>
          <p:cNvPr id="71" name="IpsosLogo">
            <a:extLst>
              <a:ext uri="{FF2B5EF4-FFF2-40B4-BE49-F238E27FC236}">
                <a16:creationId xmlns:a16="http://schemas.microsoft.com/office/drawing/2014/main" id="{FC641C7B-CDED-49C1-9507-5D12793BAA9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136" name="Thank">
            <a:extLst>
              <a:ext uri="{FF2B5EF4-FFF2-40B4-BE49-F238E27FC236}">
                <a16:creationId xmlns:a16="http://schemas.microsoft.com/office/drawing/2014/main" id="{C0820950-AE2F-4837-88D3-A2C0A532DA63}"/>
              </a:ext>
            </a:extLst>
          </p:cNvPr>
          <p:cNvSpPr txBox="1"/>
          <p:nvPr userDrawn="1"/>
        </p:nvSpPr>
        <p:spPr>
          <a:xfrm>
            <a:off x="631150" y="156304"/>
            <a:ext cx="3231654" cy="1107996"/>
          </a:xfrm>
          <a:prstGeom prst="rect">
            <a:avLst/>
          </a:prstGeom>
          <a:noFill/>
        </p:spPr>
        <p:txBody>
          <a:bodyPr wrap="none" lIns="0" tIns="0" rIns="0" bIns="0" rtlCol="0">
            <a:spAutoFit/>
          </a:bodyPr>
          <a:lstStyle/>
          <a:p>
            <a:r>
              <a:rPr lang="nl-BE" sz="7200" b="1" dirty="0">
                <a:solidFill>
                  <a:schemeClr val="bg1"/>
                </a:solidFill>
                <a:latin typeface="+mn-lt"/>
              </a:rPr>
              <a:t>THANK</a:t>
            </a:r>
          </a:p>
        </p:txBody>
      </p:sp>
      <p:sp>
        <p:nvSpPr>
          <p:cNvPr id="137" name="You">
            <a:extLst>
              <a:ext uri="{FF2B5EF4-FFF2-40B4-BE49-F238E27FC236}">
                <a16:creationId xmlns:a16="http://schemas.microsoft.com/office/drawing/2014/main" id="{DDDC6352-A020-4B44-92AD-FF8486AAAF22}"/>
              </a:ext>
            </a:extLst>
          </p:cNvPr>
          <p:cNvSpPr txBox="1"/>
          <p:nvPr userDrawn="1"/>
        </p:nvSpPr>
        <p:spPr>
          <a:xfrm>
            <a:off x="631150" y="1226567"/>
            <a:ext cx="3232800" cy="1090066"/>
          </a:xfrm>
          <a:prstGeom prst="rect">
            <a:avLst/>
          </a:prstGeom>
          <a:solidFill>
            <a:schemeClr val="tx2"/>
          </a:solidFill>
        </p:spPr>
        <p:txBody>
          <a:bodyPr wrap="square" lIns="0" tIns="0" rIns="0" bIns="0" rtlCol="0" anchor="ctr">
            <a:noAutofit/>
          </a:bodyPr>
          <a:lstStyle/>
          <a:p>
            <a:pPr algn="ctr"/>
            <a:r>
              <a:rPr lang="nl-BE" sz="7200" b="1" dirty="0">
                <a:solidFill>
                  <a:schemeClr val="bg1"/>
                </a:solidFill>
                <a:latin typeface="+mn-lt"/>
              </a:rPr>
              <a:t>YOU!</a:t>
            </a:r>
          </a:p>
        </p:txBody>
      </p:sp>
      <p:grpSp>
        <p:nvGrpSpPr>
          <p:cNvPr id="129" name="Icons03">
            <a:extLst>
              <a:ext uri="{FF2B5EF4-FFF2-40B4-BE49-F238E27FC236}">
                <a16:creationId xmlns:a16="http://schemas.microsoft.com/office/drawing/2014/main" id="{055A0E85-3AC3-44F9-AFC0-413406BC8A0D}"/>
              </a:ext>
            </a:extLst>
          </p:cNvPr>
          <p:cNvGrpSpPr/>
          <p:nvPr userDrawn="1"/>
        </p:nvGrpSpPr>
        <p:grpSpPr>
          <a:xfrm>
            <a:off x="631150" y="4875303"/>
            <a:ext cx="464690" cy="562031"/>
            <a:chOff x="631150" y="4043586"/>
            <a:chExt cx="464690" cy="562031"/>
          </a:xfrm>
        </p:grpSpPr>
        <p:cxnSp>
          <p:nvCxnSpPr>
            <p:cNvPr id="130" name="Hline">
              <a:extLst>
                <a:ext uri="{FF2B5EF4-FFF2-40B4-BE49-F238E27FC236}">
                  <a16:creationId xmlns:a16="http://schemas.microsoft.com/office/drawing/2014/main" id="{0B493B13-6310-4532-8D70-14DF5181577D}"/>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1" name="IconPhone">
              <a:extLst>
                <a:ext uri="{FF2B5EF4-FFF2-40B4-BE49-F238E27FC236}">
                  <a16:creationId xmlns:a16="http://schemas.microsoft.com/office/drawing/2014/main" id="{C264DE80-C3BE-4825-82E5-9E5D10344CF5}"/>
                </a:ext>
              </a:extLst>
            </p:cNvPr>
            <p:cNvGrpSpPr>
              <a:grpSpLocks noChangeAspect="1"/>
            </p:cNvGrpSpPr>
            <p:nvPr/>
          </p:nvGrpSpPr>
          <p:grpSpPr>
            <a:xfrm>
              <a:off x="631150" y="4425617"/>
              <a:ext cx="180000" cy="180000"/>
              <a:chOff x="2703390" y="3158472"/>
              <a:chExt cx="960114" cy="960114"/>
            </a:xfrm>
          </p:grpSpPr>
          <p:sp>
            <p:nvSpPr>
              <p:cNvPr id="179" name="Ellipse 125">
                <a:extLst>
                  <a:ext uri="{FF2B5EF4-FFF2-40B4-BE49-F238E27FC236}">
                    <a16:creationId xmlns:a16="http://schemas.microsoft.com/office/drawing/2014/main" id="{A99E3C81-C18C-4543-B3E9-28AE383CFDBA}"/>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80" name="Group 4">
                <a:extLst>
                  <a:ext uri="{FF2B5EF4-FFF2-40B4-BE49-F238E27FC236}">
                    <a16:creationId xmlns:a16="http://schemas.microsoft.com/office/drawing/2014/main" id="{BEFDBF85-D60B-465B-83F8-C7AA401FE432}"/>
                  </a:ext>
                </a:extLst>
              </p:cNvPr>
              <p:cNvGrpSpPr>
                <a:grpSpLocks noChangeAspect="1"/>
              </p:cNvGrpSpPr>
              <p:nvPr/>
            </p:nvGrpSpPr>
            <p:grpSpPr bwMode="auto">
              <a:xfrm>
                <a:off x="2912386" y="3366720"/>
                <a:ext cx="542122" cy="543618"/>
                <a:chOff x="2638" y="958"/>
                <a:chExt cx="1087" cy="1090"/>
              </a:xfrm>
              <a:noFill/>
            </p:grpSpPr>
            <p:sp>
              <p:nvSpPr>
                <p:cNvPr id="181" name="Freeform 5">
                  <a:extLst>
                    <a:ext uri="{FF2B5EF4-FFF2-40B4-BE49-F238E27FC236}">
                      <a16:creationId xmlns:a16="http://schemas.microsoft.com/office/drawing/2014/main" id="{0F38E2D4-F771-4307-ABC2-225D51553132}"/>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Freeform 6">
                  <a:extLst>
                    <a:ext uri="{FF2B5EF4-FFF2-40B4-BE49-F238E27FC236}">
                      <a16:creationId xmlns:a16="http://schemas.microsoft.com/office/drawing/2014/main" id="{50445445-65F2-4A6E-93F6-C7A9C7DD15FB}"/>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Freeform 7">
                  <a:extLst>
                    <a:ext uri="{FF2B5EF4-FFF2-40B4-BE49-F238E27FC236}">
                      <a16:creationId xmlns:a16="http://schemas.microsoft.com/office/drawing/2014/main" id="{4CC16278-D44C-4F82-98F8-DEBB385DA041}"/>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32" name="IconEmail">
              <a:extLst>
                <a:ext uri="{FF2B5EF4-FFF2-40B4-BE49-F238E27FC236}">
                  <a16:creationId xmlns:a16="http://schemas.microsoft.com/office/drawing/2014/main" id="{331B4872-807C-4379-97C6-53689A75D751}"/>
                </a:ext>
              </a:extLst>
            </p:cNvPr>
            <p:cNvGrpSpPr>
              <a:grpSpLocks noChangeAspect="1"/>
            </p:cNvGrpSpPr>
            <p:nvPr/>
          </p:nvGrpSpPr>
          <p:grpSpPr>
            <a:xfrm>
              <a:off x="631150" y="4162565"/>
              <a:ext cx="180000" cy="180000"/>
              <a:chOff x="2703390" y="4365085"/>
              <a:chExt cx="960114" cy="960114"/>
            </a:xfrm>
          </p:grpSpPr>
          <p:sp>
            <p:nvSpPr>
              <p:cNvPr id="133" name="Ellipse 125">
                <a:extLst>
                  <a:ext uri="{FF2B5EF4-FFF2-40B4-BE49-F238E27FC236}">
                    <a16:creationId xmlns:a16="http://schemas.microsoft.com/office/drawing/2014/main" id="{A930A622-053F-452E-B5F6-031BAFB90E6F}"/>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34" name="Group 133">
                <a:extLst>
                  <a:ext uri="{FF2B5EF4-FFF2-40B4-BE49-F238E27FC236}">
                    <a16:creationId xmlns:a16="http://schemas.microsoft.com/office/drawing/2014/main" id="{02FA7EAC-36B9-48B6-ADDA-0F65DB912255}"/>
                  </a:ext>
                </a:extLst>
              </p:cNvPr>
              <p:cNvGrpSpPr>
                <a:grpSpLocks noChangeAspect="1"/>
              </p:cNvGrpSpPr>
              <p:nvPr/>
            </p:nvGrpSpPr>
            <p:grpSpPr>
              <a:xfrm>
                <a:off x="2886170" y="4635603"/>
                <a:ext cx="594554" cy="419078"/>
                <a:chOff x="4562584" y="4650255"/>
                <a:chExt cx="457200" cy="322263"/>
              </a:xfrm>
            </p:grpSpPr>
            <p:sp>
              <p:nvSpPr>
                <p:cNvPr id="135" name="Line 20">
                  <a:extLst>
                    <a:ext uri="{FF2B5EF4-FFF2-40B4-BE49-F238E27FC236}">
                      <a16:creationId xmlns:a16="http://schemas.microsoft.com/office/drawing/2014/main" id="{FF846325-933B-476A-9E17-BDF59CE33510}"/>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76" name="Freeform 21">
                  <a:extLst>
                    <a:ext uri="{FF2B5EF4-FFF2-40B4-BE49-F238E27FC236}">
                      <a16:creationId xmlns:a16="http://schemas.microsoft.com/office/drawing/2014/main" id="{733F03C0-1270-48C2-A528-AC9C168A9D41}"/>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77" name="Freeform 22">
                  <a:extLst>
                    <a:ext uri="{FF2B5EF4-FFF2-40B4-BE49-F238E27FC236}">
                      <a16:creationId xmlns:a16="http://schemas.microsoft.com/office/drawing/2014/main" id="{4D9F742A-4052-40CD-A1AD-D80115BD1F66}"/>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78" name="Line 23">
                  <a:extLst>
                    <a:ext uri="{FF2B5EF4-FFF2-40B4-BE49-F238E27FC236}">
                      <a16:creationId xmlns:a16="http://schemas.microsoft.com/office/drawing/2014/main" id="{EEF11BE7-B4BD-47B3-A2DA-E0CDBF0A15F8}"/>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184" name="strPhone03">
            <a:extLst>
              <a:ext uri="{FF2B5EF4-FFF2-40B4-BE49-F238E27FC236}">
                <a16:creationId xmlns:a16="http://schemas.microsoft.com/office/drawing/2014/main" id="{0FA7984E-A31A-4A09-BCE9-F73EF3FF56B6}"/>
              </a:ext>
            </a:extLst>
          </p:cNvPr>
          <p:cNvSpPr>
            <a:spLocks noGrp="1"/>
          </p:cNvSpPr>
          <p:nvPr>
            <p:ph type="body" sz="quarter" idx="30" hasCustomPrompt="1"/>
          </p:nvPr>
        </p:nvSpPr>
        <p:spPr>
          <a:xfrm>
            <a:off x="900707" y="5249258"/>
            <a:ext cx="4050443" cy="246221"/>
          </a:xfrm>
        </p:spPr>
        <p:txBody>
          <a:bodyPr>
            <a:noAutofit/>
          </a:bodyPr>
          <a:lstStyle>
            <a:lvl1pPr>
              <a:spcBef>
                <a:spcPts val="0"/>
              </a:spcBef>
              <a:defRPr sz="1200" cap="none" baseline="0">
                <a:solidFill>
                  <a:schemeClr val="bg1"/>
                </a:solidFill>
                <a:latin typeface="+mn-lt"/>
              </a:defRPr>
            </a:lvl1pPr>
          </a:lstStyle>
          <a:p>
            <a:pPr lvl="0"/>
            <a:r>
              <a:rPr lang="nl-BE" sz="1200" dirty="0">
                <a:solidFill>
                  <a:schemeClr val="bg1"/>
                </a:solidFill>
              </a:rPr>
              <a:t>+32 # ### ## ##</a:t>
            </a:r>
            <a:endParaRPr lang="nl-BE" dirty="0"/>
          </a:p>
        </p:txBody>
      </p:sp>
      <p:sp>
        <p:nvSpPr>
          <p:cNvPr id="185" name="strEmail03">
            <a:extLst>
              <a:ext uri="{FF2B5EF4-FFF2-40B4-BE49-F238E27FC236}">
                <a16:creationId xmlns:a16="http://schemas.microsoft.com/office/drawing/2014/main" id="{876761D3-0A7B-4039-8F63-E82555A04BDA}"/>
              </a:ext>
            </a:extLst>
          </p:cNvPr>
          <p:cNvSpPr>
            <a:spLocks noGrp="1"/>
          </p:cNvSpPr>
          <p:nvPr>
            <p:ph type="body" sz="quarter" idx="31" hasCustomPrompt="1"/>
          </p:nvPr>
        </p:nvSpPr>
        <p:spPr>
          <a:xfrm>
            <a:off x="900707" y="4991477"/>
            <a:ext cx="4050443" cy="246221"/>
          </a:xfrm>
        </p:spPr>
        <p:txBody>
          <a:bodyPr>
            <a:noAutofit/>
          </a:bodyPr>
          <a:lstStyle>
            <a:lvl1pPr>
              <a:spcBef>
                <a:spcPts val="0"/>
              </a:spcBef>
              <a:defRPr sz="1200" cap="none" baseline="0">
                <a:solidFill>
                  <a:schemeClr val="bg1"/>
                </a:solidFill>
                <a:latin typeface="+mn-lt"/>
              </a:defRPr>
            </a:lvl1pPr>
          </a:lstStyle>
          <a:p>
            <a:pPr lvl="0"/>
            <a:r>
              <a:rPr lang="nl-BE" sz="1200" dirty="0">
                <a:solidFill>
                  <a:schemeClr val="bg1"/>
                </a:solidFill>
              </a:rPr>
              <a:t>firstname.lastname@ipsos.com</a:t>
            </a:r>
            <a:endParaRPr lang="nl-BE" dirty="0"/>
          </a:p>
        </p:txBody>
      </p:sp>
      <p:sp>
        <p:nvSpPr>
          <p:cNvPr id="186" name="strFunction03">
            <a:extLst>
              <a:ext uri="{FF2B5EF4-FFF2-40B4-BE49-F238E27FC236}">
                <a16:creationId xmlns:a16="http://schemas.microsoft.com/office/drawing/2014/main" id="{49339CAA-799A-4F59-8B2E-168CCCCC27FA}"/>
              </a:ext>
            </a:extLst>
          </p:cNvPr>
          <p:cNvSpPr>
            <a:spLocks noGrp="1"/>
          </p:cNvSpPr>
          <p:nvPr>
            <p:ph type="body" sz="quarter" idx="32" hasCustomPrompt="1"/>
          </p:nvPr>
        </p:nvSpPr>
        <p:spPr>
          <a:xfrm>
            <a:off x="631150" y="4547351"/>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dirty="0"/>
              <a:t>Function Title</a:t>
            </a:r>
          </a:p>
        </p:txBody>
      </p:sp>
      <p:sp>
        <p:nvSpPr>
          <p:cNvPr id="187" name="strName03">
            <a:extLst>
              <a:ext uri="{FF2B5EF4-FFF2-40B4-BE49-F238E27FC236}">
                <a16:creationId xmlns:a16="http://schemas.microsoft.com/office/drawing/2014/main" id="{4AE8191A-FDF2-4461-94D2-2DE1FFACF130}"/>
              </a:ext>
            </a:extLst>
          </p:cNvPr>
          <p:cNvSpPr>
            <a:spLocks noGrp="1"/>
          </p:cNvSpPr>
          <p:nvPr>
            <p:ph type="body" sz="quarter" idx="33" hasCustomPrompt="1"/>
          </p:nvPr>
        </p:nvSpPr>
        <p:spPr>
          <a:xfrm>
            <a:off x="631150" y="4307411"/>
            <a:ext cx="4320000" cy="246221"/>
          </a:xfrm>
        </p:spPr>
        <p:txBody>
          <a:bodyPr>
            <a:noAutofit/>
          </a:bodyPr>
          <a:lstStyle>
            <a:lvl1pPr>
              <a:spcBef>
                <a:spcPts val="0"/>
              </a:spcBef>
              <a:defRPr cap="all" baseline="0">
                <a:solidFill>
                  <a:schemeClr val="bg1"/>
                </a:solidFill>
                <a:latin typeface="+mj-lt"/>
              </a:defRPr>
            </a:lvl1pPr>
          </a:lstStyle>
          <a:p>
            <a:pPr lvl="0"/>
            <a:r>
              <a:rPr lang="nl-BE" dirty="0"/>
              <a:t>Firstname Lastname</a:t>
            </a:r>
          </a:p>
        </p:txBody>
      </p:sp>
      <p:grpSp>
        <p:nvGrpSpPr>
          <p:cNvPr id="91" name="Icons02">
            <a:extLst>
              <a:ext uri="{FF2B5EF4-FFF2-40B4-BE49-F238E27FC236}">
                <a16:creationId xmlns:a16="http://schemas.microsoft.com/office/drawing/2014/main" id="{B6DC9096-7FD6-4FB3-9D20-67A919B792AB}"/>
              </a:ext>
            </a:extLst>
          </p:cNvPr>
          <p:cNvGrpSpPr/>
          <p:nvPr userDrawn="1"/>
        </p:nvGrpSpPr>
        <p:grpSpPr>
          <a:xfrm>
            <a:off x="5267422" y="3434914"/>
            <a:ext cx="464690" cy="562031"/>
            <a:chOff x="631150" y="4043586"/>
            <a:chExt cx="464690" cy="562031"/>
          </a:xfrm>
        </p:grpSpPr>
        <p:cxnSp>
          <p:nvCxnSpPr>
            <p:cNvPr id="92" name="Hline">
              <a:extLst>
                <a:ext uri="{FF2B5EF4-FFF2-40B4-BE49-F238E27FC236}">
                  <a16:creationId xmlns:a16="http://schemas.microsoft.com/office/drawing/2014/main" id="{93F99D81-58D4-4264-88A5-10A2BF53EB98}"/>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3" name="IconPhone">
              <a:extLst>
                <a:ext uri="{FF2B5EF4-FFF2-40B4-BE49-F238E27FC236}">
                  <a16:creationId xmlns:a16="http://schemas.microsoft.com/office/drawing/2014/main" id="{DADE0FF6-FC95-4A15-AF1B-CB71BF8FFA42}"/>
                </a:ext>
              </a:extLst>
            </p:cNvPr>
            <p:cNvGrpSpPr>
              <a:grpSpLocks noChangeAspect="1"/>
            </p:cNvGrpSpPr>
            <p:nvPr/>
          </p:nvGrpSpPr>
          <p:grpSpPr>
            <a:xfrm>
              <a:off x="631150" y="4425617"/>
              <a:ext cx="180000" cy="180000"/>
              <a:chOff x="2703390" y="3158472"/>
              <a:chExt cx="960114" cy="960114"/>
            </a:xfrm>
          </p:grpSpPr>
          <p:sp>
            <p:nvSpPr>
              <p:cNvPr id="120" name="Ellipse 125">
                <a:extLst>
                  <a:ext uri="{FF2B5EF4-FFF2-40B4-BE49-F238E27FC236}">
                    <a16:creationId xmlns:a16="http://schemas.microsoft.com/office/drawing/2014/main" id="{46B73F5C-64CC-4C77-A19A-DA83AABA06D2}"/>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21" name="Group 4">
                <a:extLst>
                  <a:ext uri="{FF2B5EF4-FFF2-40B4-BE49-F238E27FC236}">
                    <a16:creationId xmlns:a16="http://schemas.microsoft.com/office/drawing/2014/main" id="{1A7BB1E3-81AD-44A1-B561-56E4BBC312CB}"/>
                  </a:ext>
                </a:extLst>
              </p:cNvPr>
              <p:cNvGrpSpPr>
                <a:grpSpLocks noChangeAspect="1"/>
              </p:cNvGrpSpPr>
              <p:nvPr/>
            </p:nvGrpSpPr>
            <p:grpSpPr bwMode="auto">
              <a:xfrm>
                <a:off x="2912386" y="3366720"/>
                <a:ext cx="542122" cy="543618"/>
                <a:chOff x="2638" y="958"/>
                <a:chExt cx="1087" cy="1090"/>
              </a:xfrm>
              <a:noFill/>
            </p:grpSpPr>
            <p:sp>
              <p:nvSpPr>
                <p:cNvPr id="122" name="Freeform 5">
                  <a:extLst>
                    <a:ext uri="{FF2B5EF4-FFF2-40B4-BE49-F238E27FC236}">
                      <a16:creationId xmlns:a16="http://schemas.microsoft.com/office/drawing/2014/main" id="{29DC8E66-4A58-4646-8894-9325D9171B26}"/>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Freeform 6">
                  <a:extLst>
                    <a:ext uri="{FF2B5EF4-FFF2-40B4-BE49-F238E27FC236}">
                      <a16:creationId xmlns:a16="http://schemas.microsoft.com/office/drawing/2014/main" id="{A030FD74-6444-4B03-A286-94B54756460D}"/>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Freeform 7">
                  <a:extLst>
                    <a:ext uri="{FF2B5EF4-FFF2-40B4-BE49-F238E27FC236}">
                      <a16:creationId xmlns:a16="http://schemas.microsoft.com/office/drawing/2014/main" id="{E2E8DCD2-0E64-4E9E-9521-55486B06D704}"/>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94" name="IconEmail">
              <a:extLst>
                <a:ext uri="{FF2B5EF4-FFF2-40B4-BE49-F238E27FC236}">
                  <a16:creationId xmlns:a16="http://schemas.microsoft.com/office/drawing/2014/main" id="{55126D8F-201E-490F-956C-814D5F1B04C5}"/>
                </a:ext>
              </a:extLst>
            </p:cNvPr>
            <p:cNvGrpSpPr>
              <a:grpSpLocks noChangeAspect="1"/>
            </p:cNvGrpSpPr>
            <p:nvPr/>
          </p:nvGrpSpPr>
          <p:grpSpPr>
            <a:xfrm>
              <a:off x="631150" y="4162565"/>
              <a:ext cx="180000" cy="180000"/>
              <a:chOff x="2703390" y="4365085"/>
              <a:chExt cx="960114" cy="960114"/>
            </a:xfrm>
          </p:grpSpPr>
          <p:sp>
            <p:nvSpPr>
              <p:cNvPr id="95" name="Ellipse 125">
                <a:extLst>
                  <a:ext uri="{FF2B5EF4-FFF2-40B4-BE49-F238E27FC236}">
                    <a16:creationId xmlns:a16="http://schemas.microsoft.com/office/drawing/2014/main" id="{788EBCF2-F0AF-4E52-877C-2E01596F4903}"/>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96" name="Group 95">
                <a:extLst>
                  <a:ext uri="{FF2B5EF4-FFF2-40B4-BE49-F238E27FC236}">
                    <a16:creationId xmlns:a16="http://schemas.microsoft.com/office/drawing/2014/main" id="{F8486C9E-E4A7-4DC0-8B3A-99B29683F845}"/>
                  </a:ext>
                </a:extLst>
              </p:cNvPr>
              <p:cNvGrpSpPr>
                <a:grpSpLocks noChangeAspect="1"/>
              </p:cNvGrpSpPr>
              <p:nvPr/>
            </p:nvGrpSpPr>
            <p:grpSpPr>
              <a:xfrm>
                <a:off x="2886170" y="4635603"/>
                <a:ext cx="594554" cy="419078"/>
                <a:chOff x="4562584" y="4650255"/>
                <a:chExt cx="457200" cy="322263"/>
              </a:xfrm>
            </p:grpSpPr>
            <p:sp>
              <p:nvSpPr>
                <p:cNvPr id="97" name="Line 20">
                  <a:extLst>
                    <a:ext uri="{FF2B5EF4-FFF2-40B4-BE49-F238E27FC236}">
                      <a16:creationId xmlns:a16="http://schemas.microsoft.com/office/drawing/2014/main" id="{F23299BA-0701-40FC-8A23-99A6B3C145B7}"/>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17" name="Freeform 21">
                  <a:extLst>
                    <a:ext uri="{FF2B5EF4-FFF2-40B4-BE49-F238E27FC236}">
                      <a16:creationId xmlns:a16="http://schemas.microsoft.com/office/drawing/2014/main" id="{ECB7160E-97F3-4FAB-A9E6-E1DAC69EFD5B}"/>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18" name="Freeform 22">
                  <a:extLst>
                    <a:ext uri="{FF2B5EF4-FFF2-40B4-BE49-F238E27FC236}">
                      <a16:creationId xmlns:a16="http://schemas.microsoft.com/office/drawing/2014/main" id="{CC42A356-62B5-4F4F-9D52-23A94DE03653}"/>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19" name="Line 23">
                  <a:extLst>
                    <a:ext uri="{FF2B5EF4-FFF2-40B4-BE49-F238E27FC236}">
                      <a16:creationId xmlns:a16="http://schemas.microsoft.com/office/drawing/2014/main" id="{364545FE-E6FC-41B4-B975-9B1F3E01C752}"/>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125" name="strPhone02">
            <a:extLst>
              <a:ext uri="{FF2B5EF4-FFF2-40B4-BE49-F238E27FC236}">
                <a16:creationId xmlns:a16="http://schemas.microsoft.com/office/drawing/2014/main" id="{5414B8D4-BCF6-40B6-B3C8-C9134D491D28}"/>
              </a:ext>
            </a:extLst>
          </p:cNvPr>
          <p:cNvSpPr>
            <a:spLocks noGrp="1"/>
          </p:cNvSpPr>
          <p:nvPr>
            <p:ph type="body" sz="quarter" idx="26" hasCustomPrompt="1"/>
          </p:nvPr>
        </p:nvSpPr>
        <p:spPr>
          <a:xfrm>
            <a:off x="5536979" y="3808869"/>
            <a:ext cx="4050443" cy="246221"/>
          </a:xfrm>
        </p:spPr>
        <p:txBody>
          <a:bodyPr>
            <a:noAutofit/>
          </a:bodyPr>
          <a:lstStyle>
            <a:lvl1pPr>
              <a:spcBef>
                <a:spcPts val="0"/>
              </a:spcBef>
              <a:defRPr sz="1200" cap="none" baseline="0">
                <a:solidFill>
                  <a:schemeClr val="bg1"/>
                </a:solidFill>
                <a:latin typeface="+mn-lt"/>
              </a:defRPr>
            </a:lvl1pPr>
          </a:lstStyle>
          <a:p>
            <a:pPr lvl="0"/>
            <a:r>
              <a:rPr lang="nl-BE" sz="1200" dirty="0">
                <a:solidFill>
                  <a:schemeClr val="bg1"/>
                </a:solidFill>
              </a:rPr>
              <a:t>+32 # ### ## ##</a:t>
            </a:r>
            <a:endParaRPr lang="nl-BE" dirty="0"/>
          </a:p>
        </p:txBody>
      </p:sp>
      <p:sp>
        <p:nvSpPr>
          <p:cNvPr id="126" name="strEmail02">
            <a:extLst>
              <a:ext uri="{FF2B5EF4-FFF2-40B4-BE49-F238E27FC236}">
                <a16:creationId xmlns:a16="http://schemas.microsoft.com/office/drawing/2014/main" id="{29E66FDC-4CB3-42C1-92A4-8864A54C4390}"/>
              </a:ext>
            </a:extLst>
          </p:cNvPr>
          <p:cNvSpPr>
            <a:spLocks noGrp="1"/>
          </p:cNvSpPr>
          <p:nvPr>
            <p:ph type="body" sz="quarter" idx="27" hasCustomPrompt="1"/>
          </p:nvPr>
        </p:nvSpPr>
        <p:spPr>
          <a:xfrm>
            <a:off x="5536979" y="3551088"/>
            <a:ext cx="4050443" cy="246221"/>
          </a:xfrm>
        </p:spPr>
        <p:txBody>
          <a:bodyPr>
            <a:noAutofit/>
          </a:bodyPr>
          <a:lstStyle>
            <a:lvl1pPr>
              <a:spcBef>
                <a:spcPts val="0"/>
              </a:spcBef>
              <a:defRPr sz="1200" cap="none" baseline="0">
                <a:solidFill>
                  <a:schemeClr val="bg1"/>
                </a:solidFill>
                <a:latin typeface="+mn-lt"/>
              </a:defRPr>
            </a:lvl1pPr>
          </a:lstStyle>
          <a:p>
            <a:pPr lvl="0"/>
            <a:r>
              <a:rPr lang="nl-BE" sz="1200" dirty="0">
                <a:solidFill>
                  <a:schemeClr val="bg1"/>
                </a:solidFill>
              </a:rPr>
              <a:t>firstname.lastname@ipsos.com</a:t>
            </a:r>
            <a:endParaRPr lang="nl-BE" dirty="0"/>
          </a:p>
        </p:txBody>
      </p:sp>
      <p:sp>
        <p:nvSpPr>
          <p:cNvPr id="127" name="strFunction02">
            <a:extLst>
              <a:ext uri="{FF2B5EF4-FFF2-40B4-BE49-F238E27FC236}">
                <a16:creationId xmlns:a16="http://schemas.microsoft.com/office/drawing/2014/main" id="{C501075B-B9C3-4ABD-AE6E-796D7E8EECCB}"/>
              </a:ext>
            </a:extLst>
          </p:cNvPr>
          <p:cNvSpPr>
            <a:spLocks noGrp="1"/>
          </p:cNvSpPr>
          <p:nvPr>
            <p:ph type="body" sz="quarter" idx="28" hasCustomPrompt="1"/>
          </p:nvPr>
        </p:nvSpPr>
        <p:spPr>
          <a:xfrm>
            <a:off x="5267422" y="3106962"/>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dirty="0"/>
              <a:t>Function Title</a:t>
            </a:r>
          </a:p>
        </p:txBody>
      </p:sp>
      <p:sp>
        <p:nvSpPr>
          <p:cNvPr id="128" name="strName02">
            <a:extLst>
              <a:ext uri="{FF2B5EF4-FFF2-40B4-BE49-F238E27FC236}">
                <a16:creationId xmlns:a16="http://schemas.microsoft.com/office/drawing/2014/main" id="{B9974B91-433C-4F72-9831-9FCB1EB4819F}"/>
              </a:ext>
            </a:extLst>
          </p:cNvPr>
          <p:cNvSpPr>
            <a:spLocks noGrp="1"/>
          </p:cNvSpPr>
          <p:nvPr>
            <p:ph type="body" sz="quarter" idx="29" hasCustomPrompt="1"/>
          </p:nvPr>
        </p:nvSpPr>
        <p:spPr>
          <a:xfrm>
            <a:off x="5267422" y="2867022"/>
            <a:ext cx="4320000" cy="246221"/>
          </a:xfrm>
        </p:spPr>
        <p:txBody>
          <a:bodyPr>
            <a:noAutofit/>
          </a:bodyPr>
          <a:lstStyle>
            <a:lvl1pPr>
              <a:spcBef>
                <a:spcPts val="0"/>
              </a:spcBef>
              <a:defRPr cap="all" baseline="0">
                <a:solidFill>
                  <a:schemeClr val="bg1"/>
                </a:solidFill>
                <a:latin typeface="+mj-lt"/>
              </a:defRPr>
            </a:lvl1pPr>
          </a:lstStyle>
          <a:p>
            <a:pPr lvl="0"/>
            <a:r>
              <a:rPr lang="nl-BE" dirty="0"/>
              <a:t>Firstname Lastname</a:t>
            </a:r>
          </a:p>
        </p:txBody>
      </p:sp>
      <p:grpSp>
        <p:nvGrpSpPr>
          <p:cNvPr id="72" name="Icons01">
            <a:extLst>
              <a:ext uri="{FF2B5EF4-FFF2-40B4-BE49-F238E27FC236}">
                <a16:creationId xmlns:a16="http://schemas.microsoft.com/office/drawing/2014/main" id="{8A0F3568-B33E-4AB7-B2D2-F8FFA1E6354B}"/>
              </a:ext>
            </a:extLst>
          </p:cNvPr>
          <p:cNvGrpSpPr/>
          <p:nvPr userDrawn="1"/>
        </p:nvGrpSpPr>
        <p:grpSpPr>
          <a:xfrm>
            <a:off x="631150" y="3434914"/>
            <a:ext cx="464690" cy="562031"/>
            <a:chOff x="631150" y="4043586"/>
            <a:chExt cx="464690" cy="562031"/>
          </a:xfrm>
        </p:grpSpPr>
        <p:cxnSp>
          <p:nvCxnSpPr>
            <p:cNvPr id="73" name="Hline">
              <a:extLst>
                <a:ext uri="{FF2B5EF4-FFF2-40B4-BE49-F238E27FC236}">
                  <a16:creationId xmlns:a16="http://schemas.microsoft.com/office/drawing/2014/main" id="{42FACEC7-2DCA-4A8C-9A75-2787CC631AF2}"/>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4" name="IconPhone">
              <a:extLst>
                <a:ext uri="{FF2B5EF4-FFF2-40B4-BE49-F238E27FC236}">
                  <a16:creationId xmlns:a16="http://schemas.microsoft.com/office/drawing/2014/main" id="{A18F2019-899E-4BE7-80ED-6763FD08FBD4}"/>
                </a:ext>
              </a:extLst>
            </p:cNvPr>
            <p:cNvGrpSpPr>
              <a:grpSpLocks noChangeAspect="1"/>
            </p:cNvGrpSpPr>
            <p:nvPr/>
          </p:nvGrpSpPr>
          <p:grpSpPr>
            <a:xfrm>
              <a:off x="631150" y="4425617"/>
              <a:ext cx="180000" cy="180000"/>
              <a:chOff x="2703390" y="3158472"/>
              <a:chExt cx="960114" cy="960114"/>
            </a:xfrm>
          </p:grpSpPr>
          <p:sp>
            <p:nvSpPr>
              <p:cNvPr id="82" name="Ellipse 125">
                <a:extLst>
                  <a:ext uri="{FF2B5EF4-FFF2-40B4-BE49-F238E27FC236}">
                    <a16:creationId xmlns:a16="http://schemas.microsoft.com/office/drawing/2014/main" id="{54094797-3ED7-4CB2-A842-069A044339E6}"/>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83" name="Group 4">
                <a:extLst>
                  <a:ext uri="{FF2B5EF4-FFF2-40B4-BE49-F238E27FC236}">
                    <a16:creationId xmlns:a16="http://schemas.microsoft.com/office/drawing/2014/main" id="{AC9BA8FF-35F1-4AC1-A9AB-D66AB5107C6A}"/>
                  </a:ext>
                </a:extLst>
              </p:cNvPr>
              <p:cNvGrpSpPr>
                <a:grpSpLocks noChangeAspect="1"/>
              </p:cNvGrpSpPr>
              <p:nvPr/>
            </p:nvGrpSpPr>
            <p:grpSpPr bwMode="auto">
              <a:xfrm>
                <a:off x="2912386" y="3366720"/>
                <a:ext cx="542122" cy="543618"/>
                <a:chOff x="2638" y="958"/>
                <a:chExt cx="1087" cy="1090"/>
              </a:xfrm>
              <a:noFill/>
            </p:grpSpPr>
            <p:sp>
              <p:nvSpPr>
                <p:cNvPr id="84" name="Freeform 5">
                  <a:extLst>
                    <a:ext uri="{FF2B5EF4-FFF2-40B4-BE49-F238E27FC236}">
                      <a16:creationId xmlns:a16="http://schemas.microsoft.com/office/drawing/2014/main" id="{DC05699D-04B5-4051-A4F3-3933E6DAA1B7}"/>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5" name="Freeform 6">
                  <a:extLst>
                    <a:ext uri="{FF2B5EF4-FFF2-40B4-BE49-F238E27FC236}">
                      <a16:creationId xmlns:a16="http://schemas.microsoft.com/office/drawing/2014/main" id="{84DFB0A7-6AB0-4C80-98BC-4A905E218EB2}"/>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86" name="Freeform 7">
                  <a:extLst>
                    <a:ext uri="{FF2B5EF4-FFF2-40B4-BE49-F238E27FC236}">
                      <a16:creationId xmlns:a16="http://schemas.microsoft.com/office/drawing/2014/main" id="{CBA2FB83-1315-449A-AC8B-C21E87C4166C}"/>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75" name="IconEmail">
              <a:extLst>
                <a:ext uri="{FF2B5EF4-FFF2-40B4-BE49-F238E27FC236}">
                  <a16:creationId xmlns:a16="http://schemas.microsoft.com/office/drawing/2014/main" id="{C68E7CFF-20C3-4344-82D2-7C8DFC307723}"/>
                </a:ext>
              </a:extLst>
            </p:cNvPr>
            <p:cNvGrpSpPr>
              <a:grpSpLocks noChangeAspect="1"/>
            </p:cNvGrpSpPr>
            <p:nvPr/>
          </p:nvGrpSpPr>
          <p:grpSpPr>
            <a:xfrm>
              <a:off x="631150" y="4162565"/>
              <a:ext cx="180000" cy="180000"/>
              <a:chOff x="2703390" y="4365085"/>
              <a:chExt cx="960114" cy="960114"/>
            </a:xfrm>
          </p:grpSpPr>
          <p:sp>
            <p:nvSpPr>
              <p:cNvPr id="76" name="Ellipse 125">
                <a:extLst>
                  <a:ext uri="{FF2B5EF4-FFF2-40B4-BE49-F238E27FC236}">
                    <a16:creationId xmlns:a16="http://schemas.microsoft.com/office/drawing/2014/main" id="{A711CEBD-01A8-4469-809D-448B4EDC1619}"/>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77" name="Group 76">
                <a:extLst>
                  <a:ext uri="{FF2B5EF4-FFF2-40B4-BE49-F238E27FC236}">
                    <a16:creationId xmlns:a16="http://schemas.microsoft.com/office/drawing/2014/main" id="{559C101B-6E9B-4B39-95A4-4ED0AB92B284}"/>
                  </a:ext>
                </a:extLst>
              </p:cNvPr>
              <p:cNvGrpSpPr>
                <a:grpSpLocks noChangeAspect="1"/>
              </p:cNvGrpSpPr>
              <p:nvPr/>
            </p:nvGrpSpPr>
            <p:grpSpPr>
              <a:xfrm>
                <a:off x="2886170" y="4635603"/>
                <a:ext cx="594554" cy="419078"/>
                <a:chOff x="4562584" y="4650255"/>
                <a:chExt cx="457200" cy="322263"/>
              </a:xfrm>
            </p:grpSpPr>
            <p:sp>
              <p:nvSpPr>
                <p:cNvPr id="78" name="Line 20">
                  <a:extLst>
                    <a:ext uri="{FF2B5EF4-FFF2-40B4-BE49-F238E27FC236}">
                      <a16:creationId xmlns:a16="http://schemas.microsoft.com/office/drawing/2014/main" id="{C3A11E7E-DB0C-460A-BF79-805917BE8F5B}"/>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79" name="Freeform 21">
                  <a:extLst>
                    <a:ext uri="{FF2B5EF4-FFF2-40B4-BE49-F238E27FC236}">
                      <a16:creationId xmlns:a16="http://schemas.microsoft.com/office/drawing/2014/main" id="{93AE8609-E5BB-4218-AEBF-5BB4A4574B73}"/>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80" name="Freeform 22">
                  <a:extLst>
                    <a:ext uri="{FF2B5EF4-FFF2-40B4-BE49-F238E27FC236}">
                      <a16:creationId xmlns:a16="http://schemas.microsoft.com/office/drawing/2014/main" id="{BD6EA324-EE69-4BAD-AEA3-20062BFD7646}"/>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81" name="Line 23">
                  <a:extLst>
                    <a:ext uri="{FF2B5EF4-FFF2-40B4-BE49-F238E27FC236}">
                      <a16:creationId xmlns:a16="http://schemas.microsoft.com/office/drawing/2014/main" id="{DA1DD74B-6D27-417D-8514-C4E5D3D69A2B}"/>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87" name="strPhone01">
            <a:extLst>
              <a:ext uri="{FF2B5EF4-FFF2-40B4-BE49-F238E27FC236}">
                <a16:creationId xmlns:a16="http://schemas.microsoft.com/office/drawing/2014/main" id="{37EC606E-18B9-40F3-8C86-ADD0FC2B3FCF}"/>
              </a:ext>
            </a:extLst>
          </p:cNvPr>
          <p:cNvSpPr>
            <a:spLocks noGrp="1"/>
          </p:cNvSpPr>
          <p:nvPr>
            <p:ph type="body" sz="quarter" idx="12" hasCustomPrompt="1"/>
          </p:nvPr>
        </p:nvSpPr>
        <p:spPr>
          <a:xfrm>
            <a:off x="900707" y="3808869"/>
            <a:ext cx="4050443" cy="246221"/>
          </a:xfrm>
        </p:spPr>
        <p:txBody>
          <a:bodyPr>
            <a:noAutofit/>
          </a:bodyPr>
          <a:lstStyle>
            <a:lvl1pPr>
              <a:spcBef>
                <a:spcPts val="0"/>
              </a:spcBef>
              <a:defRPr sz="1200" cap="none" baseline="0">
                <a:solidFill>
                  <a:schemeClr val="bg1"/>
                </a:solidFill>
                <a:latin typeface="+mn-lt"/>
              </a:defRPr>
            </a:lvl1pPr>
          </a:lstStyle>
          <a:p>
            <a:pPr lvl="0"/>
            <a:r>
              <a:rPr lang="nl-BE" sz="1200" dirty="0">
                <a:solidFill>
                  <a:schemeClr val="bg1"/>
                </a:solidFill>
              </a:rPr>
              <a:t>+32 # ### ## ##</a:t>
            </a:r>
            <a:endParaRPr lang="nl-BE" dirty="0"/>
          </a:p>
        </p:txBody>
      </p:sp>
      <p:sp>
        <p:nvSpPr>
          <p:cNvPr id="88" name="strEmail01">
            <a:extLst>
              <a:ext uri="{FF2B5EF4-FFF2-40B4-BE49-F238E27FC236}">
                <a16:creationId xmlns:a16="http://schemas.microsoft.com/office/drawing/2014/main" id="{A0500F8C-76F6-4B82-9BB9-85B1E7E418B1}"/>
              </a:ext>
            </a:extLst>
          </p:cNvPr>
          <p:cNvSpPr>
            <a:spLocks noGrp="1"/>
          </p:cNvSpPr>
          <p:nvPr>
            <p:ph type="body" sz="quarter" idx="13" hasCustomPrompt="1"/>
          </p:nvPr>
        </p:nvSpPr>
        <p:spPr>
          <a:xfrm>
            <a:off x="900707" y="3551088"/>
            <a:ext cx="4050443" cy="246221"/>
          </a:xfrm>
        </p:spPr>
        <p:txBody>
          <a:bodyPr>
            <a:noAutofit/>
          </a:bodyPr>
          <a:lstStyle>
            <a:lvl1pPr>
              <a:spcBef>
                <a:spcPts val="0"/>
              </a:spcBef>
              <a:defRPr sz="1200" cap="none" baseline="0">
                <a:solidFill>
                  <a:schemeClr val="bg1"/>
                </a:solidFill>
                <a:latin typeface="+mn-lt"/>
              </a:defRPr>
            </a:lvl1pPr>
          </a:lstStyle>
          <a:p>
            <a:pPr lvl="0"/>
            <a:r>
              <a:rPr lang="nl-BE" sz="1200" dirty="0">
                <a:solidFill>
                  <a:schemeClr val="bg1"/>
                </a:solidFill>
              </a:rPr>
              <a:t>firstname.lastname@ipsos.com</a:t>
            </a:r>
            <a:endParaRPr lang="nl-BE" dirty="0"/>
          </a:p>
        </p:txBody>
      </p:sp>
      <p:sp>
        <p:nvSpPr>
          <p:cNvPr id="89" name="strFunction01">
            <a:extLst>
              <a:ext uri="{FF2B5EF4-FFF2-40B4-BE49-F238E27FC236}">
                <a16:creationId xmlns:a16="http://schemas.microsoft.com/office/drawing/2014/main" id="{D3536E06-792C-4C44-AB98-6CE5B5AA4138}"/>
              </a:ext>
            </a:extLst>
          </p:cNvPr>
          <p:cNvSpPr>
            <a:spLocks noGrp="1"/>
          </p:cNvSpPr>
          <p:nvPr>
            <p:ph type="body" sz="quarter" idx="11" hasCustomPrompt="1"/>
          </p:nvPr>
        </p:nvSpPr>
        <p:spPr>
          <a:xfrm>
            <a:off x="631150" y="3106962"/>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dirty="0"/>
              <a:t>Function Title</a:t>
            </a:r>
          </a:p>
        </p:txBody>
      </p:sp>
      <p:sp>
        <p:nvSpPr>
          <p:cNvPr id="90" name="strName01">
            <a:extLst>
              <a:ext uri="{FF2B5EF4-FFF2-40B4-BE49-F238E27FC236}">
                <a16:creationId xmlns:a16="http://schemas.microsoft.com/office/drawing/2014/main" id="{DF103A4B-5191-4B3D-982C-72CFBAB89CD2}"/>
              </a:ext>
            </a:extLst>
          </p:cNvPr>
          <p:cNvSpPr>
            <a:spLocks noGrp="1"/>
          </p:cNvSpPr>
          <p:nvPr>
            <p:ph type="body" sz="quarter" idx="10" hasCustomPrompt="1"/>
          </p:nvPr>
        </p:nvSpPr>
        <p:spPr>
          <a:xfrm>
            <a:off x="631150" y="2867022"/>
            <a:ext cx="4320000" cy="246221"/>
          </a:xfrm>
        </p:spPr>
        <p:txBody>
          <a:bodyPr>
            <a:noAutofit/>
          </a:bodyPr>
          <a:lstStyle>
            <a:lvl1pPr>
              <a:spcBef>
                <a:spcPts val="0"/>
              </a:spcBef>
              <a:defRPr cap="all" baseline="0">
                <a:solidFill>
                  <a:schemeClr val="bg1"/>
                </a:solidFill>
                <a:latin typeface="+mj-lt"/>
              </a:defRPr>
            </a:lvl1pPr>
          </a:lstStyle>
          <a:p>
            <a:pPr lvl="0"/>
            <a:r>
              <a:rPr lang="nl-BE" dirty="0"/>
              <a:t>Firstname Lastname</a:t>
            </a:r>
          </a:p>
        </p:txBody>
      </p:sp>
    </p:spTree>
    <p:extLst>
      <p:ext uri="{BB962C8B-B14F-4D97-AF65-F5344CB8AC3E}">
        <p14:creationId xmlns:p14="http://schemas.microsoft.com/office/powerpoint/2010/main" val="3630574720"/>
      </p:ext>
    </p:extLst>
  </p:cSld>
  <p:clrMapOvr>
    <a:masterClrMapping/>
  </p:clrMapOvr>
  <p:extLst>
    <p:ext uri="{DCECCB84-F9BA-43D5-87BE-67443E8EF086}">
      <p15:sldGuideLst xmlns:p15="http://schemas.microsoft.com/office/powerpoint/2012/main">
        <p15:guide id="1" pos="393"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hanks &amp; Contacts (4)">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138" name="Angled stripes">
            <a:extLst>
              <a:ext uri="{FF2B5EF4-FFF2-40B4-BE49-F238E27FC236}">
                <a16:creationId xmlns:a16="http://schemas.microsoft.com/office/drawing/2014/main" id="{7439B137-4B0F-48A6-A47B-F73316486CB1}"/>
              </a:ext>
            </a:extLst>
          </p:cNvPr>
          <p:cNvGrpSpPr/>
          <p:nvPr userDrawn="1"/>
        </p:nvGrpSpPr>
        <p:grpSpPr>
          <a:xfrm>
            <a:off x="2101012" y="2821242"/>
            <a:ext cx="11833943" cy="1855206"/>
            <a:chOff x="2101012" y="2821242"/>
            <a:chExt cx="11833943" cy="1855206"/>
          </a:xfrm>
        </p:grpSpPr>
        <p:sp>
          <p:nvSpPr>
            <p:cNvPr id="139" name="Angled stripe 1">
              <a:extLst>
                <a:ext uri="{FF2B5EF4-FFF2-40B4-BE49-F238E27FC236}">
                  <a16:creationId xmlns:a16="http://schemas.microsoft.com/office/drawing/2014/main" id="{5FCC569E-A5EF-403E-9F3F-D4BAEF09FC7C}"/>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40" name="Angled stripe 2">
              <a:extLst>
                <a:ext uri="{FF2B5EF4-FFF2-40B4-BE49-F238E27FC236}">
                  <a16:creationId xmlns:a16="http://schemas.microsoft.com/office/drawing/2014/main" id="{6A6BD387-A349-42F4-AF27-DD2728F4A91A}"/>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141" name="GameChangers">
            <a:extLst>
              <a:ext uri="{FF2B5EF4-FFF2-40B4-BE49-F238E27FC236}">
                <a16:creationId xmlns:a16="http://schemas.microsoft.com/office/drawing/2014/main" id="{DDDD4BDF-ADE4-4FFF-A8F8-5E8314248DEA}"/>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nl-BE" noProof="0" dirty="0"/>
          </a:p>
        </p:txBody>
      </p:sp>
      <p:pic>
        <p:nvPicPr>
          <p:cNvPr id="142" name="IpsosLogo">
            <a:extLst>
              <a:ext uri="{FF2B5EF4-FFF2-40B4-BE49-F238E27FC236}">
                <a16:creationId xmlns:a16="http://schemas.microsoft.com/office/drawing/2014/main" id="{1DB47704-D745-431D-A16C-802163D087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143" name="Thank">
            <a:extLst>
              <a:ext uri="{FF2B5EF4-FFF2-40B4-BE49-F238E27FC236}">
                <a16:creationId xmlns:a16="http://schemas.microsoft.com/office/drawing/2014/main" id="{1A3A6828-A207-47ED-B01B-C61279E8A409}"/>
              </a:ext>
            </a:extLst>
          </p:cNvPr>
          <p:cNvSpPr txBox="1"/>
          <p:nvPr userDrawn="1"/>
        </p:nvSpPr>
        <p:spPr>
          <a:xfrm>
            <a:off x="631150" y="156304"/>
            <a:ext cx="3231654" cy="1107996"/>
          </a:xfrm>
          <a:prstGeom prst="rect">
            <a:avLst/>
          </a:prstGeom>
          <a:noFill/>
        </p:spPr>
        <p:txBody>
          <a:bodyPr wrap="none" lIns="0" tIns="0" rIns="0" bIns="0" rtlCol="0">
            <a:spAutoFit/>
          </a:bodyPr>
          <a:lstStyle/>
          <a:p>
            <a:r>
              <a:rPr lang="nl-BE" sz="7200" b="1" dirty="0">
                <a:solidFill>
                  <a:schemeClr val="bg1"/>
                </a:solidFill>
                <a:latin typeface="+mn-lt"/>
              </a:rPr>
              <a:t>THANK</a:t>
            </a:r>
          </a:p>
        </p:txBody>
      </p:sp>
      <p:sp>
        <p:nvSpPr>
          <p:cNvPr id="144" name="You">
            <a:extLst>
              <a:ext uri="{FF2B5EF4-FFF2-40B4-BE49-F238E27FC236}">
                <a16:creationId xmlns:a16="http://schemas.microsoft.com/office/drawing/2014/main" id="{0BA29790-54EF-4F09-9996-A8A16E559564}"/>
              </a:ext>
            </a:extLst>
          </p:cNvPr>
          <p:cNvSpPr txBox="1"/>
          <p:nvPr userDrawn="1"/>
        </p:nvSpPr>
        <p:spPr>
          <a:xfrm>
            <a:off x="631150" y="1226567"/>
            <a:ext cx="3232800" cy="1090066"/>
          </a:xfrm>
          <a:prstGeom prst="rect">
            <a:avLst/>
          </a:prstGeom>
          <a:solidFill>
            <a:schemeClr val="tx2"/>
          </a:solidFill>
        </p:spPr>
        <p:txBody>
          <a:bodyPr wrap="square" lIns="0" tIns="0" rIns="0" bIns="0" rtlCol="0" anchor="ctr">
            <a:noAutofit/>
          </a:bodyPr>
          <a:lstStyle/>
          <a:p>
            <a:pPr algn="ctr"/>
            <a:r>
              <a:rPr lang="nl-BE" sz="7200" b="1" dirty="0">
                <a:solidFill>
                  <a:schemeClr val="bg1"/>
                </a:solidFill>
                <a:latin typeface="+mn-lt"/>
              </a:rPr>
              <a:t>YOU!</a:t>
            </a:r>
          </a:p>
        </p:txBody>
      </p:sp>
      <p:grpSp>
        <p:nvGrpSpPr>
          <p:cNvPr id="202" name="Icons04">
            <a:extLst>
              <a:ext uri="{FF2B5EF4-FFF2-40B4-BE49-F238E27FC236}">
                <a16:creationId xmlns:a16="http://schemas.microsoft.com/office/drawing/2014/main" id="{E4FCDA43-2282-4A8F-A7FE-FAAEC5C0B33D}"/>
              </a:ext>
            </a:extLst>
          </p:cNvPr>
          <p:cNvGrpSpPr/>
          <p:nvPr userDrawn="1"/>
        </p:nvGrpSpPr>
        <p:grpSpPr>
          <a:xfrm>
            <a:off x="5267422" y="4875303"/>
            <a:ext cx="464690" cy="562031"/>
            <a:chOff x="631150" y="4043586"/>
            <a:chExt cx="464690" cy="562031"/>
          </a:xfrm>
        </p:grpSpPr>
        <p:cxnSp>
          <p:nvCxnSpPr>
            <p:cNvPr id="203" name="Hline">
              <a:extLst>
                <a:ext uri="{FF2B5EF4-FFF2-40B4-BE49-F238E27FC236}">
                  <a16:creationId xmlns:a16="http://schemas.microsoft.com/office/drawing/2014/main" id="{3611D117-49D9-4843-A11C-F3A3F18E82F9}"/>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04" name="IconPhone">
              <a:extLst>
                <a:ext uri="{FF2B5EF4-FFF2-40B4-BE49-F238E27FC236}">
                  <a16:creationId xmlns:a16="http://schemas.microsoft.com/office/drawing/2014/main" id="{501137B8-7E91-49D5-826A-B2654A476575}"/>
                </a:ext>
              </a:extLst>
            </p:cNvPr>
            <p:cNvGrpSpPr>
              <a:grpSpLocks noChangeAspect="1"/>
            </p:cNvGrpSpPr>
            <p:nvPr/>
          </p:nvGrpSpPr>
          <p:grpSpPr>
            <a:xfrm>
              <a:off x="631150" y="4425617"/>
              <a:ext cx="180000" cy="180000"/>
              <a:chOff x="2703390" y="3158472"/>
              <a:chExt cx="960114" cy="960114"/>
            </a:xfrm>
          </p:grpSpPr>
          <p:sp>
            <p:nvSpPr>
              <p:cNvPr id="212" name="Ellipse 125">
                <a:extLst>
                  <a:ext uri="{FF2B5EF4-FFF2-40B4-BE49-F238E27FC236}">
                    <a16:creationId xmlns:a16="http://schemas.microsoft.com/office/drawing/2014/main" id="{3B8A5292-316D-44AF-9FC2-85637FD9291F}"/>
                  </a:ext>
                </a:extLst>
              </p:cNvPr>
              <p:cNvSpPr/>
              <p:nvPr/>
            </p:nvSpPr>
            <p:spPr>
              <a:xfrm>
                <a:off x="2703390" y="3158472"/>
                <a:ext cx="960114" cy="960114"/>
              </a:xfrm>
              <a:prstGeom prst="ellipse">
                <a:avLst/>
              </a:prstGeom>
              <a:solidFill>
                <a:schemeClr val="accent1"/>
              </a:solidFill>
              <a:ln w="63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213" name="Group 4">
                <a:extLst>
                  <a:ext uri="{FF2B5EF4-FFF2-40B4-BE49-F238E27FC236}">
                    <a16:creationId xmlns:a16="http://schemas.microsoft.com/office/drawing/2014/main" id="{AEFFA674-A388-4E20-9B1F-BF88AE876176}"/>
                  </a:ext>
                </a:extLst>
              </p:cNvPr>
              <p:cNvGrpSpPr>
                <a:grpSpLocks noChangeAspect="1"/>
              </p:cNvGrpSpPr>
              <p:nvPr/>
            </p:nvGrpSpPr>
            <p:grpSpPr bwMode="auto">
              <a:xfrm>
                <a:off x="2912386" y="3366720"/>
                <a:ext cx="542122" cy="543618"/>
                <a:chOff x="2638" y="958"/>
                <a:chExt cx="1087" cy="1090"/>
              </a:xfrm>
              <a:noFill/>
            </p:grpSpPr>
            <p:sp>
              <p:nvSpPr>
                <p:cNvPr id="214" name="Freeform 5">
                  <a:extLst>
                    <a:ext uri="{FF2B5EF4-FFF2-40B4-BE49-F238E27FC236}">
                      <a16:creationId xmlns:a16="http://schemas.microsoft.com/office/drawing/2014/main" id="{FEBC34DB-113D-43A7-8C06-22C12B7C88E7}"/>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Freeform 6">
                  <a:extLst>
                    <a:ext uri="{FF2B5EF4-FFF2-40B4-BE49-F238E27FC236}">
                      <a16:creationId xmlns:a16="http://schemas.microsoft.com/office/drawing/2014/main" id="{796E2262-33A9-40F4-9E81-022677F13D44}"/>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Freeform 7">
                  <a:extLst>
                    <a:ext uri="{FF2B5EF4-FFF2-40B4-BE49-F238E27FC236}">
                      <a16:creationId xmlns:a16="http://schemas.microsoft.com/office/drawing/2014/main" id="{A6AF8913-8B91-47AD-8F2A-1D02E467A76E}"/>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205" name="IconEmail">
              <a:extLst>
                <a:ext uri="{FF2B5EF4-FFF2-40B4-BE49-F238E27FC236}">
                  <a16:creationId xmlns:a16="http://schemas.microsoft.com/office/drawing/2014/main" id="{BD1FAC7E-C760-494E-AAE7-71E43DE6F31E}"/>
                </a:ext>
              </a:extLst>
            </p:cNvPr>
            <p:cNvGrpSpPr>
              <a:grpSpLocks noChangeAspect="1"/>
            </p:cNvGrpSpPr>
            <p:nvPr/>
          </p:nvGrpSpPr>
          <p:grpSpPr>
            <a:xfrm>
              <a:off x="631150" y="4162565"/>
              <a:ext cx="180000" cy="180000"/>
              <a:chOff x="2703390" y="4365085"/>
              <a:chExt cx="960114" cy="960114"/>
            </a:xfrm>
          </p:grpSpPr>
          <p:sp>
            <p:nvSpPr>
              <p:cNvPr id="206" name="Ellipse 125">
                <a:extLst>
                  <a:ext uri="{FF2B5EF4-FFF2-40B4-BE49-F238E27FC236}">
                    <a16:creationId xmlns:a16="http://schemas.microsoft.com/office/drawing/2014/main" id="{4A4FCD1B-0193-4D75-8698-F3279E0CF24A}"/>
                  </a:ext>
                </a:extLst>
              </p:cNvPr>
              <p:cNvSpPr/>
              <p:nvPr/>
            </p:nvSpPr>
            <p:spPr>
              <a:xfrm>
                <a:off x="2703390" y="4365085"/>
                <a:ext cx="960114" cy="960114"/>
              </a:xfrm>
              <a:prstGeom prst="ellipse">
                <a:avLst/>
              </a:prstGeom>
              <a:solidFill>
                <a:schemeClr val="accent1"/>
              </a:solidFill>
              <a:ln w="63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207" name="Group 206">
                <a:extLst>
                  <a:ext uri="{FF2B5EF4-FFF2-40B4-BE49-F238E27FC236}">
                    <a16:creationId xmlns:a16="http://schemas.microsoft.com/office/drawing/2014/main" id="{25BFD7AB-B859-4313-9D34-82465D7FB512}"/>
                  </a:ext>
                </a:extLst>
              </p:cNvPr>
              <p:cNvGrpSpPr>
                <a:grpSpLocks noChangeAspect="1"/>
              </p:cNvGrpSpPr>
              <p:nvPr/>
            </p:nvGrpSpPr>
            <p:grpSpPr>
              <a:xfrm>
                <a:off x="2886170" y="4635603"/>
                <a:ext cx="594554" cy="419078"/>
                <a:chOff x="4562584" y="4650255"/>
                <a:chExt cx="457200" cy="322263"/>
              </a:xfrm>
            </p:grpSpPr>
            <p:sp>
              <p:nvSpPr>
                <p:cNvPr id="208" name="Line 20">
                  <a:extLst>
                    <a:ext uri="{FF2B5EF4-FFF2-40B4-BE49-F238E27FC236}">
                      <a16:creationId xmlns:a16="http://schemas.microsoft.com/office/drawing/2014/main" id="{50DDE18F-EE4B-493E-81D2-9247309F24EC}"/>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209" name="Freeform 21">
                  <a:extLst>
                    <a:ext uri="{FF2B5EF4-FFF2-40B4-BE49-F238E27FC236}">
                      <a16:creationId xmlns:a16="http://schemas.microsoft.com/office/drawing/2014/main" id="{9815CE9F-52D2-4364-9343-8E9D5781A6A4}"/>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210" name="Freeform 22">
                  <a:extLst>
                    <a:ext uri="{FF2B5EF4-FFF2-40B4-BE49-F238E27FC236}">
                      <a16:creationId xmlns:a16="http://schemas.microsoft.com/office/drawing/2014/main" id="{970254B2-4B4B-4668-9075-98479A738CE7}"/>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211" name="Line 23">
                  <a:extLst>
                    <a:ext uri="{FF2B5EF4-FFF2-40B4-BE49-F238E27FC236}">
                      <a16:creationId xmlns:a16="http://schemas.microsoft.com/office/drawing/2014/main" id="{3A201282-6849-4481-976D-5E3027653C09}"/>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217" name="strPhone04">
            <a:extLst>
              <a:ext uri="{FF2B5EF4-FFF2-40B4-BE49-F238E27FC236}">
                <a16:creationId xmlns:a16="http://schemas.microsoft.com/office/drawing/2014/main" id="{A70F63FA-0A47-4E91-A38F-7987208E95FB}"/>
              </a:ext>
            </a:extLst>
          </p:cNvPr>
          <p:cNvSpPr>
            <a:spLocks noGrp="1"/>
          </p:cNvSpPr>
          <p:nvPr>
            <p:ph type="body" sz="quarter" idx="34" hasCustomPrompt="1"/>
          </p:nvPr>
        </p:nvSpPr>
        <p:spPr>
          <a:xfrm>
            <a:off x="5536979" y="5249258"/>
            <a:ext cx="4050443" cy="246221"/>
          </a:xfrm>
        </p:spPr>
        <p:txBody>
          <a:bodyPr>
            <a:noAutofit/>
          </a:bodyPr>
          <a:lstStyle>
            <a:lvl1pPr>
              <a:spcBef>
                <a:spcPts val="0"/>
              </a:spcBef>
              <a:defRPr sz="1200" cap="none" baseline="0">
                <a:solidFill>
                  <a:schemeClr val="bg1"/>
                </a:solidFill>
                <a:latin typeface="+mn-lt"/>
              </a:defRPr>
            </a:lvl1pPr>
          </a:lstStyle>
          <a:p>
            <a:pPr lvl="0"/>
            <a:r>
              <a:rPr lang="nl-BE" sz="1200" dirty="0">
                <a:solidFill>
                  <a:schemeClr val="bg1"/>
                </a:solidFill>
              </a:rPr>
              <a:t>+32 # ### ## ##</a:t>
            </a:r>
            <a:endParaRPr lang="nl-BE" dirty="0"/>
          </a:p>
        </p:txBody>
      </p:sp>
      <p:sp>
        <p:nvSpPr>
          <p:cNvPr id="218" name="strEmail04">
            <a:extLst>
              <a:ext uri="{FF2B5EF4-FFF2-40B4-BE49-F238E27FC236}">
                <a16:creationId xmlns:a16="http://schemas.microsoft.com/office/drawing/2014/main" id="{9784B1A9-0EF5-43DA-99E1-0CAA5C2DDF0A}"/>
              </a:ext>
            </a:extLst>
          </p:cNvPr>
          <p:cNvSpPr>
            <a:spLocks noGrp="1"/>
          </p:cNvSpPr>
          <p:nvPr>
            <p:ph type="body" sz="quarter" idx="35" hasCustomPrompt="1"/>
          </p:nvPr>
        </p:nvSpPr>
        <p:spPr>
          <a:xfrm>
            <a:off x="5536979" y="4991477"/>
            <a:ext cx="4050443" cy="246221"/>
          </a:xfrm>
        </p:spPr>
        <p:txBody>
          <a:bodyPr>
            <a:noAutofit/>
          </a:bodyPr>
          <a:lstStyle>
            <a:lvl1pPr>
              <a:spcBef>
                <a:spcPts val="0"/>
              </a:spcBef>
              <a:defRPr sz="1200" cap="none" baseline="0">
                <a:solidFill>
                  <a:schemeClr val="bg1"/>
                </a:solidFill>
                <a:latin typeface="+mn-lt"/>
              </a:defRPr>
            </a:lvl1pPr>
          </a:lstStyle>
          <a:p>
            <a:pPr lvl="0"/>
            <a:r>
              <a:rPr lang="nl-BE" sz="1200" dirty="0">
                <a:solidFill>
                  <a:schemeClr val="bg1"/>
                </a:solidFill>
              </a:rPr>
              <a:t>firstname.lastname@ipsos.com</a:t>
            </a:r>
            <a:endParaRPr lang="nl-BE" dirty="0"/>
          </a:p>
        </p:txBody>
      </p:sp>
      <p:sp>
        <p:nvSpPr>
          <p:cNvPr id="219" name="strFunction04">
            <a:extLst>
              <a:ext uri="{FF2B5EF4-FFF2-40B4-BE49-F238E27FC236}">
                <a16:creationId xmlns:a16="http://schemas.microsoft.com/office/drawing/2014/main" id="{E0298BA4-9CDC-4684-9CB9-4726376419CD}"/>
              </a:ext>
            </a:extLst>
          </p:cNvPr>
          <p:cNvSpPr>
            <a:spLocks noGrp="1"/>
          </p:cNvSpPr>
          <p:nvPr>
            <p:ph type="body" sz="quarter" idx="36" hasCustomPrompt="1"/>
          </p:nvPr>
        </p:nvSpPr>
        <p:spPr>
          <a:xfrm>
            <a:off x="5267422" y="4547351"/>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dirty="0"/>
              <a:t>Function Title</a:t>
            </a:r>
          </a:p>
        </p:txBody>
      </p:sp>
      <p:sp>
        <p:nvSpPr>
          <p:cNvPr id="220" name="strName04">
            <a:extLst>
              <a:ext uri="{FF2B5EF4-FFF2-40B4-BE49-F238E27FC236}">
                <a16:creationId xmlns:a16="http://schemas.microsoft.com/office/drawing/2014/main" id="{E7982998-4C09-40B0-963F-43910CA3A33C}"/>
              </a:ext>
            </a:extLst>
          </p:cNvPr>
          <p:cNvSpPr>
            <a:spLocks noGrp="1"/>
          </p:cNvSpPr>
          <p:nvPr>
            <p:ph type="body" sz="quarter" idx="37" hasCustomPrompt="1"/>
          </p:nvPr>
        </p:nvSpPr>
        <p:spPr>
          <a:xfrm>
            <a:off x="5267422" y="4307411"/>
            <a:ext cx="4320000" cy="246221"/>
          </a:xfrm>
        </p:spPr>
        <p:txBody>
          <a:bodyPr>
            <a:noAutofit/>
          </a:bodyPr>
          <a:lstStyle>
            <a:lvl1pPr>
              <a:spcBef>
                <a:spcPts val="0"/>
              </a:spcBef>
              <a:defRPr cap="all" baseline="0">
                <a:solidFill>
                  <a:schemeClr val="bg1"/>
                </a:solidFill>
                <a:latin typeface="+mj-lt"/>
              </a:defRPr>
            </a:lvl1pPr>
          </a:lstStyle>
          <a:p>
            <a:pPr lvl="0"/>
            <a:r>
              <a:rPr lang="nl-BE" dirty="0"/>
              <a:t>Firstname Lastname</a:t>
            </a:r>
          </a:p>
        </p:txBody>
      </p:sp>
      <p:grpSp>
        <p:nvGrpSpPr>
          <p:cNvPr id="145" name="Icons03">
            <a:extLst>
              <a:ext uri="{FF2B5EF4-FFF2-40B4-BE49-F238E27FC236}">
                <a16:creationId xmlns:a16="http://schemas.microsoft.com/office/drawing/2014/main" id="{29187A81-AC58-49E9-897F-20AB4C1E88D8}"/>
              </a:ext>
            </a:extLst>
          </p:cNvPr>
          <p:cNvGrpSpPr/>
          <p:nvPr userDrawn="1"/>
        </p:nvGrpSpPr>
        <p:grpSpPr>
          <a:xfrm>
            <a:off x="631150" y="4875303"/>
            <a:ext cx="464690" cy="562031"/>
            <a:chOff x="631150" y="4043586"/>
            <a:chExt cx="464690" cy="562031"/>
          </a:xfrm>
        </p:grpSpPr>
        <p:cxnSp>
          <p:nvCxnSpPr>
            <p:cNvPr id="146" name="Hline">
              <a:extLst>
                <a:ext uri="{FF2B5EF4-FFF2-40B4-BE49-F238E27FC236}">
                  <a16:creationId xmlns:a16="http://schemas.microsoft.com/office/drawing/2014/main" id="{7B5BE796-BE3A-48EE-87B2-1BBBDEB9265A}"/>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7" name="IconPhone">
              <a:extLst>
                <a:ext uri="{FF2B5EF4-FFF2-40B4-BE49-F238E27FC236}">
                  <a16:creationId xmlns:a16="http://schemas.microsoft.com/office/drawing/2014/main" id="{F28BB052-5668-4C0C-A26A-9C9207A4945F}"/>
                </a:ext>
              </a:extLst>
            </p:cNvPr>
            <p:cNvGrpSpPr>
              <a:grpSpLocks noChangeAspect="1"/>
            </p:cNvGrpSpPr>
            <p:nvPr/>
          </p:nvGrpSpPr>
          <p:grpSpPr>
            <a:xfrm>
              <a:off x="631150" y="4425617"/>
              <a:ext cx="180000" cy="180000"/>
              <a:chOff x="2703390" y="3158472"/>
              <a:chExt cx="960114" cy="960114"/>
            </a:xfrm>
          </p:grpSpPr>
          <p:sp>
            <p:nvSpPr>
              <p:cNvPr id="155" name="Ellipse 125">
                <a:extLst>
                  <a:ext uri="{FF2B5EF4-FFF2-40B4-BE49-F238E27FC236}">
                    <a16:creationId xmlns:a16="http://schemas.microsoft.com/office/drawing/2014/main" id="{94D6C45F-83F7-4278-B360-84E7F88CF083}"/>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56" name="Group 4">
                <a:extLst>
                  <a:ext uri="{FF2B5EF4-FFF2-40B4-BE49-F238E27FC236}">
                    <a16:creationId xmlns:a16="http://schemas.microsoft.com/office/drawing/2014/main" id="{1E3441B7-9263-4F25-AE59-5CC5D004A18F}"/>
                  </a:ext>
                </a:extLst>
              </p:cNvPr>
              <p:cNvGrpSpPr>
                <a:grpSpLocks noChangeAspect="1"/>
              </p:cNvGrpSpPr>
              <p:nvPr/>
            </p:nvGrpSpPr>
            <p:grpSpPr bwMode="auto">
              <a:xfrm>
                <a:off x="2912386" y="3366720"/>
                <a:ext cx="542122" cy="543618"/>
                <a:chOff x="2638" y="958"/>
                <a:chExt cx="1087" cy="1090"/>
              </a:xfrm>
              <a:noFill/>
            </p:grpSpPr>
            <p:sp>
              <p:nvSpPr>
                <p:cNvPr id="157" name="Freeform 5">
                  <a:extLst>
                    <a:ext uri="{FF2B5EF4-FFF2-40B4-BE49-F238E27FC236}">
                      <a16:creationId xmlns:a16="http://schemas.microsoft.com/office/drawing/2014/main" id="{53DDFAB0-76D4-4114-BA71-9F05DF2387CE}"/>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Freeform 6">
                  <a:extLst>
                    <a:ext uri="{FF2B5EF4-FFF2-40B4-BE49-F238E27FC236}">
                      <a16:creationId xmlns:a16="http://schemas.microsoft.com/office/drawing/2014/main" id="{A497E1A4-B728-47F8-B2E9-50E20738ACBB}"/>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Freeform 7">
                  <a:extLst>
                    <a:ext uri="{FF2B5EF4-FFF2-40B4-BE49-F238E27FC236}">
                      <a16:creationId xmlns:a16="http://schemas.microsoft.com/office/drawing/2014/main" id="{BB65988D-1D1C-4C08-9818-19DBFB5C21C6}"/>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48" name="IconEmail">
              <a:extLst>
                <a:ext uri="{FF2B5EF4-FFF2-40B4-BE49-F238E27FC236}">
                  <a16:creationId xmlns:a16="http://schemas.microsoft.com/office/drawing/2014/main" id="{7002F6AD-F708-4629-A994-A3CA206B8D8D}"/>
                </a:ext>
              </a:extLst>
            </p:cNvPr>
            <p:cNvGrpSpPr>
              <a:grpSpLocks noChangeAspect="1"/>
            </p:cNvGrpSpPr>
            <p:nvPr/>
          </p:nvGrpSpPr>
          <p:grpSpPr>
            <a:xfrm>
              <a:off x="631150" y="4162565"/>
              <a:ext cx="180000" cy="180000"/>
              <a:chOff x="2703390" y="4365085"/>
              <a:chExt cx="960114" cy="960114"/>
            </a:xfrm>
          </p:grpSpPr>
          <p:sp>
            <p:nvSpPr>
              <p:cNvPr id="149" name="Ellipse 125">
                <a:extLst>
                  <a:ext uri="{FF2B5EF4-FFF2-40B4-BE49-F238E27FC236}">
                    <a16:creationId xmlns:a16="http://schemas.microsoft.com/office/drawing/2014/main" id="{69A288FF-044C-4232-A68F-5DE056D28D85}"/>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50" name="Group 149">
                <a:extLst>
                  <a:ext uri="{FF2B5EF4-FFF2-40B4-BE49-F238E27FC236}">
                    <a16:creationId xmlns:a16="http://schemas.microsoft.com/office/drawing/2014/main" id="{4C0555CD-AEF6-40D3-BDC8-8321854D3251}"/>
                  </a:ext>
                </a:extLst>
              </p:cNvPr>
              <p:cNvGrpSpPr>
                <a:grpSpLocks noChangeAspect="1"/>
              </p:cNvGrpSpPr>
              <p:nvPr/>
            </p:nvGrpSpPr>
            <p:grpSpPr>
              <a:xfrm>
                <a:off x="2886170" y="4635603"/>
                <a:ext cx="594554" cy="419078"/>
                <a:chOff x="4562584" y="4650255"/>
                <a:chExt cx="457200" cy="322263"/>
              </a:xfrm>
            </p:grpSpPr>
            <p:sp>
              <p:nvSpPr>
                <p:cNvPr id="151" name="Line 20">
                  <a:extLst>
                    <a:ext uri="{FF2B5EF4-FFF2-40B4-BE49-F238E27FC236}">
                      <a16:creationId xmlns:a16="http://schemas.microsoft.com/office/drawing/2014/main" id="{54898FC4-6F84-4FFF-8888-574363D631C8}"/>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52" name="Freeform 21">
                  <a:extLst>
                    <a:ext uri="{FF2B5EF4-FFF2-40B4-BE49-F238E27FC236}">
                      <a16:creationId xmlns:a16="http://schemas.microsoft.com/office/drawing/2014/main" id="{DDF59620-DF2A-4507-AD51-ADBA432DD543}"/>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53" name="Freeform 22">
                  <a:extLst>
                    <a:ext uri="{FF2B5EF4-FFF2-40B4-BE49-F238E27FC236}">
                      <a16:creationId xmlns:a16="http://schemas.microsoft.com/office/drawing/2014/main" id="{E4D9C1DB-DF7B-4F6F-B812-1407802A6AF9}"/>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54" name="Line 23">
                  <a:extLst>
                    <a:ext uri="{FF2B5EF4-FFF2-40B4-BE49-F238E27FC236}">
                      <a16:creationId xmlns:a16="http://schemas.microsoft.com/office/drawing/2014/main" id="{CB8F31FC-55C4-4D5D-8C65-47461120D67E}"/>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160" name="strPhone03">
            <a:extLst>
              <a:ext uri="{FF2B5EF4-FFF2-40B4-BE49-F238E27FC236}">
                <a16:creationId xmlns:a16="http://schemas.microsoft.com/office/drawing/2014/main" id="{14057E29-E071-4559-B979-8D757A051529}"/>
              </a:ext>
            </a:extLst>
          </p:cNvPr>
          <p:cNvSpPr>
            <a:spLocks noGrp="1"/>
          </p:cNvSpPr>
          <p:nvPr>
            <p:ph type="body" sz="quarter" idx="30" hasCustomPrompt="1"/>
          </p:nvPr>
        </p:nvSpPr>
        <p:spPr>
          <a:xfrm>
            <a:off x="900707" y="5249258"/>
            <a:ext cx="4050443" cy="246221"/>
          </a:xfrm>
        </p:spPr>
        <p:txBody>
          <a:bodyPr>
            <a:noAutofit/>
          </a:bodyPr>
          <a:lstStyle>
            <a:lvl1pPr>
              <a:spcBef>
                <a:spcPts val="0"/>
              </a:spcBef>
              <a:defRPr sz="1200" cap="none" baseline="0">
                <a:solidFill>
                  <a:schemeClr val="bg1"/>
                </a:solidFill>
                <a:latin typeface="+mn-lt"/>
              </a:defRPr>
            </a:lvl1pPr>
          </a:lstStyle>
          <a:p>
            <a:pPr lvl="0"/>
            <a:r>
              <a:rPr lang="nl-BE" sz="1200" dirty="0">
                <a:solidFill>
                  <a:schemeClr val="bg1"/>
                </a:solidFill>
              </a:rPr>
              <a:t>+32 # ### ## ##</a:t>
            </a:r>
            <a:endParaRPr lang="nl-BE" dirty="0"/>
          </a:p>
        </p:txBody>
      </p:sp>
      <p:sp>
        <p:nvSpPr>
          <p:cNvPr id="161" name="strEmail03">
            <a:extLst>
              <a:ext uri="{FF2B5EF4-FFF2-40B4-BE49-F238E27FC236}">
                <a16:creationId xmlns:a16="http://schemas.microsoft.com/office/drawing/2014/main" id="{816064E9-A637-4815-B0B7-EF922F3C42F0}"/>
              </a:ext>
            </a:extLst>
          </p:cNvPr>
          <p:cNvSpPr>
            <a:spLocks noGrp="1"/>
          </p:cNvSpPr>
          <p:nvPr>
            <p:ph type="body" sz="quarter" idx="31" hasCustomPrompt="1"/>
          </p:nvPr>
        </p:nvSpPr>
        <p:spPr>
          <a:xfrm>
            <a:off x="900707" y="4991477"/>
            <a:ext cx="4050443" cy="246221"/>
          </a:xfrm>
        </p:spPr>
        <p:txBody>
          <a:bodyPr>
            <a:noAutofit/>
          </a:bodyPr>
          <a:lstStyle>
            <a:lvl1pPr>
              <a:spcBef>
                <a:spcPts val="0"/>
              </a:spcBef>
              <a:defRPr sz="1200" cap="none" baseline="0">
                <a:solidFill>
                  <a:schemeClr val="bg1"/>
                </a:solidFill>
                <a:latin typeface="+mn-lt"/>
              </a:defRPr>
            </a:lvl1pPr>
          </a:lstStyle>
          <a:p>
            <a:pPr lvl="0"/>
            <a:r>
              <a:rPr lang="nl-BE" sz="1200" dirty="0">
                <a:solidFill>
                  <a:schemeClr val="bg1"/>
                </a:solidFill>
              </a:rPr>
              <a:t>firstname.lastname@ipsos.com</a:t>
            </a:r>
            <a:endParaRPr lang="nl-BE" dirty="0"/>
          </a:p>
        </p:txBody>
      </p:sp>
      <p:sp>
        <p:nvSpPr>
          <p:cNvPr id="162" name="strFunction03">
            <a:extLst>
              <a:ext uri="{FF2B5EF4-FFF2-40B4-BE49-F238E27FC236}">
                <a16:creationId xmlns:a16="http://schemas.microsoft.com/office/drawing/2014/main" id="{E019BC75-09C5-4FE6-91A7-9E90327D0CAA}"/>
              </a:ext>
            </a:extLst>
          </p:cNvPr>
          <p:cNvSpPr>
            <a:spLocks noGrp="1"/>
          </p:cNvSpPr>
          <p:nvPr>
            <p:ph type="body" sz="quarter" idx="32" hasCustomPrompt="1"/>
          </p:nvPr>
        </p:nvSpPr>
        <p:spPr>
          <a:xfrm>
            <a:off x="631150" y="4547351"/>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dirty="0"/>
              <a:t>Function Title</a:t>
            </a:r>
          </a:p>
        </p:txBody>
      </p:sp>
      <p:sp>
        <p:nvSpPr>
          <p:cNvPr id="163" name="strName03">
            <a:extLst>
              <a:ext uri="{FF2B5EF4-FFF2-40B4-BE49-F238E27FC236}">
                <a16:creationId xmlns:a16="http://schemas.microsoft.com/office/drawing/2014/main" id="{7FDC1C83-BF00-42E2-A7C6-D5BC4CE301D5}"/>
              </a:ext>
            </a:extLst>
          </p:cNvPr>
          <p:cNvSpPr>
            <a:spLocks noGrp="1"/>
          </p:cNvSpPr>
          <p:nvPr>
            <p:ph type="body" sz="quarter" idx="33" hasCustomPrompt="1"/>
          </p:nvPr>
        </p:nvSpPr>
        <p:spPr>
          <a:xfrm>
            <a:off x="631150" y="4307411"/>
            <a:ext cx="4320000" cy="246221"/>
          </a:xfrm>
        </p:spPr>
        <p:txBody>
          <a:bodyPr>
            <a:noAutofit/>
          </a:bodyPr>
          <a:lstStyle>
            <a:lvl1pPr>
              <a:spcBef>
                <a:spcPts val="0"/>
              </a:spcBef>
              <a:defRPr cap="all" baseline="0">
                <a:solidFill>
                  <a:schemeClr val="bg1"/>
                </a:solidFill>
                <a:latin typeface="+mj-lt"/>
              </a:defRPr>
            </a:lvl1pPr>
          </a:lstStyle>
          <a:p>
            <a:pPr lvl="0"/>
            <a:r>
              <a:rPr lang="nl-BE" dirty="0"/>
              <a:t>Firstname Lastname</a:t>
            </a:r>
          </a:p>
        </p:txBody>
      </p:sp>
      <p:grpSp>
        <p:nvGrpSpPr>
          <p:cNvPr id="164" name="Icons02">
            <a:extLst>
              <a:ext uri="{FF2B5EF4-FFF2-40B4-BE49-F238E27FC236}">
                <a16:creationId xmlns:a16="http://schemas.microsoft.com/office/drawing/2014/main" id="{17F41577-7488-42A3-8B0F-3C3C4EF04601}"/>
              </a:ext>
            </a:extLst>
          </p:cNvPr>
          <p:cNvGrpSpPr/>
          <p:nvPr userDrawn="1"/>
        </p:nvGrpSpPr>
        <p:grpSpPr>
          <a:xfrm>
            <a:off x="5267422" y="3434914"/>
            <a:ext cx="464690" cy="562031"/>
            <a:chOff x="631150" y="4043586"/>
            <a:chExt cx="464690" cy="562031"/>
          </a:xfrm>
        </p:grpSpPr>
        <p:cxnSp>
          <p:nvCxnSpPr>
            <p:cNvPr id="165" name="Hline">
              <a:extLst>
                <a:ext uri="{FF2B5EF4-FFF2-40B4-BE49-F238E27FC236}">
                  <a16:creationId xmlns:a16="http://schemas.microsoft.com/office/drawing/2014/main" id="{F14E9C41-1003-478B-B8E6-0C106F2E6FA5}"/>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6" name="IconPhone">
              <a:extLst>
                <a:ext uri="{FF2B5EF4-FFF2-40B4-BE49-F238E27FC236}">
                  <a16:creationId xmlns:a16="http://schemas.microsoft.com/office/drawing/2014/main" id="{15D0D93D-577C-418E-9E49-2D5D4D6D553E}"/>
                </a:ext>
              </a:extLst>
            </p:cNvPr>
            <p:cNvGrpSpPr>
              <a:grpSpLocks noChangeAspect="1"/>
            </p:cNvGrpSpPr>
            <p:nvPr/>
          </p:nvGrpSpPr>
          <p:grpSpPr>
            <a:xfrm>
              <a:off x="631150" y="4425617"/>
              <a:ext cx="180000" cy="180000"/>
              <a:chOff x="2703390" y="3158472"/>
              <a:chExt cx="960114" cy="960114"/>
            </a:xfrm>
          </p:grpSpPr>
          <p:sp>
            <p:nvSpPr>
              <p:cNvPr id="174" name="Ellipse 125">
                <a:extLst>
                  <a:ext uri="{FF2B5EF4-FFF2-40B4-BE49-F238E27FC236}">
                    <a16:creationId xmlns:a16="http://schemas.microsoft.com/office/drawing/2014/main" id="{DF2D3F19-8418-4AB3-A9D8-5820037C2C68}"/>
                  </a:ext>
                </a:extLst>
              </p:cNvPr>
              <p:cNvSpPr/>
              <p:nvPr/>
            </p:nvSpPr>
            <p:spPr>
              <a:xfrm>
                <a:off x="2703390" y="3158472"/>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75" name="Group 4">
                <a:extLst>
                  <a:ext uri="{FF2B5EF4-FFF2-40B4-BE49-F238E27FC236}">
                    <a16:creationId xmlns:a16="http://schemas.microsoft.com/office/drawing/2014/main" id="{55AA84D0-E733-4C67-A589-DACA464CB897}"/>
                  </a:ext>
                </a:extLst>
              </p:cNvPr>
              <p:cNvGrpSpPr>
                <a:grpSpLocks noChangeAspect="1"/>
              </p:cNvGrpSpPr>
              <p:nvPr/>
            </p:nvGrpSpPr>
            <p:grpSpPr bwMode="auto">
              <a:xfrm>
                <a:off x="2912386" y="3366720"/>
                <a:ext cx="542122" cy="543618"/>
                <a:chOff x="2638" y="958"/>
                <a:chExt cx="1087" cy="1090"/>
              </a:xfrm>
              <a:noFill/>
            </p:grpSpPr>
            <p:sp>
              <p:nvSpPr>
                <p:cNvPr id="176" name="Freeform 5">
                  <a:extLst>
                    <a:ext uri="{FF2B5EF4-FFF2-40B4-BE49-F238E27FC236}">
                      <a16:creationId xmlns:a16="http://schemas.microsoft.com/office/drawing/2014/main" id="{45DB1C7D-80D4-4A70-B8CC-30F7895833FA}"/>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Freeform 6">
                  <a:extLst>
                    <a:ext uri="{FF2B5EF4-FFF2-40B4-BE49-F238E27FC236}">
                      <a16:creationId xmlns:a16="http://schemas.microsoft.com/office/drawing/2014/main" id="{18F5EF59-9D04-4A49-BA12-C893C0505139}"/>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Freeform 7">
                  <a:extLst>
                    <a:ext uri="{FF2B5EF4-FFF2-40B4-BE49-F238E27FC236}">
                      <a16:creationId xmlns:a16="http://schemas.microsoft.com/office/drawing/2014/main" id="{0599A071-A4E3-400F-8EB5-3523352BB90B}"/>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67" name="IconEmail">
              <a:extLst>
                <a:ext uri="{FF2B5EF4-FFF2-40B4-BE49-F238E27FC236}">
                  <a16:creationId xmlns:a16="http://schemas.microsoft.com/office/drawing/2014/main" id="{AA0A29D3-1A95-4159-8550-FD8457F9C2CC}"/>
                </a:ext>
              </a:extLst>
            </p:cNvPr>
            <p:cNvGrpSpPr>
              <a:grpSpLocks noChangeAspect="1"/>
            </p:cNvGrpSpPr>
            <p:nvPr/>
          </p:nvGrpSpPr>
          <p:grpSpPr>
            <a:xfrm>
              <a:off x="631150" y="4162565"/>
              <a:ext cx="180000" cy="180000"/>
              <a:chOff x="2703390" y="4365085"/>
              <a:chExt cx="960114" cy="960114"/>
            </a:xfrm>
          </p:grpSpPr>
          <p:sp>
            <p:nvSpPr>
              <p:cNvPr id="168" name="Ellipse 125">
                <a:extLst>
                  <a:ext uri="{FF2B5EF4-FFF2-40B4-BE49-F238E27FC236}">
                    <a16:creationId xmlns:a16="http://schemas.microsoft.com/office/drawing/2014/main" id="{120A94C0-9853-4B6E-BAF4-020C6D1D721D}"/>
                  </a:ext>
                </a:extLst>
              </p:cNvPr>
              <p:cNvSpPr/>
              <p:nvPr/>
            </p:nvSpPr>
            <p:spPr>
              <a:xfrm>
                <a:off x="2703390" y="4365085"/>
                <a:ext cx="960114" cy="960114"/>
              </a:xfrm>
              <a:prstGeom prst="ellipse">
                <a:avLst/>
              </a:prstGeom>
              <a:solidFill>
                <a:schemeClr val="tx2"/>
              </a:solidFill>
              <a:ln w="6350"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69" name="Group 168">
                <a:extLst>
                  <a:ext uri="{FF2B5EF4-FFF2-40B4-BE49-F238E27FC236}">
                    <a16:creationId xmlns:a16="http://schemas.microsoft.com/office/drawing/2014/main" id="{46796286-10AF-416B-AFB5-B7A955AB4B7F}"/>
                  </a:ext>
                </a:extLst>
              </p:cNvPr>
              <p:cNvGrpSpPr>
                <a:grpSpLocks noChangeAspect="1"/>
              </p:cNvGrpSpPr>
              <p:nvPr/>
            </p:nvGrpSpPr>
            <p:grpSpPr>
              <a:xfrm>
                <a:off x="2886170" y="4635603"/>
                <a:ext cx="594554" cy="419078"/>
                <a:chOff x="4562584" y="4650255"/>
                <a:chExt cx="457200" cy="322263"/>
              </a:xfrm>
            </p:grpSpPr>
            <p:sp>
              <p:nvSpPr>
                <p:cNvPr id="170" name="Line 20">
                  <a:extLst>
                    <a:ext uri="{FF2B5EF4-FFF2-40B4-BE49-F238E27FC236}">
                      <a16:creationId xmlns:a16="http://schemas.microsoft.com/office/drawing/2014/main" id="{83AAD9B9-3876-4D27-89B9-0D6A879A3993}"/>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71" name="Freeform 21">
                  <a:extLst>
                    <a:ext uri="{FF2B5EF4-FFF2-40B4-BE49-F238E27FC236}">
                      <a16:creationId xmlns:a16="http://schemas.microsoft.com/office/drawing/2014/main" id="{825A81FE-407F-4E2D-96A5-7C6D9AD422B7}"/>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72" name="Freeform 22">
                  <a:extLst>
                    <a:ext uri="{FF2B5EF4-FFF2-40B4-BE49-F238E27FC236}">
                      <a16:creationId xmlns:a16="http://schemas.microsoft.com/office/drawing/2014/main" id="{6C1B3F95-D7AB-48D5-BDBD-878D5C26D61C}"/>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73" name="Line 23">
                  <a:extLst>
                    <a:ext uri="{FF2B5EF4-FFF2-40B4-BE49-F238E27FC236}">
                      <a16:creationId xmlns:a16="http://schemas.microsoft.com/office/drawing/2014/main" id="{7784D739-A8C9-4FDD-B028-22857AC3DA51}"/>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179" name="strPhone02">
            <a:extLst>
              <a:ext uri="{FF2B5EF4-FFF2-40B4-BE49-F238E27FC236}">
                <a16:creationId xmlns:a16="http://schemas.microsoft.com/office/drawing/2014/main" id="{F4E8A020-6F75-4DA6-AE60-AC6CA5D5220B}"/>
              </a:ext>
            </a:extLst>
          </p:cNvPr>
          <p:cNvSpPr>
            <a:spLocks noGrp="1"/>
          </p:cNvSpPr>
          <p:nvPr>
            <p:ph type="body" sz="quarter" idx="26" hasCustomPrompt="1"/>
          </p:nvPr>
        </p:nvSpPr>
        <p:spPr>
          <a:xfrm>
            <a:off x="5536979" y="3808869"/>
            <a:ext cx="4050443" cy="246221"/>
          </a:xfrm>
        </p:spPr>
        <p:txBody>
          <a:bodyPr>
            <a:noAutofit/>
          </a:bodyPr>
          <a:lstStyle>
            <a:lvl1pPr>
              <a:spcBef>
                <a:spcPts val="0"/>
              </a:spcBef>
              <a:defRPr sz="1200" cap="none" baseline="0">
                <a:solidFill>
                  <a:schemeClr val="bg1"/>
                </a:solidFill>
                <a:latin typeface="+mn-lt"/>
              </a:defRPr>
            </a:lvl1pPr>
          </a:lstStyle>
          <a:p>
            <a:pPr lvl="0"/>
            <a:r>
              <a:rPr lang="nl-BE" sz="1200" dirty="0">
                <a:solidFill>
                  <a:schemeClr val="bg1"/>
                </a:solidFill>
              </a:rPr>
              <a:t>+32 # ### ## ##</a:t>
            </a:r>
            <a:endParaRPr lang="nl-BE" dirty="0"/>
          </a:p>
        </p:txBody>
      </p:sp>
      <p:sp>
        <p:nvSpPr>
          <p:cNvPr id="180" name="strEmail02">
            <a:extLst>
              <a:ext uri="{FF2B5EF4-FFF2-40B4-BE49-F238E27FC236}">
                <a16:creationId xmlns:a16="http://schemas.microsoft.com/office/drawing/2014/main" id="{8970B6E8-761C-45B3-8AF4-3DA1244032CC}"/>
              </a:ext>
            </a:extLst>
          </p:cNvPr>
          <p:cNvSpPr>
            <a:spLocks noGrp="1"/>
          </p:cNvSpPr>
          <p:nvPr>
            <p:ph type="body" sz="quarter" idx="27" hasCustomPrompt="1"/>
          </p:nvPr>
        </p:nvSpPr>
        <p:spPr>
          <a:xfrm>
            <a:off x="5536979" y="3551088"/>
            <a:ext cx="4050443" cy="246221"/>
          </a:xfrm>
        </p:spPr>
        <p:txBody>
          <a:bodyPr>
            <a:noAutofit/>
          </a:bodyPr>
          <a:lstStyle>
            <a:lvl1pPr>
              <a:spcBef>
                <a:spcPts val="0"/>
              </a:spcBef>
              <a:defRPr sz="1200" cap="none" baseline="0">
                <a:solidFill>
                  <a:schemeClr val="bg1"/>
                </a:solidFill>
                <a:latin typeface="+mn-lt"/>
              </a:defRPr>
            </a:lvl1pPr>
          </a:lstStyle>
          <a:p>
            <a:pPr lvl="0"/>
            <a:r>
              <a:rPr lang="nl-BE" sz="1200" dirty="0">
                <a:solidFill>
                  <a:schemeClr val="bg1"/>
                </a:solidFill>
              </a:rPr>
              <a:t>firstname.lastname@ipsos.com</a:t>
            </a:r>
            <a:endParaRPr lang="nl-BE" dirty="0"/>
          </a:p>
        </p:txBody>
      </p:sp>
      <p:sp>
        <p:nvSpPr>
          <p:cNvPr id="181" name="strFunction02">
            <a:extLst>
              <a:ext uri="{FF2B5EF4-FFF2-40B4-BE49-F238E27FC236}">
                <a16:creationId xmlns:a16="http://schemas.microsoft.com/office/drawing/2014/main" id="{1DF59D34-2064-417F-94E1-4605A2DF018C}"/>
              </a:ext>
            </a:extLst>
          </p:cNvPr>
          <p:cNvSpPr>
            <a:spLocks noGrp="1"/>
          </p:cNvSpPr>
          <p:nvPr>
            <p:ph type="body" sz="quarter" idx="28" hasCustomPrompt="1"/>
          </p:nvPr>
        </p:nvSpPr>
        <p:spPr>
          <a:xfrm>
            <a:off x="5267422" y="3106962"/>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dirty="0"/>
              <a:t>Function Title</a:t>
            </a:r>
          </a:p>
        </p:txBody>
      </p:sp>
      <p:sp>
        <p:nvSpPr>
          <p:cNvPr id="182" name="strName02">
            <a:extLst>
              <a:ext uri="{FF2B5EF4-FFF2-40B4-BE49-F238E27FC236}">
                <a16:creationId xmlns:a16="http://schemas.microsoft.com/office/drawing/2014/main" id="{BE97F47A-E462-40A5-8B31-82EB5FBDEBBC}"/>
              </a:ext>
            </a:extLst>
          </p:cNvPr>
          <p:cNvSpPr>
            <a:spLocks noGrp="1"/>
          </p:cNvSpPr>
          <p:nvPr>
            <p:ph type="body" sz="quarter" idx="29" hasCustomPrompt="1"/>
          </p:nvPr>
        </p:nvSpPr>
        <p:spPr>
          <a:xfrm>
            <a:off x="5267422" y="2867022"/>
            <a:ext cx="4320000" cy="246221"/>
          </a:xfrm>
        </p:spPr>
        <p:txBody>
          <a:bodyPr>
            <a:noAutofit/>
          </a:bodyPr>
          <a:lstStyle>
            <a:lvl1pPr>
              <a:spcBef>
                <a:spcPts val="0"/>
              </a:spcBef>
              <a:defRPr cap="all" baseline="0">
                <a:solidFill>
                  <a:schemeClr val="bg1"/>
                </a:solidFill>
                <a:latin typeface="+mj-lt"/>
              </a:defRPr>
            </a:lvl1pPr>
          </a:lstStyle>
          <a:p>
            <a:pPr lvl="0"/>
            <a:r>
              <a:rPr lang="nl-BE" dirty="0"/>
              <a:t>Firstname Lastname</a:t>
            </a:r>
          </a:p>
        </p:txBody>
      </p:sp>
      <p:grpSp>
        <p:nvGrpSpPr>
          <p:cNvPr id="183" name="Icons01">
            <a:extLst>
              <a:ext uri="{FF2B5EF4-FFF2-40B4-BE49-F238E27FC236}">
                <a16:creationId xmlns:a16="http://schemas.microsoft.com/office/drawing/2014/main" id="{6FCDB661-4CC4-49CA-ABB9-79E996A68F0E}"/>
              </a:ext>
            </a:extLst>
          </p:cNvPr>
          <p:cNvGrpSpPr/>
          <p:nvPr userDrawn="1"/>
        </p:nvGrpSpPr>
        <p:grpSpPr>
          <a:xfrm>
            <a:off x="631150" y="3434914"/>
            <a:ext cx="464690" cy="562031"/>
            <a:chOff x="631150" y="4043586"/>
            <a:chExt cx="464690" cy="562031"/>
          </a:xfrm>
        </p:grpSpPr>
        <p:cxnSp>
          <p:nvCxnSpPr>
            <p:cNvPr id="184" name="Hline">
              <a:extLst>
                <a:ext uri="{FF2B5EF4-FFF2-40B4-BE49-F238E27FC236}">
                  <a16:creationId xmlns:a16="http://schemas.microsoft.com/office/drawing/2014/main" id="{B85FE1D4-15B2-478B-A874-FCB227FBFE4D}"/>
                </a:ext>
              </a:extLst>
            </p:cNvPr>
            <p:cNvCxnSpPr>
              <a:cxnSpLocks/>
            </p:cNvCxnSpPr>
            <p:nvPr/>
          </p:nvCxnSpPr>
          <p:spPr>
            <a:xfrm>
              <a:off x="631150" y="4043586"/>
              <a:ext cx="4646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5" name="IconPhone">
              <a:extLst>
                <a:ext uri="{FF2B5EF4-FFF2-40B4-BE49-F238E27FC236}">
                  <a16:creationId xmlns:a16="http://schemas.microsoft.com/office/drawing/2014/main" id="{ED7BE4EC-1A60-43AE-86B4-0BDD623FD05C}"/>
                </a:ext>
              </a:extLst>
            </p:cNvPr>
            <p:cNvGrpSpPr>
              <a:grpSpLocks noChangeAspect="1"/>
            </p:cNvGrpSpPr>
            <p:nvPr/>
          </p:nvGrpSpPr>
          <p:grpSpPr>
            <a:xfrm>
              <a:off x="631150" y="4425617"/>
              <a:ext cx="180000" cy="180000"/>
              <a:chOff x="2703390" y="3158472"/>
              <a:chExt cx="960114" cy="960114"/>
            </a:xfrm>
          </p:grpSpPr>
          <p:sp>
            <p:nvSpPr>
              <p:cNvPr id="193" name="Ellipse 125">
                <a:extLst>
                  <a:ext uri="{FF2B5EF4-FFF2-40B4-BE49-F238E27FC236}">
                    <a16:creationId xmlns:a16="http://schemas.microsoft.com/office/drawing/2014/main" id="{9525C37E-B775-4966-A42D-B8918D3EB2F0}"/>
                  </a:ext>
                </a:extLst>
              </p:cNvPr>
              <p:cNvSpPr/>
              <p:nvPr/>
            </p:nvSpPr>
            <p:spPr>
              <a:xfrm>
                <a:off x="2703390" y="3158472"/>
                <a:ext cx="960114" cy="960114"/>
              </a:xfrm>
              <a:prstGeom prst="ellipse">
                <a:avLst/>
              </a:prstGeom>
              <a:solidFill>
                <a:schemeClr val="accent1"/>
              </a:solidFill>
              <a:ln w="63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94" name="Group 4">
                <a:extLst>
                  <a:ext uri="{FF2B5EF4-FFF2-40B4-BE49-F238E27FC236}">
                    <a16:creationId xmlns:a16="http://schemas.microsoft.com/office/drawing/2014/main" id="{4F17C34E-A87B-4426-B69E-308B5BF79BF8}"/>
                  </a:ext>
                </a:extLst>
              </p:cNvPr>
              <p:cNvGrpSpPr>
                <a:grpSpLocks noChangeAspect="1"/>
              </p:cNvGrpSpPr>
              <p:nvPr/>
            </p:nvGrpSpPr>
            <p:grpSpPr bwMode="auto">
              <a:xfrm>
                <a:off x="2912386" y="3366720"/>
                <a:ext cx="542122" cy="543618"/>
                <a:chOff x="2638" y="958"/>
                <a:chExt cx="1087" cy="1090"/>
              </a:xfrm>
              <a:noFill/>
            </p:grpSpPr>
            <p:sp>
              <p:nvSpPr>
                <p:cNvPr id="195" name="Freeform 5">
                  <a:extLst>
                    <a:ext uri="{FF2B5EF4-FFF2-40B4-BE49-F238E27FC236}">
                      <a16:creationId xmlns:a16="http://schemas.microsoft.com/office/drawing/2014/main" id="{31E29092-1DB2-49C1-98A0-DBFA363E5A0B}"/>
                    </a:ext>
                  </a:extLst>
                </p:cNvPr>
                <p:cNvSpPr>
                  <a:spLocks/>
                </p:cNvSpPr>
                <p:nvPr/>
              </p:nvSpPr>
              <p:spPr bwMode="auto">
                <a:xfrm>
                  <a:off x="2638" y="958"/>
                  <a:ext cx="1087" cy="1090"/>
                </a:xfrm>
                <a:custGeom>
                  <a:avLst/>
                  <a:gdLst>
                    <a:gd name="T0" fmla="*/ 8 w 886"/>
                    <a:gd name="T1" fmla="*/ 49 h 887"/>
                    <a:gd name="T2" fmla="*/ 5 w 886"/>
                    <a:gd name="T3" fmla="*/ 101 h 887"/>
                    <a:gd name="T4" fmla="*/ 273 w 886"/>
                    <a:gd name="T5" fmla="*/ 616 h 887"/>
                    <a:gd name="T6" fmla="*/ 786 w 886"/>
                    <a:gd name="T7" fmla="*/ 883 h 887"/>
                    <a:gd name="T8" fmla="*/ 839 w 886"/>
                    <a:gd name="T9" fmla="*/ 879 h 887"/>
                    <a:gd name="T10" fmla="*/ 851 w 886"/>
                    <a:gd name="T11" fmla="*/ 863 h 887"/>
                    <a:gd name="T12" fmla="*/ 883 w 886"/>
                    <a:gd name="T13" fmla="*/ 721 h 887"/>
                    <a:gd name="T14" fmla="*/ 871 w 886"/>
                    <a:gd name="T15" fmla="*/ 686 h 887"/>
                    <a:gd name="T16" fmla="*/ 708 w 886"/>
                    <a:gd name="T17" fmla="*/ 617 h 887"/>
                    <a:gd name="T18" fmla="*/ 652 w 886"/>
                    <a:gd name="T19" fmla="*/ 630 h 887"/>
                    <a:gd name="T20" fmla="*/ 632 w 886"/>
                    <a:gd name="T21" fmla="*/ 664 h 887"/>
                    <a:gd name="T22" fmla="*/ 601 w 886"/>
                    <a:gd name="T23" fmla="*/ 687 h 887"/>
                    <a:gd name="T24" fmla="*/ 363 w 886"/>
                    <a:gd name="T25" fmla="*/ 524 h 887"/>
                    <a:gd name="T26" fmla="*/ 194 w 886"/>
                    <a:gd name="T27" fmla="*/ 281 h 887"/>
                    <a:gd name="T28" fmla="*/ 217 w 886"/>
                    <a:gd name="T29" fmla="*/ 250 h 887"/>
                    <a:gd name="T30" fmla="*/ 251 w 886"/>
                    <a:gd name="T31" fmla="*/ 231 h 887"/>
                    <a:gd name="T32" fmla="*/ 264 w 886"/>
                    <a:gd name="T33" fmla="*/ 175 h 887"/>
                    <a:gd name="T34" fmla="*/ 215 w 886"/>
                    <a:gd name="T35" fmla="*/ 38 h 887"/>
                    <a:gd name="T36" fmla="*/ 167 w 886"/>
                    <a:gd name="T37" fmla="*/ 4 h 887"/>
                    <a:gd name="T38" fmla="*/ 24 w 886"/>
                    <a:gd name="T39" fmla="*/ 36 h 887"/>
                    <a:gd name="T40" fmla="*/ 8 w 886"/>
                    <a:gd name="T41" fmla="*/ 4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6" h="887">
                      <a:moveTo>
                        <a:pt x="8" y="49"/>
                      </a:moveTo>
                      <a:cubicBezTo>
                        <a:pt x="0" y="62"/>
                        <a:pt x="1" y="82"/>
                        <a:pt x="5" y="101"/>
                      </a:cubicBezTo>
                      <a:cubicBezTo>
                        <a:pt x="40" y="301"/>
                        <a:pt x="137" y="480"/>
                        <a:pt x="273" y="616"/>
                      </a:cubicBezTo>
                      <a:cubicBezTo>
                        <a:pt x="409" y="752"/>
                        <a:pt x="593" y="854"/>
                        <a:pt x="786" y="883"/>
                      </a:cubicBezTo>
                      <a:cubicBezTo>
                        <a:pt x="806" y="886"/>
                        <a:pt x="825" y="887"/>
                        <a:pt x="839" y="879"/>
                      </a:cubicBezTo>
                      <a:cubicBezTo>
                        <a:pt x="844" y="876"/>
                        <a:pt x="850" y="871"/>
                        <a:pt x="851" y="863"/>
                      </a:cubicBezTo>
                      <a:cubicBezTo>
                        <a:pt x="883" y="721"/>
                        <a:pt x="883" y="721"/>
                        <a:pt x="883" y="721"/>
                      </a:cubicBezTo>
                      <a:cubicBezTo>
                        <a:pt x="886" y="709"/>
                        <a:pt x="881" y="696"/>
                        <a:pt x="871" y="686"/>
                      </a:cubicBezTo>
                      <a:cubicBezTo>
                        <a:pt x="866" y="681"/>
                        <a:pt x="759" y="642"/>
                        <a:pt x="708" y="617"/>
                      </a:cubicBezTo>
                      <a:cubicBezTo>
                        <a:pt x="687" y="607"/>
                        <a:pt x="662" y="613"/>
                        <a:pt x="652" y="630"/>
                      </a:cubicBezTo>
                      <a:cubicBezTo>
                        <a:pt x="632" y="664"/>
                        <a:pt x="632" y="664"/>
                        <a:pt x="632" y="664"/>
                      </a:cubicBezTo>
                      <a:cubicBezTo>
                        <a:pt x="625" y="676"/>
                        <a:pt x="614" y="684"/>
                        <a:pt x="601" y="687"/>
                      </a:cubicBezTo>
                      <a:cubicBezTo>
                        <a:pt x="551" y="700"/>
                        <a:pt x="397" y="558"/>
                        <a:pt x="363" y="524"/>
                      </a:cubicBezTo>
                      <a:cubicBezTo>
                        <a:pt x="328" y="489"/>
                        <a:pt x="181" y="331"/>
                        <a:pt x="194" y="281"/>
                      </a:cubicBezTo>
                      <a:cubicBezTo>
                        <a:pt x="197" y="268"/>
                        <a:pt x="206" y="257"/>
                        <a:pt x="217" y="250"/>
                      </a:cubicBezTo>
                      <a:cubicBezTo>
                        <a:pt x="247" y="233"/>
                        <a:pt x="239" y="238"/>
                        <a:pt x="251" y="231"/>
                      </a:cubicBezTo>
                      <a:cubicBezTo>
                        <a:pt x="269" y="220"/>
                        <a:pt x="275" y="196"/>
                        <a:pt x="264" y="175"/>
                      </a:cubicBezTo>
                      <a:cubicBezTo>
                        <a:pt x="242" y="129"/>
                        <a:pt x="229" y="87"/>
                        <a:pt x="215" y="38"/>
                      </a:cubicBezTo>
                      <a:cubicBezTo>
                        <a:pt x="208" y="17"/>
                        <a:pt x="188" y="0"/>
                        <a:pt x="167" y="4"/>
                      </a:cubicBezTo>
                      <a:cubicBezTo>
                        <a:pt x="167" y="4"/>
                        <a:pt x="165" y="5"/>
                        <a:pt x="24" y="36"/>
                      </a:cubicBezTo>
                      <a:cubicBezTo>
                        <a:pt x="16" y="38"/>
                        <a:pt x="11" y="44"/>
                        <a:pt x="8" y="49"/>
                      </a:cubicBezTo>
                      <a:close/>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Freeform 6">
                  <a:extLst>
                    <a:ext uri="{FF2B5EF4-FFF2-40B4-BE49-F238E27FC236}">
                      <a16:creationId xmlns:a16="http://schemas.microsoft.com/office/drawing/2014/main" id="{CCCDFE6D-3370-4A92-9C79-12D20A38FA8D}"/>
                    </a:ext>
                  </a:extLst>
                </p:cNvPr>
                <p:cNvSpPr>
                  <a:spLocks/>
                </p:cNvSpPr>
                <p:nvPr/>
              </p:nvSpPr>
              <p:spPr bwMode="auto">
                <a:xfrm>
                  <a:off x="3182" y="1108"/>
                  <a:ext cx="344" cy="345"/>
                </a:xfrm>
                <a:custGeom>
                  <a:avLst/>
                  <a:gdLst>
                    <a:gd name="T0" fmla="*/ 0 w 281"/>
                    <a:gd name="T1" fmla="*/ 0 h 281"/>
                    <a:gd name="T2" fmla="*/ 281 w 281"/>
                    <a:gd name="T3" fmla="*/ 281 h 281"/>
                  </a:gdLst>
                  <a:ahLst/>
                  <a:cxnLst>
                    <a:cxn ang="0">
                      <a:pos x="T0" y="T1"/>
                    </a:cxn>
                    <a:cxn ang="0">
                      <a:pos x="T2" y="T3"/>
                    </a:cxn>
                  </a:cxnLst>
                  <a:rect l="0" t="0" r="r" b="b"/>
                  <a:pathLst>
                    <a:path w="281" h="281">
                      <a:moveTo>
                        <a:pt x="0" y="0"/>
                      </a:moveTo>
                      <a:cubicBezTo>
                        <a:pt x="155" y="0"/>
                        <a:pt x="281" y="126"/>
                        <a:pt x="281" y="28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Freeform 7">
                  <a:extLst>
                    <a:ext uri="{FF2B5EF4-FFF2-40B4-BE49-F238E27FC236}">
                      <a16:creationId xmlns:a16="http://schemas.microsoft.com/office/drawing/2014/main" id="{7BFC2256-49A5-4449-9E76-F716D6DDEB24}"/>
                    </a:ext>
                  </a:extLst>
                </p:cNvPr>
                <p:cNvSpPr>
                  <a:spLocks/>
                </p:cNvSpPr>
                <p:nvPr/>
              </p:nvSpPr>
              <p:spPr bwMode="auto">
                <a:xfrm>
                  <a:off x="3182" y="961"/>
                  <a:ext cx="491" cy="492"/>
                </a:xfrm>
                <a:custGeom>
                  <a:avLst/>
                  <a:gdLst>
                    <a:gd name="T0" fmla="*/ 0 w 400"/>
                    <a:gd name="T1" fmla="*/ 0 h 401"/>
                    <a:gd name="T2" fmla="*/ 400 w 400"/>
                    <a:gd name="T3" fmla="*/ 401 h 401"/>
                  </a:gdLst>
                  <a:ahLst/>
                  <a:cxnLst>
                    <a:cxn ang="0">
                      <a:pos x="T0" y="T1"/>
                    </a:cxn>
                    <a:cxn ang="0">
                      <a:pos x="T2" y="T3"/>
                    </a:cxn>
                  </a:cxnLst>
                  <a:rect l="0" t="0" r="r" b="b"/>
                  <a:pathLst>
                    <a:path w="400" h="401">
                      <a:moveTo>
                        <a:pt x="0" y="0"/>
                      </a:moveTo>
                      <a:cubicBezTo>
                        <a:pt x="221" y="0"/>
                        <a:pt x="400" y="180"/>
                        <a:pt x="400" y="401"/>
                      </a:cubicBezTo>
                    </a:path>
                  </a:pathLst>
                </a:custGeom>
                <a:grpFill/>
                <a:ln w="63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86" name="IconEmail">
              <a:extLst>
                <a:ext uri="{FF2B5EF4-FFF2-40B4-BE49-F238E27FC236}">
                  <a16:creationId xmlns:a16="http://schemas.microsoft.com/office/drawing/2014/main" id="{852D1758-A85B-488E-A877-FD31DFD19387}"/>
                </a:ext>
              </a:extLst>
            </p:cNvPr>
            <p:cNvGrpSpPr>
              <a:grpSpLocks noChangeAspect="1"/>
            </p:cNvGrpSpPr>
            <p:nvPr/>
          </p:nvGrpSpPr>
          <p:grpSpPr>
            <a:xfrm>
              <a:off x="631150" y="4162565"/>
              <a:ext cx="180000" cy="180000"/>
              <a:chOff x="2703390" y="4365085"/>
              <a:chExt cx="960114" cy="960114"/>
            </a:xfrm>
          </p:grpSpPr>
          <p:sp>
            <p:nvSpPr>
              <p:cNvPr id="187" name="Ellipse 125">
                <a:extLst>
                  <a:ext uri="{FF2B5EF4-FFF2-40B4-BE49-F238E27FC236}">
                    <a16:creationId xmlns:a16="http://schemas.microsoft.com/office/drawing/2014/main" id="{6FC3A3E6-BDB5-499F-8B4C-7A9FA1A0416C}"/>
                  </a:ext>
                </a:extLst>
              </p:cNvPr>
              <p:cNvSpPr/>
              <p:nvPr/>
            </p:nvSpPr>
            <p:spPr>
              <a:xfrm>
                <a:off x="2703390" y="4365085"/>
                <a:ext cx="960114" cy="960114"/>
              </a:xfrm>
              <a:prstGeom prst="ellipse">
                <a:avLst/>
              </a:prstGeom>
              <a:solidFill>
                <a:schemeClr val="accent1"/>
              </a:solidFill>
              <a:ln w="63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88" name="Group 187">
                <a:extLst>
                  <a:ext uri="{FF2B5EF4-FFF2-40B4-BE49-F238E27FC236}">
                    <a16:creationId xmlns:a16="http://schemas.microsoft.com/office/drawing/2014/main" id="{2AA8AB62-83ED-4A43-9060-390A0AE450B8}"/>
                  </a:ext>
                </a:extLst>
              </p:cNvPr>
              <p:cNvGrpSpPr>
                <a:grpSpLocks noChangeAspect="1"/>
              </p:cNvGrpSpPr>
              <p:nvPr/>
            </p:nvGrpSpPr>
            <p:grpSpPr>
              <a:xfrm>
                <a:off x="2886170" y="4635603"/>
                <a:ext cx="594554" cy="419078"/>
                <a:chOff x="4562584" y="4650255"/>
                <a:chExt cx="457200" cy="322263"/>
              </a:xfrm>
            </p:grpSpPr>
            <p:sp>
              <p:nvSpPr>
                <p:cNvPr id="189" name="Line 20">
                  <a:extLst>
                    <a:ext uri="{FF2B5EF4-FFF2-40B4-BE49-F238E27FC236}">
                      <a16:creationId xmlns:a16="http://schemas.microsoft.com/office/drawing/2014/main" id="{621805C5-E723-4163-9597-3A75AC086534}"/>
                    </a:ext>
                  </a:extLst>
                </p:cNvPr>
                <p:cNvSpPr>
                  <a:spLocks noChangeShapeType="1"/>
                </p:cNvSpPr>
                <p:nvPr/>
              </p:nvSpPr>
              <p:spPr bwMode="auto">
                <a:xfrm>
                  <a:off x="4867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90" name="Freeform 21">
                  <a:extLst>
                    <a:ext uri="{FF2B5EF4-FFF2-40B4-BE49-F238E27FC236}">
                      <a16:creationId xmlns:a16="http://schemas.microsoft.com/office/drawing/2014/main" id="{0EA59778-FDED-42CD-9513-FCA5D2789C8B}"/>
                    </a:ext>
                  </a:extLst>
                </p:cNvPr>
                <p:cNvSpPr>
                  <a:spLocks/>
                </p:cNvSpPr>
                <p:nvPr/>
              </p:nvSpPr>
              <p:spPr bwMode="auto">
                <a:xfrm>
                  <a:off x="4562584" y="4650255"/>
                  <a:ext cx="457200" cy="322263"/>
                </a:xfrm>
                <a:custGeom>
                  <a:avLst/>
                  <a:gdLst>
                    <a:gd name="T0" fmla="*/ 0 w 108"/>
                    <a:gd name="T1" fmla="*/ 40 h 76"/>
                    <a:gd name="T2" fmla="*/ 0 w 108"/>
                    <a:gd name="T3" fmla="*/ 8 h 76"/>
                    <a:gd name="T4" fmla="*/ 8 w 108"/>
                    <a:gd name="T5" fmla="*/ 0 h 76"/>
                    <a:gd name="T6" fmla="*/ 100 w 108"/>
                    <a:gd name="T7" fmla="*/ 0 h 76"/>
                    <a:gd name="T8" fmla="*/ 108 w 108"/>
                    <a:gd name="T9" fmla="*/ 8 h 76"/>
                    <a:gd name="T10" fmla="*/ 108 w 108"/>
                    <a:gd name="T11" fmla="*/ 68 h 76"/>
                    <a:gd name="T12" fmla="*/ 100 w 108"/>
                    <a:gd name="T13" fmla="*/ 76 h 76"/>
                    <a:gd name="T14" fmla="*/ 8 w 108"/>
                    <a:gd name="T15" fmla="*/ 76 h 76"/>
                    <a:gd name="T16" fmla="*/ 0 w 108"/>
                    <a:gd name="T17" fmla="*/ 68 h 76"/>
                    <a:gd name="T18" fmla="*/ 0 w 108"/>
                    <a:gd name="T19" fmla="*/ 52 h 76"/>
                    <a:gd name="connsiteX0" fmla="*/ 0 w 10000"/>
                    <a:gd name="connsiteY0" fmla="*/ 5263 h 10000"/>
                    <a:gd name="connsiteX1" fmla="*/ 0 w 10000"/>
                    <a:gd name="connsiteY1" fmla="*/ 1053 h 10000"/>
                    <a:gd name="connsiteX2" fmla="*/ 741 w 10000"/>
                    <a:gd name="connsiteY2" fmla="*/ 0 h 10000"/>
                    <a:gd name="connsiteX3" fmla="*/ 9259 w 10000"/>
                    <a:gd name="connsiteY3" fmla="*/ 0 h 10000"/>
                    <a:gd name="connsiteX4" fmla="*/ 10000 w 10000"/>
                    <a:gd name="connsiteY4" fmla="*/ 1053 h 10000"/>
                    <a:gd name="connsiteX5" fmla="*/ 10000 w 10000"/>
                    <a:gd name="connsiteY5" fmla="*/ 8947 h 10000"/>
                    <a:gd name="connsiteX6" fmla="*/ 9259 w 10000"/>
                    <a:gd name="connsiteY6" fmla="*/ 10000 h 10000"/>
                    <a:gd name="connsiteX7" fmla="*/ 741 w 10000"/>
                    <a:gd name="connsiteY7" fmla="*/ 10000 h 10000"/>
                    <a:gd name="connsiteX8" fmla="*/ 0 w 10000"/>
                    <a:gd name="connsiteY8" fmla="*/ 8947 h 10000"/>
                    <a:gd name="connsiteX9" fmla="*/ 0 w 10000"/>
                    <a:gd name="connsiteY9" fmla="*/ 6842 h 10000"/>
                    <a:gd name="connsiteX10" fmla="*/ 0 w 10000"/>
                    <a:gd name="connsiteY10" fmla="*/ 526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0" y="5263"/>
                      </a:moveTo>
                      <a:lnTo>
                        <a:pt x="0" y="1053"/>
                      </a:lnTo>
                      <a:cubicBezTo>
                        <a:pt x="0" y="526"/>
                        <a:pt x="370" y="0"/>
                        <a:pt x="741" y="0"/>
                      </a:cubicBezTo>
                      <a:lnTo>
                        <a:pt x="9259" y="0"/>
                      </a:lnTo>
                      <a:cubicBezTo>
                        <a:pt x="9630" y="0"/>
                        <a:pt x="10000" y="526"/>
                        <a:pt x="10000" y="1053"/>
                      </a:cubicBezTo>
                      <a:lnTo>
                        <a:pt x="10000" y="8947"/>
                      </a:lnTo>
                      <a:cubicBezTo>
                        <a:pt x="10000" y="9474"/>
                        <a:pt x="9630" y="10000"/>
                        <a:pt x="9259" y="10000"/>
                      </a:cubicBezTo>
                      <a:lnTo>
                        <a:pt x="741" y="10000"/>
                      </a:lnTo>
                      <a:cubicBezTo>
                        <a:pt x="370" y="10000"/>
                        <a:pt x="0" y="9474"/>
                        <a:pt x="0" y="8947"/>
                      </a:cubicBezTo>
                      <a:lnTo>
                        <a:pt x="0" y="6842"/>
                      </a:lnTo>
                      <a:lnTo>
                        <a:pt x="0" y="5263"/>
                      </a:lnTo>
                      <a:close/>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91" name="Freeform 22">
                  <a:extLst>
                    <a:ext uri="{FF2B5EF4-FFF2-40B4-BE49-F238E27FC236}">
                      <a16:creationId xmlns:a16="http://schemas.microsoft.com/office/drawing/2014/main" id="{B1F20495-C2A9-42EC-B1F3-E9B0A543C02E}"/>
                    </a:ext>
                  </a:extLst>
                </p:cNvPr>
                <p:cNvSpPr>
                  <a:spLocks/>
                </p:cNvSpPr>
                <p:nvPr/>
              </p:nvSpPr>
              <p:spPr bwMode="auto">
                <a:xfrm>
                  <a:off x="4613384" y="4701055"/>
                  <a:ext cx="355600" cy="152400"/>
                </a:xfrm>
                <a:custGeom>
                  <a:avLst/>
                  <a:gdLst>
                    <a:gd name="T0" fmla="*/ 0 w 84"/>
                    <a:gd name="T1" fmla="*/ 0 h 36"/>
                    <a:gd name="T2" fmla="*/ 32 w 84"/>
                    <a:gd name="T3" fmla="*/ 32 h 36"/>
                    <a:gd name="T4" fmla="*/ 52 w 84"/>
                    <a:gd name="T5" fmla="*/ 32 h 36"/>
                    <a:gd name="T6" fmla="*/ 84 w 84"/>
                    <a:gd name="T7" fmla="*/ 0 h 36"/>
                  </a:gdLst>
                  <a:ahLst/>
                  <a:cxnLst>
                    <a:cxn ang="0">
                      <a:pos x="T0" y="T1"/>
                    </a:cxn>
                    <a:cxn ang="0">
                      <a:pos x="T2" y="T3"/>
                    </a:cxn>
                    <a:cxn ang="0">
                      <a:pos x="T4" y="T5"/>
                    </a:cxn>
                    <a:cxn ang="0">
                      <a:pos x="T6" y="T7"/>
                    </a:cxn>
                  </a:cxnLst>
                  <a:rect l="0" t="0" r="r" b="b"/>
                  <a:pathLst>
                    <a:path w="84" h="36">
                      <a:moveTo>
                        <a:pt x="0" y="0"/>
                      </a:moveTo>
                      <a:cubicBezTo>
                        <a:pt x="32" y="32"/>
                        <a:pt x="32" y="32"/>
                        <a:pt x="32" y="32"/>
                      </a:cubicBezTo>
                      <a:cubicBezTo>
                        <a:pt x="37" y="36"/>
                        <a:pt x="47" y="36"/>
                        <a:pt x="52" y="32"/>
                      </a:cubicBezTo>
                      <a:cubicBezTo>
                        <a:pt x="84" y="0"/>
                        <a:pt x="84" y="0"/>
                        <a:pt x="84" y="0"/>
                      </a:cubicBezTo>
                    </a:path>
                  </a:pathLst>
                </a:custGeom>
                <a:noFill/>
                <a:ln w="63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p>
              </p:txBody>
            </p:sp>
            <p:sp>
              <p:nvSpPr>
                <p:cNvPr id="192" name="Line 23">
                  <a:extLst>
                    <a:ext uri="{FF2B5EF4-FFF2-40B4-BE49-F238E27FC236}">
                      <a16:creationId xmlns:a16="http://schemas.microsoft.com/office/drawing/2014/main" id="{79E3FE13-29E8-4D57-980A-B4744E4BCB69}"/>
                    </a:ext>
                  </a:extLst>
                </p:cNvPr>
                <p:cNvSpPr>
                  <a:spLocks noChangeShapeType="1"/>
                </p:cNvSpPr>
                <p:nvPr/>
              </p:nvSpPr>
              <p:spPr bwMode="auto">
                <a:xfrm flipH="1">
                  <a:off x="4613384" y="4820118"/>
                  <a:ext cx="101600" cy="101600"/>
                </a:xfrm>
                <a:prstGeom prst="line">
                  <a:avLst/>
                </a:prstGeom>
                <a:noFill/>
                <a:ln w="63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l-BE" dirty="0"/>
                </a:p>
              </p:txBody>
            </p:sp>
          </p:grpSp>
        </p:grpSp>
      </p:grpSp>
      <p:sp>
        <p:nvSpPr>
          <p:cNvPr id="198" name="strPhone01">
            <a:extLst>
              <a:ext uri="{FF2B5EF4-FFF2-40B4-BE49-F238E27FC236}">
                <a16:creationId xmlns:a16="http://schemas.microsoft.com/office/drawing/2014/main" id="{2B78352A-2DB0-42ED-B4CC-25C447E76308}"/>
              </a:ext>
            </a:extLst>
          </p:cNvPr>
          <p:cNvSpPr>
            <a:spLocks noGrp="1"/>
          </p:cNvSpPr>
          <p:nvPr>
            <p:ph type="body" sz="quarter" idx="12" hasCustomPrompt="1"/>
          </p:nvPr>
        </p:nvSpPr>
        <p:spPr>
          <a:xfrm>
            <a:off x="900707" y="3808869"/>
            <a:ext cx="4050443" cy="246221"/>
          </a:xfrm>
        </p:spPr>
        <p:txBody>
          <a:bodyPr>
            <a:noAutofit/>
          </a:bodyPr>
          <a:lstStyle>
            <a:lvl1pPr>
              <a:spcBef>
                <a:spcPts val="0"/>
              </a:spcBef>
              <a:defRPr sz="1200" cap="none" baseline="0">
                <a:solidFill>
                  <a:schemeClr val="bg1"/>
                </a:solidFill>
                <a:latin typeface="+mn-lt"/>
              </a:defRPr>
            </a:lvl1pPr>
          </a:lstStyle>
          <a:p>
            <a:pPr lvl="0"/>
            <a:r>
              <a:rPr lang="nl-BE" sz="1200" dirty="0">
                <a:solidFill>
                  <a:schemeClr val="bg1"/>
                </a:solidFill>
              </a:rPr>
              <a:t>+32 # ### ## ##</a:t>
            </a:r>
            <a:endParaRPr lang="nl-BE" dirty="0"/>
          </a:p>
        </p:txBody>
      </p:sp>
      <p:sp>
        <p:nvSpPr>
          <p:cNvPr id="199" name="strEmail01">
            <a:extLst>
              <a:ext uri="{FF2B5EF4-FFF2-40B4-BE49-F238E27FC236}">
                <a16:creationId xmlns:a16="http://schemas.microsoft.com/office/drawing/2014/main" id="{7B808EA4-564C-4339-B276-14F0B11E1AF3}"/>
              </a:ext>
            </a:extLst>
          </p:cNvPr>
          <p:cNvSpPr>
            <a:spLocks noGrp="1"/>
          </p:cNvSpPr>
          <p:nvPr>
            <p:ph type="body" sz="quarter" idx="13" hasCustomPrompt="1"/>
          </p:nvPr>
        </p:nvSpPr>
        <p:spPr>
          <a:xfrm>
            <a:off x="900707" y="3551088"/>
            <a:ext cx="4050443" cy="246221"/>
          </a:xfrm>
        </p:spPr>
        <p:txBody>
          <a:bodyPr>
            <a:noAutofit/>
          </a:bodyPr>
          <a:lstStyle>
            <a:lvl1pPr>
              <a:spcBef>
                <a:spcPts val="0"/>
              </a:spcBef>
              <a:defRPr sz="1200" cap="none" baseline="0">
                <a:solidFill>
                  <a:schemeClr val="bg1"/>
                </a:solidFill>
                <a:latin typeface="+mn-lt"/>
              </a:defRPr>
            </a:lvl1pPr>
          </a:lstStyle>
          <a:p>
            <a:pPr lvl="0"/>
            <a:r>
              <a:rPr lang="nl-BE" sz="1200" dirty="0">
                <a:solidFill>
                  <a:schemeClr val="bg1"/>
                </a:solidFill>
              </a:rPr>
              <a:t>firstname.lastname@ipsos.com</a:t>
            </a:r>
            <a:endParaRPr lang="nl-BE" dirty="0"/>
          </a:p>
        </p:txBody>
      </p:sp>
      <p:sp>
        <p:nvSpPr>
          <p:cNvPr id="200" name="strFunction01">
            <a:extLst>
              <a:ext uri="{FF2B5EF4-FFF2-40B4-BE49-F238E27FC236}">
                <a16:creationId xmlns:a16="http://schemas.microsoft.com/office/drawing/2014/main" id="{AA1447AC-4185-41D6-962B-6F4A08D889E8}"/>
              </a:ext>
            </a:extLst>
          </p:cNvPr>
          <p:cNvSpPr>
            <a:spLocks noGrp="1"/>
          </p:cNvSpPr>
          <p:nvPr>
            <p:ph type="body" sz="quarter" idx="11" hasCustomPrompt="1"/>
          </p:nvPr>
        </p:nvSpPr>
        <p:spPr>
          <a:xfrm>
            <a:off x="631150" y="3106962"/>
            <a:ext cx="4320000" cy="246221"/>
          </a:xfrm>
        </p:spPr>
        <p:txBody>
          <a:bodyPr>
            <a:noAutofit/>
          </a:bodyPr>
          <a:lstStyle>
            <a:lvl1pPr>
              <a:spcBef>
                <a:spcPts val="0"/>
              </a:spcBef>
              <a:defRPr sz="1200" cap="none" baseline="0">
                <a:solidFill>
                  <a:schemeClr val="bg1">
                    <a:alpha val="50000"/>
                  </a:schemeClr>
                </a:solidFill>
                <a:latin typeface="+mn-lt"/>
              </a:defRPr>
            </a:lvl1pPr>
          </a:lstStyle>
          <a:p>
            <a:pPr lvl="0"/>
            <a:r>
              <a:rPr lang="nl-BE" dirty="0"/>
              <a:t>Function Title</a:t>
            </a:r>
          </a:p>
        </p:txBody>
      </p:sp>
      <p:sp>
        <p:nvSpPr>
          <p:cNvPr id="201" name="strName01">
            <a:extLst>
              <a:ext uri="{FF2B5EF4-FFF2-40B4-BE49-F238E27FC236}">
                <a16:creationId xmlns:a16="http://schemas.microsoft.com/office/drawing/2014/main" id="{843068E5-7BFD-48E0-B26B-1EFB59D9A2D1}"/>
              </a:ext>
            </a:extLst>
          </p:cNvPr>
          <p:cNvSpPr>
            <a:spLocks noGrp="1"/>
          </p:cNvSpPr>
          <p:nvPr>
            <p:ph type="body" sz="quarter" idx="10" hasCustomPrompt="1"/>
          </p:nvPr>
        </p:nvSpPr>
        <p:spPr>
          <a:xfrm>
            <a:off x="631150" y="2867022"/>
            <a:ext cx="4320000" cy="246221"/>
          </a:xfrm>
        </p:spPr>
        <p:txBody>
          <a:bodyPr>
            <a:noAutofit/>
          </a:bodyPr>
          <a:lstStyle>
            <a:lvl1pPr>
              <a:spcBef>
                <a:spcPts val="0"/>
              </a:spcBef>
              <a:defRPr cap="all" baseline="0">
                <a:solidFill>
                  <a:schemeClr val="bg1"/>
                </a:solidFill>
                <a:latin typeface="+mj-lt"/>
              </a:defRPr>
            </a:lvl1pPr>
          </a:lstStyle>
          <a:p>
            <a:pPr lvl="0"/>
            <a:r>
              <a:rPr lang="nl-BE" dirty="0"/>
              <a:t>Firstname Lastname</a:t>
            </a:r>
          </a:p>
        </p:txBody>
      </p:sp>
    </p:spTree>
    <p:extLst>
      <p:ext uri="{BB962C8B-B14F-4D97-AF65-F5344CB8AC3E}">
        <p14:creationId xmlns:p14="http://schemas.microsoft.com/office/powerpoint/2010/main" val="3076585023"/>
      </p:ext>
    </p:extLst>
  </p:cSld>
  <p:clrMapOvr>
    <a:masterClrMapping/>
  </p:clrMapOvr>
  <p:extLst>
    <p:ext uri="{DCECCB84-F9BA-43D5-87BE-67443E8EF086}">
      <p15:sldGuideLst xmlns:p15="http://schemas.microsoft.com/office/powerpoint/2012/main">
        <p15:guide id="1" pos="393"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ackCover">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7" name="Angled stripes">
            <a:extLst>
              <a:ext uri="{FF2B5EF4-FFF2-40B4-BE49-F238E27FC236}">
                <a16:creationId xmlns:a16="http://schemas.microsoft.com/office/drawing/2014/main" id="{4E731B71-5650-4C30-97B0-4057911655A6}"/>
              </a:ext>
            </a:extLst>
          </p:cNvPr>
          <p:cNvGrpSpPr/>
          <p:nvPr userDrawn="1"/>
        </p:nvGrpSpPr>
        <p:grpSpPr>
          <a:xfrm>
            <a:off x="2101012" y="2821242"/>
            <a:ext cx="11833943" cy="1855206"/>
            <a:chOff x="2101012" y="2821242"/>
            <a:chExt cx="11833943" cy="1855206"/>
          </a:xfrm>
        </p:grpSpPr>
        <p:sp>
          <p:nvSpPr>
            <p:cNvPr id="9" name="Angled stripe 1">
              <a:extLst>
                <a:ext uri="{FF2B5EF4-FFF2-40B4-BE49-F238E27FC236}">
                  <a16:creationId xmlns:a16="http://schemas.microsoft.com/office/drawing/2014/main" id="{6661A596-05F4-42F3-B61C-DC7028F8CAD8}"/>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 name="Angled stripe 2">
              <a:extLst>
                <a:ext uri="{FF2B5EF4-FFF2-40B4-BE49-F238E27FC236}">
                  <a16:creationId xmlns:a16="http://schemas.microsoft.com/office/drawing/2014/main" id="{E92F2EB7-C25E-4DBB-B49D-88374BC93E28}"/>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grpSp>
      <p:sp>
        <p:nvSpPr>
          <p:cNvPr id="11" name="GameChangers">
            <a:extLst>
              <a:ext uri="{FF2B5EF4-FFF2-40B4-BE49-F238E27FC236}">
                <a16:creationId xmlns:a16="http://schemas.microsoft.com/office/drawing/2014/main" id="{26B8CB77-607B-4512-89C5-9851231EE864}"/>
              </a:ext>
            </a:extLst>
          </p:cNvPr>
          <p:cNvSpPr/>
          <p:nvPr userDrawn="1"/>
        </p:nvSpPr>
        <p:spPr>
          <a:xfrm>
            <a:off x="7696051" y="5782364"/>
            <a:ext cx="2702074" cy="236588"/>
          </a:xfrm>
          <a:custGeom>
            <a:avLst/>
            <a:gdLst>
              <a:gd name="connsiteX0" fmla="*/ 1609358 w 1722437"/>
              <a:gd name="connsiteY0" fmla="*/ 100518 h 150812"/>
              <a:gd name="connsiteX1" fmla="*/ 1667937 w 1722437"/>
              <a:gd name="connsiteY1" fmla="*/ 149493 h 150812"/>
              <a:gd name="connsiteX2" fmla="*/ 1725246 w 1722437"/>
              <a:gd name="connsiteY2" fmla="*/ 105281 h 150812"/>
              <a:gd name="connsiteX3" fmla="*/ 1684367 w 1722437"/>
              <a:gd name="connsiteY3" fmla="*/ 65196 h 150812"/>
              <a:gd name="connsiteX4" fmla="*/ 1643251 w 1722437"/>
              <a:gd name="connsiteY4" fmla="*/ 44400 h 150812"/>
              <a:gd name="connsiteX5" fmla="*/ 1664127 w 1722437"/>
              <a:gd name="connsiteY5" fmla="*/ 28525 h 150812"/>
              <a:gd name="connsiteX6" fmla="*/ 1691273 w 1722437"/>
              <a:gd name="connsiteY6" fmla="*/ 49321 h 150812"/>
              <a:gd name="connsiteX7" fmla="*/ 1720562 w 1722437"/>
              <a:gd name="connsiteY7" fmla="*/ 49321 h 150812"/>
              <a:gd name="connsiteX8" fmla="*/ 1665476 w 1722437"/>
              <a:gd name="connsiteY8" fmla="*/ 4951 h 150812"/>
              <a:gd name="connsiteX9" fmla="*/ 1613962 w 1722437"/>
              <a:gd name="connsiteY9" fmla="*/ 46623 h 150812"/>
              <a:gd name="connsiteX10" fmla="*/ 1654999 w 1722437"/>
              <a:gd name="connsiteY10" fmla="*/ 85754 h 150812"/>
              <a:gd name="connsiteX11" fmla="*/ 1695956 w 1722437"/>
              <a:gd name="connsiteY11" fmla="*/ 108535 h 150812"/>
              <a:gd name="connsiteX12" fmla="*/ 1669127 w 1722437"/>
              <a:gd name="connsiteY12" fmla="*/ 125680 h 150812"/>
              <a:gd name="connsiteX13" fmla="*/ 1638647 w 1722437"/>
              <a:gd name="connsiteY13" fmla="*/ 100280 h 150812"/>
              <a:gd name="connsiteX14" fmla="*/ 1509107 w 1722437"/>
              <a:gd name="connsiteY14" fmla="*/ 32017 h 150812"/>
              <a:gd name="connsiteX15" fmla="*/ 1542207 w 1722437"/>
              <a:gd name="connsiteY15" fmla="*/ 32017 h 150812"/>
              <a:gd name="connsiteX16" fmla="*/ 1563082 w 1722437"/>
              <a:gd name="connsiteY16" fmla="*/ 51147 h 150812"/>
              <a:gd name="connsiteX17" fmla="*/ 1542207 w 1722437"/>
              <a:gd name="connsiteY17" fmla="*/ 70832 h 150812"/>
              <a:gd name="connsiteX18" fmla="*/ 1509107 w 1722437"/>
              <a:gd name="connsiteY18" fmla="*/ 70832 h 150812"/>
              <a:gd name="connsiteX19" fmla="*/ 1478786 w 1722437"/>
              <a:gd name="connsiteY19" fmla="*/ 146159 h 150812"/>
              <a:gd name="connsiteX20" fmla="*/ 1509107 w 1722437"/>
              <a:gd name="connsiteY20" fmla="*/ 146159 h 150812"/>
              <a:gd name="connsiteX21" fmla="*/ 1509107 w 1722437"/>
              <a:gd name="connsiteY21" fmla="*/ 92422 h 150812"/>
              <a:gd name="connsiteX22" fmla="*/ 1539349 w 1722437"/>
              <a:gd name="connsiteY22" fmla="*/ 92422 h 150812"/>
              <a:gd name="connsiteX23" fmla="*/ 1562288 w 1722437"/>
              <a:gd name="connsiteY23" fmla="*/ 113218 h 150812"/>
              <a:gd name="connsiteX24" fmla="*/ 1567130 w 1722437"/>
              <a:gd name="connsiteY24" fmla="*/ 146159 h 150812"/>
              <a:gd name="connsiteX25" fmla="*/ 1597372 w 1722437"/>
              <a:gd name="connsiteY25" fmla="*/ 146159 h 150812"/>
              <a:gd name="connsiteX26" fmla="*/ 1591578 w 1722437"/>
              <a:gd name="connsiteY26" fmla="*/ 113615 h 150812"/>
              <a:gd name="connsiteX27" fmla="*/ 1571575 w 1722437"/>
              <a:gd name="connsiteY27" fmla="*/ 81389 h 150812"/>
              <a:gd name="connsiteX28" fmla="*/ 1571575 w 1722437"/>
              <a:gd name="connsiteY28" fmla="*/ 81389 h 150812"/>
              <a:gd name="connsiteX29" fmla="*/ 1593324 w 1722437"/>
              <a:gd name="connsiteY29" fmla="*/ 46861 h 150812"/>
              <a:gd name="connsiteX30" fmla="*/ 1555780 w 1722437"/>
              <a:gd name="connsiteY30" fmla="*/ 8840 h 150812"/>
              <a:gd name="connsiteX31" fmla="*/ 1553081 w 1722437"/>
              <a:gd name="connsiteY31" fmla="*/ 8919 h 150812"/>
              <a:gd name="connsiteX32" fmla="*/ 1478786 w 1722437"/>
              <a:gd name="connsiteY32" fmla="*/ 8919 h 150812"/>
              <a:gd name="connsiteX33" fmla="*/ 1353850 w 1722437"/>
              <a:gd name="connsiteY33" fmla="*/ 146159 h 150812"/>
              <a:gd name="connsiteX34" fmla="*/ 1458387 w 1722437"/>
              <a:gd name="connsiteY34" fmla="*/ 146159 h 150812"/>
              <a:gd name="connsiteX35" fmla="*/ 1458387 w 1722437"/>
              <a:gd name="connsiteY35" fmla="*/ 120759 h 150812"/>
              <a:gd name="connsiteX36" fmla="*/ 1384171 w 1722437"/>
              <a:gd name="connsiteY36" fmla="*/ 120759 h 150812"/>
              <a:gd name="connsiteX37" fmla="*/ 1384171 w 1722437"/>
              <a:gd name="connsiteY37" fmla="*/ 87024 h 150812"/>
              <a:gd name="connsiteX38" fmla="*/ 1450846 w 1722437"/>
              <a:gd name="connsiteY38" fmla="*/ 87024 h 150812"/>
              <a:gd name="connsiteX39" fmla="*/ 1450846 w 1722437"/>
              <a:gd name="connsiteY39" fmla="*/ 63212 h 150812"/>
              <a:gd name="connsiteX40" fmla="*/ 1384171 w 1722437"/>
              <a:gd name="connsiteY40" fmla="*/ 63212 h 150812"/>
              <a:gd name="connsiteX41" fmla="*/ 1384171 w 1722437"/>
              <a:gd name="connsiteY41" fmla="*/ 33684 h 150812"/>
              <a:gd name="connsiteX42" fmla="*/ 1456799 w 1722437"/>
              <a:gd name="connsiteY42" fmla="*/ 33684 h 150812"/>
              <a:gd name="connsiteX43" fmla="*/ 1456799 w 1722437"/>
              <a:gd name="connsiteY43" fmla="*/ 8284 h 150812"/>
              <a:gd name="connsiteX44" fmla="*/ 1353612 w 1722437"/>
              <a:gd name="connsiteY44" fmla="*/ 8284 h 150812"/>
              <a:gd name="connsiteX45" fmla="*/ 1310114 w 1722437"/>
              <a:gd name="connsiteY45" fmla="*/ 146159 h 150812"/>
              <a:gd name="connsiteX46" fmla="*/ 1329244 w 1722437"/>
              <a:gd name="connsiteY46" fmla="*/ 146159 h 150812"/>
              <a:gd name="connsiteX47" fmla="*/ 1329244 w 1722437"/>
              <a:gd name="connsiteY47" fmla="*/ 71784 h 150812"/>
              <a:gd name="connsiteX48" fmla="*/ 1271379 w 1722437"/>
              <a:gd name="connsiteY48" fmla="*/ 71784 h 150812"/>
              <a:gd name="connsiteX49" fmla="*/ 1271379 w 1722437"/>
              <a:gd name="connsiteY49" fmla="*/ 94327 h 150812"/>
              <a:gd name="connsiteX50" fmla="*/ 1301859 w 1722437"/>
              <a:gd name="connsiteY50" fmla="*/ 94327 h 150812"/>
              <a:gd name="connsiteX51" fmla="*/ 1271998 w 1722437"/>
              <a:gd name="connsiteY51" fmla="*/ 124156 h 150812"/>
              <a:gd name="connsiteX52" fmla="*/ 1269077 w 1722437"/>
              <a:gd name="connsiteY52" fmla="*/ 124013 h 150812"/>
              <a:gd name="connsiteX53" fmla="*/ 1231612 w 1722437"/>
              <a:gd name="connsiteY53" fmla="*/ 77896 h 150812"/>
              <a:gd name="connsiteX54" fmla="*/ 1269077 w 1722437"/>
              <a:gd name="connsiteY54" fmla="*/ 30668 h 150812"/>
              <a:gd name="connsiteX55" fmla="*/ 1298208 w 1722437"/>
              <a:gd name="connsiteY55" fmla="*/ 53846 h 150812"/>
              <a:gd name="connsiteX56" fmla="*/ 1327100 w 1722437"/>
              <a:gd name="connsiteY56" fmla="*/ 53846 h 150812"/>
              <a:gd name="connsiteX57" fmla="*/ 1269077 w 1722437"/>
              <a:gd name="connsiteY57" fmla="*/ 5189 h 150812"/>
              <a:gd name="connsiteX58" fmla="*/ 1201370 w 1722437"/>
              <a:gd name="connsiteY58" fmla="*/ 77896 h 150812"/>
              <a:gd name="connsiteX59" fmla="*/ 1269077 w 1722437"/>
              <a:gd name="connsiteY59" fmla="*/ 149334 h 150812"/>
              <a:gd name="connsiteX60" fmla="*/ 1306860 w 1722437"/>
              <a:gd name="connsiteY60" fmla="*/ 130363 h 150812"/>
              <a:gd name="connsiteX61" fmla="*/ 1064607 w 1722437"/>
              <a:gd name="connsiteY61" fmla="*/ 146159 h 150812"/>
              <a:gd name="connsiteX62" fmla="*/ 1092944 w 1722437"/>
              <a:gd name="connsiteY62" fmla="*/ 146159 h 150812"/>
              <a:gd name="connsiteX63" fmla="*/ 1092944 w 1722437"/>
              <a:gd name="connsiteY63" fmla="*/ 54004 h 150812"/>
              <a:gd name="connsiteX64" fmla="*/ 1093341 w 1722437"/>
              <a:gd name="connsiteY64" fmla="*/ 54004 h 150812"/>
              <a:gd name="connsiteX65" fmla="*/ 1150650 w 1722437"/>
              <a:gd name="connsiteY65" fmla="*/ 146159 h 150812"/>
              <a:gd name="connsiteX66" fmla="*/ 1180892 w 1722437"/>
              <a:gd name="connsiteY66" fmla="*/ 146159 h 150812"/>
              <a:gd name="connsiteX67" fmla="*/ 1180892 w 1722437"/>
              <a:gd name="connsiteY67" fmla="*/ 8523 h 150812"/>
              <a:gd name="connsiteX68" fmla="*/ 1152555 w 1722437"/>
              <a:gd name="connsiteY68" fmla="*/ 8523 h 150812"/>
              <a:gd name="connsiteX69" fmla="*/ 1152555 w 1722437"/>
              <a:gd name="connsiteY69" fmla="*/ 100836 h 150812"/>
              <a:gd name="connsiteX70" fmla="*/ 1152158 w 1722437"/>
              <a:gd name="connsiteY70" fmla="*/ 100836 h 150812"/>
              <a:gd name="connsiteX71" fmla="*/ 1094690 w 1722437"/>
              <a:gd name="connsiteY71" fmla="*/ 8523 h 150812"/>
              <a:gd name="connsiteX72" fmla="*/ 1064607 w 1722437"/>
              <a:gd name="connsiteY72" fmla="*/ 8523 h 150812"/>
              <a:gd name="connsiteX73" fmla="*/ 985232 w 1722437"/>
              <a:gd name="connsiteY73" fmla="*/ 42416 h 150812"/>
              <a:gd name="connsiteX74" fmla="*/ 985232 w 1722437"/>
              <a:gd name="connsiteY74" fmla="*/ 42416 h 150812"/>
              <a:gd name="connsiteX75" fmla="*/ 1002615 w 1722437"/>
              <a:gd name="connsiteY75" fmla="*/ 92978 h 150812"/>
              <a:gd name="connsiteX76" fmla="*/ 967293 w 1722437"/>
              <a:gd name="connsiteY76" fmla="*/ 92978 h 150812"/>
              <a:gd name="connsiteX77" fmla="*/ 918002 w 1722437"/>
              <a:gd name="connsiteY77" fmla="*/ 146159 h 150812"/>
              <a:gd name="connsiteX78" fmla="*/ 948243 w 1722437"/>
              <a:gd name="connsiteY78" fmla="*/ 146159 h 150812"/>
              <a:gd name="connsiteX79" fmla="*/ 959356 w 1722437"/>
              <a:gd name="connsiteY79" fmla="*/ 115282 h 150812"/>
              <a:gd name="connsiteX80" fmla="*/ 1010870 w 1722437"/>
              <a:gd name="connsiteY80" fmla="*/ 115282 h 150812"/>
              <a:gd name="connsiteX81" fmla="*/ 1021268 w 1722437"/>
              <a:gd name="connsiteY81" fmla="*/ 145921 h 150812"/>
              <a:gd name="connsiteX82" fmla="*/ 1053018 w 1722437"/>
              <a:gd name="connsiteY82" fmla="*/ 145921 h 150812"/>
              <a:gd name="connsiteX83" fmla="*/ 1001504 w 1722437"/>
              <a:gd name="connsiteY83" fmla="*/ 8284 h 150812"/>
              <a:gd name="connsiteX84" fmla="*/ 970468 w 1722437"/>
              <a:gd name="connsiteY84" fmla="*/ 8284 h 150812"/>
              <a:gd name="connsiteX85" fmla="*/ 789731 w 1722437"/>
              <a:gd name="connsiteY85" fmla="*/ 146159 h 150812"/>
              <a:gd name="connsiteX86" fmla="*/ 820053 w 1722437"/>
              <a:gd name="connsiteY86" fmla="*/ 146159 h 150812"/>
              <a:gd name="connsiteX87" fmla="*/ 820053 w 1722437"/>
              <a:gd name="connsiteY87" fmla="*/ 86786 h 150812"/>
              <a:gd name="connsiteX88" fmla="*/ 875615 w 1722437"/>
              <a:gd name="connsiteY88" fmla="*/ 86786 h 150812"/>
              <a:gd name="connsiteX89" fmla="*/ 875615 w 1722437"/>
              <a:gd name="connsiteY89" fmla="*/ 146159 h 150812"/>
              <a:gd name="connsiteX90" fmla="*/ 905857 w 1722437"/>
              <a:gd name="connsiteY90" fmla="*/ 146159 h 150812"/>
              <a:gd name="connsiteX91" fmla="*/ 905857 w 1722437"/>
              <a:gd name="connsiteY91" fmla="*/ 8523 h 150812"/>
              <a:gd name="connsiteX92" fmla="*/ 875615 w 1722437"/>
              <a:gd name="connsiteY92" fmla="*/ 8523 h 150812"/>
              <a:gd name="connsiteX93" fmla="*/ 875615 w 1722437"/>
              <a:gd name="connsiteY93" fmla="*/ 61307 h 150812"/>
              <a:gd name="connsiteX94" fmla="*/ 820053 w 1722437"/>
              <a:gd name="connsiteY94" fmla="*/ 61307 h 150812"/>
              <a:gd name="connsiteX95" fmla="*/ 820053 w 1722437"/>
              <a:gd name="connsiteY95" fmla="*/ 8523 h 150812"/>
              <a:gd name="connsiteX96" fmla="*/ 789493 w 1722437"/>
              <a:gd name="connsiteY96" fmla="*/ 8523 h 150812"/>
              <a:gd name="connsiteX97" fmla="*/ 767983 w 1722437"/>
              <a:gd name="connsiteY97" fmla="*/ 54798 h 150812"/>
              <a:gd name="connsiteX98" fmla="*/ 708610 w 1722437"/>
              <a:gd name="connsiteY98" fmla="*/ 5189 h 150812"/>
              <a:gd name="connsiteX99" fmla="*/ 640903 w 1722437"/>
              <a:gd name="connsiteY99" fmla="*/ 77896 h 150812"/>
              <a:gd name="connsiteX100" fmla="*/ 708610 w 1722437"/>
              <a:gd name="connsiteY100" fmla="*/ 149334 h 150812"/>
              <a:gd name="connsiteX101" fmla="*/ 769094 w 1722437"/>
              <a:gd name="connsiteY101" fmla="*/ 92978 h 150812"/>
              <a:gd name="connsiteX102" fmla="*/ 739805 w 1722437"/>
              <a:gd name="connsiteY102" fmla="*/ 92978 h 150812"/>
              <a:gd name="connsiteX103" fmla="*/ 708610 w 1722437"/>
              <a:gd name="connsiteY103" fmla="*/ 123854 h 150812"/>
              <a:gd name="connsiteX104" fmla="*/ 671145 w 1722437"/>
              <a:gd name="connsiteY104" fmla="*/ 77738 h 150812"/>
              <a:gd name="connsiteX105" fmla="*/ 708610 w 1722437"/>
              <a:gd name="connsiteY105" fmla="*/ 30509 h 150812"/>
              <a:gd name="connsiteX106" fmla="*/ 738614 w 1722437"/>
              <a:gd name="connsiteY106" fmla="*/ 54322 h 150812"/>
              <a:gd name="connsiteX107" fmla="*/ 468342 w 1722437"/>
              <a:gd name="connsiteY107" fmla="*/ 146159 h 150812"/>
              <a:gd name="connsiteX108" fmla="*/ 572800 w 1722437"/>
              <a:gd name="connsiteY108" fmla="*/ 146159 h 150812"/>
              <a:gd name="connsiteX109" fmla="*/ 572800 w 1722437"/>
              <a:gd name="connsiteY109" fmla="*/ 120759 h 150812"/>
              <a:gd name="connsiteX110" fmla="*/ 498584 w 1722437"/>
              <a:gd name="connsiteY110" fmla="*/ 120759 h 150812"/>
              <a:gd name="connsiteX111" fmla="*/ 498584 w 1722437"/>
              <a:gd name="connsiteY111" fmla="*/ 87024 h 150812"/>
              <a:gd name="connsiteX112" fmla="*/ 565338 w 1722437"/>
              <a:gd name="connsiteY112" fmla="*/ 87024 h 150812"/>
              <a:gd name="connsiteX113" fmla="*/ 565338 w 1722437"/>
              <a:gd name="connsiteY113" fmla="*/ 63212 h 150812"/>
              <a:gd name="connsiteX114" fmla="*/ 498584 w 1722437"/>
              <a:gd name="connsiteY114" fmla="*/ 63212 h 150812"/>
              <a:gd name="connsiteX115" fmla="*/ 498584 w 1722437"/>
              <a:gd name="connsiteY115" fmla="*/ 33684 h 150812"/>
              <a:gd name="connsiteX116" fmla="*/ 571291 w 1722437"/>
              <a:gd name="connsiteY116" fmla="*/ 33684 h 150812"/>
              <a:gd name="connsiteX117" fmla="*/ 571291 w 1722437"/>
              <a:gd name="connsiteY117" fmla="*/ 8284 h 150812"/>
              <a:gd name="connsiteX118" fmla="*/ 468104 w 1722437"/>
              <a:gd name="connsiteY118" fmla="*/ 8284 h 150812"/>
              <a:gd name="connsiteX119" fmla="*/ 293717 w 1722437"/>
              <a:gd name="connsiteY119" fmla="*/ 146159 h 150812"/>
              <a:gd name="connsiteX120" fmla="*/ 322054 w 1722437"/>
              <a:gd name="connsiteY120" fmla="*/ 146159 h 150812"/>
              <a:gd name="connsiteX121" fmla="*/ 322054 w 1722437"/>
              <a:gd name="connsiteY121" fmla="*/ 49559 h 150812"/>
              <a:gd name="connsiteX122" fmla="*/ 322054 w 1722437"/>
              <a:gd name="connsiteY122" fmla="*/ 49559 h 150812"/>
              <a:gd name="connsiteX123" fmla="*/ 355788 w 1722437"/>
              <a:gd name="connsiteY123" fmla="*/ 146159 h 150812"/>
              <a:gd name="connsiteX124" fmla="*/ 379125 w 1722437"/>
              <a:gd name="connsiteY124" fmla="*/ 146159 h 150812"/>
              <a:gd name="connsiteX125" fmla="*/ 412938 w 1722437"/>
              <a:gd name="connsiteY125" fmla="*/ 48607 h 150812"/>
              <a:gd name="connsiteX126" fmla="*/ 412938 w 1722437"/>
              <a:gd name="connsiteY126" fmla="*/ 48607 h 150812"/>
              <a:gd name="connsiteX127" fmla="*/ 412938 w 1722437"/>
              <a:gd name="connsiteY127" fmla="*/ 146159 h 150812"/>
              <a:gd name="connsiteX128" fmla="*/ 441275 w 1722437"/>
              <a:gd name="connsiteY128" fmla="*/ 146159 h 150812"/>
              <a:gd name="connsiteX129" fmla="*/ 441275 w 1722437"/>
              <a:gd name="connsiteY129" fmla="*/ 8523 h 150812"/>
              <a:gd name="connsiteX130" fmla="*/ 398730 w 1722437"/>
              <a:gd name="connsiteY130" fmla="*/ 8523 h 150812"/>
              <a:gd name="connsiteX131" fmla="*/ 368806 w 1722437"/>
              <a:gd name="connsiteY131" fmla="*/ 103217 h 150812"/>
              <a:gd name="connsiteX132" fmla="*/ 368806 w 1722437"/>
              <a:gd name="connsiteY132" fmla="*/ 103217 h 150812"/>
              <a:gd name="connsiteX133" fmla="*/ 336580 w 1722437"/>
              <a:gd name="connsiteY133" fmla="*/ 8523 h 150812"/>
              <a:gd name="connsiteX134" fmla="*/ 293955 w 1722437"/>
              <a:gd name="connsiteY134" fmla="*/ 8523 h 150812"/>
              <a:gd name="connsiteX135" fmla="*/ 214342 w 1722437"/>
              <a:gd name="connsiteY135" fmla="*/ 42416 h 150812"/>
              <a:gd name="connsiteX136" fmla="*/ 214342 w 1722437"/>
              <a:gd name="connsiteY136" fmla="*/ 42416 h 150812"/>
              <a:gd name="connsiteX137" fmla="*/ 231725 w 1722437"/>
              <a:gd name="connsiteY137" fmla="*/ 92978 h 150812"/>
              <a:gd name="connsiteX138" fmla="*/ 196006 w 1722437"/>
              <a:gd name="connsiteY138" fmla="*/ 92978 h 150812"/>
              <a:gd name="connsiteX139" fmla="*/ 146556 w 1722437"/>
              <a:gd name="connsiteY139" fmla="*/ 146159 h 150812"/>
              <a:gd name="connsiteX140" fmla="*/ 177194 w 1722437"/>
              <a:gd name="connsiteY140" fmla="*/ 146159 h 150812"/>
              <a:gd name="connsiteX141" fmla="*/ 188069 w 1722437"/>
              <a:gd name="connsiteY141" fmla="*/ 115282 h 150812"/>
              <a:gd name="connsiteX142" fmla="*/ 239583 w 1722437"/>
              <a:gd name="connsiteY142" fmla="*/ 115282 h 150812"/>
              <a:gd name="connsiteX143" fmla="*/ 249743 w 1722437"/>
              <a:gd name="connsiteY143" fmla="*/ 146159 h 150812"/>
              <a:gd name="connsiteX144" fmla="*/ 281493 w 1722437"/>
              <a:gd name="connsiteY144" fmla="*/ 146159 h 150812"/>
              <a:gd name="connsiteX145" fmla="*/ 229899 w 1722437"/>
              <a:gd name="connsiteY145" fmla="*/ 8523 h 150812"/>
              <a:gd name="connsiteX146" fmla="*/ 198864 w 1722437"/>
              <a:gd name="connsiteY146" fmla="*/ 8523 h 150812"/>
              <a:gd name="connsiteX147" fmla="*/ 113615 w 1722437"/>
              <a:gd name="connsiteY147" fmla="*/ 146159 h 150812"/>
              <a:gd name="connsiteX148" fmla="*/ 132903 w 1722437"/>
              <a:gd name="connsiteY148" fmla="*/ 146159 h 150812"/>
              <a:gd name="connsiteX149" fmla="*/ 132903 w 1722437"/>
              <a:gd name="connsiteY149" fmla="*/ 71784 h 150812"/>
              <a:gd name="connsiteX150" fmla="*/ 75118 w 1722437"/>
              <a:gd name="connsiteY150" fmla="*/ 71784 h 150812"/>
              <a:gd name="connsiteX151" fmla="*/ 75118 w 1722437"/>
              <a:gd name="connsiteY151" fmla="*/ 94327 h 150812"/>
              <a:gd name="connsiteX152" fmla="*/ 105598 w 1722437"/>
              <a:gd name="connsiteY152" fmla="*/ 94327 h 150812"/>
              <a:gd name="connsiteX153" fmla="*/ 75739 w 1722437"/>
              <a:gd name="connsiteY153" fmla="*/ 124156 h 150812"/>
              <a:gd name="connsiteX154" fmla="*/ 72816 w 1722437"/>
              <a:gd name="connsiteY154" fmla="*/ 124013 h 150812"/>
              <a:gd name="connsiteX155" fmla="*/ 35431 w 1722437"/>
              <a:gd name="connsiteY155" fmla="*/ 77896 h 150812"/>
              <a:gd name="connsiteX156" fmla="*/ 72816 w 1722437"/>
              <a:gd name="connsiteY156" fmla="*/ 30668 h 150812"/>
              <a:gd name="connsiteX157" fmla="*/ 101947 w 1722437"/>
              <a:gd name="connsiteY157" fmla="*/ 53846 h 150812"/>
              <a:gd name="connsiteX158" fmla="*/ 130681 w 1722437"/>
              <a:gd name="connsiteY158" fmla="*/ 53846 h 150812"/>
              <a:gd name="connsiteX159" fmla="*/ 72658 w 1722437"/>
              <a:gd name="connsiteY159" fmla="*/ 5189 h 150812"/>
              <a:gd name="connsiteX160" fmla="*/ 4951 w 1722437"/>
              <a:gd name="connsiteY160" fmla="*/ 77896 h 150812"/>
              <a:gd name="connsiteX161" fmla="*/ 72658 w 1722437"/>
              <a:gd name="connsiteY161" fmla="*/ 149334 h 150812"/>
              <a:gd name="connsiteX162" fmla="*/ 110440 w 1722437"/>
              <a:gd name="connsiteY162" fmla="*/ 130363 h 15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722437" h="150812">
                <a:moveTo>
                  <a:pt x="1609358" y="100518"/>
                </a:moveTo>
                <a:cubicBezTo>
                  <a:pt x="1608961" y="134411"/>
                  <a:pt x="1637457" y="149493"/>
                  <a:pt x="1667937" y="149493"/>
                </a:cubicBezTo>
                <a:cubicBezTo>
                  <a:pt x="1705402" y="149493"/>
                  <a:pt x="1725246" y="130522"/>
                  <a:pt x="1725246" y="105281"/>
                </a:cubicBezTo>
                <a:cubicBezTo>
                  <a:pt x="1725246" y="74086"/>
                  <a:pt x="1694369" y="67736"/>
                  <a:pt x="1684367" y="65196"/>
                </a:cubicBezTo>
                <a:cubicBezTo>
                  <a:pt x="1649839" y="56306"/>
                  <a:pt x="1643251" y="54957"/>
                  <a:pt x="1643251" y="44400"/>
                </a:cubicBezTo>
                <a:cubicBezTo>
                  <a:pt x="1643251" y="33843"/>
                  <a:pt x="1654443" y="28525"/>
                  <a:pt x="1664127" y="28525"/>
                </a:cubicBezTo>
                <a:cubicBezTo>
                  <a:pt x="1678573" y="28525"/>
                  <a:pt x="1690320" y="32732"/>
                  <a:pt x="1691273" y="49321"/>
                </a:cubicBezTo>
                <a:lnTo>
                  <a:pt x="1720562" y="49321"/>
                </a:lnTo>
                <a:cubicBezTo>
                  <a:pt x="1720562" y="17571"/>
                  <a:pt x="1694210" y="4951"/>
                  <a:pt x="1665476" y="4951"/>
                </a:cubicBezTo>
                <a:cubicBezTo>
                  <a:pt x="1640552" y="4951"/>
                  <a:pt x="1613962" y="18524"/>
                  <a:pt x="1613962" y="46623"/>
                </a:cubicBezTo>
                <a:cubicBezTo>
                  <a:pt x="1613962" y="72499"/>
                  <a:pt x="1634599" y="80357"/>
                  <a:pt x="1654999" y="85754"/>
                </a:cubicBezTo>
                <a:cubicBezTo>
                  <a:pt x="1675398" y="91152"/>
                  <a:pt x="1695956" y="93692"/>
                  <a:pt x="1695956" y="108535"/>
                </a:cubicBezTo>
                <a:cubicBezTo>
                  <a:pt x="1695956" y="123378"/>
                  <a:pt x="1679684" y="125680"/>
                  <a:pt x="1669127" y="125680"/>
                </a:cubicBezTo>
                <a:cubicBezTo>
                  <a:pt x="1653252" y="125680"/>
                  <a:pt x="1638647" y="118536"/>
                  <a:pt x="1638647" y="100280"/>
                </a:cubicBezTo>
                <a:close/>
                <a:moveTo>
                  <a:pt x="1509107" y="32017"/>
                </a:moveTo>
                <a:lnTo>
                  <a:pt x="1542207" y="32017"/>
                </a:lnTo>
                <a:cubicBezTo>
                  <a:pt x="1555780" y="32017"/>
                  <a:pt x="1563082" y="37812"/>
                  <a:pt x="1563082" y="51147"/>
                </a:cubicBezTo>
                <a:cubicBezTo>
                  <a:pt x="1563082" y="64482"/>
                  <a:pt x="1555780" y="70832"/>
                  <a:pt x="1542207" y="70832"/>
                </a:cubicBezTo>
                <a:lnTo>
                  <a:pt x="1509107" y="70832"/>
                </a:lnTo>
                <a:close/>
                <a:moveTo>
                  <a:pt x="1478786" y="146159"/>
                </a:moveTo>
                <a:lnTo>
                  <a:pt x="1509107" y="146159"/>
                </a:lnTo>
                <a:lnTo>
                  <a:pt x="1509107" y="92422"/>
                </a:lnTo>
                <a:lnTo>
                  <a:pt x="1539349" y="92422"/>
                </a:lnTo>
                <a:cubicBezTo>
                  <a:pt x="1554589" y="92422"/>
                  <a:pt x="1560145" y="98772"/>
                  <a:pt x="1562288" y="113218"/>
                </a:cubicBezTo>
                <a:cubicBezTo>
                  <a:pt x="1562685" y="124347"/>
                  <a:pt x="1564305" y="135388"/>
                  <a:pt x="1567130" y="146159"/>
                </a:cubicBezTo>
                <a:lnTo>
                  <a:pt x="1597372" y="146159"/>
                </a:lnTo>
                <a:cubicBezTo>
                  <a:pt x="1591975" y="138221"/>
                  <a:pt x="1592213" y="122346"/>
                  <a:pt x="1591578" y="113615"/>
                </a:cubicBezTo>
                <a:cubicBezTo>
                  <a:pt x="1590625" y="99724"/>
                  <a:pt x="1586419" y="85278"/>
                  <a:pt x="1571575" y="81389"/>
                </a:cubicBezTo>
                <a:lnTo>
                  <a:pt x="1571575" y="81389"/>
                </a:lnTo>
                <a:cubicBezTo>
                  <a:pt x="1585736" y="76047"/>
                  <a:pt x="1594618" y="61942"/>
                  <a:pt x="1593324" y="46861"/>
                </a:cubicBezTo>
                <a:cubicBezTo>
                  <a:pt x="1593459" y="25993"/>
                  <a:pt x="1576648" y="8975"/>
                  <a:pt x="1555780" y="8840"/>
                </a:cubicBezTo>
                <a:cubicBezTo>
                  <a:pt x="1554883" y="8832"/>
                  <a:pt x="1553978" y="8864"/>
                  <a:pt x="1553081" y="8919"/>
                </a:cubicBezTo>
                <a:lnTo>
                  <a:pt x="1478786" y="8919"/>
                </a:lnTo>
                <a:close/>
                <a:moveTo>
                  <a:pt x="1353850" y="146159"/>
                </a:moveTo>
                <a:lnTo>
                  <a:pt x="1458387" y="146159"/>
                </a:lnTo>
                <a:lnTo>
                  <a:pt x="1458387" y="120759"/>
                </a:lnTo>
                <a:lnTo>
                  <a:pt x="1384171" y="120759"/>
                </a:lnTo>
                <a:lnTo>
                  <a:pt x="1384171" y="87024"/>
                </a:lnTo>
                <a:lnTo>
                  <a:pt x="1450846" y="87024"/>
                </a:lnTo>
                <a:lnTo>
                  <a:pt x="1450846" y="63212"/>
                </a:lnTo>
                <a:lnTo>
                  <a:pt x="1384171" y="63212"/>
                </a:lnTo>
                <a:lnTo>
                  <a:pt x="1384171" y="33684"/>
                </a:lnTo>
                <a:lnTo>
                  <a:pt x="1456799" y="33684"/>
                </a:lnTo>
                <a:lnTo>
                  <a:pt x="1456799" y="8284"/>
                </a:lnTo>
                <a:lnTo>
                  <a:pt x="1353612" y="8284"/>
                </a:lnTo>
                <a:close/>
                <a:moveTo>
                  <a:pt x="1310114" y="146159"/>
                </a:moveTo>
                <a:lnTo>
                  <a:pt x="1329244" y="146159"/>
                </a:lnTo>
                <a:lnTo>
                  <a:pt x="1329244" y="71784"/>
                </a:lnTo>
                <a:lnTo>
                  <a:pt x="1271379" y="71784"/>
                </a:lnTo>
                <a:lnTo>
                  <a:pt x="1271379" y="94327"/>
                </a:lnTo>
                <a:lnTo>
                  <a:pt x="1301859" y="94327"/>
                </a:lnTo>
                <a:cubicBezTo>
                  <a:pt x="1301851" y="110813"/>
                  <a:pt x="1288485" y="124164"/>
                  <a:pt x="1271998" y="124156"/>
                </a:cubicBezTo>
                <a:cubicBezTo>
                  <a:pt x="1271022" y="124156"/>
                  <a:pt x="1270046" y="124108"/>
                  <a:pt x="1269077" y="124013"/>
                </a:cubicBezTo>
                <a:cubicBezTo>
                  <a:pt x="1241852" y="124013"/>
                  <a:pt x="1231612" y="100836"/>
                  <a:pt x="1231612" y="77896"/>
                </a:cubicBezTo>
                <a:cubicBezTo>
                  <a:pt x="1231612" y="54957"/>
                  <a:pt x="1241852" y="30668"/>
                  <a:pt x="1269077" y="30668"/>
                </a:cubicBezTo>
                <a:cubicBezTo>
                  <a:pt x="1283214" y="30041"/>
                  <a:pt x="1295644" y="39931"/>
                  <a:pt x="1298208" y="53846"/>
                </a:cubicBezTo>
                <a:lnTo>
                  <a:pt x="1327100" y="53846"/>
                </a:lnTo>
                <a:cubicBezTo>
                  <a:pt x="1323846" y="22572"/>
                  <a:pt x="1297176" y="5189"/>
                  <a:pt x="1269077" y="5189"/>
                </a:cubicBezTo>
                <a:cubicBezTo>
                  <a:pt x="1226453" y="5189"/>
                  <a:pt x="1201370" y="36939"/>
                  <a:pt x="1201370" y="77896"/>
                </a:cubicBezTo>
                <a:cubicBezTo>
                  <a:pt x="1201370" y="118854"/>
                  <a:pt x="1226453" y="149334"/>
                  <a:pt x="1269077" y="149334"/>
                </a:cubicBezTo>
                <a:cubicBezTo>
                  <a:pt x="1283976" y="149405"/>
                  <a:pt x="1298017" y="142357"/>
                  <a:pt x="1306860" y="130363"/>
                </a:cubicBezTo>
                <a:close/>
                <a:moveTo>
                  <a:pt x="1064607" y="146159"/>
                </a:moveTo>
                <a:lnTo>
                  <a:pt x="1092944" y="146159"/>
                </a:lnTo>
                <a:lnTo>
                  <a:pt x="1092944" y="54004"/>
                </a:lnTo>
                <a:lnTo>
                  <a:pt x="1093341" y="54004"/>
                </a:lnTo>
                <a:lnTo>
                  <a:pt x="1150650" y="146159"/>
                </a:lnTo>
                <a:lnTo>
                  <a:pt x="1180892" y="146159"/>
                </a:lnTo>
                <a:lnTo>
                  <a:pt x="1180892" y="8523"/>
                </a:lnTo>
                <a:lnTo>
                  <a:pt x="1152555" y="8523"/>
                </a:lnTo>
                <a:lnTo>
                  <a:pt x="1152555" y="100836"/>
                </a:lnTo>
                <a:lnTo>
                  <a:pt x="1152158" y="100836"/>
                </a:lnTo>
                <a:lnTo>
                  <a:pt x="1094690" y="8523"/>
                </a:lnTo>
                <a:lnTo>
                  <a:pt x="1064607" y="8523"/>
                </a:lnTo>
                <a:close/>
                <a:moveTo>
                  <a:pt x="985232" y="42416"/>
                </a:moveTo>
                <a:lnTo>
                  <a:pt x="985232" y="42416"/>
                </a:lnTo>
                <a:lnTo>
                  <a:pt x="1002615" y="92978"/>
                </a:lnTo>
                <a:lnTo>
                  <a:pt x="967293" y="92978"/>
                </a:lnTo>
                <a:close/>
                <a:moveTo>
                  <a:pt x="918002" y="146159"/>
                </a:moveTo>
                <a:lnTo>
                  <a:pt x="948243" y="146159"/>
                </a:lnTo>
                <a:lnTo>
                  <a:pt x="959356" y="115282"/>
                </a:lnTo>
                <a:lnTo>
                  <a:pt x="1010870" y="115282"/>
                </a:lnTo>
                <a:lnTo>
                  <a:pt x="1021268" y="145921"/>
                </a:lnTo>
                <a:lnTo>
                  <a:pt x="1053018" y="145921"/>
                </a:lnTo>
                <a:lnTo>
                  <a:pt x="1001504" y="8284"/>
                </a:lnTo>
                <a:lnTo>
                  <a:pt x="970468" y="8284"/>
                </a:lnTo>
                <a:close/>
                <a:moveTo>
                  <a:pt x="789731" y="146159"/>
                </a:moveTo>
                <a:lnTo>
                  <a:pt x="820053" y="146159"/>
                </a:lnTo>
                <a:lnTo>
                  <a:pt x="820053" y="86786"/>
                </a:lnTo>
                <a:lnTo>
                  <a:pt x="875615" y="86786"/>
                </a:lnTo>
                <a:lnTo>
                  <a:pt x="875615" y="146159"/>
                </a:lnTo>
                <a:lnTo>
                  <a:pt x="905857" y="146159"/>
                </a:lnTo>
                <a:lnTo>
                  <a:pt x="905857" y="8523"/>
                </a:lnTo>
                <a:lnTo>
                  <a:pt x="875615" y="8523"/>
                </a:lnTo>
                <a:lnTo>
                  <a:pt x="875615" y="61307"/>
                </a:lnTo>
                <a:lnTo>
                  <a:pt x="820053" y="61307"/>
                </a:lnTo>
                <a:lnTo>
                  <a:pt x="820053" y="8523"/>
                </a:lnTo>
                <a:lnTo>
                  <a:pt x="789493" y="8523"/>
                </a:lnTo>
                <a:close/>
                <a:moveTo>
                  <a:pt x="767983" y="54798"/>
                </a:moveTo>
                <a:cubicBezTo>
                  <a:pt x="764332" y="23048"/>
                  <a:pt x="738852" y="5189"/>
                  <a:pt x="708610" y="5189"/>
                </a:cubicBezTo>
                <a:cubicBezTo>
                  <a:pt x="665986" y="5189"/>
                  <a:pt x="640903" y="36939"/>
                  <a:pt x="640903" y="77896"/>
                </a:cubicBezTo>
                <a:cubicBezTo>
                  <a:pt x="640903" y="118854"/>
                  <a:pt x="665986" y="149334"/>
                  <a:pt x="708610" y="149334"/>
                </a:cubicBezTo>
                <a:cubicBezTo>
                  <a:pt x="742345" y="149334"/>
                  <a:pt x="765998" y="127347"/>
                  <a:pt x="769094" y="92978"/>
                </a:cubicBezTo>
                <a:lnTo>
                  <a:pt x="739805" y="92978"/>
                </a:lnTo>
                <a:cubicBezTo>
                  <a:pt x="737503" y="111154"/>
                  <a:pt x="727105" y="123854"/>
                  <a:pt x="708610" y="123854"/>
                </a:cubicBezTo>
                <a:cubicBezTo>
                  <a:pt x="681385" y="123854"/>
                  <a:pt x="671145" y="100677"/>
                  <a:pt x="671145" y="77738"/>
                </a:cubicBezTo>
                <a:cubicBezTo>
                  <a:pt x="671145" y="54798"/>
                  <a:pt x="681385" y="30509"/>
                  <a:pt x="708610" y="30509"/>
                </a:cubicBezTo>
                <a:cubicBezTo>
                  <a:pt x="723080" y="30073"/>
                  <a:pt x="735756" y="40130"/>
                  <a:pt x="738614" y="54322"/>
                </a:cubicBezTo>
                <a:close/>
                <a:moveTo>
                  <a:pt x="468342" y="146159"/>
                </a:moveTo>
                <a:lnTo>
                  <a:pt x="572800" y="146159"/>
                </a:lnTo>
                <a:lnTo>
                  <a:pt x="572800" y="120759"/>
                </a:lnTo>
                <a:lnTo>
                  <a:pt x="498584" y="120759"/>
                </a:lnTo>
                <a:lnTo>
                  <a:pt x="498584" y="87024"/>
                </a:lnTo>
                <a:lnTo>
                  <a:pt x="565338" y="87024"/>
                </a:lnTo>
                <a:lnTo>
                  <a:pt x="565338" y="63212"/>
                </a:lnTo>
                <a:lnTo>
                  <a:pt x="498584" y="63212"/>
                </a:lnTo>
                <a:lnTo>
                  <a:pt x="498584" y="33684"/>
                </a:lnTo>
                <a:lnTo>
                  <a:pt x="571291" y="33684"/>
                </a:lnTo>
                <a:lnTo>
                  <a:pt x="571291" y="8284"/>
                </a:lnTo>
                <a:lnTo>
                  <a:pt x="468104" y="8284"/>
                </a:lnTo>
                <a:close/>
                <a:moveTo>
                  <a:pt x="293717" y="146159"/>
                </a:moveTo>
                <a:lnTo>
                  <a:pt x="322054" y="146159"/>
                </a:lnTo>
                <a:lnTo>
                  <a:pt x="322054" y="49559"/>
                </a:lnTo>
                <a:lnTo>
                  <a:pt x="322054" y="49559"/>
                </a:lnTo>
                <a:lnTo>
                  <a:pt x="355788" y="146159"/>
                </a:lnTo>
                <a:lnTo>
                  <a:pt x="379125" y="146159"/>
                </a:lnTo>
                <a:lnTo>
                  <a:pt x="412938" y="48607"/>
                </a:lnTo>
                <a:lnTo>
                  <a:pt x="412938" y="48607"/>
                </a:lnTo>
                <a:lnTo>
                  <a:pt x="412938" y="146159"/>
                </a:lnTo>
                <a:lnTo>
                  <a:pt x="441275" y="146159"/>
                </a:lnTo>
                <a:lnTo>
                  <a:pt x="441275" y="8523"/>
                </a:lnTo>
                <a:lnTo>
                  <a:pt x="398730" y="8523"/>
                </a:lnTo>
                <a:lnTo>
                  <a:pt x="368806" y="103217"/>
                </a:lnTo>
                <a:lnTo>
                  <a:pt x="368806" y="103217"/>
                </a:lnTo>
                <a:lnTo>
                  <a:pt x="336580" y="8523"/>
                </a:lnTo>
                <a:lnTo>
                  <a:pt x="293955" y="8523"/>
                </a:lnTo>
                <a:close/>
                <a:moveTo>
                  <a:pt x="214342" y="42416"/>
                </a:moveTo>
                <a:lnTo>
                  <a:pt x="214342" y="42416"/>
                </a:lnTo>
                <a:lnTo>
                  <a:pt x="231725" y="92978"/>
                </a:lnTo>
                <a:lnTo>
                  <a:pt x="196006" y="92978"/>
                </a:lnTo>
                <a:close/>
                <a:moveTo>
                  <a:pt x="146556" y="146159"/>
                </a:moveTo>
                <a:lnTo>
                  <a:pt x="177194" y="146159"/>
                </a:lnTo>
                <a:lnTo>
                  <a:pt x="188069" y="115282"/>
                </a:lnTo>
                <a:lnTo>
                  <a:pt x="239583" y="115282"/>
                </a:lnTo>
                <a:lnTo>
                  <a:pt x="249743" y="146159"/>
                </a:lnTo>
                <a:lnTo>
                  <a:pt x="281493" y="146159"/>
                </a:lnTo>
                <a:lnTo>
                  <a:pt x="229899" y="8523"/>
                </a:lnTo>
                <a:lnTo>
                  <a:pt x="198864" y="8523"/>
                </a:lnTo>
                <a:close/>
                <a:moveTo>
                  <a:pt x="113615" y="146159"/>
                </a:moveTo>
                <a:lnTo>
                  <a:pt x="132903" y="146159"/>
                </a:lnTo>
                <a:lnTo>
                  <a:pt x="132903" y="71784"/>
                </a:lnTo>
                <a:lnTo>
                  <a:pt x="75118" y="71784"/>
                </a:lnTo>
                <a:lnTo>
                  <a:pt x="75118" y="94327"/>
                </a:lnTo>
                <a:lnTo>
                  <a:pt x="105598" y="94327"/>
                </a:lnTo>
                <a:cubicBezTo>
                  <a:pt x="105590" y="110813"/>
                  <a:pt x="92222" y="124164"/>
                  <a:pt x="75739" y="124156"/>
                </a:cubicBezTo>
                <a:cubicBezTo>
                  <a:pt x="74763" y="124156"/>
                  <a:pt x="73788" y="124108"/>
                  <a:pt x="72816" y="124013"/>
                </a:cubicBezTo>
                <a:cubicBezTo>
                  <a:pt x="45591" y="124013"/>
                  <a:pt x="35431" y="100836"/>
                  <a:pt x="35431" y="77896"/>
                </a:cubicBezTo>
                <a:cubicBezTo>
                  <a:pt x="35431" y="54957"/>
                  <a:pt x="45591" y="30668"/>
                  <a:pt x="72816" y="30668"/>
                </a:cubicBezTo>
                <a:cubicBezTo>
                  <a:pt x="86963" y="30001"/>
                  <a:pt x="99417" y="39915"/>
                  <a:pt x="101947" y="53846"/>
                </a:cubicBezTo>
                <a:lnTo>
                  <a:pt x="130681" y="53846"/>
                </a:lnTo>
                <a:cubicBezTo>
                  <a:pt x="127426" y="22572"/>
                  <a:pt x="100836" y="5189"/>
                  <a:pt x="72658" y="5189"/>
                </a:cubicBezTo>
                <a:cubicBezTo>
                  <a:pt x="30033" y="5189"/>
                  <a:pt x="4951" y="36939"/>
                  <a:pt x="4951" y="77896"/>
                </a:cubicBezTo>
                <a:cubicBezTo>
                  <a:pt x="4951" y="118854"/>
                  <a:pt x="30033" y="149334"/>
                  <a:pt x="72658" y="149334"/>
                </a:cubicBezTo>
                <a:cubicBezTo>
                  <a:pt x="87564" y="149429"/>
                  <a:pt x="101614" y="142373"/>
                  <a:pt x="110440" y="130363"/>
                </a:cubicBezTo>
                <a:close/>
              </a:path>
            </a:pathLst>
          </a:custGeom>
          <a:solidFill>
            <a:schemeClr val="bg1"/>
          </a:solidFill>
          <a:ln w="7921" cap="flat">
            <a:noFill/>
            <a:prstDash val="solid"/>
            <a:miter/>
          </a:ln>
        </p:spPr>
        <p:txBody>
          <a:bodyPr rtlCol="0" anchor="ctr"/>
          <a:lstStyle/>
          <a:p>
            <a:endParaRPr lang="nl-BE" noProof="0" dirty="0"/>
          </a:p>
        </p:txBody>
      </p:sp>
      <p:pic>
        <p:nvPicPr>
          <p:cNvPr id="12" name="IpsosLogo">
            <a:extLst>
              <a:ext uri="{FF2B5EF4-FFF2-40B4-BE49-F238E27FC236}">
                <a16:creationId xmlns:a16="http://schemas.microsoft.com/office/drawing/2014/main" id="{CF6DDE30-F945-4D4E-8F34-AB449811E7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2015381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ummary">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24" name="Angled stripes">
            <a:extLst>
              <a:ext uri="{FF2B5EF4-FFF2-40B4-BE49-F238E27FC236}">
                <a16:creationId xmlns:a16="http://schemas.microsoft.com/office/drawing/2014/main" id="{B54D0A87-510C-4422-B002-B30C04A1C896}"/>
              </a:ext>
            </a:extLst>
          </p:cNvPr>
          <p:cNvGrpSpPr/>
          <p:nvPr userDrawn="1"/>
        </p:nvGrpSpPr>
        <p:grpSpPr>
          <a:xfrm>
            <a:off x="3254052" y="0"/>
            <a:ext cx="8937949" cy="6858001"/>
            <a:chOff x="3254052" y="0"/>
            <a:chExt cx="8937949" cy="6858001"/>
          </a:xfrm>
        </p:grpSpPr>
        <p:sp>
          <p:nvSpPr>
            <p:cNvPr id="25" name="Angled stripe 1">
              <a:extLst>
                <a:ext uri="{FF2B5EF4-FFF2-40B4-BE49-F238E27FC236}">
                  <a16:creationId xmlns:a16="http://schemas.microsoft.com/office/drawing/2014/main" id="{6EEF63EE-081E-49F2-A2F0-A289035E6BA6}"/>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6" name="Angled stripe 2">
              <a:extLst>
                <a:ext uri="{FF2B5EF4-FFF2-40B4-BE49-F238E27FC236}">
                  <a16:creationId xmlns:a16="http://schemas.microsoft.com/office/drawing/2014/main" id="{0229A645-67DD-44BA-AA0E-4A08B3B79B23}"/>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11" name="TextBox 10">
            <a:extLst>
              <a:ext uri="{FF2B5EF4-FFF2-40B4-BE49-F238E27FC236}">
                <a16:creationId xmlns:a16="http://schemas.microsoft.com/office/drawing/2014/main" id="{7AEAB7C8-BAE9-490C-8CDE-6086AED3C2D8}"/>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dirty="0">
                <a:solidFill>
                  <a:schemeClr val="bg1"/>
                </a:solidFill>
              </a:rPr>
              <a:t>© Ipsos</a:t>
            </a:r>
          </a:p>
        </p:txBody>
      </p:sp>
      <p:sp>
        <p:nvSpPr>
          <p:cNvPr id="5" name="Slide Number Placeholder 4">
            <a:extLst>
              <a:ext uri="{FF2B5EF4-FFF2-40B4-BE49-F238E27FC236}">
                <a16:creationId xmlns:a16="http://schemas.microsoft.com/office/drawing/2014/main" id="{C40E1B82-472D-4CFA-8D33-C8ED1F0493D8}"/>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nl-BE" smtClean="0"/>
              <a:pPr/>
              <a:t>‹#›</a:t>
            </a:fld>
            <a:r>
              <a:rPr lang="nl-BE" dirty="0"/>
              <a:t> </a:t>
            </a:r>
          </a:p>
        </p:txBody>
      </p:sp>
      <p:cxnSp>
        <p:nvCxnSpPr>
          <p:cNvPr id="16" name="Straight Connector 15">
            <a:extLst>
              <a:ext uri="{FF2B5EF4-FFF2-40B4-BE49-F238E27FC236}">
                <a16:creationId xmlns:a16="http://schemas.microsoft.com/office/drawing/2014/main" id="{F50FD98E-C0A3-443F-BCC3-E123AE6EAEB5}"/>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Graphique 8">
            <a:extLst>
              <a:ext uri="{FF2B5EF4-FFF2-40B4-BE49-F238E27FC236}">
                <a16:creationId xmlns:a16="http://schemas.microsoft.com/office/drawing/2014/main" id="{8BDD45A3-2B3A-4A98-BCDC-1A4B4A86DBF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
        <p:nvSpPr>
          <p:cNvPr id="14" name="strTableOfContents">
            <a:extLst>
              <a:ext uri="{FF2B5EF4-FFF2-40B4-BE49-F238E27FC236}">
                <a16:creationId xmlns:a16="http://schemas.microsoft.com/office/drawing/2014/main" id="{F054EDE5-1748-43F2-ABBB-3333C03EC5DA}"/>
              </a:ext>
            </a:extLst>
          </p:cNvPr>
          <p:cNvSpPr>
            <a:spLocks noGrp="1"/>
          </p:cNvSpPr>
          <p:nvPr>
            <p:ph type="body" sz="quarter" idx="13" hasCustomPrompt="1"/>
          </p:nvPr>
        </p:nvSpPr>
        <p:spPr>
          <a:xfrm>
            <a:off x="414473" y="1593561"/>
            <a:ext cx="11369540" cy="4535777"/>
          </a:xfrm>
        </p:spPr>
        <p:txBody>
          <a:bodyPr wrap="square" lIns="0" rIns="0" numCol="2" spcCol="576000">
            <a:noAutofit/>
          </a:bodyPr>
          <a:lstStyle>
            <a:lvl1pPr marL="0" marR="0" indent="0" algn="l" defTabSz="447675" rtl="0" eaLnBrk="1" fontAlgn="auto" latinLnBrk="0" hangingPunct="1">
              <a:lnSpc>
                <a:spcPct val="100000"/>
              </a:lnSpc>
              <a:spcBef>
                <a:spcPts val="1800"/>
              </a:spcBef>
              <a:spcAft>
                <a:spcPts val="0"/>
              </a:spcAft>
              <a:buClrTx/>
              <a:buSzPct val="100000"/>
              <a:buFont typeface="+mj-lt"/>
              <a:buNone/>
              <a:tabLst/>
              <a:defRPr sz="1600" b="1">
                <a:solidFill>
                  <a:schemeClr val="bg1"/>
                </a:solidFill>
                <a:latin typeface="+mn-lt"/>
              </a:defRPr>
            </a:lvl1pPr>
            <a:lvl2pPr marL="447675" indent="0" defTabSz="447675">
              <a:lnSpc>
                <a:spcPct val="100000"/>
              </a:lnSpc>
              <a:buFont typeface="Arial" panose="020B0604020202020204" pitchFamily="34" charset="0"/>
              <a:buNone/>
              <a:defRPr sz="1600">
                <a:solidFill>
                  <a:schemeClr val="bg1"/>
                </a:solidFill>
              </a:defRPr>
            </a:lvl2pPr>
            <a:lvl3pPr marL="895350" indent="0" defTabSz="447675">
              <a:buNone/>
              <a:defRPr>
                <a:solidFill>
                  <a:schemeClr val="bg1"/>
                </a:solidFill>
              </a:defRPr>
            </a:lvl3pPr>
            <a:lvl4pPr>
              <a:defRPr>
                <a:solidFill>
                  <a:schemeClr val="bg1"/>
                </a:solidFill>
              </a:defRPr>
            </a:lvl4pPr>
            <a:lvl5pPr>
              <a:defRPr>
                <a:solidFill>
                  <a:schemeClr val="bg1"/>
                </a:solidFill>
              </a:defRPr>
            </a:lvl5pPr>
          </a:lstStyle>
          <a:p>
            <a:pPr lvl="0"/>
            <a:r>
              <a:rPr lang="nl-BE" noProof="0" dirty="0"/>
              <a:t>1. 	CHAPTER TITLE</a:t>
            </a:r>
          </a:p>
          <a:p>
            <a:pPr lvl="1"/>
            <a:r>
              <a:rPr lang="nl-BE" noProof="0" dirty="0"/>
              <a:t>1.1	Section title</a:t>
            </a:r>
          </a:p>
          <a:p>
            <a:pPr lvl="1"/>
            <a:r>
              <a:rPr lang="nl-BE" noProof="0" dirty="0"/>
              <a:t>1.2	Section title</a:t>
            </a:r>
          </a:p>
          <a:p>
            <a:pPr lvl="2"/>
            <a:r>
              <a:rPr lang="nl-BE" noProof="0" dirty="0"/>
              <a:t>1.2.1	Subsection title</a:t>
            </a:r>
          </a:p>
          <a:p>
            <a:pPr lvl="2"/>
            <a:r>
              <a:rPr lang="nl-BE" noProof="0" dirty="0"/>
              <a:t>1.2.2	Subsection title</a:t>
            </a:r>
          </a:p>
          <a:p>
            <a:pPr lvl="0"/>
            <a:r>
              <a:rPr lang="nl-BE" noProof="0" dirty="0"/>
              <a:t>2. 	CHAPTER TITLE</a:t>
            </a:r>
          </a:p>
          <a:p>
            <a:pPr lvl="1"/>
            <a:r>
              <a:rPr lang="nl-BE" noProof="0" dirty="0"/>
              <a:t>2.1	Section title</a:t>
            </a:r>
          </a:p>
          <a:p>
            <a:pPr lvl="1"/>
            <a:r>
              <a:rPr lang="nl-BE" noProof="0" dirty="0"/>
              <a:t>2.2	Section title</a:t>
            </a:r>
          </a:p>
          <a:p>
            <a:pPr lvl="0"/>
            <a:r>
              <a:rPr lang="nl-BE" noProof="0" dirty="0"/>
              <a:t>3.	CHAPTER TITLE</a:t>
            </a:r>
          </a:p>
          <a:p>
            <a:pPr marL="0" marR="0" lvl="0" indent="0" algn="l" defTabSz="447675" rtl="0" eaLnBrk="1" fontAlgn="auto" latinLnBrk="0" hangingPunct="1">
              <a:lnSpc>
                <a:spcPct val="100000"/>
              </a:lnSpc>
              <a:spcBef>
                <a:spcPts val="1800"/>
              </a:spcBef>
              <a:spcAft>
                <a:spcPts val="0"/>
              </a:spcAft>
              <a:buClrTx/>
              <a:buSzPct val="100000"/>
              <a:buFont typeface="+mj-lt"/>
              <a:buNone/>
              <a:tabLst/>
              <a:defRPr/>
            </a:pPr>
            <a:r>
              <a:rPr lang="nl-BE" noProof="0" dirty="0"/>
              <a:t>4.	CHAPTER TITLE</a:t>
            </a:r>
          </a:p>
        </p:txBody>
      </p:sp>
      <p:sp>
        <p:nvSpPr>
          <p:cNvPr id="2" name="Title 1">
            <a:extLst>
              <a:ext uri="{FF2B5EF4-FFF2-40B4-BE49-F238E27FC236}">
                <a16:creationId xmlns:a16="http://schemas.microsoft.com/office/drawing/2014/main" id="{F68F1563-018F-44B3-B1BA-431C2F106E20}"/>
              </a:ext>
            </a:extLst>
          </p:cNvPr>
          <p:cNvSpPr>
            <a:spLocks noGrp="1"/>
          </p:cNvSpPr>
          <p:nvPr>
            <p:ph type="title" hasCustomPrompt="1"/>
          </p:nvPr>
        </p:nvSpPr>
        <p:spPr>
          <a:xfrm>
            <a:off x="408692" y="512763"/>
            <a:ext cx="7551996" cy="738664"/>
          </a:xfrm>
        </p:spPr>
        <p:txBody>
          <a:bodyPr lIns="0" anchor="b">
            <a:noAutofit/>
          </a:bodyPr>
          <a:lstStyle>
            <a:lvl1pPr>
              <a:lnSpc>
                <a:spcPct val="80000"/>
              </a:lnSpc>
              <a:defRPr sz="6000" spc="-200" baseline="0">
                <a:solidFill>
                  <a:schemeClr val="bg1"/>
                </a:solidFill>
              </a:defRPr>
            </a:lvl1pPr>
          </a:lstStyle>
          <a:p>
            <a:r>
              <a:rPr lang="nl-BE" noProof="0" dirty="0"/>
              <a:t>SUMMARY</a:t>
            </a:r>
          </a:p>
        </p:txBody>
      </p:sp>
    </p:spTree>
    <p:extLst>
      <p:ext uri="{BB962C8B-B14F-4D97-AF65-F5344CB8AC3E}">
        <p14:creationId xmlns:p14="http://schemas.microsoft.com/office/powerpoint/2010/main" val="2566412616"/>
      </p:ext>
    </p:extLst>
  </p:cSld>
  <p:clrMapOvr>
    <a:masterClrMapping/>
  </p:clrMapOvr>
  <p:extLst>
    <p:ext uri="{DCECCB84-F9BA-43D5-87BE-67443E8EF086}">
      <p15:sldGuideLst xmlns:p15="http://schemas.microsoft.com/office/powerpoint/2012/main">
        <p15:guide id="1" orient="horz" pos="323"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bout Ipso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a:xfrm>
            <a:off x="-1" y="0"/>
            <a:ext cx="6096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Slide Number Placeholder 1">
            <a:extLst>
              <a:ext uri="{FF2B5EF4-FFF2-40B4-BE49-F238E27FC236}">
                <a16:creationId xmlns:a16="http://schemas.microsoft.com/office/drawing/2014/main" id="{47F634C5-9F96-45B9-BD58-344CAD7F5456}"/>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nl-BE" smtClean="0"/>
              <a:pPr/>
              <a:t>‹#›</a:t>
            </a:fld>
            <a:r>
              <a:rPr lang="nl-BE" dirty="0"/>
              <a:t> </a:t>
            </a:r>
          </a:p>
        </p:txBody>
      </p:sp>
      <p:cxnSp>
        <p:nvCxnSpPr>
          <p:cNvPr id="10" name="Straight Connector 9">
            <a:extLst>
              <a:ext uri="{FF2B5EF4-FFF2-40B4-BE49-F238E27FC236}">
                <a16:creationId xmlns:a16="http://schemas.microsoft.com/office/drawing/2014/main" id="{ACCC9E81-92EB-4F8F-AC7F-CECE11C1EAFB}"/>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8946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_Light">
    <p:spTree>
      <p:nvGrpSpPr>
        <p:cNvPr id="1" name=""/>
        <p:cNvGrpSpPr/>
        <p:nvPr/>
      </p:nvGrpSpPr>
      <p:grpSpPr>
        <a:xfrm>
          <a:off x="0" y="0"/>
          <a:ext cx="0" cy="0"/>
          <a:chOff x="0" y="0"/>
          <a:chExt cx="0" cy="0"/>
        </a:xfrm>
      </p:grpSpPr>
      <p:grpSp>
        <p:nvGrpSpPr>
          <p:cNvPr id="24" name="Angled stripes">
            <a:extLst>
              <a:ext uri="{FF2B5EF4-FFF2-40B4-BE49-F238E27FC236}">
                <a16:creationId xmlns:a16="http://schemas.microsoft.com/office/drawing/2014/main" id="{B54D0A87-510C-4422-B002-B30C04A1C896}"/>
              </a:ext>
            </a:extLst>
          </p:cNvPr>
          <p:cNvGrpSpPr/>
          <p:nvPr userDrawn="1"/>
        </p:nvGrpSpPr>
        <p:grpSpPr>
          <a:xfrm>
            <a:off x="3254052" y="0"/>
            <a:ext cx="8937949" cy="6858001"/>
            <a:chOff x="3254052" y="0"/>
            <a:chExt cx="8937949" cy="6858001"/>
          </a:xfrm>
          <a:solidFill>
            <a:schemeClr val="bg1">
              <a:lumMod val="95000"/>
            </a:schemeClr>
          </a:solidFill>
        </p:grpSpPr>
        <p:sp>
          <p:nvSpPr>
            <p:cNvPr id="25" name="Angled stripe 1">
              <a:extLst>
                <a:ext uri="{FF2B5EF4-FFF2-40B4-BE49-F238E27FC236}">
                  <a16:creationId xmlns:a16="http://schemas.microsoft.com/office/drawing/2014/main" id="{6EEF63EE-081E-49F2-A2F0-A289035E6BA6}"/>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6" name="Angled stripe 2">
              <a:extLst>
                <a:ext uri="{FF2B5EF4-FFF2-40B4-BE49-F238E27FC236}">
                  <a16:creationId xmlns:a16="http://schemas.microsoft.com/office/drawing/2014/main" id="{0229A645-67DD-44BA-AA0E-4A08B3B79B23}"/>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3" name="Slide Number Placeholder 2">
            <a:extLst>
              <a:ext uri="{FF2B5EF4-FFF2-40B4-BE49-F238E27FC236}">
                <a16:creationId xmlns:a16="http://schemas.microsoft.com/office/drawing/2014/main" id="{130E4126-5247-46D6-AA2C-63AA262DD9CA}"/>
              </a:ext>
            </a:extLst>
          </p:cNvPr>
          <p:cNvSpPr>
            <a:spLocks noGrp="1"/>
          </p:cNvSpPr>
          <p:nvPr>
            <p:ph type="sldNum" sz="quarter" idx="14"/>
          </p:nvPr>
        </p:nvSpPr>
        <p:spPr/>
        <p:txBody>
          <a:bodyPr/>
          <a:lstStyle/>
          <a:p>
            <a:fld id="{D61AABEC-672F-4B68-B914-690DA978312C}" type="slidenum">
              <a:rPr lang="nl-BE" smtClean="0"/>
              <a:pPr/>
              <a:t>‹#›</a:t>
            </a:fld>
            <a:r>
              <a:rPr lang="nl-BE" dirty="0"/>
              <a:t> </a:t>
            </a:r>
          </a:p>
        </p:txBody>
      </p:sp>
      <p:sp>
        <p:nvSpPr>
          <p:cNvPr id="9" name="strTableOfContents">
            <a:extLst>
              <a:ext uri="{FF2B5EF4-FFF2-40B4-BE49-F238E27FC236}">
                <a16:creationId xmlns:a16="http://schemas.microsoft.com/office/drawing/2014/main" id="{A137A81A-F5D3-4438-B99F-AC1EABFB6631}"/>
              </a:ext>
            </a:extLst>
          </p:cNvPr>
          <p:cNvSpPr>
            <a:spLocks noGrp="1"/>
          </p:cNvSpPr>
          <p:nvPr>
            <p:ph type="body" sz="quarter" idx="13" hasCustomPrompt="1"/>
          </p:nvPr>
        </p:nvSpPr>
        <p:spPr>
          <a:xfrm>
            <a:off x="414473" y="1593561"/>
            <a:ext cx="11369540" cy="4535777"/>
          </a:xfrm>
        </p:spPr>
        <p:txBody>
          <a:bodyPr wrap="square" lIns="0" rIns="0" numCol="2" spcCol="576000">
            <a:noAutofit/>
          </a:bodyPr>
          <a:lstStyle>
            <a:lvl1pPr marL="0" marR="0" indent="0" algn="l" defTabSz="447675" rtl="0" eaLnBrk="1" fontAlgn="auto" latinLnBrk="0" hangingPunct="1">
              <a:lnSpc>
                <a:spcPct val="100000"/>
              </a:lnSpc>
              <a:spcBef>
                <a:spcPts val="1800"/>
              </a:spcBef>
              <a:spcAft>
                <a:spcPts val="0"/>
              </a:spcAft>
              <a:buClrTx/>
              <a:buSzPct val="100000"/>
              <a:buFont typeface="+mj-lt"/>
              <a:buNone/>
              <a:tabLst/>
              <a:defRPr sz="1600" b="1">
                <a:solidFill>
                  <a:schemeClr val="tx2"/>
                </a:solidFill>
                <a:latin typeface="+mn-lt"/>
              </a:defRPr>
            </a:lvl1pPr>
            <a:lvl2pPr marL="447675" indent="0" defTabSz="447675">
              <a:lnSpc>
                <a:spcPct val="100000"/>
              </a:lnSpc>
              <a:buFont typeface="Arial" panose="020B0604020202020204" pitchFamily="34" charset="0"/>
              <a:buNone/>
              <a:defRPr sz="1600">
                <a:solidFill>
                  <a:schemeClr val="tx2"/>
                </a:solidFill>
              </a:defRPr>
            </a:lvl2pPr>
            <a:lvl3pPr marL="895350" indent="0" defTabSz="447675">
              <a:buNone/>
              <a:defRPr>
                <a:solidFill>
                  <a:schemeClr val="tx2"/>
                </a:solidFill>
              </a:defRPr>
            </a:lvl3pPr>
            <a:lvl4pPr>
              <a:defRPr>
                <a:solidFill>
                  <a:schemeClr val="bg1"/>
                </a:solidFill>
              </a:defRPr>
            </a:lvl4pPr>
            <a:lvl5pPr>
              <a:defRPr>
                <a:solidFill>
                  <a:schemeClr val="bg1"/>
                </a:solidFill>
              </a:defRPr>
            </a:lvl5pPr>
          </a:lstStyle>
          <a:p>
            <a:pPr lvl="0"/>
            <a:r>
              <a:rPr lang="nl-BE" noProof="0" dirty="0"/>
              <a:t>1. 	CHAPTER TITLE</a:t>
            </a:r>
          </a:p>
          <a:p>
            <a:pPr lvl="1"/>
            <a:r>
              <a:rPr lang="nl-BE" noProof="0" dirty="0"/>
              <a:t>1.1	Section title</a:t>
            </a:r>
          </a:p>
          <a:p>
            <a:pPr lvl="1"/>
            <a:r>
              <a:rPr lang="nl-BE" noProof="0" dirty="0"/>
              <a:t>1.2	Section title</a:t>
            </a:r>
          </a:p>
          <a:p>
            <a:pPr lvl="2"/>
            <a:r>
              <a:rPr lang="nl-BE" noProof="0" dirty="0"/>
              <a:t>1.2.1	Subsection title</a:t>
            </a:r>
          </a:p>
          <a:p>
            <a:pPr lvl="2"/>
            <a:r>
              <a:rPr lang="nl-BE" noProof="0" dirty="0"/>
              <a:t>1.2.2	Subsection title</a:t>
            </a:r>
          </a:p>
          <a:p>
            <a:pPr lvl="0"/>
            <a:r>
              <a:rPr lang="nl-BE" noProof="0" dirty="0"/>
              <a:t>2. 	CHAPTER TITLE</a:t>
            </a:r>
          </a:p>
          <a:p>
            <a:pPr lvl="1"/>
            <a:r>
              <a:rPr lang="nl-BE" noProof="0" dirty="0"/>
              <a:t>2.1	Section title</a:t>
            </a:r>
          </a:p>
          <a:p>
            <a:pPr lvl="1"/>
            <a:r>
              <a:rPr lang="nl-BE" noProof="0" dirty="0"/>
              <a:t>2.2	Section title</a:t>
            </a:r>
          </a:p>
          <a:p>
            <a:pPr lvl="0"/>
            <a:r>
              <a:rPr lang="nl-BE" noProof="0" dirty="0"/>
              <a:t>3.	CHAPTER TITLE</a:t>
            </a:r>
          </a:p>
          <a:p>
            <a:pPr marL="0" marR="0" lvl="0" indent="0" algn="l" defTabSz="447675" rtl="0" eaLnBrk="1" fontAlgn="auto" latinLnBrk="0" hangingPunct="1">
              <a:lnSpc>
                <a:spcPct val="100000"/>
              </a:lnSpc>
              <a:spcBef>
                <a:spcPts val="1800"/>
              </a:spcBef>
              <a:spcAft>
                <a:spcPts val="0"/>
              </a:spcAft>
              <a:buClrTx/>
              <a:buSzPct val="100000"/>
              <a:buFont typeface="+mj-lt"/>
              <a:buNone/>
              <a:tabLst/>
              <a:defRPr/>
            </a:pPr>
            <a:r>
              <a:rPr lang="nl-BE" noProof="0" dirty="0"/>
              <a:t>4.	CHAPTER TITLE</a:t>
            </a:r>
          </a:p>
        </p:txBody>
      </p:sp>
      <p:sp>
        <p:nvSpPr>
          <p:cNvPr id="2" name="Title 1">
            <a:extLst>
              <a:ext uri="{FF2B5EF4-FFF2-40B4-BE49-F238E27FC236}">
                <a16:creationId xmlns:a16="http://schemas.microsoft.com/office/drawing/2014/main" id="{F68F1563-018F-44B3-B1BA-431C2F106E20}"/>
              </a:ext>
            </a:extLst>
          </p:cNvPr>
          <p:cNvSpPr>
            <a:spLocks noGrp="1"/>
          </p:cNvSpPr>
          <p:nvPr>
            <p:ph type="title" hasCustomPrompt="1"/>
          </p:nvPr>
        </p:nvSpPr>
        <p:spPr>
          <a:xfrm>
            <a:off x="408692" y="512763"/>
            <a:ext cx="7551996" cy="738664"/>
          </a:xfrm>
        </p:spPr>
        <p:txBody>
          <a:bodyPr lIns="0" anchor="b">
            <a:noAutofit/>
          </a:bodyPr>
          <a:lstStyle>
            <a:lvl1pPr>
              <a:lnSpc>
                <a:spcPct val="80000"/>
              </a:lnSpc>
              <a:defRPr sz="6000" spc="-200" baseline="0">
                <a:solidFill>
                  <a:schemeClr val="bg2"/>
                </a:solidFill>
              </a:defRPr>
            </a:lvl1pPr>
          </a:lstStyle>
          <a:p>
            <a:r>
              <a:rPr lang="nl-BE" noProof="0" dirty="0"/>
              <a:t>SUMMARY</a:t>
            </a:r>
          </a:p>
        </p:txBody>
      </p:sp>
    </p:spTree>
    <p:extLst>
      <p:ext uri="{BB962C8B-B14F-4D97-AF65-F5344CB8AC3E}">
        <p14:creationId xmlns:p14="http://schemas.microsoft.com/office/powerpoint/2010/main" val="906195979"/>
      </p:ext>
    </p:extLst>
  </p:cSld>
  <p:clrMapOvr>
    <a:masterClrMapping/>
  </p:clrMapOvr>
  <p:extLst>
    <p:ext uri="{DCECCB84-F9BA-43D5-87BE-67443E8EF086}">
      <p15:sldGuideLst xmlns:p15="http://schemas.microsoft.com/office/powerpoint/2012/main">
        <p15:guide id="1" orient="horz" pos="32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ter_Default">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pSp>
        <p:nvGrpSpPr>
          <p:cNvPr id="16" name="Angled stripes">
            <a:extLst>
              <a:ext uri="{FF2B5EF4-FFF2-40B4-BE49-F238E27FC236}">
                <a16:creationId xmlns:a16="http://schemas.microsoft.com/office/drawing/2014/main" id="{2C4B8BAF-AE5A-4D99-B44E-CE24F999213A}"/>
              </a:ext>
            </a:extLst>
          </p:cNvPr>
          <p:cNvGrpSpPr/>
          <p:nvPr userDrawn="1"/>
        </p:nvGrpSpPr>
        <p:grpSpPr>
          <a:xfrm>
            <a:off x="3254052" y="0"/>
            <a:ext cx="8937949" cy="6858001"/>
            <a:chOff x="3254052" y="0"/>
            <a:chExt cx="8937949" cy="6858001"/>
          </a:xfrm>
        </p:grpSpPr>
        <p:sp>
          <p:nvSpPr>
            <p:cNvPr id="17" name="Angled stripe 1">
              <a:extLst>
                <a:ext uri="{FF2B5EF4-FFF2-40B4-BE49-F238E27FC236}">
                  <a16:creationId xmlns:a16="http://schemas.microsoft.com/office/drawing/2014/main" id="{85C70DEE-01A2-4BB4-AF39-A9D287892963}"/>
                </a:ext>
              </a:extLst>
            </p:cNvPr>
            <p:cNvSpPr/>
            <p:nvPr userDrawn="1"/>
          </p:nvSpPr>
          <p:spPr>
            <a:xfrm>
              <a:off x="3254052" y="0"/>
              <a:ext cx="8724042" cy="6858000"/>
            </a:xfrm>
            <a:custGeom>
              <a:avLst/>
              <a:gdLst>
                <a:gd name="connsiteX0" fmla="*/ 6988598 w 8724042"/>
                <a:gd name="connsiteY0" fmla="*/ 0 h 6858000"/>
                <a:gd name="connsiteX1" fmla="*/ 8724042 w 8724042"/>
                <a:gd name="connsiteY1" fmla="*/ 0 h 6858000"/>
                <a:gd name="connsiteX2" fmla="*/ 1735445 w 8724042"/>
                <a:gd name="connsiteY2" fmla="*/ 6858000 h 6858000"/>
                <a:gd name="connsiteX3" fmla="*/ 0 w 8724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24042" h="6858000">
                  <a:moveTo>
                    <a:pt x="6988598" y="0"/>
                  </a:moveTo>
                  <a:lnTo>
                    <a:pt x="8724042" y="0"/>
                  </a:lnTo>
                  <a:lnTo>
                    <a:pt x="1735445"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18" name="Angled stripe 2">
              <a:extLst>
                <a:ext uri="{FF2B5EF4-FFF2-40B4-BE49-F238E27FC236}">
                  <a16:creationId xmlns:a16="http://schemas.microsoft.com/office/drawing/2014/main" id="{7C56B406-5C6C-42AB-952E-A67FF85931D1}"/>
                </a:ext>
              </a:extLst>
            </p:cNvPr>
            <p:cNvSpPr/>
            <p:nvPr userDrawn="1"/>
          </p:nvSpPr>
          <p:spPr>
            <a:xfrm>
              <a:off x="5623056" y="411812"/>
              <a:ext cx="6568945" cy="6446189"/>
            </a:xfrm>
            <a:custGeom>
              <a:avLst/>
              <a:gdLst>
                <a:gd name="connsiteX0" fmla="*/ 6568944 w 6568945"/>
                <a:gd name="connsiteY0" fmla="*/ 0 h 6446189"/>
                <a:gd name="connsiteX1" fmla="*/ 6568945 w 6568945"/>
                <a:gd name="connsiteY1" fmla="*/ 1703013 h 6446189"/>
                <a:gd name="connsiteX2" fmla="*/ 1735444 w 6568945"/>
                <a:gd name="connsiteY2" fmla="*/ 6446189 h 6446189"/>
                <a:gd name="connsiteX3" fmla="*/ 0 w 6568945"/>
                <a:gd name="connsiteY3" fmla="*/ 6446189 h 6446189"/>
              </a:gdLst>
              <a:ahLst/>
              <a:cxnLst>
                <a:cxn ang="0">
                  <a:pos x="connsiteX0" y="connsiteY0"/>
                </a:cxn>
                <a:cxn ang="0">
                  <a:pos x="connsiteX1" y="connsiteY1"/>
                </a:cxn>
                <a:cxn ang="0">
                  <a:pos x="connsiteX2" y="connsiteY2"/>
                </a:cxn>
                <a:cxn ang="0">
                  <a:pos x="connsiteX3" y="connsiteY3"/>
                </a:cxn>
              </a:cxnLst>
              <a:rect l="l" t="t" r="r" b="b"/>
              <a:pathLst>
                <a:path w="6568945" h="6446189">
                  <a:moveTo>
                    <a:pt x="6568944" y="0"/>
                  </a:moveTo>
                  <a:lnTo>
                    <a:pt x="6568945" y="1703013"/>
                  </a:lnTo>
                  <a:lnTo>
                    <a:pt x="1735444" y="6446189"/>
                  </a:lnTo>
                  <a:lnTo>
                    <a:pt x="0" y="644618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12" name="strTitlePosition">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04707" y="3287"/>
            <a:ext cx="1972313" cy="4416594"/>
          </a:xfrm>
        </p:spPr>
        <p:txBody>
          <a:bodyPr wrap="none" rIns="180000">
            <a:spAutoFit/>
          </a:bodyPr>
          <a:lstStyle>
            <a:lvl1pPr marL="0" indent="0" algn="r">
              <a:spcBef>
                <a:spcPts val="0"/>
              </a:spcBef>
              <a:buNone/>
              <a:defRPr sz="28700" b="1" spc="-2000" baseline="0">
                <a:solidFill>
                  <a:schemeClr val="bg1"/>
                </a:solidFill>
              </a:defRPr>
            </a:lvl1pPr>
          </a:lstStyle>
          <a:p>
            <a:pPr lvl="0"/>
            <a:r>
              <a:rPr lang="nl-BE" noProof="0" dirty="0"/>
              <a:t>0</a:t>
            </a:r>
          </a:p>
        </p:txBody>
      </p:sp>
      <p:sp>
        <p:nvSpPr>
          <p:cNvPr id="4" name="strSubtitle">
            <a:extLst>
              <a:ext uri="{FF2B5EF4-FFF2-40B4-BE49-F238E27FC236}">
                <a16:creationId xmlns:a16="http://schemas.microsoft.com/office/drawing/2014/main" id="{C2E513F1-2D63-478C-B341-4B95DCCDE07F}"/>
              </a:ext>
            </a:extLst>
          </p:cNvPr>
          <p:cNvSpPr>
            <a:spLocks noGrp="1"/>
          </p:cNvSpPr>
          <p:nvPr>
            <p:ph type="body" sz="quarter" idx="15" hasCustomPrompt="1"/>
          </p:nvPr>
        </p:nvSpPr>
        <p:spPr>
          <a:xfrm>
            <a:off x="414980" y="2816932"/>
            <a:ext cx="7559675" cy="442035"/>
          </a:xfrm>
        </p:spPr>
        <p:txBody>
          <a:bodyPr lIns="72000" tIns="36000" rIns="72000" bIns="36000">
            <a:noAutofit/>
          </a:bodyPr>
          <a:lstStyle>
            <a:lvl1pPr>
              <a:defRPr sz="2400" b="1">
                <a:solidFill>
                  <a:schemeClr val="bg1"/>
                </a:solidFill>
              </a:defRPr>
            </a:lvl1pPr>
          </a:lstStyle>
          <a:p>
            <a:pPr lvl="0"/>
            <a:r>
              <a:rPr lang="nl-BE" dirty="0"/>
              <a:t>Subtitle of the chapter</a:t>
            </a:r>
          </a:p>
        </p:txBody>
      </p:sp>
      <p:sp>
        <p:nvSpPr>
          <p:cNvPr id="15" name="strTitle">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7200"/>
            <a:ext cx="7560000" cy="1677104"/>
          </a:xfrm>
        </p:spPr>
        <p:txBody>
          <a:bodyPr lIns="72000" tIns="180000" rIns="72000" bIns="0" anchor="t">
            <a:spAutoFit/>
          </a:bodyPr>
          <a:lstStyle>
            <a:lvl1pPr>
              <a:lnSpc>
                <a:spcPct val="80000"/>
              </a:lnSpc>
              <a:defRPr sz="6000">
                <a:solidFill>
                  <a:schemeClr val="bg1"/>
                </a:solidFill>
                <a:latin typeface="+mj-lt"/>
              </a:defRPr>
            </a:lvl1pPr>
          </a:lstStyle>
          <a:p>
            <a:r>
              <a:rPr lang="nl-BE" noProof="0" dirty="0"/>
              <a:t>TITLE OF THE CHapter</a:t>
            </a:r>
          </a:p>
        </p:txBody>
      </p:sp>
      <p:sp>
        <p:nvSpPr>
          <p:cNvPr id="2" name="strSlideNumber">
            <a:extLst>
              <a:ext uri="{FF2B5EF4-FFF2-40B4-BE49-F238E27FC236}">
                <a16:creationId xmlns:a16="http://schemas.microsoft.com/office/drawing/2014/main" id="{FB118F43-5A71-4406-A46A-98998AD722B4}"/>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nl-BE" smtClean="0"/>
              <a:pPr/>
              <a:t>‹#›</a:t>
            </a:fld>
            <a:r>
              <a:rPr lang="nl-BE" dirty="0"/>
              <a:t> </a:t>
            </a:r>
          </a:p>
        </p:txBody>
      </p:sp>
      <p:cxnSp>
        <p:nvCxnSpPr>
          <p:cNvPr id="22" name="SlideNumberLine">
            <a:extLst>
              <a:ext uri="{FF2B5EF4-FFF2-40B4-BE49-F238E27FC236}">
                <a16:creationId xmlns:a16="http://schemas.microsoft.com/office/drawing/2014/main" id="{8F97C3CD-7788-44F6-A410-986B00DD6249}"/>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c)Ipsos">
            <a:extLst>
              <a:ext uri="{FF2B5EF4-FFF2-40B4-BE49-F238E27FC236}">
                <a16:creationId xmlns:a16="http://schemas.microsoft.com/office/drawing/2014/main" id="{CFE675CD-A586-4D36-9E02-4FB267583B92}"/>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dirty="0">
                <a:solidFill>
                  <a:schemeClr val="bg1"/>
                </a:solidFill>
              </a:rPr>
              <a:t>© Ipsos</a:t>
            </a:r>
          </a:p>
        </p:txBody>
      </p:sp>
      <p:pic>
        <p:nvPicPr>
          <p:cNvPr id="13" name="IpsosLogo">
            <a:extLst>
              <a:ext uri="{FF2B5EF4-FFF2-40B4-BE49-F238E27FC236}">
                <a16:creationId xmlns:a16="http://schemas.microsoft.com/office/drawing/2014/main" id="{61F9706F-5333-46C4-B539-E29F7BDE8D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197409800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_Default">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4500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nvGrpSpPr>
          <p:cNvPr id="6" name="Angled stripes">
            <a:extLst>
              <a:ext uri="{FF2B5EF4-FFF2-40B4-BE49-F238E27FC236}">
                <a16:creationId xmlns:a16="http://schemas.microsoft.com/office/drawing/2014/main" id="{7879DBC7-A314-40E7-97A8-8683CC8095F4}"/>
              </a:ext>
            </a:extLst>
          </p:cNvPr>
          <p:cNvGrpSpPr/>
          <p:nvPr userDrawn="1"/>
        </p:nvGrpSpPr>
        <p:grpSpPr>
          <a:xfrm>
            <a:off x="3254052" y="0"/>
            <a:ext cx="8937948" cy="6858003"/>
            <a:chOff x="3254052" y="0"/>
            <a:chExt cx="8937948" cy="6858003"/>
          </a:xfrm>
        </p:grpSpPr>
        <p:sp>
          <p:nvSpPr>
            <p:cNvPr id="30" name="Freeform: Shape 29">
              <a:extLst>
                <a:ext uri="{FF2B5EF4-FFF2-40B4-BE49-F238E27FC236}">
                  <a16:creationId xmlns:a16="http://schemas.microsoft.com/office/drawing/2014/main" id="{E1D58DA2-AFA4-4B01-B349-A26BF2586172}"/>
                </a:ext>
              </a:extLst>
            </p:cNvPr>
            <p:cNvSpPr/>
            <p:nvPr userDrawn="1"/>
          </p:nvSpPr>
          <p:spPr>
            <a:xfrm>
              <a:off x="8025960" y="411812"/>
              <a:ext cx="4166040" cy="4088189"/>
            </a:xfrm>
            <a:custGeom>
              <a:avLst/>
              <a:gdLst>
                <a:gd name="connsiteX0" fmla="*/ 4166040 w 4166040"/>
                <a:gd name="connsiteY0" fmla="*/ 0 h 4088189"/>
                <a:gd name="connsiteX1" fmla="*/ 4166040 w 4166040"/>
                <a:gd name="connsiteY1" fmla="*/ 1703013 h 4088189"/>
                <a:gd name="connsiteX2" fmla="*/ 1735443 w 4166040"/>
                <a:gd name="connsiteY2" fmla="*/ 4088189 h 4088189"/>
                <a:gd name="connsiteX3" fmla="*/ 0 w 4166040"/>
                <a:gd name="connsiteY3" fmla="*/ 4088189 h 4088189"/>
              </a:gdLst>
              <a:ahLst/>
              <a:cxnLst>
                <a:cxn ang="0">
                  <a:pos x="connsiteX0" y="connsiteY0"/>
                </a:cxn>
                <a:cxn ang="0">
                  <a:pos x="connsiteX1" y="connsiteY1"/>
                </a:cxn>
                <a:cxn ang="0">
                  <a:pos x="connsiteX2" y="connsiteY2"/>
                </a:cxn>
                <a:cxn ang="0">
                  <a:pos x="connsiteX3" y="connsiteY3"/>
                </a:cxn>
              </a:cxnLst>
              <a:rect l="l" t="t" r="r" b="b"/>
              <a:pathLst>
                <a:path w="4166040" h="4088189">
                  <a:moveTo>
                    <a:pt x="4166040" y="0"/>
                  </a:moveTo>
                  <a:lnTo>
                    <a:pt x="4166040" y="1703013"/>
                  </a:lnTo>
                  <a:lnTo>
                    <a:pt x="1735443" y="4088189"/>
                  </a:lnTo>
                  <a:lnTo>
                    <a:pt x="0" y="408818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4" name="Freeform: Shape 33">
              <a:extLst>
                <a:ext uri="{FF2B5EF4-FFF2-40B4-BE49-F238E27FC236}">
                  <a16:creationId xmlns:a16="http://schemas.microsoft.com/office/drawing/2014/main" id="{D7851122-3EA1-4F0F-A515-3AA3F946820D}"/>
                </a:ext>
              </a:extLst>
            </p:cNvPr>
            <p:cNvSpPr/>
            <p:nvPr userDrawn="1"/>
          </p:nvSpPr>
          <p:spPr>
            <a:xfrm>
              <a:off x="5656958" y="0"/>
              <a:ext cx="6321138" cy="4500000"/>
            </a:xfrm>
            <a:custGeom>
              <a:avLst/>
              <a:gdLst>
                <a:gd name="connsiteX0" fmla="*/ 4585694 w 6321138"/>
                <a:gd name="connsiteY0" fmla="*/ 0 h 4500000"/>
                <a:gd name="connsiteX1" fmla="*/ 6321138 w 6321138"/>
                <a:gd name="connsiteY1" fmla="*/ 0 h 4500000"/>
                <a:gd name="connsiteX2" fmla="*/ 1735444 w 6321138"/>
                <a:gd name="connsiteY2" fmla="*/ 4500000 h 4500000"/>
                <a:gd name="connsiteX3" fmla="*/ 0 w 6321138"/>
                <a:gd name="connsiteY3" fmla="*/ 4500000 h 4500000"/>
              </a:gdLst>
              <a:ahLst/>
              <a:cxnLst>
                <a:cxn ang="0">
                  <a:pos x="connsiteX0" y="connsiteY0"/>
                </a:cxn>
                <a:cxn ang="0">
                  <a:pos x="connsiteX1" y="connsiteY1"/>
                </a:cxn>
                <a:cxn ang="0">
                  <a:pos x="connsiteX2" y="connsiteY2"/>
                </a:cxn>
                <a:cxn ang="0">
                  <a:pos x="connsiteX3" y="connsiteY3"/>
                </a:cxn>
              </a:cxnLst>
              <a:rect l="l" t="t" r="r" b="b"/>
              <a:pathLst>
                <a:path w="6321138" h="4500000">
                  <a:moveTo>
                    <a:pt x="4585694" y="0"/>
                  </a:moveTo>
                  <a:lnTo>
                    <a:pt x="6321138" y="0"/>
                  </a:lnTo>
                  <a:lnTo>
                    <a:pt x="1735444" y="4500000"/>
                  </a:lnTo>
                  <a:lnTo>
                    <a:pt x="0" y="4500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5" name="Freeform: Shape 34">
              <a:extLst>
                <a:ext uri="{FF2B5EF4-FFF2-40B4-BE49-F238E27FC236}">
                  <a16:creationId xmlns:a16="http://schemas.microsoft.com/office/drawing/2014/main" id="{6396010A-4D2D-4B8D-8AB2-F6A9DC9658D2}"/>
                </a:ext>
              </a:extLst>
            </p:cNvPr>
            <p:cNvSpPr/>
            <p:nvPr userDrawn="1"/>
          </p:nvSpPr>
          <p:spPr>
            <a:xfrm>
              <a:off x="3254052" y="4500000"/>
              <a:ext cx="4138348" cy="2358000"/>
            </a:xfrm>
            <a:custGeom>
              <a:avLst/>
              <a:gdLst>
                <a:gd name="connsiteX0" fmla="*/ 2402904 w 4138348"/>
                <a:gd name="connsiteY0" fmla="*/ 0 h 2358000"/>
                <a:gd name="connsiteX1" fmla="*/ 4138348 w 4138348"/>
                <a:gd name="connsiteY1" fmla="*/ 0 h 2358000"/>
                <a:gd name="connsiteX2" fmla="*/ 1735445 w 4138348"/>
                <a:gd name="connsiteY2" fmla="*/ 2358000 h 2358000"/>
                <a:gd name="connsiteX3" fmla="*/ 0 w 4138348"/>
                <a:gd name="connsiteY3" fmla="*/ 2358000 h 2358000"/>
              </a:gdLst>
              <a:ahLst/>
              <a:cxnLst>
                <a:cxn ang="0">
                  <a:pos x="connsiteX0" y="connsiteY0"/>
                </a:cxn>
                <a:cxn ang="0">
                  <a:pos x="connsiteX1" y="connsiteY1"/>
                </a:cxn>
                <a:cxn ang="0">
                  <a:pos x="connsiteX2" y="connsiteY2"/>
                </a:cxn>
                <a:cxn ang="0">
                  <a:pos x="connsiteX3" y="connsiteY3"/>
                </a:cxn>
              </a:cxnLst>
              <a:rect l="l" t="t" r="r" b="b"/>
              <a:pathLst>
                <a:path w="4138348" h="2358000">
                  <a:moveTo>
                    <a:pt x="2402904" y="0"/>
                  </a:moveTo>
                  <a:lnTo>
                    <a:pt x="4138348" y="0"/>
                  </a:lnTo>
                  <a:lnTo>
                    <a:pt x="1735445" y="2358000"/>
                  </a:lnTo>
                  <a:lnTo>
                    <a:pt x="0" y="23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7" name="Freeform: Shape 36">
              <a:extLst>
                <a:ext uri="{FF2B5EF4-FFF2-40B4-BE49-F238E27FC236}">
                  <a16:creationId xmlns:a16="http://schemas.microsoft.com/office/drawing/2014/main" id="{EFAFACA6-1FBB-4102-A9B1-68C6D7939BFE}"/>
                </a:ext>
              </a:extLst>
            </p:cNvPr>
            <p:cNvSpPr/>
            <p:nvPr userDrawn="1"/>
          </p:nvSpPr>
          <p:spPr>
            <a:xfrm>
              <a:off x="5623056" y="4500002"/>
              <a:ext cx="4138348" cy="2358001"/>
            </a:xfrm>
            <a:custGeom>
              <a:avLst/>
              <a:gdLst>
                <a:gd name="connsiteX0" fmla="*/ 2402904 w 4138348"/>
                <a:gd name="connsiteY0" fmla="*/ 0 h 2358001"/>
                <a:gd name="connsiteX1" fmla="*/ 4138348 w 4138348"/>
                <a:gd name="connsiteY1" fmla="*/ 0 h 2358001"/>
                <a:gd name="connsiteX2" fmla="*/ 1735444 w 4138348"/>
                <a:gd name="connsiteY2" fmla="*/ 2358000 h 2358001"/>
                <a:gd name="connsiteX3" fmla="*/ 0 w 4138348"/>
                <a:gd name="connsiteY3" fmla="*/ 2358001 h 2358001"/>
              </a:gdLst>
              <a:ahLst/>
              <a:cxnLst>
                <a:cxn ang="0">
                  <a:pos x="connsiteX0" y="connsiteY0"/>
                </a:cxn>
                <a:cxn ang="0">
                  <a:pos x="connsiteX1" y="connsiteY1"/>
                </a:cxn>
                <a:cxn ang="0">
                  <a:pos x="connsiteX2" y="connsiteY2"/>
                </a:cxn>
                <a:cxn ang="0">
                  <a:pos x="connsiteX3" y="connsiteY3"/>
                </a:cxn>
              </a:cxnLst>
              <a:rect l="l" t="t" r="r" b="b"/>
              <a:pathLst>
                <a:path w="4138348" h="2358001">
                  <a:moveTo>
                    <a:pt x="2402904" y="0"/>
                  </a:moveTo>
                  <a:lnTo>
                    <a:pt x="4138348" y="0"/>
                  </a:lnTo>
                  <a:lnTo>
                    <a:pt x="1735444" y="2358000"/>
                  </a:lnTo>
                  <a:lnTo>
                    <a:pt x="0" y="235800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11" name="strTitlePosition">
            <a:extLst>
              <a:ext uri="{FF2B5EF4-FFF2-40B4-BE49-F238E27FC236}">
                <a16:creationId xmlns:a16="http://schemas.microsoft.com/office/drawing/2014/main" id="{52E22E82-639B-4694-8F16-733C8475D37A}"/>
              </a:ext>
            </a:extLst>
          </p:cNvPr>
          <p:cNvSpPr>
            <a:spLocks noGrp="1"/>
          </p:cNvSpPr>
          <p:nvPr>
            <p:ph type="body" sz="quarter" idx="13" hasCustomPrompt="1"/>
          </p:nvPr>
        </p:nvSpPr>
        <p:spPr>
          <a:xfrm>
            <a:off x="8621691" y="3287"/>
            <a:ext cx="3155329" cy="3231654"/>
          </a:xfrm>
        </p:spPr>
        <p:txBody>
          <a:bodyPr wrap="none" rIns="180000">
            <a:spAutoFit/>
          </a:bodyPr>
          <a:lstStyle>
            <a:lvl1pPr marL="0" indent="0" algn="r">
              <a:spcBef>
                <a:spcPts val="0"/>
              </a:spcBef>
              <a:buNone/>
              <a:defRPr sz="21000" b="1" spc="-2000" baseline="0">
                <a:solidFill>
                  <a:schemeClr val="bg1"/>
                </a:solidFill>
              </a:defRPr>
            </a:lvl1pPr>
          </a:lstStyle>
          <a:p>
            <a:pPr lvl="0"/>
            <a:r>
              <a:rPr lang="nl-BE" noProof="0" dirty="0"/>
              <a:t>0.0</a:t>
            </a:r>
          </a:p>
        </p:txBody>
      </p:sp>
      <p:sp>
        <p:nvSpPr>
          <p:cNvPr id="5" name="strChapterNumber">
            <a:extLst>
              <a:ext uri="{FF2B5EF4-FFF2-40B4-BE49-F238E27FC236}">
                <a16:creationId xmlns:a16="http://schemas.microsoft.com/office/drawing/2014/main" id="{2182497A-A9CD-4B73-98C8-BBA11B48CAEC}"/>
              </a:ext>
            </a:extLst>
          </p:cNvPr>
          <p:cNvSpPr>
            <a:spLocks noGrp="1"/>
          </p:cNvSpPr>
          <p:nvPr>
            <p:ph type="body" sz="quarter" idx="15" hasCustomPrompt="1"/>
          </p:nvPr>
        </p:nvSpPr>
        <p:spPr>
          <a:xfrm>
            <a:off x="414980" y="4906800"/>
            <a:ext cx="7560000" cy="565146"/>
          </a:xfrm>
        </p:spPr>
        <p:txBody>
          <a:bodyPr lIns="72000" tIns="36000" rIns="72000" bIns="36000">
            <a:noAutofit/>
          </a:bodyPr>
          <a:lstStyle>
            <a:lvl1pPr>
              <a:defRPr sz="3200" b="1">
                <a:solidFill>
                  <a:schemeClr val="bg2"/>
                </a:solidFill>
              </a:defRPr>
            </a:lvl1pPr>
          </a:lstStyle>
          <a:p>
            <a:pPr lvl="0"/>
            <a:r>
              <a:rPr lang="nl-BE" dirty="0"/>
              <a:t>0. Chapter Title</a:t>
            </a:r>
          </a:p>
        </p:txBody>
      </p:sp>
      <p:sp>
        <p:nvSpPr>
          <p:cNvPr id="15" name="strSectionTitle">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8300"/>
            <a:ext cx="7560000" cy="1527575"/>
          </a:xfrm>
        </p:spPr>
        <p:txBody>
          <a:bodyPr lIns="72000" tIns="180000" rIns="72000" bIns="0" anchor="t">
            <a:spAutoFit/>
          </a:bodyPr>
          <a:lstStyle>
            <a:lvl1pPr>
              <a:lnSpc>
                <a:spcPct val="80000"/>
              </a:lnSpc>
              <a:defRPr sz="5400">
                <a:solidFill>
                  <a:schemeClr val="bg1"/>
                </a:solidFill>
                <a:latin typeface="+mj-lt"/>
              </a:defRPr>
            </a:lvl1pPr>
          </a:lstStyle>
          <a:p>
            <a:r>
              <a:rPr lang="nl-BE" noProof="0" dirty="0"/>
              <a:t>TITLE OF THE Section</a:t>
            </a:r>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a:t>
            </a:fld>
            <a:r>
              <a:rPr lang="nl-BE" dirty="0"/>
              <a:t> </a:t>
            </a:r>
          </a:p>
        </p:txBody>
      </p:sp>
    </p:spTree>
    <p:extLst>
      <p:ext uri="{BB962C8B-B14F-4D97-AF65-F5344CB8AC3E}">
        <p14:creationId xmlns:p14="http://schemas.microsoft.com/office/powerpoint/2010/main" val="406390949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_Default">
    <p:spTree>
      <p:nvGrpSpPr>
        <p:cNvPr id="1" name=""/>
        <p:cNvGrpSpPr/>
        <p:nvPr/>
      </p:nvGrpSpPr>
      <p:grpSpPr>
        <a:xfrm>
          <a:off x="0" y="0"/>
          <a:ext cx="0" cy="0"/>
          <a:chOff x="0" y="0"/>
          <a:chExt cx="0" cy="0"/>
        </a:xfrm>
      </p:grpSpPr>
      <p:sp>
        <p:nvSpPr>
          <p:cNvPr id="3" name="RectangleBG">
            <a:extLst>
              <a:ext uri="{FF2B5EF4-FFF2-40B4-BE49-F238E27FC236}">
                <a16:creationId xmlns:a16="http://schemas.microsoft.com/office/drawing/2014/main" id="{9068877B-4E34-40D2-9479-043B1A9E3B8A}"/>
              </a:ext>
            </a:extLst>
          </p:cNvPr>
          <p:cNvSpPr/>
          <p:nvPr userDrawn="1"/>
        </p:nvSpPr>
        <p:spPr>
          <a:xfrm>
            <a:off x="0" y="0"/>
            <a:ext cx="12192000" cy="3429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nvGrpSpPr>
          <p:cNvPr id="2" name="Angled stripes">
            <a:extLst>
              <a:ext uri="{FF2B5EF4-FFF2-40B4-BE49-F238E27FC236}">
                <a16:creationId xmlns:a16="http://schemas.microsoft.com/office/drawing/2014/main" id="{059B2BEC-F583-4FA5-9AE6-57357B295FCE}"/>
              </a:ext>
            </a:extLst>
          </p:cNvPr>
          <p:cNvGrpSpPr/>
          <p:nvPr userDrawn="1"/>
        </p:nvGrpSpPr>
        <p:grpSpPr>
          <a:xfrm>
            <a:off x="3254052" y="0"/>
            <a:ext cx="8937950" cy="6858002"/>
            <a:chOff x="3254052" y="0"/>
            <a:chExt cx="8937950" cy="6858002"/>
          </a:xfrm>
        </p:grpSpPr>
        <p:sp>
          <p:nvSpPr>
            <p:cNvPr id="25" name="Freeform: Shape 24">
              <a:extLst>
                <a:ext uri="{FF2B5EF4-FFF2-40B4-BE49-F238E27FC236}">
                  <a16:creationId xmlns:a16="http://schemas.microsoft.com/office/drawing/2014/main" id="{FAF3FAF0-F8F9-4561-8BC9-F145ED75CC84}"/>
                </a:ext>
              </a:extLst>
            </p:cNvPr>
            <p:cNvSpPr/>
            <p:nvPr userDrawn="1"/>
          </p:nvSpPr>
          <p:spPr>
            <a:xfrm>
              <a:off x="3254052" y="3429000"/>
              <a:ext cx="5229744" cy="3429000"/>
            </a:xfrm>
            <a:custGeom>
              <a:avLst/>
              <a:gdLst>
                <a:gd name="connsiteX0" fmla="*/ 3494299 w 5229744"/>
                <a:gd name="connsiteY0" fmla="*/ 0 h 3429000"/>
                <a:gd name="connsiteX1" fmla="*/ 5229744 w 5229744"/>
                <a:gd name="connsiteY1" fmla="*/ 0 h 3429000"/>
                <a:gd name="connsiteX2" fmla="*/ 1735445 w 5229744"/>
                <a:gd name="connsiteY2" fmla="*/ 3429000 h 3429000"/>
                <a:gd name="connsiteX3" fmla="*/ 0 w 5229744"/>
                <a:gd name="connsiteY3" fmla="*/ 3429000 h 3429000"/>
                <a:gd name="connsiteX4" fmla="*/ 3494299 w 5229744"/>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0">
                  <a:moveTo>
                    <a:pt x="3494299" y="0"/>
                  </a:moveTo>
                  <a:lnTo>
                    <a:pt x="5229744" y="0"/>
                  </a:lnTo>
                  <a:lnTo>
                    <a:pt x="1735445" y="3429000"/>
                  </a:lnTo>
                  <a:lnTo>
                    <a:pt x="0" y="3429000"/>
                  </a:lnTo>
                  <a:lnTo>
                    <a:pt x="3494299"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4" name="Freeform: Shape 23">
              <a:extLst>
                <a:ext uri="{FF2B5EF4-FFF2-40B4-BE49-F238E27FC236}">
                  <a16:creationId xmlns:a16="http://schemas.microsoft.com/office/drawing/2014/main" id="{3A00425D-52A8-4523-91A0-313A3192EDB6}"/>
                </a:ext>
              </a:extLst>
            </p:cNvPr>
            <p:cNvSpPr/>
            <p:nvPr userDrawn="1"/>
          </p:nvSpPr>
          <p:spPr>
            <a:xfrm>
              <a:off x="5623056" y="3429001"/>
              <a:ext cx="5229744" cy="3429001"/>
            </a:xfrm>
            <a:custGeom>
              <a:avLst/>
              <a:gdLst>
                <a:gd name="connsiteX0" fmla="*/ 3494300 w 5229744"/>
                <a:gd name="connsiteY0" fmla="*/ 0 h 3429001"/>
                <a:gd name="connsiteX1" fmla="*/ 5229744 w 5229744"/>
                <a:gd name="connsiteY1" fmla="*/ 0 h 3429001"/>
                <a:gd name="connsiteX2" fmla="*/ 1735444 w 5229744"/>
                <a:gd name="connsiteY2" fmla="*/ 3429001 h 3429001"/>
                <a:gd name="connsiteX3" fmla="*/ 0 w 5229744"/>
                <a:gd name="connsiteY3" fmla="*/ 3429001 h 3429001"/>
                <a:gd name="connsiteX4" fmla="*/ 3494300 w 5229744"/>
                <a:gd name="connsiteY4" fmla="*/ 0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4" h="3429001">
                  <a:moveTo>
                    <a:pt x="3494300" y="0"/>
                  </a:moveTo>
                  <a:lnTo>
                    <a:pt x="5229744" y="0"/>
                  </a:lnTo>
                  <a:lnTo>
                    <a:pt x="1735444" y="3429001"/>
                  </a:lnTo>
                  <a:lnTo>
                    <a:pt x="0" y="3429001"/>
                  </a:lnTo>
                  <a:lnTo>
                    <a:pt x="349430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3" name="Freeform: Shape 22">
              <a:extLst>
                <a:ext uri="{FF2B5EF4-FFF2-40B4-BE49-F238E27FC236}">
                  <a16:creationId xmlns:a16="http://schemas.microsoft.com/office/drawing/2014/main" id="{49A032F3-EAA1-44E5-93DD-6A8E7315D1A1}"/>
                </a:ext>
              </a:extLst>
            </p:cNvPr>
            <p:cNvSpPr/>
            <p:nvPr userDrawn="1"/>
          </p:nvSpPr>
          <p:spPr>
            <a:xfrm>
              <a:off x="6748352" y="0"/>
              <a:ext cx="5229743" cy="3429000"/>
            </a:xfrm>
            <a:custGeom>
              <a:avLst/>
              <a:gdLst>
                <a:gd name="connsiteX0" fmla="*/ 3494299 w 5229743"/>
                <a:gd name="connsiteY0" fmla="*/ 0 h 3429000"/>
                <a:gd name="connsiteX1" fmla="*/ 5229743 w 5229743"/>
                <a:gd name="connsiteY1" fmla="*/ 0 h 3429000"/>
                <a:gd name="connsiteX2" fmla="*/ 1735445 w 5229743"/>
                <a:gd name="connsiteY2" fmla="*/ 3429000 h 3429000"/>
                <a:gd name="connsiteX3" fmla="*/ 0 w 5229743"/>
                <a:gd name="connsiteY3" fmla="*/ 3429000 h 3429000"/>
                <a:gd name="connsiteX4" fmla="*/ 3494299 w 5229743"/>
                <a:gd name="connsiteY4" fmla="*/ 0 h 342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743" h="3429000">
                  <a:moveTo>
                    <a:pt x="3494299" y="0"/>
                  </a:moveTo>
                  <a:lnTo>
                    <a:pt x="5229743" y="0"/>
                  </a:lnTo>
                  <a:lnTo>
                    <a:pt x="1735445" y="3429000"/>
                  </a:lnTo>
                  <a:lnTo>
                    <a:pt x="0" y="3429000"/>
                  </a:lnTo>
                  <a:lnTo>
                    <a:pt x="3494299"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22" name="Freeform: Shape 21">
              <a:extLst>
                <a:ext uri="{FF2B5EF4-FFF2-40B4-BE49-F238E27FC236}">
                  <a16:creationId xmlns:a16="http://schemas.microsoft.com/office/drawing/2014/main" id="{57AA1789-300C-40C0-AB9A-07961F7D8704}"/>
                </a:ext>
              </a:extLst>
            </p:cNvPr>
            <p:cNvSpPr/>
            <p:nvPr userDrawn="1"/>
          </p:nvSpPr>
          <p:spPr>
            <a:xfrm>
              <a:off x="9117357" y="411812"/>
              <a:ext cx="3074645" cy="3017188"/>
            </a:xfrm>
            <a:custGeom>
              <a:avLst/>
              <a:gdLst>
                <a:gd name="connsiteX0" fmla="*/ 3074644 w 3074645"/>
                <a:gd name="connsiteY0" fmla="*/ 0 h 3017188"/>
                <a:gd name="connsiteX1" fmla="*/ 3074645 w 3074645"/>
                <a:gd name="connsiteY1" fmla="*/ 1703013 h 3017188"/>
                <a:gd name="connsiteX2" fmla="*/ 1735444 w 3074645"/>
                <a:gd name="connsiteY2" fmla="*/ 3017188 h 3017188"/>
                <a:gd name="connsiteX3" fmla="*/ 0 w 3074645"/>
                <a:gd name="connsiteY3" fmla="*/ 3017188 h 3017188"/>
                <a:gd name="connsiteX4" fmla="*/ 3074644 w 3074645"/>
                <a:gd name="connsiteY4" fmla="*/ 0 h 3017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645" h="3017188">
                  <a:moveTo>
                    <a:pt x="3074644" y="0"/>
                  </a:moveTo>
                  <a:lnTo>
                    <a:pt x="3074645" y="1703013"/>
                  </a:lnTo>
                  <a:lnTo>
                    <a:pt x="1735444" y="3017188"/>
                  </a:lnTo>
                  <a:lnTo>
                    <a:pt x="0" y="3017188"/>
                  </a:lnTo>
                  <a:lnTo>
                    <a:pt x="3074644"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11" name="strTitlePosition">
            <a:extLst>
              <a:ext uri="{FF2B5EF4-FFF2-40B4-BE49-F238E27FC236}">
                <a16:creationId xmlns:a16="http://schemas.microsoft.com/office/drawing/2014/main" id="{52E22E82-639B-4694-8F16-733C8475D37A}"/>
              </a:ext>
            </a:extLst>
          </p:cNvPr>
          <p:cNvSpPr>
            <a:spLocks noGrp="1"/>
          </p:cNvSpPr>
          <p:nvPr>
            <p:ph type="body" sz="quarter" idx="13" hasCustomPrompt="1"/>
          </p:nvPr>
        </p:nvSpPr>
        <p:spPr>
          <a:xfrm>
            <a:off x="10455577" y="3287"/>
            <a:ext cx="1321443" cy="2693045"/>
          </a:xfrm>
        </p:spPr>
        <p:txBody>
          <a:bodyPr wrap="none" rIns="72000">
            <a:spAutoFit/>
          </a:bodyPr>
          <a:lstStyle>
            <a:lvl1pPr marL="0" indent="0" algn="r">
              <a:spcBef>
                <a:spcPts val="0"/>
              </a:spcBef>
              <a:buNone/>
              <a:defRPr sz="17500" b="1" spc="0" baseline="0">
                <a:solidFill>
                  <a:schemeClr val="bg1"/>
                </a:solidFill>
              </a:defRPr>
            </a:lvl1pPr>
          </a:lstStyle>
          <a:p>
            <a:pPr lvl="0"/>
            <a:r>
              <a:rPr lang="nl-BE" noProof="0" dirty="0"/>
              <a:t>a</a:t>
            </a:r>
          </a:p>
        </p:txBody>
      </p:sp>
      <p:sp>
        <p:nvSpPr>
          <p:cNvPr id="12" name="strSectionNumber">
            <a:extLst>
              <a:ext uri="{FF2B5EF4-FFF2-40B4-BE49-F238E27FC236}">
                <a16:creationId xmlns:a16="http://schemas.microsoft.com/office/drawing/2014/main" id="{0C5D9885-14DA-471D-BC6C-44EF4CFAA74B}"/>
              </a:ext>
            </a:extLst>
          </p:cNvPr>
          <p:cNvSpPr>
            <a:spLocks noGrp="1"/>
          </p:cNvSpPr>
          <p:nvPr>
            <p:ph type="body" sz="quarter" idx="15" hasCustomPrompt="1"/>
          </p:nvPr>
        </p:nvSpPr>
        <p:spPr>
          <a:xfrm>
            <a:off x="414980" y="3835800"/>
            <a:ext cx="7560000" cy="503590"/>
          </a:xfrm>
        </p:spPr>
        <p:txBody>
          <a:bodyPr lIns="72000" tIns="36000" rIns="72000" bIns="36000">
            <a:noAutofit/>
          </a:bodyPr>
          <a:lstStyle>
            <a:lvl1pPr>
              <a:defRPr sz="2800" b="1">
                <a:solidFill>
                  <a:schemeClr val="bg2"/>
                </a:solidFill>
              </a:defRPr>
            </a:lvl1pPr>
          </a:lstStyle>
          <a:p>
            <a:pPr lvl="0"/>
            <a:r>
              <a:rPr lang="nl-BE" noProof="0" dirty="0"/>
              <a:t>0.0 Section Title</a:t>
            </a:r>
          </a:p>
        </p:txBody>
      </p:sp>
      <p:sp>
        <p:nvSpPr>
          <p:cNvPr id="15" name="strSubsectionTitle">
            <a:extLst>
              <a:ext uri="{FF2B5EF4-FFF2-40B4-BE49-F238E27FC236}">
                <a16:creationId xmlns:a16="http://schemas.microsoft.com/office/drawing/2014/main" id="{6C4BB860-E9E5-4315-9166-BE3A6F99D541}"/>
              </a:ext>
            </a:extLst>
          </p:cNvPr>
          <p:cNvSpPr>
            <a:spLocks noGrp="1"/>
          </p:cNvSpPr>
          <p:nvPr>
            <p:ph type="title" hasCustomPrompt="1"/>
          </p:nvPr>
        </p:nvSpPr>
        <p:spPr>
          <a:xfrm>
            <a:off x="414980" y="367200"/>
            <a:ext cx="7560000" cy="1378047"/>
          </a:xfrm>
        </p:spPr>
        <p:txBody>
          <a:bodyPr lIns="72000" tIns="180000" rIns="72000" bIns="0" anchor="t">
            <a:spAutoFit/>
          </a:bodyPr>
          <a:lstStyle>
            <a:lvl1pPr>
              <a:lnSpc>
                <a:spcPct val="80000"/>
              </a:lnSpc>
              <a:defRPr sz="4800">
                <a:solidFill>
                  <a:schemeClr val="bg1"/>
                </a:solidFill>
                <a:latin typeface="+mj-lt"/>
              </a:defRPr>
            </a:lvl1pPr>
          </a:lstStyle>
          <a:p>
            <a:r>
              <a:rPr lang="nl-BE" noProof="0" dirty="0"/>
              <a:t>TITLE OF THE SubSection</a:t>
            </a:r>
          </a:p>
        </p:txBody>
      </p:sp>
      <p:sp>
        <p:nvSpPr>
          <p:cNvPr id="4" name="strSlideNumber">
            <a:extLst>
              <a:ext uri="{FF2B5EF4-FFF2-40B4-BE49-F238E27FC236}">
                <a16:creationId xmlns:a16="http://schemas.microsoft.com/office/drawing/2014/main" id="{2F3C842C-BE0F-4679-AE28-4B135605A0E2}"/>
              </a:ext>
            </a:extLst>
          </p:cNvPr>
          <p:cNvSpPr>
            <a:spLocks noGrp="1"/>
          </p:cNvSpPr>
          <p:nvPr>
            <p:ph type="sldNum" sz="quarter" idx="14"/>
          </p:nvPr>
        </p:nvSpPr>
        <p:spPr/>
        <p:txBody>
          <a:bodyPr/>
          <a:lstStyle/>
          <a:p>
            <a:fld id="{D61AABEC-672F-4B68-B914-690DA978312C}" type="slidenum">
              <a:rPr lang="nl-BE" smtClean="0"/>
              <a:pPr/>
              <a:t>‹#›</a:t>
            </a:fld>
            <a:r>
              <a:rPr lang="nl-BE" dirty="0"/>
              <a:t> </a:t>
            </a:r>
          </a:p>
        </p:txBody>
      </p:sp>
    </p:spTree>
    <p:extLst>
      <p:ext uri="{BB962C8B-B14F-4D97-AF65-F5344CB8AC3E}">
        <p14:creationId xmlns:p14="http://schemas.microsoft.com/office/powerpoint/2010/main" val="236106620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pter_Photo">
    <p:spTree>
      <p:nvGrpSpPr>
        <p:cNvPr id="1" name=""/>
        <p:cNvGrpSpPr/>
        <p:nvPr/>
      </p:nvGrpSpPr>
      <p:grpSpPr>
        <a:xfrm>
          <a:off x="0" y="0"/>
          <a:ext cx="0" cy="0"/>
          <a:chOff x="0" y="0"/>
          <a:chExt cx="0" cy="0"/>
        </a:xfrm>
      </p:grpSpPr>
      <p:sp>
        <p:nvSpPr>
          <p:cNvPr id="57" name="Picture Placeholder">
            <a:extLst>
              <a:ext uri="{FF2B5EF4-FFF2-40B4-BE49-F238E27FC236}">
                <a16:creationId xmlns:a16="http://schemas.microsoft.com/office/drawing/2014/main" id="{E18947DC-1E0A-470C-8A8F-054822CACC1F}"/>
              </a:ext>
            </a:extLst>
          </p:cNvPr>
          <p:cNvSpPr>
            <a:spLocks noGrp="1"/>
          </p:cNvSpPr>
          <p:nvPr>
            <p:ph type="pic" sz="quarter" idx="15"/>
          </p:nvPr>
        </p:nvSpPr>
        <p:spPr>
          <a:xfrm>
            <a:off x="2" y="1"/>
            <a:ext cx="12191999" cy="6858000"/>
          </a:xfrm>
          <a:custGeom>
            <a:avLst/>
            <a:gdLst>
              <a:gd name="connsiteX0" fmla="*/ 11642564 w 12191999"/>
              <a:gd name="connsiteY0" fmla="*/ 6693274 h 6854824"/>
              <a:gd name="connsiteX1" fmla="*/ 11654982 w 12191999"/>
              <a:gd name="connsiteY1" fmla="*/ 6698939 h 6854824"/>
              <a:gd name="connsiteX2" fmla="*/ 11659977 w 12191999"/>
              <a:gd name="connsiteY2" fmla="*/ 6715598 h 6854824"/>
              <a:gd name="connsiteX3" fmla="*/ 11655010 w 12191999"/>
              <a:gd name="connsiteY3" fmla="*/ 6732955 h 6854824"/>
              <a:gd name="connsiteX4" fmla="*/ 11642564 w 12191999"/>
              <a:gd name="connsiteY4" fmla="*/ 6738648 h 6854824"/>
              <a:gd name="connsiteX5" fmla="*/ 11630062 w 12191999"/>
              <a:gd name="connsiteY5" fmla="*/ 6732983 h 6854824"/>
              <a:gd name="connsiteX6" fmla="*/ 11625095 w 12191999"/>
              <a:gd name="connsiteY6" fmla="*/ 6715933 h 6854824"/>
              <a:gd name="connsiteX7" fmla="*/ 11630062 w 12191999"/>
              <a:gd name="connsiteY7" fmla="*/ 6698911 h 6854824"/>
              <a:gd name="connsiteX8" fmla="*/ 11642564 w 12191999"/>
              <a:gd name="connsiteY8" fmla="*/ 6693274 h 6854824"/>
              <a:gd name="connsiteX9" fmla="*/ 11522458 w 12191999"/>
              <a:gd name="connsiteY9" fmla="*/ 6692827 h 6854824"/>
              <a:gd name="connsiteX10" fmla="*/ 11533592 w 12191999"/>
              <a:gd name="connsiteY10" fmla="*/ 6698464 h 6854824"/>
              <a:gd name="connsiteX11" fmla="*/ 11538253 w 12191999"/>
              <a:gd name="connsiteY11" fmla="*/ 6715431 h 6854824"/>
              <a:gd name="connsiteX12" fmla="*/ 11533481 w 12191999"/>
              <a:gd name="connsiteY12" fmla="*/ 6732983 h 6854824"/>
              <a:gd name="connsiteX13" fmla="*/ 11522012 w 12191999"/>
              <a:gd name="connsiteY13" fmla="*/ 6738648 h 6854824"/>
              <a:gd name="connsiteX14" fmla="*/ 11510794 w 12191999"/>
              <a:gd name="connsiteY14" fmla="*/ 6733178 h 6854824"/>
              <a:gd name="connsiteX15" fmla="*/ 11506162 w 12191999"/>
              <a:gd name="connsiteY15" fmla="*/ 6716268 h 6854824"/>
              <a:gd name="connsiteX16" fmla="*/ 11511101 w 12191999"/>
              <a:gd name="connsiteY16" fmla="*/ 6698827 h 6854824"/>
              <a:gd name="connsiteX17" fmla="*/ 11522458 w 12191999"/>
              <a:gd name="connsiteY17" fmla="*/ 6692827 h 6854824"/>
              <a:gd name="connsiteX18" fmla="*/ 11704662 w 12191999"/>
              <a:gd name="connsiteY18" fmla="*/ 6684958 h 6854824"/>
              <a:gd name="connsiteX19" fmla="*/ 11695984 w 12191999"/>
              <a:gd name="connsiteY19" fmla="*/ 6686158 h 6854824"/>
              <a:gd name="connsiteX20" fmla="*/ 11689593 w 12191999"/>
              <a:gd name="connsiteY20" fmla="*/ 6689088 h 6854824"/>
              <a:gd name="connsiteX21" fmla="*/ 11684654 w 12191999"/>
              <a:gd name="connsiteY21" fmla="*/ 6694697 h 6854824"/>
              <a:gd name="connsiteX22" fmla="*/ 11682840 w 12191999"/>
              <a:gd name="connsiteY22" fmla="*/ 6702036 h 6854824"/>
              <a:gd name="connsiteX23" fmla="*/ 11685045 w 12191999"/>
              <a:gd name="connsiteY23" fmla="*/ 6709989 h 6854824"/>
              <a:gd name="connsiteX24" fmla="*/ 11691519 w 12191999"/>
              <a:gd name="connsiteY24" fmla="*/ 6715626 h 6854824"/>
              <a:gd name="connsiteX25" fmla="*/ 11706839 w 12191999"/>
              <a:gd name="connsiteY25" fmla="*/ 6720454 h 6854824"/>
              <a:gd name="connsiteX26" fmla="*/ 11717108 w 12191999"/>
              <a:gd name="connsiteY26" fmla="*/ 6723858 h 6854824"/>
              <a:gd name="connsiteX27" fmla="*/ 11720066 w 12191999"/>
              <a:gd name="connsiteY27" fmla="*/ 6729216 h 6854824"/>
              <a:gd name="connsiteX28" fmla="*/ 11716717 w 12191999"/>
              <a:gd name="connsiteY28" fmla="*/ 6735829 h 6854824"/>
              <a:gd name="connsiteX29" fmla="*/ 11706448 w 12191999"/>
              <a:gd name="connsiteY29" fmla="*/ 6738648 h 6854824"/>
              <a:gd name="connsiteX30" fmla="*/ 11695761 w 12191999"/>
              <a:gd name="connsiteY30" fmla="*/ 6735467 h 6854824"/>
              <a:gd name="connsiteX31" fmla="*/ 11691100 w 12191999"/>
              <a:gd name="connsiteY31" fmla="*/ 6726314 h 6854824"/>
              <a:gd name="connsiteX32" fmla="*/ 11681166 w 12191999"/>
              <a:gd name="connsiteY32" fmla="*/ 6727876 h 6854824"/>
              <a:gd name="connsiteX33" fmla="*/ 11688896 w 12191999"/>
              <a:gd name="connsiteY33" fmla="*/ 6742108 h 6854824"/>
              <a:gd name="connsiteX34" fmla="*/ 11706504 w 12191999"/>
              <a:gd name="connsiteY34" fmla="*/ 6746908 h 6854824"/>
              <a:gd name="connsiteX35" fmla="*/ 11719006 w 12191999"/>
              <a:gd name="connsiteY35" fmla="*/ 6744480 h 6854824"/>
              <a:gd name="connsiteX36" fmla="*/ 11727461 w 12191999"/>
              <a:gd name="connsiteY36" fmla="*/ 6737615 h 6854824"/>
              <a:gd name="connsiteX37" fmla="*/ 11730391 w 12191999"/>
              <a:gd name="connsiteY37" fmla="*/ 6728155 h 6854824"/>
              <a:gd name="connsiteX38" fmla="*/ 11727991 w 12191999"/>
              <a:gd name="connsiteY38" fmla="*/ 6719561 h 6854824"/>
              <a:gd name="connsiteX39" fmla="*/ 11721378 w 12191999"/>
              <a:gd name="connsiteY39" fmla="*/ 6714286 h 6854824"/>
              <a:gd name="connsiteX40" fmla="*/ 11706504 w 12191999"/>
              <a:gd name="connsiteY40" fmla="*/ 6709626 h 6854824"/>
              <a:gd name="connsiteX41" fmla="*/ 11697630 w 12191999"/>
              <a:gd name="connsiteY41" fmla="*/ 6707059 h 6854824"/>
              <a:gd name="connsiteX42" fmla="*/ 11693779 w 12191999"/>
              <a:gd name="connsiteY42" fmla="*/ 6704380 h 6854824"/>
              <a:gd name="connsiteX43" fmla="*/ 11692551 w 12191999"/>
              <a:gd name="connsiteY43" fmla="*/ 6700864 h 6854824"/>
              <a:gd name="connsiteX44" fmla="*/ 11695509 w 12191999"/>
              <a:gd name="connsiteY44" fmla="*/ 6695506 h 6854824"/>
              <a:gd name="connsiteX45" fmla="*/ 11705388 w 12191999"/>
              <a:gd name="connsiteY45" fmla="*/ 6693218 h 6854824"/>
              <a:gd name="connsiteX46" fmla="*/ 11714457 w 12191999"/>
              <a:gd name="connsiteY46" fmla="*/ 6695785 h 6854824"/>
              <a:gd name="connsiteX47" fmla="*/ 11718336 w 12191999"/>
              <a:gd name="connsiteY47" fmla="*/ 6702929 h 6854824"/>
              <a:gd name="connsiteX48" fmla="*/ 11728159 w 12191999"/>
              <a:gd name="connsiteY48" fmla="*/ 6701590 h 6854824"/>
              <a:gd name="connsiteX49" fmla="*/ 11724698 w 12191999"/>
              <a:gd name="connsiteY49" fmla="*/ 6692409 h 6854824"/>
              <a:gd name="connsiteX50" fmla="*/ 11716913 w 12191999"/>
              <a:gd name="connsiteY50" fmla="*/ 6686967 h 6854824"/>
              <a:gd name="connsiteX51" fmla="*/ 11704662 w 12191999"/>
              <a:gd name="connsiteY51" fmla="*/ 6684958 h 6854824"/>
              <a:gd name="connsiteX52" fmla="*/ 11642564 w 12191999"/>
              <a:gd name="connsiteY52" fmla="*/ 6684958 h 6854824"/>
              <a:gd name="connsiteX53" fmla="*/ 11623923 w 12191999"/>
              <a:gd name="connsiteY53" fmla="*/ 6691544 h 6854824"/>
              <a:gd name="connsiteX54" fmla="*/ 11614770 w 12191999"/>
              <a:gd name="connsiteY54" fmla="*/ 6715933 h 6854824"/>
              <a:gd name="connsiteX55" fmla="*/ 11622444 w 12191999"/>
              <a:gd name="connsiteY55" fmla="*/ 6738927 h 6854824"/>
              <a:gd name="connsiteX56" fmla="*/ 11642564 w 12191999"/>
              <a:gd name="connsiteY56" fmla="*/ 6746908 h 6854824"/>
              <a:gd name="connsiteX57" fmla="*/ 11656879 w 12191999"/>
              <a:gd name="connsiteY57" fmla="*/ 6743280 h 6854824"/>
              <a:gd name="connsiteX58" fmla="*/ 11666869 w 12191999"/>
              <a:gd name="connsiteY58" fmla="*/ 6733095 h 6854824"/>
              <a:gd name="connsiteX59" fmla="*/ 11670302 w 12191999"/>
              <a:gd name="connsiteY59" fmla="*/ 6715096 h 6854824"/>
              <a:gd name="connsiteX60" fmla="*/ 11662544 w 12191999"/>
              <a:gd name="connsiteY60" fmla="*/ 6692967 h 6854824"/>
              <a:gd name="connsiteX61" fmla="*/ 11642564 w 12191999"/>
              <a:gd name="connsiteY61" fmla="*/ 6684958 h 6854824"/>
              <a:gd name="connsiteX62" fmla="*/ 11580836 w 12191999"/>
              <a:gd name="connsiteY62" fmla="*/ 6684958 h 6854824"/>
              <a:gd name="connsiteX63" fmla="*/ 11572158 w 12191999"/>
              <a:gd name="connsiteY63" fmla="*/ 6686158 h 6854824"/>
              <a:gd name="connsiteX64" fmla="*/ 11565767 w 12191999"/>
              <a:gd name="connsiteY64" fmla="*/ 6689088 h 6854824"/>
              <a:gd name="connsiteX65" fmla="*/ 11560828 w 12191999"/>
              <a:gd name="connsiteY65" fmla="*/ 6694697 h 6854824"/>
              <a:gd name="connsiteX66" fmla="*/ 11559014 w 12191999"/>
              <a:gd name="connsiteY66" fmla="*/ 6702036 h 6854824"/>
              <a:gd name="connsiteX67" fmla="*/ 11561219 w 12191999"/>
              <a:gd name="connsiteY67" fmla="*/ 6709989 h 6854824"/>
              <a:gd name="connsiteX68" fmla="*/ 11567693 w 12191999"/>
              <a:gd name="connsiteY68" fmla="*/ 6715626 h 6854824"/>
              <a:gd name="connsiteX69" fmla="*/ 11583013 w 12191999"/>
              <a:gd name="connsiteY69" fmla="*/ 6720454 h 6854824"/>
              <a:gd name="connsiteX70" fmla="*/ 11593282 w 12191999"/>
              <a:gd name="connsiteY70" fmla="*/ 6723858 h 6854824"/>
              <a:gd name="connsiteX71" fmla="*/ 11596240 w 12191999"/>
              <a:gd name="connsiteY71" fmla="*/ 6729216 h 6854824"/>
              <a:gd name="connsiteX72" fmla="*/ 11592891 w 12191999"/>
              <a:gd name="connsiteY72" fmla="*/ 6735829 h 6854824"/>
              <a:gd name="connsiteX73" fmla="*/ 11582622 w 12191999"/>
              <a:gd name="connsiteY73" fmla="*/ 6738648 h 6854824"/>
              <a:gd name="connsiteX74" fmla="*/ 11571935 w 12191999"/>
              <a:gd name="connsiteY74" fmla="*/ 6735467 h 6854824"/>
              <a:gd name="connsiteX75" fmla="*/ 11567274 w 12191999"/>
              <a:gd name="connsiteY75" fmla="*/ 6726314 h 6854824"/>
              <a:gd name="connsiteX76" fmla="*/ 11557340 w 12191999"/>
              <a:gd name="connsiteY76" fmla="*/ 6727876 h 6854824"/>
              <a:gd name="connsiteX77" fmla="*/ 11565070 w 12191999"/>
              <a:gd name="connsiteY77" fmla="*/ 6742108 h 6854824"/>
              <a:gd name="connsiteX78" fmla="*/ 11582678 w 12191999"/>
              <a:gd name="connsiteY78" fmla="*/ 6746908 h 6854824"/>
              <a:gd name="connsiteX79" fmla="*/ 11595180 w 12191999"/>
              <a:gd name="connsiteY79" fmla="*/ 6744480 h 6854824"/>
              <a:gd name="connsiteX80" fmla="*/ 11603635 w 12191999"/>
              <a:gd name="connsiteY80" fmla="*/ 6737615 h 6854824"/>
              <a:gd name="connsiteX81" fmla="*/ 11606565 w 12191999"/>
              <a:gd name="connsiteY81" fmla="*/ 6728155 h 6854824"/>
              <a:gd name="connsiteX82" fmla="*/ 11604165 w 12191999"/>
              <a:gd name="connsiteY82" fmla="*/ 6719561 h 6854824"/>
              <a:gd name="connsiteX83" fmla="*/ 11597552 w 12191999"/>
              <a:gd name="connsiteY83" fmla="*/ 6714286 h 6854824"/>
              <a:gd name="connsiteX84" fmla="*/ 11582678 w 12191999"/>
              <a:gd name="connsiteY84" fmla="*/ 6709626 h 6854824"/>
              <a:gd name="connsiteX85" fmla="*/ 11573804 w 12191999"/>
              <a:gd name="connsiteY85" fmla="*/ 6707059 h 6854824"/>
              <a:gd name="connsiteX86" fmla="*/ 11569953 w 12191999"/>
              <a:gd name="connsiteY86" fmla="*/ 6704380 h 6854824"/>
              <a:gd name="connsiteX87" fmla="*/ 11568725 w 12191999"/>
              <a:gd name="connsiteY87" fmla="*/ 6700864 h 6854824"/>
              <a:gd name="connsiteX88" fmla="*/ 11571683 w 12191999"/>
              <a:gd name="connsiteY88" fmla="*/ 6695506 h 6854824"/>
              <a:gd name="connsiteX89" fmla="*/ 11581562 w 12191999"/>
              <a:gd name="connsiteY89" fmla="*/ 6693218 h 6854824"/>
              <a:gd name="connsiteX90" fmla="*/ 11590631 w 12191999"/>
              <a:gd name="connsiteY90" fmla="*/ 6695785 h 6854824"/>
              <a:gd name="connsiteX91" fmla="*/ 11594510 w 12191999"/>
              <a:gd name="connsiteY91" fmla="*/ 6702929 h 6854824"/>
              <a:gd name="connsiteX92" fmla="*/ 11604333 w 12191999"/>
              <a:gd name="connsiteY92" fmla="*/ 6701590 h 6854824"/>
              <a:gd name="connsiteX93" fmla="*/ 11600872 w 12191999"/>
              <a:gd name="connsiteY93" fmla="*/ 6692409 h 6854824"/>
              <a:gd name="connsiteX94" fmla="*/ 11593087 w 12191999"/>
              <a:gd name="connsiteY94" fmla="*/ 6686967 h 6854824"/>
              <a:gd name="connsiteX95" fmla="*/ 11580836 w 12191999"/>
              <a:gd name="connsiteY95" fmla="*/ 6684958 h 6854824"/>
              <a:gd name="connsiteX96" fmla="*/ 11523407 w 12191999"/>
              <a:gd name="connsiteY96" fmla="*/ 6684958 h 6854824"/>
              <a:gd name="connsiteX97" fmla="*/ 11513529 w 12191999"/>
              <a:gd name="connsiteY97" fmla="*/ 6687218 h 6854824"/>
              <a:gd name="connsiteX98" fmla="*/ 11506217 w 12191999"/>
              <a:gd name="connsiteY98" fmla="*/ 6693999 h 6854824"/>
              <a:gd name="connsiteX99" fmla="*/ 11506217 w 12191999"/>
              <a:gd name="connsiteY99" fmla="*/ 6686297 h 6854824"/>
              <a:gd name="connsiteX100" fmla="*/ 11497064 w 12191999"/>
              <a:gd name="connsiteY100" fmla="*/ 6686297 h 6854824"/>
              <a:gd name="connsiteX101" fmla="*/ 11497064 w 12191999"/>
              <a:gd name="connsiteY101" fmla="*/ 6768283 h 6854824"/>
              <a:gd name="connsiteX102" fmla="*/ 11507110 w 12191999"/>
              <a:gd name="connsiteY102" fmla="*/ 6768283 h 6854824"/>
              <a:gd name="connsiteX103" fmla="*/ 11507110 w 12191999"/>
              <a:gd name="connsiteY103" fmla="*/ 6739429 h 6854824"/>
              <a:gd name="connsiteX104" fmla="*/ 11513668 w 12191999"/>
              <a:gd name="connsiteY104" fmla="*/ 6744787 h 6854824"/>
              <a:gd name="connsiteX105" fmla="*/ 11522681 w 12191999"/>
              <a:gd name="connsiteY105" fmla="*/ 6746908 h 6854824"/>
              <a:gd name="connsiteX106" fmla="*/ 11535769 w 12191999"/>
              <a:gd name="connsiteY106" fmla="*/ 6743029 h 6854824"/>
              <a:gd name="connsiteX107" fmla="*/ 11545257 w 12191999"/>
              <a:gd name="connsiteY107" fmla="*/ 6731867 h 6854824"/>
              <a:gd name="connsiteX108" fmla="*/ 11548522 w 12191999"/>
              <a:gd name="connsiteY108" fmla="*/ 6715486 h 6854824"/>
              <a:gd name="connsiteX109" fmla="*/ 11545564 w 12191999"/>
              <a:gd name="connsiteY109" fmla="*/ 6699887 h 6854824"/>
              <a:gd name="connsiteX110" fmla="*/ 11536802 w 12191999"/>
              <a:gd name="connsiteY110" fmla="*/ 6688865 h 6854824"/>
              <a:gd name="connsiteX111" fmla="*/ 11523407 w 12191999"/>
              <a:gd name="connsiteY111" fmla="*/ 6684958 h 6854824"/>
              <a:gd name="connsiteX112" fmla="*/ 11387081 w 12191999"/>
              <a:gd name="connsiteY112" fmla="*/ 6678447 h 6854824"/>
              <a:gd name="connsiteX113" fmla="*/ 11375277 w 12191999"/>
              <a:gd name="connsiteY113" fmla="*/ 6681210 h 6854824"/>
              <a:gd name="connsiteX114" fmla="*/ 11367324 w 12191999"/>
              <a:gd name="connsiteY114" fmla="*/ 6689414 h 6854824"/>
              <a:gd name="connsiteX115" fmla="*/ 11364533 w 12191999"/>
              <a:gd name="connsiteY115" fmla="*/ 6702222 h 6854824"/>
              <a:gd name="connsiteX116" fmla="*/ 11370672 w 12191999"/>
              <a:gd name="connsiteY116" fmla="*/ 6719858 h 6854824"/>
              <a:gd name="connsiteX117" fmla="*/ 11386634 w 12191999"/>
              <a:gd name="connsiteY117" fmla="*/ 6726221 h 6854824"/>
              <a:gd name="connsiteX118" fmla="*/ 11399833 w 12191999"/>
              <a:gd name="connsiteY118" fmla="*/ 6722063 h 6854824"/>
              <a:gd name="connsiteX119" fmla="*/ 11406949 w 12191999"/>
              <a:gd name="connsiteY119" fmla="*/ 6710929 h 6854824"/>
              <a:gd name="connsiteX120" fmla="*/ 11400085 w 12191999"/>
              <a:gd name="connsiteY120" fmla="*/ 6708920 h 6854824"/>
              <a:gd name="connsiteX121" fmla="*/ 11395062 w 12191999"/>
              <a:gd name="connsiteY121" fmla="*/ 6716789 h 6854824"/>
              <a:gd name="connsiteX122" fmla="*/ 11386244 w 12191999"/>
              <a:gd name="connsiteY122" fmla="*/ 6719691 h 6854824"/>
              <a:gd name="connsiteX123" fmla="*/ 11376058 w 12191999"/>
              <a:gd name="connsiteY123" fmla="*/ 6715310 h 6854824"/>
              <a:gd name="connsiteX124" fmla="*/ 11372123 w 12191999"/>
              <a:gd name="connsiteY124" fmla="*/ 6702390 h 6854824"/>
              <a:gd name="connsiteX125" fmla="*/ 11376281 w 12191999"/>
              <a:gd name="connsiteY125" fmla="*/ 6689274 h 6854824"/>
              <a:gd name="connsiteX126" fmla="*/ 11386857 w 12191999"/>
              <a:gd name="connsiteY126" fmla="*/ 6684698 h 6854824"/>
              <a:gd name="connsiteX127" fmla="*/ 11394531 w 12191999"/>
              <a:gd name="connsiteY127" fmla="*/ 6686902 h 6854824"/>
              <a:gd name="connsiteX128" fmla="*/ 11399471 w 12191999"/>
              <a:gd name="connsiteY128" fmla="*/ 6693237 h 6854824"/>
              <a:gd name="connsiteX129" fmla="*/ 11406112 w 12191999"/>
              <a:gd name="connsiteY129" fmla="*/ 6691618 h 6854824"/>
              <a:gd name="connsiteX130" fmla="*/ 11399415 w 12191999"/>
              <a:gd name="connsiteY130" fmla="*/ 6681991 h 6854824"/>
              <a:gd name="connsiteX131" fmla="*/ 11387081 w 12191999"/>
              <a:gd name="connsiteY131" fmla="*/ 6678447 h 6854824"/>
              <a:gd name="connsiteX132" fmla="*/ 11386578 w 12191999"/>
              <a:gd name="connsiteY132" fmla="*/ 6669331 h 6854824"/>
              <a:gd name="connsiteX133" fmla="*/ 11403824 w 12191999"/>
              <a:gd name="connsiteY133" fmla="*/ 6673880 h 6854824"/>
              <a:gd name="connsiteX134" fmla="*/ 11416967 w 12191999"/>
              <a:gd name="connsiteY134" fmla="*/ 6686883 h 6854824"/>
              <a:gd name="connsiteX135" fmla="*/ 11421683 w 12191999"/>
              <a:gd name="connsiteY135" fmla="*/ 6704492 h 6854824"/>
              <a:gd name="connsiteX136" fmla="*/ 11417051 w 12191999"/>
              <a:gd name="connsiteY136" fmla="*/ 6721932 h 6854824"/>
              <a:gd name="connsiteX137" fmla="*/ 11404047 w 12191999"/>
              <a:gd name="connsiteY137" fmla="*/ 6734936 h 6854824"/>
              <a:gd name="connsiteX138" fmla="*/ 11386578 w 12191999"/>
              <a:gd name="connsiteY138" fmla="*/ 6739597 h 6854824"/>
              <a:gd name="connsiteX139" fmla="*/ 11369110 w 12191999"/>
              <a:gd name="connsiteY139" fmla="*/ 6734936 h 6854824"/>
              <a:gd name="connsiteX140" fmla="*/ 11356078 w 12191999"/>
              <a:gd name="connsiteY140" fmla="*/ 6721932 h 6854824"/>
              <a:gd name="connsiteX141" fmla="*/ 11351418 w 12191999"/>
              <a:gd name="connsiteY141" fmla="*/ 6704492 h 6854824"/>
              <a:gd name="connsiteX142" fmla="*/ 11356162 w 12191999"/>
              <a:gd name="connsiteY142" fmla="*/ 6686883 h 6854824"/>
              <a:gd name="connsiteX143" fmla="*/ 11369305 w 12191999"/>
              <a:gd name="connsiteY143" fmla="*/ 6673880 h 6854824"/>
              <a:gd name="connsiteX144" fmla="*/ 11386578 w 12191999"/>
              <a:gd name="connsiteY144" fmla="*/ 6669331 h 6854824"/>
              <a:gd name="connsiteX145" fmla="*/ 11469234 w 12191999"/>
              <a:gd name="connsiteY145" fmla="*/ 6663750 h 6854824"/>
              <a:gd name="connsiteX146" fmla="*/ 11469234 w 12191999"/>
              <a:gd name="connsiteY146" fmla="*/ 6745568 h 6854824"/>
              <a:gd name="connsiteX147" fmla="*/ 11480061 w 12191999"/>
              <a:gd name="connsiteY147" fmla="*/ 6745568 h 6854824"/>
              <a:gd name="connsiteX148" fmla="*/ 11480061 w 12191999"/>
              <a:gd name="connsiteY148" fmla="*/ 6663750 h 6854824"/>
              <a:gd name="connsiteX149" fmla="*/ 11386578 w 12191999"/>
              <a:gd name="connsiteY149" fmla="*/ 6662355 h 6854824"/>
              <a:gd name="connsiteX150" fmla="*/ 11365873 w 12191999"/>
              <a:gd name="connsiteY150" fmla="*/ 6667796 h 6854824"/>
              <a:gd name="connsiteX151" fmla="*/ 11350106 w 12191999"/>
              <a:gd name="connsiteY151" fmla="*/ 6683367 h 6854824"/>
              <a:gd name="connsiteX152" fmla="*/ 11344441 w 12191999"/>
              <a:gd name="connsiteY152" fmla="*/ 6704492 h 6854824"/>
              <a:gd name="connsiteX153" fmla="*/ 11350022 w 12191999"/>
              <a:gd name="connsiteY153" fmla="*/ 6725421 h 6854824"/>
              <a:gd name="connsiteX154" fmla="*/ 11365622 w 12191999"/>
              <a:gd name="connsiteY154" fmla="*/ 6741020 h 6854824"/>
              <a:gd name="connsiteX155" fmla="*/ 11386578 w 12191999"/>
              <a:gd name="connsiteY155" fmla="*/ 6746573 h 6854824"/>
              <a:gd name="connsiteX156" fmla="*/ 11407535 w 12191999"/>
              <a:gd name="connsiteY156" fmla="*/ 6741020 h 6854824"/>
              <a:gd name="connsiteX157" fmla="*/ 11423106 w 12191999"/>
              <a:gd name="connsiteY157" fmla="*/ 6725421 h 6854824"/>
              <a:gd name="connsiteX158" fmla="*/ 11428660 w 12191999"/>
              <a:gd name="connsiteY158" fmla="*/ 6704492 h 6854824"/>
              <a:gd name="connsiteX159" fmla="*/ 11423023 w 12191999"/>
              <a:gd name="connsiteY159" fmla="*/ 6683367 h 6854824"/>
              <a:gd name="connsiteX160" fmla="*/ 11407284 w 12191999"/>
              <a:gd name="connsiteY160" fmla="*/ 6667796 h 6854824"/>
              <a:gd name="connsiteX161" fmla="*/ 11386578 w 12191999"/>
              <a:gd name="connsiteY161" fmla="*/ 6662355 h 6854824"/>
              <a:gd name="connsiteX162" fmla="*/ 818352 w 12191999"/>
              <a:gd name="connsiteY162" fmla="*/ 6201649 h 6854824"/>
              <a:gd name="connsiteX163" fmla="*/ 818352 w 12191999"/>
              <a:gd name="connsiteY163" fmla="*/ 6597649 h 6854824"/>
              <a:gd name="connsiteX164" fmla="*/ 824702 w 12191999"/>
              <a:gd name="connsiteY164" fmla="*/ 6597649 h 6854824"/>
              <a:gd name="connsiteX165" fmla="*/ 824702 w 12191999"/>
              <a:gd name="connsiteY165" fmla="*/ 6201649 h 6854824"/>
              <a:gd name="connsiteX166" fmla="*/ 11344275 w 12191999"/>
              <a:gd name="connsiteY166" fmla="*/ 6196639 h 6854824"/>
              <a:gd name="connsiteX167" fmla="*/ 11344275 w 12191999"/>
              <a:gd name="connsiteY167" fmla="*/ 6534644 h 6854824"/>
              <a:gd name="connsiteX168" fmla="*/ 11344275 w 12191999"/>
              <a:gd name="connsiteY168" fmla="*/ 6605968 h 6854824"/>
              <a:gd name="connsiteX169" fmla="*/ 11737507 w 12191999"/>
              <a:gd name="connsiteY169" fmla="*/ 6605968 h 6854824"/>
              <a:gd name="connsiteX170" fmla="*/ 11755855 w 12191999"/>
              <a:gd name="connsiteY170" fmla="*/ 6553660 h 6854824"/>
              <a:gd name="connsiteX171" fmla="*/ 11780876 w 12191999"/>
              <a:gd name="connsiteY171" fmla="*/ 6196639 h 6854824"/>
              <a:gd name="connsiteX172" fmla="*/ 11344275 w 12191999"/>
              <a:gd name="connsiteY172" fmla="*/ 6196639 h 6854824"/>
              <a:gd name="connsiteX173" fmla="*/ 0 w 12191999"/>
              <a:gd name="connsiteY173" fmla="*/ 0 h 6854824"/>
              <a:gd name="connsiteX174" fmla="*/ 12191999 w 12191999"/>
              <a:gd name="connsiteY174" fmla="*/ 0 h 6854824"/>
              <a:gd name="connsiteX175" fmla="*/ 12191999 w 12191999"/>
              <a:gd name="connsiteY175" fmla="*/ 6854824 h 6854824"/>
              <a:gd name="connsiteX176" fmla="*/ 0 w 12191999"/>
              <a:gd name="connsiteY176" fmla="*/ 6854824 h 685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2191999" h="6854824">
                <a:moveTo>
                  <a:pt x="11642564" y="6693274"/>
                </a:moveTo>
                <a:cubicBezTo>
                  <a:pt x="11647512" y="6693274"/>
                  <a:pt x="11651652" y="6695162"/>
                  <a:pt x="11654982" y="6698939"/>
                </a:cubicBezTo>
                <a:cubicBezTo>
                  <a:pt x="11658312" y="6702715"/>
                  <a:pt x="11659977" y="6708268"/>
                  <a:pt x="11659977" y="6715598"/>
                </a:cubicBezTo>
                <a:cubicBezTo>
                  <a:pt x="11659977" y="6723374"/>
                  <a:pt x="11658321" y="6729160"/>
                  <a:pt x="11655010" y="6732955"/>
                </a:cubicBezTo>
                <a:cubicBezTo>
                  <a:pt x="11651698" y="6736750"/>
                  <a:pt x="11647549" y="6738648"/>
                  <a:pt x="11642564" y="6738648"/>
                </a:cubicBezTo>
                <a:cubicBezTo>
                  <a:pt x="11637541" y="6738648"/>
                  <a:pt x="11633374" y="6736759"/>
                  <a:pt x="11630062" y="6732983"/>
                </a:cubicBezTo>
                <a:cubicBezTo>
                  <a:pt x="11626751" y="6729206"/>
                  <a:pt x="11625095" y="6723523"/>
                  <a:pt x="11625095" y="6715933"/>
                </a:cubicBezTo>
                <a:cubicBezTo>
                  <a:pt x="11625095" y="6708343"/>
                  <a:pt x="11626751" y="6702669"/>
                  <a:pt x="11630062" y="6698911"/>
                </a:cubicBezTo>
                <a:cubicBezTo>
                  <a:pt x="11633374" y="6695153"/>
                  <a:pt x="11637541" y="6693274"/>
                  <a:pt x="11642564" y="6693274"/>
                </a:cubicBezTo>
                <a:close/>
                <a:moveTo>
                  <a:pt x="11522458" y="6692827"/>
                </a:moveTo>
                <a:cubicBezTo>
                  <a:pt x="11526774" y="6692827"/>
                  <a:pt x="11530486" y="6694706"/>
                  <a:pt x="11533592" y="6698464"/>
                </a:cubicBezTo>
                <a:cubicBezTo>
                  <a:pt x="11536699" y="6702222"/>
                  <a:pt x="11538253" y="6707878"/>
                  <a:pt x="11538253" y="6715431"/>
                </a:cubicBezTo>
                <a:cubicBezTo>
                  <a:pt x="11538253" y="6723356"/>
                  <a:pt x="11536662" y="6729206"/>
                  <a:pt x="11533481" y="6732983"/>
                </a:cubicBezTo>
                <a:cubicBezTo>
                  <a:pt x="11530300" y="6736759"/>
                  <a:pt x="11526477" y="6738648"/>
                  <a:pt x="11522012" y="6738648"/>
                </a:cubicBezTo>
                <a:cubicBezTo>
                  <a:pt x="11517621" y="6738648"/>
                  <a:pt x="11513882" y="6736825"/>
                  <a:pt x="11510794" y="6733178"/>
                </a:cubicBezTo>
                <a:cubicBezTo>
                  <a:pt x="11507706" y="6729532"/>
                  <a:pt x="11506162" y="6723895"/>
                  <a:pt x="11506162" y="6716268"/>
                </a:cubicBezTo>
                <a:cubicBezTo>
                  <a:pt x="11506162" y="6708640"/>
                  <a:pt x="11507808" y="6702827"/>
                  <a:pt x="11511101" y="6698827"/>
                </a:cubicBezTo>
                <a:cubicBezTo>
                  <a:pt x="11514394" y="6694827"/>
                  <a:pt x="11518179" y="6692827"/>
                  <a:pt x="11522458" y="6692827"/>
                </a:cubicBezTo>
                <a:close/>
                <a:moveTo>
                  <a:pt x="11704662" y="6684958"/>
                </a:moveTo>
                <a:cubicBezTo>
                  <a:pt x="11701574" y="6684958"/>
                  <a:pt x="11698681" y="6685358"/>
                  <a:pt x="11695984" y="6686158"/>
                </a:cubicBezTo>
                <a:cubicBezTo>
                  <a:pt x="11693286" y="6686958"/>
                  <a:pt x="11691156" y="6687935"/>
                  <a:pt x="11689593" y="6689088"/>
                </a:cubicBezTo>
                <a:cubicBezTo>
                  <a:pt x="11687510" y="6690576"/>
                  <a:pt x="11685863" y="6692446"/>
                  <a:pt x="11684654" y="6694697"/>
                </a:cubicBezTo>
                <a:cubicBezTo>
                  <a:pt x="11683445" y="6696948"/>
                  <a:pt x="11682840" y="6699394"/>
                  <a:pt x="11682840" y="6702036"/>
                </a:cubicBezTo>
                <a:cubicBezTo>
                  <a:pt x="11682840" y="6704938"/>
                  <a:pt x="11683575" y="6707589"/>
                  <a:pt x="11685045" y="6709989"/>
                </a:cubicBezTo>
                <a:cubicBezTo>
                  <a:pt x="11686515" y="6712389"/>
                  <a:pt x="11688673" y="6714268"/>
                  <a:pt x="11691519" y="6715626"/>
                </a:cubicBezTo>
                <a:cubicBezTo>
                  <a:pt x="11694365" y="6716984"/>
                  <a:pt x="11699472" y="6718593"/>
                  <a:pt x="11706839" y="6720454"/>
                </a:cubicBezTo>
                <a:cubicBezTo>
                  <a:pt x="11712308" y="6721830"/>
                  <a:pt x="11715731" y="6722965"/>
                  <a:pt x="11717108" y="6723858"/>
                </a:cubicBezTo>
                <a:cubicBezTo>
                  <a:pt x="11719080" y="6725160"/>
                  <a:pt x="11720066" y="6726946"/>
                  <a:pt x="11720066" y="6729216"/>
                </a:cubicBezTo>
                <a:cubicBezTo>
                  <a:pt x="11720066" y="6731746"/>
                  <a:pt x="11718950" y="6733950"/>
                  <a:pt x="11716717" y="6735829"/>
                </a:cubicBezTo>
                <a:cubicBezTo>
                  <a:pt x="11714485" y="6737708"/>
                  <a:pt x="11711062" y="6738648"/>
                  <a:pt x="11706448" y="6738648"/>
                </a:cubicBezTo>
                <a:cubicBezTo>
                  <a:pt x="11701872" y="6738648"/>
                  <a:pt x="11698309" y="6737587"/>
                  <a:pt x="11695761" y="6735467"/>
                </a:cubicBezTo>
                <a:cubicBezTo>
                  <a:pt x="11693212" y="6733346"/>
                  <a:pt x="11691658" y="6730295"/>
                  <a:pt x="11691100" y="6726314"/>
                </a:cubicBezTo>
                <a:lnTo>
                  <a:pt x="11681166" y="6727876"/>
                </a:lnTo>
                <a:cubicBezTo>
                  <a:pt x="11682282" y="6734164"/>
                  <a:pt x="11684859" y="6738908"/>
                  <a:pt x="11688896" y="6742108"/>
                </a:cubicBezTo>
                <a:cubicBezTo>
                  <a:pt x="11692933" y="6745308"/>
                  <a:pt x="11698802" y="6746908"/>
                  <a:pt x="11706504" y="6746908"/>
                </a:cubicBezTo>
                <a:cubicBezTo>
                  <a:pt x="11711155" y="6746908"/>
                  <a:pt x="11715322" y="6746098"/>
                  <a:pt x="11719006" y="6744480"/>
                </a:cubicBezTo>
                <a:cubicBezTo>
                  <a:pt x="11722689" y="6742861"/>
                  <a:pt x="11725508" y="6740573"/>
                  <a:pt x="11727461" y="6737615"/>
                </a:cubicBezTo>
                <a:cubicBezTo>
                  <a:pt x="11729414" y="6734657"/>
                  <a:pt x="11730391" y="6731504"/>
                  <a:pt x="11730391" y="6728155"/>
                </a:cubicBezTo>
                <a:cubicBezTo>
                  <a:pt x="11730391" y="6724732"/>
                  <a:pt x="11729591" y="6721867"/>
                  <a:pt x="11727991" y="6719561"/>
                </a:cubicBezTo>
                <a:cubicBezTo>
                  <a:pt x="11726391" y="6717254"/>
                  <a:pt x="11724187" y="6715496"/>
                  <a:pt x="11721378" y="6714286"/>
                </a:cubicBezTo>
                <a:cubicBezTo>
                  <a:pt x="11718568" y="6713077"/>
                  <a:pt x="11713611" y="6711524"/>
                  <a:pt x="11706504" y="6709626"/>
                </a:cubicBezTo>
                <a:cubicBezTo>
                  <a:pt x="11701593" y="6708287"/>
                  <a:pt x="11698635" y="6707431"/>
                  <a:pt x="11697630" y="6707059"/>
                </a:cubicBezTo>
                <a:cubicBezTo>
                  <a:pt x="11695881" y="6706352"/>
                  <a:pt x="11694598" y="6705459"/>
                  <a:pt x="11693779" y="6704380"/>
                </a:cubicBezTo>
                <a:cubicBezTo>
                  <a:pt x="11692961" y="6703338"/>
                  <a:pt x="11692551" y="6702166"/>
                  <a:pt x="11692551" y="6700864"/>
                </a:cubicBezTo>
                <a:cubicBezTo>
                  <a:pt x="11692551" y="6698818"/>
                  <a:pt x="11693537" y="6697032"/>
                  <a:pt x="11695509" y="6695506"/>
                </a:cubicBezTo>
                <a:cubicBezTo>
                  <a:pt x="11697481" y="6693981"/>
                  <a:pt x="11700774" y="6693218"/>
                  <a:pt x="11705388" y="6693218"/>
                </a:cubicBezTo>
                <a:cubicBezTo>
                  <a:pt x="11709295" y="6693218"/>
                  <a:pt x="11712318" y="6694074"/>
                  <a:pt x="11714457" y="6695785"/>
                </a:cubicBezTo>
                <a:cubicBezTo>
                  <a:pt x="11716596" y="6697497"/>
                  <a:pt x="11717889" y="6699878"/>
                  <a:pt x="11718336" y="6702929"/>
                </a:cubicBezTo>
                <a:lnTo>
                  <a:pt x="11728159" y="6701590"/>
                </a:lnTo>
                <a:cubicBezTo>
                  <a:pt x="11727526" y="6697757"/>
                  <a:pt x="11726373" y="6694697"/>
                  <a:pt x="11724698" y="6692409"/>
                </a:cubicBezTo>
                <a:cubicBezTo>
                  <a:pt x="11723024" y="6690120"/>
                  <a:pt x="11720429" y="6688307"/>
                  <a:pt x="11716913" y="6686967"/>
                </a:cubicBezTo>
                <a:cubicBezTo>
                  <a:pt x="11713397" y="6685628"/>
                  <a:pt x="11709313" y="6684958"/>
                  <a:pt x="11704662" y="6684958"/>
                </a:cubicBezTo>
                <a:close/>
                <a:moveTo>
                  <a:pt x="11642564" y="6684958"/>
                </a:moveTo>
                <a:cubicBezTo>
                  <a:pt x="11635234" y="6684958"/>
                  <a:pt x="11629020" y="6687153"/>
                  <a:pt x="11623923" y="6691544"/>
                </a:cubicBezTo>
                <a:cubicBezTo>
                  <a:pt x="11617821" y="6696827"/>
                  <a:pt x="11614770" y="6704957"/>
                  <a:pt x="11614770" y="6715933"/>
                </a:cubicBezTo>
                <a:cubicBezTo>
                  <a:pt x="11614770" y="6725942"/>
                  <a:pt x="11617328" y="6733606"/>
                  <a:pt x="11622444" y="6738927"/>
                </a:cubicBezTo>
                <a:cubicBezTo>
                  <a:pt x="11627560" y="6744247"/>
                  <a:pt x="11634267" y="6746908"/>
                  <a:pt x="11642564" y="6746908"/>
                </a:cubicBezTo>
                <a:cubicBezTo>
                  <a:pt x="11647736" y="6746908"/>
                  <a:pt x="11652507" y="6745698"/>
                  <a:pt x="11656879" y="6743280"/>
                </a:cubicBezTo>
                <a:cubicBezTo>
                  <a:pt x="11661251" y="6740862"/>
                  <a:pt x="11664581" y="6737466"/>
                  <a:pt x="11666869" y="6733095"/>
                </a:cubicBezTo>
                <a:cubicBezTo>
                  <a:pt x="11669157" y="6728723"/>
                  <a:pt x="11670302" y="6722723"/>
                  <a:pt x="11670302" y="6715096"/>
                </a:cubicBezTo>
                <a:cubicBezTo>
                  <a:pt x="11670302" y="6705682"/>
                  <a:pt x="11667716" y="6698306"/>
                  <a:pt x="11662544" y="6692967"/>
                </a:cubicBezTo>
                <a:cubicBezTo>
                  <a:pt x="11657372" y="6687628"/>
                  <a:pt x="11650712" y="6684958"/>
                  <a:pt x="11642564" y="6684958"/>
                </a:cubicBezTo>
                <a:close/>
                <a:moveTo>
                  <a:pt x="11580836" y="6684958"/>
                </a:moveTo>
                <a:cubicBezTo>
                  <a:pt x="11577748" y="6684958"/>
                  <a:pt x="11574855" y="6685358"/>
                  <a:pt x="11572158" y="6686158"/>
                </a:cubicBezTo>
                <a:cubicBezTo>
                  <a:pt x="11569460" y="6686958"/>
                  <a:pt x="11567330" y="6687935"/>
                  <a:pt x="11565767" y="6689088"/>
                </a:cubicBezTo>
                <a:cubicBezTo>
                  <a:pt x="11563684" y="6690576"/>
                  <a:pt x="11562037" y="6692446"/>
                  <a:pt x="11560828" y="6694697"/>
                </a:cubicBezTo>
                <a:cubicBezTo>
                  <a:pt x="11559619" y="6696948"/>
                  <a:pt x="11559014" y="6699394"/>
                  <a:pt x="11559014" y="6702036"/>
                </a:cubicBezTo>
                <a:cubicBezTo>
                  <a:pt x="11559014" y="6704938"/>
                  <a:pt x="11559749" y="6707589"/>
                  <a:pt x="11561219" y="6709989"/>
                </a:cubicBezTo>
                <a:cubicBezTo>
                  <a:pt x="11562689" y="6712389"/>
                  <a:pt x="11564847" y="6714268"/>
                  <a:pt x="11567693" y="6715626"/>
                </a:cubicBezTo>
                <a:cubicBezTo>
                  <a:pt x="11570539" y="6716984"/>
                  <a:pt x="11575646" y="6718593"/>
                  <a:pt x="11583013" y="6720454"/>
                </a:cubicBezTo>
                <a:cubicBezTo>
                  <a:pt x="11588482" y="6721830"/>
                  <a:pt x="11591905" y="6722965"/>
                  <a:pt x="11593282" y="6723858"/>
                </a:cubicBezTo>
                <a:cubicBezTo>
                  <a:pt x="11595254" y="6725160"/>
                  <a:pt x="11596240" y="6726946"/>
                  <a:pt x="11596240" y="6729216"/>
                </a:cubicBezTo>
                <a:cubicBezTo>
                  <a:pt x="11596240" y="6731746"/>
                  <a:pt x="11595124" y="6733950"/>
                  <a:pt x="11592891" y="6735829"/>
                </a:cubicBezTo>
                <a:cubicBezTo>
                  <a:pt x="11590659" y="6737708"/>
                  <a:pt x="11587236" y="6738648"/>
                  <a:pt x="11582622" y="6738648"/>
                </a:cubicBezTo>
                <a:cubicBezTo>
                  <a:pt x="11578046" y="6738648"/>
                  <a:pt x="11574483" y="6737587"/>
                  <a:pt x="11571935" y="6735467"/>
                </a:cubicBezTo>
                <a:cubicBezTo>
                  <a:pt x="11569386" y="6733346"/>
                  <a:pt x="11567832" y="6730295"/>
                  <a:pt x="11567274" y="6726314"/>
                </a:cubicBezTo>
                <a:lnTo>
                  <a:pt x="11557340" y="6727876"/>
                </a:lnTo>
                <a:cubicBezTo>
                  <a:pt x="11558456" y="6734164"/>
                  <a:pt x="11561033" y="6738908"/>
                  <a:pt x="11565070" y="6742108"/>
                </a:cubicBezTo>
                <a:cubicBezTo>
                  <a:pt x="11569107" y="6745308"/>
                  <a:pt x="11574976" y="6746908"/>
                  <a:pt x="11582678" y="6746908"/>
                </a:cubicBezTo>
                <a:cubicBezTo>
                  <a:pt x="11587329" y="6746908"/>
                  <a:pt x="11591496" y="6746098"/>
                  <a:pt x="11595180" y="6744480"/>
                </a:cubicBezTo>
                <a:cubicBezTo>
                  <a:pt x="11598863" y="6742861"/>
                  <a:pt x="11601682" y="6740573"/>
                  <a:pt x="11603635" y="6737615"/>
                </a:cubicBezTo>
                <a:cubicBezTo>
                  <a:pt x="11605588" y="6734657"/>
                  <a:pt x="11606565" y="6731504"/>
                  <a:pt x="11606565" y="6728155"/>
                </a:cubicBezTo>
                <a:cubicBezTo>
                  <a:pt x="11606565" y="6724732"/>
                  <a:pt x="11605765" y="6721867"/>
                  <a:pt x="11604165" y="6719561"/>
                </a:cubicBezTo>
                <a:cubicBezTo>
                  <a:pt x="11602565" y="6717254"/>
                  <a:pt x="11600361" y="6715496"/>
                  <a:pt x="11597552" y="6714286"/>
                </a:cubicBezTo>
                <a:cubicBezTo>
                  <a:pt x="11594742" y="6713077"/>
                  <a:pt x="11589785" y="6711524"/>
                  <a:pt x="11582678" y="6709626"/>
                </a:cubicBezTo>
                <a:cubicBezTo>
                  <a:pt x="11577767" y="6708287"/>
                  <a:pt x="11574809" y="6707431"/>
                  <a:pt x="11573804" y="6707059"/>
                </a:cubicBezTo>
                <a:cubicBezTo>
                  <a:pt x="11572055" y="6706352"/>
                  <a:pt x="11570772" y="6705459"/>
                  <a:pt x="11569953" y="6704380"/>
                </a:cubicBezTo>
                <a:cubicBezTo>
                  <a:pt x="11569135" y="6703338"/>
                  <a:pt x="11568725" y="6702166"/>
                  <a:pt x="11568725" y="6700864"/>
                </a:cubicBezTo>
                <a:cubicBezTo>
                  <a:pt x="11568725" y="6698818"/>
                  <a:pt x="11569711" y="6697032"/>
                  <a:pt x="11571683" y="6695506"/>
                </a:cubicBezTo>
                <a:cubicBezTo>
                  <a:pt x="11573655" y="6693981"/>
                  <a:pt x="11576948" y="6693218"/>
                  <a:pt x="11581562" y="6693218"/>
                </a:cubicBezTo>
                <a:cubicBezTo>
                  <a:pt x="11585469" y="6693218"/>
                  <a:pt x="11588492" y="6694074"/>
                  <a:pt x="11590631" y="6695785"/>
                </a:cubicBezTo>
                <a:cubicBezTo>
                  <a:pt x="11592770" y="6697497"/>
                  <a:pt x="11594063" y="6699878"/>
                  <a:pt x="11594510" y="6702929"/>
                </a:cubicBezTo>
                <a:lnTo>
                  <a:pt x="11604333" y="6701590"/>
                </a:lnTo>
                <a:cubicBezTo>
                  <a:pt x="11603700" y="6697757"/>
                  <a:pt x="11602547" y="6694697"/>
                  <a:pt x="11600872" y="6692409"/>
                </a:cubicBezTo>
                <a:cubicBezTo>
                  <a:pt x="11599198" y="6690120"/>
                  <a:pt x="11596603" y="6688307"/>
                  <a:pt x="11593087" y="6686967"/>
                </a:cubicBezTo>
                <a:cubicBezTo>
                  <a:pt x="11589571" y="6685628"/>
                  <a:pt x="11585487" y="6684958"/>
                  <a:pt x="11580836" y="6684958"/>
                </a:cubicBezTo>
                <a:close/>
                <a:moveTo>
                  <a:pt x="11523407" y="6684958"/>
                </a:moveTo>
                <a:cubicBezTo>
                  <a:pt x="11519537" y="6684958"/>
                  <a:pt x="11516245" y="6685711"/>
                  <a:pt x="11513529" y="6687218"/>
                </a:cubicBezTo>
                <a:cubicBezTo>
                  <a:pt x="11510812" y="6688725"/>
                  <a:pt x="11508375" y="6690986"/>
                  <a:pt x="11506217" y="6693999"/>
                </a:cubicBezTo>
                <a:lnTo>
                  <a:pt x="11506217" y="6686297"/>
                </a:lnTo>
                <a:lnTo>
                  <a:pt x="11497064" y="6686297"/>
                </a:lnTo>
                <a:lnTo>
                  <a:pt x="11497064" y="6768283"/>
                </a:lnTo>
                <a:lnTo>
                  <a:pt x="11507110" y="6768283"/>
                </a:lnTo>
                <a:lnTo>
                  <a:pt x="11507110" y="6739429"/>
                </a:lnTo>
                <a:cubicBezTo>
                  <a:pt x="11508822" y="6741587"/>
                  <a:pt x="11511008" y="6743373"/>
                  <a:pt x="11513668" y="6744787"/>
                </a:cubicBezTo>
                <a:cubicBezTo>
                  <a:pt x="11516328" y="6746201"/>
                  <a:pt x="11519333" y="6746908"/>
                  <a:pt x="11522681" y="6746908"/>
                </a:cubicBezTo>
                <a:cubicBezTo>
                  <a:pt x="11527258" y="6746908"/>
                  <a:pt x="11531620" y="6745615"/>
                  <a:pt x="11535769" y="6743029"/>
                </a:cubicBezTo>
                <a:cubicBezTo>
                  <a:pt x="11539918" y="6740443"/>
                  <a:pt x="11543080" y="6736722"/>
                  <a:pt x="11545257" y="6731867"/>
                </a:cubicBezTo>
                <a:cubicBezTo>
                  <a:pt x="11547433" y="6727011"/>
                  <a:pt x="11548522" y="6721551"/>
                  <a:pt x="11548522" y="6715486"/>
                </a:cubicBezTo>
                <a:cubicBezTo>
                  <a:pt x="11548522" y="6709831"/>
                  <a:pt x="11547536" y="6704631"/>
                  <a:pt x="11545564" y="6699887"/>
                </a:cubicBezTo>
                <a:cubicBezTo>
                  <a:pt x="11543592" y="6695143"/>
                  <a:pt x="11540671" y="6691469"/>
                  <a:pt x="11536802" y="6688865"/>
                </a:cubicBezTo>
                <a:cubicBezTo>
                  <a:pt x="11532932" y="6686260"/>
                  <a:pt x="11528467" y="6684958"/>
                  <a:pt x="11523407" y="6684958"/>
                </a:cubicBezTo>
                <a:close/>
                <a:moveTo>
                  <a:pt x="11387081" y="6678447"/>
                </a:moveTo>
                <a:cubicBezTo>
                  <a:pt x="11382653" y="6678447"/>
                  <a:pt x="11378718" y="6679368"/>
                  <a:pt x="11375277" y="6681210"/>
                </a:cubicBezTo>
                <a:cubicBezTo>
                  <a:pt x="11371835" y="6683051"/>
                  <a:pt x="11369184" y="6685786"/>
                  <a:pt x="11367324" y="6689414"/>
                </a:cubicBezTo>
                <a:cubicBezTo>
                  <a:pt x="11365463" y="6693041"/>
                  <a:pt x="11364533" y="6697311"/>
                  <a:pt x="11364533" y="6702222"/>
                </a:cubicBezTo>
                <a:cubicBezTo>
                  <a:pt x="11364533" y="6709738"/>
                  <a:pt x="11366580" y="6715617"/>
                  <a:pt x="11370672" y="6719858"/>
                </a:cubicBezTo>
                <a:cubicBezTo>
                  <a:pt x="11374765" y="6724100"/>
                  <a:pt x="11380086" y="6726221"/>
                  <a:pt x="11386634" y="6726221"/>
                </a:cubicBezTo>
                <a:cubicBezTo>
                  <a:pt x="11391806" y="6726221"/>
                  <a:pt x="11396206" y="6724835"/>
                  <a:pt x="11399833" y="6722063"/>
                </a:cubicBezTo>
                <a:cubicBezTo>
                  <a:pt x="11403461" y="6719291"/>
                  <a:pt x="11405833" y="6715580"/>
                  <a:pt x="11406949" y="6710929"/>
                </a:cubicBezTo>
                <a:lnTo>
                  <a:pt x="11400085" y="6708920"/>
                </a:lnTo>
                <a:cubicBezTo>
                  <a:pt x="11399266" y="6712231"/>
                  <a:pt x="11397592" y="6714854"/>
                  <a:pt x="11395062" y="6716789"/>
                </a:cubicBezTo>
                <a:cubicBezTo>
                  <a:pt x="11392532" y="6718724"/>
                  <a:pt x="11389592" y="6719691"/>
                  <a:pt x="11386244" y="6719691"/>
                </a:cubicBezTo>
                <a:cubicBezTo>
                  <a:pt x="11382076" y="6719691"/>
                  <a:pt x="11378681" y="6718231"/>
                  <a:pt x="11376058" y="6715310"/>
                </a:cubicBezTo>
                <a:cubicBezTo>
                  <a:pt x="11373435" y="6712389"/>
                  <a:pt x="11372123" y="6708082"/>
                  <a:pt x="11372123" y="6702390"/>
                </a:cubicBezTo>
                <a:cubicBezTo>
                  <a:pt x="11372123" y="6696697"/>
                  <a:pt x="11373509" y="6692325"/>
                  <a:pt x="11376281" y="6689274"/>
                </a:cubicBezTo>
                <a:cubicBezTo>
                  <a:pt x="11379053" y="6686223"/>
                  <a:pt x="11382579" y="6684698"/>
                  <a:pt x="11386857" y="6684698"/>
                </a:cubicBezTo>
                <a:cubicBezTo>
                  <a:pt x="11389797" y="6684698"/>
                  <a:pt x="11392355" y="6685433"/>
                  <a:pt x="11394531" y="6686902"/>
                </a:cubicBezTo>
                <a:cubicBezTo>
                  <a:pt x="11396708" y="6688372"/>
                  <a:pt x="11398354" y="6690483"/>
                  <a:pt x="11399471" y="6693237"/>
                </a:cubicBezTo>
                <a:lnTo>
                  <a:pt x="11406112" y="6691618"/>
                </a:lnTo>
                <a:cubicBezTo>
                  <a:pt x="11404921" y="6687563"/>
                  <a:pt x="11402689" y="6684354"/>
                  <a:pt x="11399415" y="6681991"/>
                </a:cubicBezTo>
                <a:cubicBezTo>
                  <a:pt x="11396141" y="6679628"/>
                  <a:pt x="11392029" y="6678447"/>
                  <a:pt x="11387081" y="6678447"/>
                </a:cubicBezTo>
                <a:close/>
                <a:moveTo>
                  <a:pt x="11386578" y="6669331"/>
                </a:moveTo>
                <a:cubicBezTo>
                  <a:pt x="11392457" y="6669331"/>
                  <a:pt x="11398206" y="6670847"/>
                  <a:pt x="11403824" y="6673880"/>
                </a:cubicBezTo>
                <a:cubicBezTo>
                  <a:pt x="11409442" y="6676912"/>
                  <a:pt x="11413823" y="6681247"/>
                  <a:pt x="11416967" y="6686883"/>
                </a:cubicBezTo>
                <a:cubicBezTo>
                  <a:pt x="11420111" y="6692520"/>
                  <a:pt x="11421683" y="6698390"/>
                  <a:pt x="11421683" y="6704492"/>
                </a:cubicBezTo>
                <a:cubicBezTo>
                  <a:pt x="11421683" y="6710556"/>
                  <a:pt x="11420139" y="6716370"/>
                  <a:pt x="11417051" y="6721932"/>
                </a:cubicBezTo>
                <a:cubicBezTo>
                  <a:pt x="11413963" y="6727495"/>
                  <a:pt x="11409628" y="6731830"/>
                  <a:pt x="11404047" y="6734936"/>
                </a:cubicBezTo>
                <a:cubicBezTo>
                  <a:pt x="11398466" y="6738043"/>
                  <a:pt x="11392643" y="6739597"/>
                  <a:pt x="11386578" y="6739597"/>
                </a:cubicBezTo>
                <a:cubicBezTo>
                  <a:pt x="11380514" y="6739597"/>
                  <a:pt x="11374691" y="6738043"/>
                  <a:pt x="11369110" y="6734936"/>
                </a:cubicBezTo>
                <a:cubicBezTo>
                  <a:pt x="11363529" y="6731830"/>
                  <a:pt x="11359185" y="6727495"/>
                  <a:pt x="11356078" y="6721932"/>
                </a:cubicBezTo>
                <a:cubicBezTo>
                  <a:pt x="11352971" y="6716370"/>
                  <a:pt x="11351418" y="6710556"/>
                  <a:pt x="11351418" y="6704492"/>
                </a:cubicBezTo>
                <a:cubicBezTo>
                  <a:pt x="11351418" y="6698390"/>
                  <a:pt x="11352999" y="6692520"/>
                  <a:pt x="11356162" y="6686883"/>
                </a:cubicBezTo>
                <a:cubicBezTo>
                  <a:pt x="11359324" y="6681247"/>
                  <a:pt x="11363705" y="6676912"/>
                  <a:pt x="11369305" y="6673880"/>
                </a:cubicBezTo>
                <a:cubicBezTo>
                  <a:pt x="11374905" y="6670847"/>
                  <a:pt x="11380662" y="6669331"/>
                  <a:pt x="11386578" y="6669331"/>
                </a:cubicBezTo>
                <a:close/>
                <a:moveTo>
                  <a:pt x="11469234" y="6663750"/>
                </a:moveTo>
                <a:lnTo>
                  <a:pt x="11469234" y="6745568"/>
                </a:lnTo>
                <a:lnTo>
                  <a:pt x="11480061" y="6745568"/>
                </a:lnTo>
                <a:lnTo>
                  <a:pt x="11480061" y="6663750"/>
                </a:lnTo>
                <a:close/>
                <a:moveTo>
                  <a:pt x="11386578" y="6662355"/>
                </a:moveTo>
                <a:cubicBezTo>
                  <a:pt x="11379509" y="6662355"/>
                  <a:pt x="11372607" y="6664169"/>
                  <a:pt x="11365873" y="6667796"/>
                </a:cubicBezTo>
                <a:cubicBezTo>
                  <a:pt x="11359138" y="6671424"/>
                  <a:pt x="11353883" y="6676614"/>
                  <a:pt x="11350106" y="6683367"/>
                </a:cubicBezTo>
                <a:cubicBezTo>
                  <a:pt x="11346330" y="6690120"/>
                  <a:pt x="11344441" y="6697162"/>
                  <a:pt x="11344441" y="6704492"/>
                </a:cubicBezTo>
                <a:cubicBezTo>
                  <a:pt x="11344441" y="6711747"/>
                  <a:pt x="11346302" y="6718723"/>
                  <a:pt x="11350022" y="6725421"/>
                </a:cubicBezTo>
                <a:cubicBezTo>
                  <a:pt x="11353743" y="6732118"/>
                  <a:pt x="11358943" y="6737318"/>
                  <a:pt x="11365622" y="6741020"/>
                </a:cubicBezTo>
                <a:cubicBezTo>
                  <a:pt x="11372300" y="6744722"/>
                  <a:pt x="11379286" y="6746573"/>
                  <a:pt x="11386578" y="6746573"/>
                </a:cubicBezTo>
                <a:cubicBezTo>
                  <a:pt x="11393871" y="6746573"/>
                  <a:pt x="11400857" y="6744722"/>
                  <a:pt x="11407535" y="6741020"/>
                </a:cubicBezTo>
                <a:cubicBezTo>
                  <a:pt x="11414214" y="6737318"/>
                  <a:pt x="11419404" y="6732118"/>
                  <a:pt x="11423106" y="6725421"/>
                </a:cubicBezTo>
                <a:cubicBezTo>
                  <a:pt x="11426809" y="6718723"/>
                  <a:pt x="11428660" y="6711747"/>
                  <a:pt x="11428660" y="6704492"/>
                </a:cubicBezTo>
                <a:cubicBezTo>
                  <a:pt x="11428660" y="6697162"/>
                  <a:pt x="11426781" y="6690120"/>
                  <a:pt x="11423023" y="6683367"/>
                </a:cubicBezTo>
                <a:cubicBezTo>
                  <a:pt x="11419265" y="6676614"/>
                  <a:pt x="11414019" y="6671424"/>
                  <a:pt x="11407284" y="6667796"/>
                </a:cubicBezTo>
                <a:cubicBezTo>
                  <a:pt x="11400550" y="6664169"/>
                  <a:pt x="11393648" y="6662355"/>
                  <a:pt x="11386578" y="6662355"/>
                </a:cubicBezTo>
                <a:close/>
                <a:moveTo>
                  <a:pt x="818352" y="6201649"/>
                </a:moveTo>
                <a:lnTo>
                  <a:pt x="818352" y="6597649"/>
                </a:lnTo>
                <a:lnTo>
                  <a:pt x="824702" y="6597649"/>
                </a:lnTo>
                <a:lnTo>
                  <a:pt x="824702" y="6201649"/>
                </a:lnTo>
                <a:close/>
                <a:moveTo>
                  <a:pt x="11344275" y="6196639"/>
                </a:moveTo>
                <a:cubicBezTo>
                  <a:pt x="11344275" y="6196639"/>
                  <a:pt x="11344275" y="6196639"/>
                  <a:pt x="11344275" y="6534644"/>
                </a:cubicBezTo>
                <a:lnTo>
                  <a:pt x="11344275" y="6605968"/>
                </a:lnTo>
                <a:lnTo>
                  <a:pt x="11737507" y="6605968"/>
                </a:lnTo>
                <a:lnTo>
                  <a:pt x="11755855" y="6553660"/>
                </a:lnTo>
                <a:cubicBezTo>
                  <a:pt x="11794321" y="6430829"/>
                  <a:pt x="11797956" y="6316342"/>
                  <a:pt x="11780876" y="6196639"/>
                </a:cubicBezTo>
                <a:cubicBezTo>
                  <a:pt x="11780876" y="6196639"/>
                  <a:pt x="11780876" y="6196639"/>
                  <a:pt x="11344275" y="6196639"/>
                </a:cubicBezTo>
                <a:close/>
                <a:moveTo>
                  <a:pt x="0" y="0"/>
                </a:moveTo>
                <a:lnTo>
                  <a:pt x="12191999" y="0"/>
                </a:lnTo>
                <a:lnTo>
                  <a:pt x="12191999" y="6854824"/>
                </a:lnTo>
                <a:lnTo>
                  <a:pt x="0" y="6854824"/>
                </a:lnTo>
                <a:close/>
              </a:path>
            </a:pathLst>
          </a:custGeom>
          <a:solidFill>
            <a:schemeClr val="bg1">
              <a:lumMod val="75000"/>
            </a:schemeClr>
          </a:solidFill>
        </p:spPr>
        <p:txBody>
          <a:bodyPr wrap="square" anchor="ctr">
            <a:noAutofit/>
          </a:bodyPr>
          <a:lstStyle>
            <a:lvl1pPr algn="ctr">
              <a:defRPr/>
            </a:lvl1pPr>
          </a:lstStyle>
          <a:p>
            <a:r>
              <a:rPr lang="nl-BE" noProof="0" dirty="0"/>
              <a:t>Click icon to add picture</a:t>
            </a:r>
          </a:p>
        </p:txBody>
      </p:sp>
      <p:sp>
        <p:nvSpPr>
          <p:cNvPr id="21" name="strTitlePosition">
            <a:extLst>
              <a:ext uri="{FF2B5EF4-FFF2-40B4-BE49-F238E27FC236}">
                <a16:creationId xmlns:a16="http://schemas.microsoft.com/office/drawing/2014/main" id="{05AB00EC-2B1B-458A-8B63-05D579DC525D}"/>
              </a:ext>
            </a:extLst>
          </p:cNvPr>
          <p:cNvSpPr>
            <a:spLocks noGrp="1"/>
          </p:cNvSpPr>
          <p:nvPr>
            <p:ph type="body" sz="quarter" idx="13" hasCustomPrompt="1"/>
          </p:nvPr>
        </p:nvSpPr>
        <p:spPr>
          <a:xfrm>
            <a:off x="9804707" y="3287"/>
            <a:ext cx="1972313" cy="4416594"/>
          </a:xfrm>
        </p:spPr>
        <p:txBody>
          <a:bodyPr wrap="none" rIns="180000">
            <a:spAutoFit/>
          </a:bodyPr>
          <a:lstStyle>
            <a:lvl1pPr marL="0" indent="0" algn="r">
              <a:spcBef>
                <a:spcPts val="0"/>
              </a:spcBef>
              <a:buNone/>
              <a:defRPr sz="28700" b="1" spc="-2000" baseline="0">
                <a:solidFill>
                  <a:schemeClr val="bg1"/>
                </a:solidFill>
              </a:defRPr>
            </a:lvl1pPr>
          </a:lstStyle>
          <a:p>
            <a:pPr lvl="0"/>
            <a:r>
              <a:rPr lang="nl-BE" noProof="0" dirty="0"/>
              <a:t>0</a:t>
            </a:r>
          </a:p>
        </p:txBody>
      </p:sp>
      <p:sp>
        <p:nvSpPr>
          <p:cNvPr id="22" name="strSubtitle">
            <a:extLst>
              <a:ext uri="{FF2B5EF4-FFF2-40B4-BE49-F238E27FC236}">
                <a16:creationId xmlns:a16="http://schemas.microsoft.com/office/drawing/2014/main" id="{12116F72-CEFE-4CFF-B187-FF8C25E39C2E}"/>
              </a:ext>
            </a:extLst>
          </p:cNvPr>
          <p:cNvSpPr>
            <a:spLocks noGrp="1"/>
          </p:cNvSpPr>
          <p:nvPr>
            <p:ph type="body" sz="quarter" idx="16" hasCustomPrompt="1"/>
          </p:nvPr>
        </p:nvSpPr>
        <p:spPr>
          <a:xfrm>
            <a:off x="414980" y="2816932"/>
            <a:ext cx="7559675" cy="442035"/>
          </a:xfrm>
        </p:spPr>
        <p:txBody>
          <a:bodyPr lIns="72000" tIns="36000" rIns="72000" bIns="36000">
            <a:noAutofit/>
          </a:bodyPr>
          <a:lstStyle>
            <a:lvl1pPr>
              <a:defRPr sz="2400" b="1">
                <a:solidFill>
                  <a:schemeClr val="bg1"/>
                </a:solidFill>
              </a:defRPr>
            </a:lvl1pPr>
          </a:lstStyle>
          <a:p>
            <a:pPr lvl="0"/>
            <a:r>
              <a:rPr lang="nl-BE" dirty="0"/>
              <a:t>Subtitle of the chapter</a:t>
            </a:r>
          </a:p>
        </p:txBody>
      </p:sp>
      <p:sp>
        <p:nvSpPr>
          <p:cNvPr id="23" name="strTitle">
            <a:extLst>
              <a:ext uri="{FF2B5EF4-FFF2-40B4-BE49-F238E27FC236}">
                <a16:creationId xmlns:a16="http://schemas.microsoft.com/office/drawing/2014/main" id="{C23FEB55-C915-4D7F-9079-1736E43D526C}"/>
              </a:ext>
            </a:extLst>
          </p:cNvPr>
          <p:cNvSpPr>
            <a:spLocks noGrp="1"/>
          </p:cNvSpPr>
          <p:nvPr>
            <p:ph type="title" hasCustomPrompt="1"/>
          </p:nvPr>
        </p:nvSpPr>
        <p:spPr>
          <a:xfrm>
            <a:off x="414980" y="367200"/>
            <a:ext cx="7560000" cy="1677104"/>
          </a:xfrm>
        </p:spPr>
        <p:txBody>
          <a:bodyPr lIns="72000" tIns="180000" rIns="72000" bIns="0" anchor="t">
            <a:spAutoFit/>
          </a:bodyPr>
          <a:lstStyle>
            <a:lvl1pPr>
              <a:lnSpc>
                <a:spcPct val="80000"/>
              </a:lnSpc>
              <a:defRPr sz="6000">
                <a:solidFill>
                  <a:schemeClr val="bg1"/>
                </a:solidFill>
                <a:latin typeface="+mj-lt"/>
              </a:defRPr>
            </a:lvl1pPr>
          </a:lstStyle>
          <a:p>
            <a:r>
              <a:rPr lang="nl-BE" noProof="0" dirty="0"/>
              <a:t>TITLE OF THE CHapter</a:t>
            </a:r>
          </a:p>
        </p:txBody>
      </p:sp>
      <p:sp>
        <p:nvSpPr>
          <p:cNvPr id="4" name="strSlideNumber">
            <a:extLst>
              <a:ext uri="{FF2B5EF4-FFF2-40B4-BE49-F238E27FC236}">
                <a16:creationId xmlns:a16="http://schemas.microsoft.com/office/drawing/2014/main" id="{FA4C842B-27DD-4F5E-87E3-6EBC0097FD43}"/>
              </a:ext>
            </a:extLst>
          </p:cNvPr>
          <p:cNvSpPr>
            <a:spLocks noGrp="1"/>
          </p:cNvSpPr>
          <p:nvPr>
            <p:ph type="sldNum" sz="quarter" idx="14"/>
          </p:nvPr>
        </p:nvSpPr>
        <p:spPr>
          <a:xfrm>
            <a:off x="407988" y="6200775"/>
            <a:ext cx="413538" cy="396875"/>
          </a:xfrm>
        </p:spPr>
        <p:txBody>
          <a:bodyPr/>
          <a:lstStyle>
            <a:lvl1pPr>
              <a:defRPr>
                <a:solidFill>
                  <a:schemeClr val="bg1"/>
                </a:solidFill>
              </a:defRPr>
            </a:lvl1pPr>
          </a:lstStyle>
          <a:p>
            <a:fld id="{D61AABEC-672F-4B68-B914-690DA978312C}" type="slidenum">
              <a:rPr lang="nl-BE" noProof="0" smtClean="0"/>
              <a:pPr/>
              <a:t>‹#›</a:t>
            </a:fld>
            <a:r>
              <a:rPr lang="nl-BE" noProof="0" dirty="0"/>
              <a:t> </a:t>
            </a:r>
          </a:p>
        </p:txBody>
      </p:sp>
      <p:cxnSp>
        <p:nvCxnSpPr>
          <p:cNvPr id="16" name="SlideNumberLine">
            <a:extLst>
              <a:ext uri="{FF2B5EF4-FFF2-40B4-BE49-F238E27FC236}">
                <a16:creationId xmlns:a16="http://schemas.microsoft.com/office/drawing/2014/main" id="{6AA612DE-4EA7-42A2-B8BA-634FFB30C3C7}"/>
              </a:ext>
            </a:extLst>
          </p:cNvPr>
          <p:cNvCxnSpPr/>
          <p:nvPr userDrawn="1"/>
        </p:nvCxnSpPr>
        <p:spPr>
          <a:xfrm>
            <a:off x="821531" y="6200775"/>
            <a:ext cx="0" cy="3968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Line cutout">
            <a:extLst>
              <a:ext uri="{FF2B5EF4-FFF2-40B4-BE49-F238E27FC236}">
                <a16:creationId xmlns:a16="http://schemas.microsoft.com/office/drawing/2014/main" id="{08308E15-7231-4058-A330-6E17FED2D367}"/>
              </a:ext>
            </a:extLst>
          </p:cNvPr>
          <p:cNvSpPr/>
          <p:nvPr userDrawn="1"/>
        </p:nvSpPr>
        <p:spPr>
          <a:xfrm>
            <a:off x="818354" y="6201650"/>
            <a:ext cx="6350" cy="3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nvGrpSpPr>
          <p:cNvPr id="44" name="(c) Ipsos cutout" hidden="1">
            <a:extLst>
              <a:ext uri="{FF2B5EF4-FFF2-40B4-BE49-F238E27FC236}">
                <a16:creationId xmlns:a16="http://schemas.microsoft.com/office/drawing/2014/main" id="{0E42189F-7BBA-4D6E-BA81-CEE0BF050273}"/>
              </a:ext>
            </a:extLst>
          </p:cNvPr>
          <p:cNvGrpSpPr/>
          <p:nvPr userDrawn="1"/>
        </p:nvGrpSpPr>
        <p:grpSpPr>
          <a:xfrm>
            <a:off x="11344442" y="6662356"/>
            <a:ext cx="385950" cy="105928"/>
            <a:chOff x="11344442" y="6662356"/>
            <a:chExt cx="385950" cy="105928"/>
          </a:xfrm>
        </p:grpSpPr>
        <p:sp>
          <p:nvSpPr>
            <p:cNvPr id="45" name="Freeform: Shape 44">
              <a:extLst>
                <a:ext uri="{FF2B5EF4-FFF2-40B4-BE49-F238E27FC236}">
                  <a16:creationId xmlns:a16="http://schemas.microsoft.com/office/drawing/2014/main" id="{FD843A2F-F2BC-4D5B-A0E3-ACBDFDC0016F}"/>
                </a:ext>
              </a:extLst>
            </p:cNvPr>
            <p:cNvSpPr/>
            <p:nvPr userDrawn="1"/>
          </p:nvSpPr>
          <p:spPr>
            <a:xfrm>
              <a:off x="11344442" y="6662356"/>
              <a:ext cx="84219" cy="84218"/>
            </a:xfrm>
            <a:custGeom>
              <a:avLst/>
              <a:gdLst/>
              <a:ahLst/>
              <a:cxnLst/>
              <a:rect l="l" t="t" r="r" b="b"/>
              <a:pathLst>
                <a:path w="84219" h="84218">
                  <a:moveTo>
                    <a:pt x="42137" y="0"/>
                  </a:moveTo>
                  <a:cubicBezTo>
                    <a:pt x="49207" y="0"/>
                    <a:pt x="56109" y="1814"/>
                    <a:pt x="62843" y="5441"/>
                  </a:cubicBezTo>
                  <a:cubicBezTo>
                    <a:pt x="69578" y="9069"/>
                    <a:pt x="74824" y="14259"/>
                    <a:pt x="78582" y="21012"/>
                  </a:cubicBezTo>
                  <a:cubicBezTo>
                    <a:pt x="82340" y="27765"/>
                    <a:pt x="84219" y="34807"/>
                    <a:pt x="84219" y="42137"/>
                  </a:cubicBezTo>
                  <a:cubicBezTo>
                    <a:pt x="84219" y="49392"/>
                    <a:pt x="82368" y="56368"/>
                    <a:pt x="78665" y="63066"/>
                  </a:cubicBezTo>
                  <a:cubicBezTo>
                    <a:pt x="74963" y="69763"/>
                    <a:pt x="69773" y="74963"/>
                    <a:pt x="63094" y="78665"/>
                  </a:cubicBezTo>
                  <a:cubicBezTo>
                    <a:pt x="56416" y="82367"/>
                    <a:pt x="49430" y="84218"/>
                    <a:pt x="42137" y="84218"/>
                  </a:cubicBezTo>
                  <a:cubicBezTo>
                    <a:pt x="34845" y="84218"/>
                    <a:pt x="27859" y="82367"/>
                    <a:pt x="21181" y="78665"/>
                  </a:cubicBezTo>
                  <a:cubicBezTo>
                    <a:pt x="14502" y="74963"/>
                    <a:pt x="9302" y="69763"/>
                    <a:pt x="5581" y="63066"/>
                  </a:cubicBezTo>
                  <a:cubicBezTo>
                    <a:pt x="1861" y="56368"/>
                    <a:pt x="0" y="49392"/>
                    <a:pt x="0" y="42137"/>
                  </a:cubicBezTo>
                  <a:cubicBezTo>
                    <a:pt x="0" y="34807"/>
                    <a:pt x="1889" y="27765"/>
                    <a:pt x="5665" y="21012"/>
                  </a:cubicBezTo>
                  <a:cubicBezTo>
                    <a:pt x="9442" y="14259"/>
                    <a:pt x="14697" y="9069"/>
                    <a:pt x="21432" y="5441"/>
                  </a:cubicBezTo>
                  <a:cubicBezTo>
                    <a:pt x="28166" y="1814"/>
                    <a:pt x="35068" y="0"/>
                    <a:pt x="42137" y="0"/>
                  </a:cubicBezTo>
                  <a:close/>
                  <a:moveTo>
                    <a:pt x="42137" y="6976"/>
                  </a:moveTo>
                  <a:cubicBezTo>
                    <a:pt x="36221" y="6976"/>
                    <a:pt x="30464" y="8492"/>
                    <a:pt x="24864" y="11525"/>
                  </a:cubicBezTo>
                  <a:cubicBezTo>
                    <a:pt x="19264" y="14557"/>
                    <a:pt x="14883" y="18892"/>
                    <a:pt x="11721" y="24528"/>
                  </a:cubicBezTo>
                  <a:cubicBezTo>
                    <a:pt x="8558" y="30165"/>
                    <a:pt x="6977" y="36035"/>
                    <a:pt x="6977" y="42137"/>
                  </a:cubicBezTo>
                  <a:cubicBezTo>
                    <a:pt x="6977" y="48201"/>
                    <a:pt x="8530" y="54015"/>
                    <a:pt x="11637" y="59577"/>
                  </a:cubicBezTo>
                  <a:cubicBezTo>
                    <a:pt x="14744" y="65140"/>
                    <a:pt x="19088" y="69475"/>
                    <a:pt x="24669" y="72581"/>
                  </a:cubicBezTo>
                  <a:cubicBezTo>
                    <a:pt x="30250" y="75688"/>
                    <a:pt x="36073" y="77242"/>
                    <a:pt x="42137" y="77242"/>
                  </a:cubicBezTo>
                  <a:cubicBezTo>
                    <a:pt x="48202" y="77242"/>
                    <a:pt x="54025" y="75688"/>
                    <a:pt x="59606" y="72581"/>
                  </a:cubicBezTo>
                  <a:cubicBezTo>
                    <a:pt x="65187" y="69475"/>
                    <a:pt x="69522" y="65140"/>
                    <a:pt x="72610" y="59577"/>
                  </a:cubicBezTo>
                  <a:cubicBezTo>
                    <a:pt x="75698" y="54015"/>
                    <a:pt x="77242" y="48201"/>
                    <a:pt x="77242" y="42137"/>
                  </a:cubicBezTo>
                  <a:cubicBezTo>
                    <a:pt x="77242" y="36035"/>
                    <a:pt x="75670" y="30165"/>
                    <a:pt x="72526" y="24528"/>
                  </a:cubicBezTo>
                  <a:cubicBezTo>
                    <a:pt x="69382" y="18892"/>
                    <a:pt x="65001" y="14557"/>
                    <a:pt x="59383" y="11525"/>
                  </a:cubicBezTo>
                  <a:cubicBezTo>
                    <a:pt x="53765" y="8492"/>
                    <a:pt x="48016" y="6976"/>
                    <a:pt x="42137" y="6976"/>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46" name="Freeform: Shape 45">
              <a:extLst>
                <a:ext uri="{FF2B5EF4-FFF2-40B4-BE49-F238E27FC236}">
                  <a16:creationId xmlns:a16="http://schemas.microsoft.com/office/drawing/2014/main" id="{E67FD06E-22DF-4522-8A29-F144FF6904A9}"/>
                </a:ext>
              </a:extLst>
            </p:cNvPr>
            <p:cNvSpPr/>
            <p:nvPr userDrawn="1"/>
          </p:nvSpPr>
          <p:spPr>
            <a:xfrm>
              <a:off x="11469235" y="6663751"/>
              <a:ext cx="10827" cy="81818"/>
            </a:xfrm>
            <a:custGeom>
              <a:avLst/>
              <a:gdLst/>
              <a:ahLst/>
              <a:cxnLst/>
              <a:rect l="l" t="t" r="r" b="b"/>
              <a:pathLst>
                <a:path w="10827" h="81818">
                  <a:moveTo>
                    <a:pt x="0" y="0"/>
                  </a:moveTo>
                  <a:lnTo>
                    <a:pt x="10827" y="0"/>
                  </a:lnTo>
                  <a:lnTo>
                    <a:pt x="10827" y="81818"/>
                  </a:lnTo>
                  <a:lnTo>
                    <a:pt x="0" y="81818"/>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47" name="Freeform: Shape 46">
              <a:extLst>
                <a:ext uri="{FF2B5EF4-FFF2-40B4-BE49-F238E27FC236}">
                  <a16:creationId xmlns:a16="http://schemas.microsoft.com/office/drawing/2014/main" id="{A5467A32-28C1-437D-B6BB-5BEC023E5EBB}"/>
                </a:ext>
              </a:extLst>
            </p:cNvPr>
            <p:cNvSpPr/>
            <p:nvPr userDrawn="1"/>
          </p:nvSpPr>
          <p:spPr>
            <a:xfrm>
              <a:off x="11364534" y="6678448"/>
              <a:ext cx="42416" cy="47774"/>
            </a:xfrm>
            <a:custGeom>
              <a:avLst/>
              <a:gdLst/>
              <a:ahLst/>
              <a:cxnLst/>
              <a:rect l="l" t="t" r="r" b="b"/>
              <a:pathLst>
                <a:path w="42416" h="47774">
                  <a:moveTo>
                    <a:pt x="22548" y="0"/>
                  </a:moveTo>
                  <a:cubicBezTo>
                    <a:pt x="27496" y="0"/>
                    <a:pt x="31608" y="1181"/>
                    <a:pt x="34882" y="3544"/>
                  </a:cubicBezTo>
                  <a:cubicBezTo>
                    <a:pt x="38156" y="5907"/>
                    <a:pt x="40388" y="9116"/>
                    <a:pt x="41579" y="13171"/>
                  </a:cubicBezTo>
                  <a:lnTo>
                    <a:pt x="34938" y="14790"/>
                  </a:lnTo>
                  <a:cubicBezTo>
                    <a:pt x="33821" y="12036"/>
                    <a:pt x="32175" y="9925"/>
                    <a:pt x="29998" y="8455"/>
                  </a:cubicBezTo>
                  <a:cubicBezTo>
                    <a:pt x="27822" y="6986"/>
                    <a:pt x="25264" y="6251"/>
                    <a:pt x="22324" y="6251"/>
                  </a:cubicBezTo>
                  <a:cubicBezTo>
                    <a:pt x="18046" y="6251"/>
                    <a:pt x="14520" y="7776"/>
                    <a:pt x="11748" y="10827"/>
                  </a:cubicBezTo>
                  <a:cubicBezTo>
                    <a:pt x="8976" y="13878"/>
                    <a:pt x="7590" y="18250"/>
                    <a:pt x="7590" y="23943"/>
                  </a:cubicBezTo>
                  <a:cubicBezTo>
                    <a:pt x="7590" y="29635"/>
                    <a:pt x="8902" y="33942"/>
                    <a:pt x="11525" y="36863"/>
                  </a:cubicBezTo>
                  <a:cubicBezTo>
                    <a:pt x="14148" y="39784"/>
                    <a:pt x="17543" y="41244"/>
                    <a:pt x="21711" y="41244"/>
                  </a:cubicBezTo>
                  <a:cubicBezTo>
                    <a:pt x="25059" y="41244"/>
                    <a:pt x="27999" y="40277"/>
                    <a:pt x="30529" y="38342"/>
                  </a:cubicBezTo>
                  <a:cubicBezTo>
                    <a:pt x="33059" y="36407"/>
                    <a:pt x="34733" y="33784"/>
                    <a:pt x="35552" y="30473"/>
                  </a:cubicBezTo>
                  <a:lnTo>
                    <a:pt x="42416" y="32482"/>
                  </a:lnTo>
                  <a:cubicBezTo>
                    <a:pt x="41300" y="37133"/>
                    <a:pt x="38928" y="40844"/>
                    <a:pt x="35300" y="43616"/>
                  </a:cubicBezTo>
                  <a:cubicBezTo>
                    <a:pt x="31673" y="46388"/>
                    <a:pt x="27273" y="47774"/>
                    <a:pt x="22101" y="47774"/>
                  </a:cubicBezTo>
                  <a:cubicBezTo>
                    <a:pt x="15553" y="47774"/>
                    <a:pt x="10232" y="45653"/>
                    <a:pt x="6139" y="41411"/>
                  </a:cubicBezTo>
                  <a:cubicBezTo>
                    <a:pt x="2047" y="37170"/>
                    <a:pt x="0" y="31291"/>
                    <a:pt x="0" y="23775"/>
                  </a:cubicBezTo>
                  <a:cubicBezTo>
                    <a:pt x="0" y="18864"/>
                    <a:pt x="930" y="14594"/>
                    <a:pt x="2791" y="10967"/>
                  </a:cubicBezTo>
                  <a:cubicBezTo>
                    <a:pt x="4651" y="7339"/>
                    <a:pt x="7302" y="4604"/>
                    <a:pt x="10744" y="2763"/>
                  </a:cubicBezTo>
                  <a:cubicBezTo>
                    <a:pt x="14185" y="921"/>
                    <a:pt x="18120" y="0"/>
                    <a:pt x="22548"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48" name="Freeform: Shape 47">
              <a:extLst>
                <a:ext uri="{FF2B5EF4-FFF2-40B4-BE49-F238E27FC236}">
                  <a16:creationId xmlns:a16="http://schemas.microsoft.com/office/drawing/2014/main" id="{36B0E33D-E4BE-47AA-AF1E-B18A001F15F5}"/>
                </a:ext>
              </a:extLst>
            </p:cNvPr>
            <p:cNvSpPr/>
            <p:nvPr userDrawn="1"/>
          </p:nvSpPr>
          <p:spPr>
            <a:xfrm>
              <a:off x="11497065" y="6684959"/>
              <a:ext cx="51458" cy="83325"/>
            </a:xfrm>
            <a:custGeom>
              <a:avLst/>
              <a:gdLst/>
              <a:ahLst/>
              <a:cxnLst/>
              <a:rect l="l" t="t" r="r" b="b"/>
              <a:pathLst>
                <a:path w="51458" h="83325">
                  <a:moveTo>
                    <a:pt x="26343" y="0"/>
                  </a:moveTo>
                  <a:cubicBezTo>
                    <a:pt x="31403" y="0"/>
                    <a:pt x="35868" y="1302"/>
                    <a:pt x="39738" y="3907"/>
                  </a:cubicBezTo>
                  <a:cubicBezTo>
                    <a:pt x="43607" y="6511"/>
                    <a:pt x="46528" y="10185"/>
                    <a:pt x="48500" y="14929"/>
                  </a:cubicBezTo>
                  <a:cubicBezTo>
                    <a:pt x="50472" y="19673"/>
                    <a:pt x="51458" y="24873"/>
                    <a:pt x="51458" y="30528"/>
                  </a:cubicBezTo>
                  <a:cubicBezTo>
                    <a:pt x="51458" y="36593"/>
                    <a:pt x="50369" y="42053"/>
                    <a:pt x="48193" y="46909"/>
                  </a:cubicBezTo>
                  <a:cubicBezTo>
                    <a:pt x="46016" y="51764"/>
                    <a:pt x="42854" y="55485"/>
                    <a:pt x="38705" y="58071"/>
                  </a:cubicBezTo>
                  <a:cubicBezTo>
                    <a:pt x="34556" y="60657"/>
                    <a:pt x="30194" y="61950"/>
                    <a:pt x="25617" y="61950"/>
                  </a:cubicBezTo>
                  <a:cubicBezTo>
                    <a:pt x="22269" y="61950"/>
                    <a:pt x="19264" y="61243"/>
                    <a:pt x="16604" y="59829"/>
                  </a:cubicBezTo>
                  <a:cubicBezTo>
                    <a:pt x="13944" y="58415"/>
                    <a:pt x="11758" y="56629"/>
                    <a:pt x="10046" y="54471"/>
                  </a:cubicBezTo>
                  <a:lnTo>
                    <a:pt x="10046" y="83325"/>
                  </a:lnTo>
                  <a:lnTo>
                    <a:pt x="0" y="83325"/>
                  </a:lnTo>
                  <a:lnTo>
                    <a:pt x="0" y="1339"/>
                  </a:lnTo>
                  <a:lnTo>
                    <a:pt x="9153" y="1339"/>
                  </a:lnTo>
                  <a:lnTo>
                    <a:pt x="9153" y="9041"/>
                  </a:lnTo>
                  <a:cubicBezTo>
                    <a:pt x="11311" y="6028"/>
                    <a:pt x="13748" y="3767"/>
                    <a:pt x="16465" y="2260"/>
                  </a:cubicBezTo>
                  <a:cubicBezTo>
                    <a:pt x="19181" y="753"/>
                    <a:pt x="22473" y="0"/>
                    <a:pt x="26343" y="0"/>
                  </a:cubicBezTo>
                  <a:close/>
                  <a:moveTo>
                    <a:pt x="25394" y="7869"/>
                  </a:moveTo>
                  <a:cubicBezTo>
                    <a:pt x="21115" y="7869"/>
                    <a:pt x="17330" y="9869"/>
                    <a:pt x="14037" y="13869"/>
                  </a:cubicBezTo>
                  <a:cubicBezTo>
                    <a:pt x="10744" y="17869"/>
                    <a:pt x="9098" y="23682"/>
                    <a:pt x="9098" y="31310"/>
                  </a:cubicBezTo>
                  <a:cubicBezTo>
                    <a:pt x="9098" y="38937"/>
                    <a:pt x="10642" y="44574"/>
                    <a:pt x="13730" y="48220"/>
                  </a:cubicBezTo>
                  <a:cubicBezTo>
                    <a:pt x="16818" y="51867"/>
                    <a:pt x="20557" y="53690"/>
                    <a:pt x="24948" y="53690"/>
                  </a:cubicBezTo>
                  <a:cubicBezTo>
                    <a:pt x="29413" y="53690"/>
                    <a:pt x="33236" y="51801"/>
                    <a:pt x="36417" y="48025"/>
                  </a:cubicBezTo>
                  <a:cubicBezTo>
                    <a:pt x="39598" y="44248"/>
                    <a:pt x="41189" y="38398"/>
                    <a:pt x="41189" y="30473"/>
                  </a:cubicBezTo>
                  <a:cubicBezTo>
                    <a:pt x="41189" y="22920"/>
                    <a:pt x="39635" y="17264"/>
                    <a:pt x="36528" y="13506"/>
                  </a:cubicBezTo>
                  <a:cubicBezTo>
                    <a:pt x="33422" y="9748"/>
                    <a:pt x="29710" y="7869"/>
                    <a:pt x="25394" y="7869"/>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49" name="Freeform: Shape 48">
              <a:extLst>
                <a:ext uri="{FF2B5EF4-FFF2-40B4-BE49-F238E27FC236}">
                  <a16:creationId xmlns:a16="http://schemas.microsoft.com/office/drawing/2014/main" id="{73EB7E36-506C-4D0A-94E7-59405FE2BB09}"/>
                </a:ext>
              </a:extLst>
            </p:cNvPr>
            <p:cNvSpPr/>
            <p:nvPr userDrawn="1"/>
          </p:nvSpPr>
          <p:spPr>
            <a:xfrm>
              <a:off x="11557341" y="6684959"/>
              <a:ext cx="49225" cy="61950"/>
            </a:xfrm>
            <a:custGeom>
              <a:avLst/>
              <a:gdLst/>
              <a:ahLst/>
              <a:cxnLst/>
              <a:rect l="l" t="t" r="r" b="b"/>
              <a:pathLst>
                <a:path w="49225" h="61950">
                  <a:moveTo>
                    <a:pt x="23496" y="0"/>
                  </a:moveTo>
                  <a:cubicBezTo>
                    <a:pt x="28147" y="0"/>
                    <a:pt x="32231" y="670"/>
                    <a:pt x="35747" y="2009"/>
                  </a:cubicBezTo>
                  <a:cubicBezTo>
                    <a:pt x="39263" y="3349"/>
                    <a:pt x="41858" y="5162"/>
                    <a:pt x="43532" y="7451"/>
                  </a:cubicBezTo>
                  <a:cubicBezTo>
                    <a:pt x="45207" y="9739"/>
                    <a:pt x="46360" y="12799"/>
                    <a:pt x="46993" y="16632"/>
                  </a:cubicBezTo>
                  <a:lnTo>
                    <a:pt x="37170" y="17971"/>
                  </a:lnTo>
                  <a:cubicBezTo>
                    <a:pt x="36723" y="14920"/>
                    <a:pt x="35430" y="12539"/>
                    <a:pt x="33291" y="10827"/>
                  </a:cubicBezTo>
                  <a:cubicBezTo>
                    <a:pt x="31152" y="9116"/>
                    <a:pt x="28129" y="8260"/>
                    <a:pt x="24222" y="8260"/>
                  </a:cubicBezTo>
                  <a:cubicBezTo>
                    <a:pt x="19608" y="8260"/>
                    <a:pt x="16315" y="9023"/>
                    <a:pt x="14343" y="10548"/>
                  </a:cubicBezTo>
                  <a:cubicBezTo>
                    <a:pt x="12371" y="12074"/>
                    <a:pt x="11385" y="13860"/>
                    <a:pt x="11385" y="15906"/>
                  </a:cubicBezTo>
                  <a:cubicBezTo>
                    <a:pt x="11385" y="17208"/>
                    <a:pt x="11795" y="18380"/>
                    <a:pt x="12613" y="19422"/>
                  </a:cubicBezTo>
                  <a:cubicBezTo>
                    <a:pt x="13432" y="20501"/>
                    <a:pt x="14715" y="21394"/>
                    <a:pt x="16464" y="22101"/>
                  </a:cubicBezTo>
                  <a:cubicBezTo>
                    <a:pt x="17469" y="22473"/>
                    <a:pt x="20427" y="23329"/>
                    <a:pt x="25338" y="24668"/>
                  </a:cubicBezTo>
                  <a:cubicBezTo>
                    <a:pt x="32445" y="26566"/>
                    <a:pt x="37402" y="28119"/>
                    <a:pt x="40212" y="29328"/>
                  </a:cubicBezTo>
                  <a:cubicBezTo>
                    <a:pt x="43021" y="30538"/>
                    <a:pt x="45225" y="32296"/>
                    <a:pt x="46825" y="34603"/>
                  </a:cubicBezTo>
                  <a:cubicBezTo>
                    <a:pt x="48425" y="36909"/>
                    <a:pt x="49225" y="39774"/>
                    <a:pt x="49225" y="43197"/>
                  </a:cubicBezTo>
                  <a:cubicBezTo>
                    <a:pt x="49225" y="46546"/>
                    <a:pt x="48248" y="49699"/>
                    <a:pt x="46295" y="52657"/>
                  </a:cubicBezTo>
                  <a:cubicBezTo>
                    <a:pt x="44342" y="55615"/>
                    <a:pt x="41523" y="57903"/>
                    <a:pt x="37840" y="59522"/>
                  </a:cubicBezTo>
                  <a:cubicBezTo>
                    <a:pt x="34156" y="61140"/>
                    <a:pt x="29989" y="61950"/>
                    <a:pt x="25338" y="61950"/>
                  </a:cubicBezTo>
                  <a:cubicBezTo>
                    <a:pt x="17636" y="61950"/>
                    <a:pt x="11767" y="60350"/>
                    <a:pt x="7730" y="57150"/>
                  </a:cubicBezTo>
                  <a:cubicBezTo>
                    <a:pt x="3693" y="53950"/>
                    <a:pt x="1116" y="49206"/>
                    <a:pt x="0" y="42918"/>
                  </a:cubicBezTo>
                  <a:lnTo>
                    <a:pt x="9934" y="41356"/>
                  </a:lnTo>
                  <a:cubicBezTo>
                    <a:pt x="10492" y="45337"/>
                    <a:pt x="12046" y="48388"/>
                    <a:pt x="14595" y="50509"/>
                  </a:cubicBezTo>
                  <a:cubicBezTo>
                    <a:pt x="17143" y="52629"/>
                    <a:pt x="20706" y="53690"/>
                    <a:pt x="25282" y="53690"/>
                  </a:cubicBezTo>
                  <a:cubicBezTo>
                    <a:pt x="29896" y="53690"/>
                    <a:pt x="33319" y="52750"/>
                    <a:pt x="35551" y="50871"/>
                  </a:cubicBezTo>
                  <a:cubicBezTo>
                    <a:pt x="37784" y="48992"/>
                    <a:pt x="38900" y="46788"/>
                    <a:pt x="38900" y="44258"/>
                  </a:cubicBezTo>
                  <a:cubicBezTo>
                    <a:pt x="38900" y="41988"/>
                    <a:pt x="37914" y="40202"/>
                    <a:pt x="35942" y="38900"/>
                  </a:cubicBezTo>
                  <a:cubicBezTo>
                    <a:pt x="34565" y="38007"/>
                    <a:pt x="31142" y="36872"/>
                    <a:pt x="25673" y="35496"/>
                  </a:cubicBezTo>
                  <a:cubicBezTo>
                    <a:pt x="18306" y="33635"/>
                    <a:pt x="13199" y="32026"/>
                    <a:pt x="10353" y="30668"/>
                  </a:cubicBezTo>
                  <a:cubicBezTo>
                    <a:pt x="7507" y="29310"/>
                    <a:pt x="5349" y="27431"/>
                    <a:pt x="3879" y="25031"/>
                  </a:cubicBezTo>
                  <a:cubicBezTo>
                    <a:pt x="2409" y="22631"/>
                    <a:pt x="1674" y="19980"/>
                    <a:pt x="1674" y="17078"/>
                  </a:cubicBezTo>
                  <a:cubicBezTo>
                    <a:pt x="1674" y="14436"/>
                    <a:pt x="2279" y="11990"/>
                    <a:pt x="3488" y="9739"/>
                  </a:cubicBezTo>
                  <a:cubicBezTo>
                    <a:pt x="4697" y="7488"/>
                    <a:pt x="6344" y="5618"/>
                    <a:pt x="8427" y="4130"/>
                  </a:cubicBezTo>
                  <a:cubicBezTo>
                    <a:pt x="9990" y="2977"/>
                    <a:pt x="12120" y="2000"/>
                    <a:pt x="14818" y="1200"/>
                  </a:cubicBezTo>
                  <a:cubicBezTo>
                    <a:pt x="17515" y="400"/>
                    <a:pt x="20408" y="0"/>
                    <a:pt x="23496"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50" name="Freeform: Shape 49">
              <a:extLst>
                <a:ext uri="{FF2B5EF4-FFF2-40B4-BE49-F238E27FC236}">
                  <a16:creationId xmlns:a16="http://schemas.microsoft.com/office/drawing/2014/main" id="{F614AAA0-7179-4F00-B7D6-9FA582B3E437}"/>
                </a:ext>
              </a:extLst>
            </p:cNvPr>
            <p:cNvSpPr/>
            <p:nvPr userDrawn="1"/>
          </p:nvSpPr>
          <p:spPr>
            <a:xfrm>
              <a:off x="11614771" y="6684959"/>
              <a:ext cx="55532" cy="61950"/>
            </a:xfrm>
            <a:custGeom>
              <a:avLst/>
              <a:gdLst/>
              <a:ahLst/>
              <a:cxnLst/>
              <a:rect l="l" t="t" r="r" b="b"/>
              <a:pathLst>
                <a:path w="55532" h="61950">
                  <a:moveTo>
                    <a:pt x="27794" y="0"/>
                  </a:moveTo>
                  <a:cubicBezTo>
                    <a:pt x="35942" y="0"/>
                    <a:pt x="42602" y="2670"/>
                    <a:pt x="47774" y="8009"/>
                  </a:cubicBezTo>
                  <a:cubicBezTo>
                    <a:pt x="52946" y="13348"/>
                    <a:pt x="55532" y="20724"/>
                    <a:pt x="55532" y="30138"/>
                  </a:cubicBezTo>
                  <a:cubicBezTo>
                    <a:pt x="55532" y="37765"/>
                    <a:pt x="54387" y="43765"/>
                    <a:pt x="52099" y="48137"/>
                  </a:cubicBezTo>
                  <a:cubicBezTo>
                    <a:pt x="49811" y="52508"/>
                    <a:pt x="46481" y="55904"/>
                    <a:pt x="42109" y="58322"/>
                  </a:cubicBezTo>
                  <a:cubicBezTo>
                    <a:pt x="37737" y="60740"/>
                    <a:pt x="32966" y="61950"/>
                    <a:pt x="27794" y="61950"/>
                  </a:cubicBezTo>
                  <a:cubicBezTo>
                    <a:pt x="19497" y="61950"/>
                    <a:pt x="12790" y="59289"/>
                    <a:pt x="7674" y="53969"/>
                  </a:cubicBezTo>
                  <a:cubicBezTo>
                    <a:pt x="2558" y="48648"/>
                    <a:pt x="0" y="40984"/>
                    <a:pt x="0" y="30975"/>
                  </a:cubicBezTo>
                  <a:cubicBezTo>
                    <a:pt x="0" y="19999"/>
                    <a:pt x="3051" y="11869"/>
                    <a:pt x="9153" y="6586"/>
                  </a:cubicBezTo>
                  <a:cubicBezTo>
                    <a:pt x="14250" y="2195"/>
                    <a:pt x="20464" y="0"/>
                    <a:pt x="27794" y="0"/>
                  </a:cubicBezTo>
                  <a:close/>
                  <a:moveTo>
                    <a:pt x="27794" y="8316"/>
                  </a:moveTo>
                  <a:cubicBezTo>
                    <a:pt x="22771" y="8316"/>
                    <a:pt x="18604" y="10195"/>
                    <a:pt x="15292" y="13953"/>
                  </a:cubicBezTo>
                  <a:cubicBezTo>
                    <a:pt x="11981" y="17711"/>
                    <a:pt x="10325" y="23385"/>
                    <a:pt x="10325" y="30975"/>
                  </a:cubicBezTo>
                  <a:cubicBezTo>
                    <a:pt x="10325" y="38565"/>
                    <a:pt x="11981" y="44248"/>
                    <a:pt x="15292" y="48025"/>
                  </a:cubicBezTo>
                  <a:cubicBezTo>
                    <a:pt x="18604" y="51801"/>
                    <a:pt x="22771" y="53690"/>
                    <a:pt x="27794" y="53690"/>
                  </a:cubicBezTo>
                  <a:cubicBezTo>
                    <a:pt x="32779" y="53690"/>
                    <a:pt x="36928" y="51792"/>
                    <a:pt x="40240" y="47997"/>
                  </a:cubicBezTo>
                  <a:cubicBezTo>
                    <a:pt x="43551" y="44202"/>
                    <a:pt x="45207" y="38416"/>
                    <a:pt x="45207" y="30640"/>
                  </a:cubicBezTo>
                  <a:cubicBezTo>
                    <a:pt x="45207" y="23310"/>
                    <a:pt x="43542" y="17757"/>
                    <a:pt x="40212" y="13981"/>
                  </a:cubicBezTo>
                  <a:cubicBezTo>
                    <a:pt x="36882" y="10204"/>
                    <a:pt x="32742" y="8316"/>
                    <a:pt x="27794" y="8316"/>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51" name="Freeform: Shape 50">
              <a:extLst>
                <a:ext uri="{FF2B5EF4-FFF2-40B4-BE49-F238E27FC236}">
                  <a16:creationId xmlns:a16="http://schemas.microsoft.com/office/drawing/2014/main" id="{BBF84D52-5F14-4C29-9119-B378FB71813D}"/>
                </a:ext>
              </a:extLst>
            </p:cNvPr>
            <p:cNvSpPr/>
            <p:nvPr userDrawn="1"/>
          </p:nvSpPr>
          <p:spPr>
            <a:xfrm>
              <a:off x="11681167" y="6684959"/>
              <a:ext cx="49225" cy="61950"/>
            </a:xfrm>
            <a:custGeom>
              <a:avLst/>
              <a:gdLst/>
              <a:ahLst/>
              <a:cxnLst/>
              <a:rect l="l" t="t" r="r" b="b"/>
              <a:pathLst>
                <a:path w="49225" h="61950">
                  <a:moveTo>
                    <a:pt x="23496" y="0"/>
                  </a:moveTo>
                  <a:cubicBezTo>
                    <a:pt x="28147" y="0"/>
                    <a:pt x="32231" y="670"/>
                    <a:pt x="35747" y="2009"/>
                  </a:cubicBezTo>
                  <a:cubicBezTo>
                    <a:pt x="39263" y="3349"/>
                    <a:pt x="41858" y="5162"/>
                    <a:pt x="43532" y="7451"/>
                  </a:cubicBezTo>
                  <a:cubicBezTo>
                    <a:pt x="45207" y="9739"/>
                    <a:pt x="46360" y="12799"/>
                    <a:pt x="46993" y="16632"/>
                  </a:cubicBezTo>
                  <a:lnTo>
                    <a:pt x="37170" y="17971"/>
                  </a:lnTo>
                  <a:cubicBezTo>
                    <a:pt x="36723" y="14920"/>
                    <a:pt x="35430" y="12539"/>
                    <a:pt x="33291" y="10827"/>
                  </a:cubicBezTo>
                  <a:cubicBezTo>
                    <a:pt x="31152" y="9116"/>
                    <a:pt x="28129" y="8260"/>
                    <a:pt x="24222" y="8260"/>
                  </a:cubicBezTo>
                  <a:cubicBezTo>
                    <a:pt x="19608" y="8260"/>
                    <a:pt x="16315" y="9023"/>
                    <a:pt x="14343" y="10548"/>
                  </a:cubicBezTo>
                  <a:cubicBezTo>
                    <a:pt x="12371" y="12074"/>
                    <a:pt x="11385" y="13860"/>
                    <a:pt x="11385" y="15906"/>
                  </a:cubicBezTo>
                  <a:cubicBezTo>
                    <a:pt x="11385" y="17208"/>
                    <a:pt x="11795" y="18380"/>
                    <a:pt x="12613" y="19422"/>
                  </a:cubicBezTo>
                  <a:cubicBezTo>
                    <a:pt x="13432" y="20501"/>
                    <a:pt x="14715" y="21394"/>
                    <a:pt x="16464" y="22101"/>
                  </a:cubicBezTo>
                  <a:cubicBezTo>
                    <a:pt x="17469" y="22473"/>
                    <a:pt x="20427" y="23329"/>
                    <a:pt x="25338" y="24668"/>
                  </a:cubicBezTo>
                  <a:cubicBezTo>
                    <a:pt x="32445" y="26566"/>
                    <a:pt x="37402" y="28119"/>
                    <a:pt x="40212" y="29328"/>
                  </a:cubicBezTo>
                  <a:cubicBezTo>
                    <a:pt x="43021" y="30538"/>
                    <a:pt x="45225" y="32296"/>
                    <a:pt x="46825" y="34603"/>
                  </a:cubicBezTo>
                  <a:cubicBezTo>
                    <a:pt x="48425" y="36909"/>
                    <a:pt x="49225" y="39774"/>
                    <a:pt x="49225" y="43197"/>
                  </a:cubicBezTo>
                  <a:cubicBezTo>
                    <a:pt x="49225" y="46546"/>
                    <a:pt x="48248" y="49699"/>
                    <a:pt x="46295" y="52657"/>
                  </a:cubicBezTo>
                  <a:cubicBezTo>
                    <a:pt x="44342" y="55615"/>
                    <a:pt x="41523" y="57903"/>
                    <a:pt x="37840" y="59522"/>
                  </a:cubicBezTo>
                  <a:cubicBezTo>
                    <a:pt x="34156" y="61140"/>
                    <a:pt x="29989" y="61950"/>
                    <a:pt x="25338" y="61950"/>
                  </a:cubicBezTo>
                  <a:cubicBezTo>
                    <a:pt x="17636" y="61950"/>
                    <a:pt x="11767" y="60350"/>
                    <a:pt x="7730" y="57150"/>
                  </a:cubicBezTo>
                  <a:cubicBezTo>
                    <a:pt x="3693" y="53950"/>
                    <a:pt x="1116" y="49206"/>
                    <a:pt x="0" y="42918"/>
                  </a:cubicBezTo>
                  <a:lnTo>
                    <a:pt x="9934" y="41356"/>
                  </a:lnTo>
                  <a:cubicBezTo>
                    <a:pt x="10492" y="45337"/>
                    <a:pt x="12046" y="48388"/>
                    <a:pt x="14595" y="50509"/>
                  </a:cubicBezTo>
                  <a:cubicBezTo>
                    <a:pt x="17143" y="52629"/>
                    <a:pt x="20706" y="53690"/>
                    <a:pt x="25282" y="53690"/>
                  </a:cubicBezTo>
                  <a:cubicBezTo>
                    <a:pt x="29896" y="53690"/>
                    <a:pt x="33319" y="52750"/>
                    <a:pt x="35551" y="50871"/>
                  </a:cubicBezTo>
                  <a:cubicBezTo>
                    <a:pt x="37784" y="48992"/>
                    <a:pt x="38900" y="46788"/>
                    <a:pt x="38900" y="44258"/>
                  </a:cubicBezTo>
                  <a:cubicBezTo>
                    <a:pt x="38900" y="41988"/>
                    <a:pt x="37914" y="40202"/>
                    <a:pt x="35942" y="38900"/>
                  </a:cubicBezTo>
                  <a:cubicBezTo>
                    <a:pt x="34565" y="38007"/>
                    <a:pt x="31142" y="36872"/>
                    <a:pt x="25673" y="35496"/>
                  </a:cubicBezTo>
                  <a:cubicBezTo>
                    <a:pt x="18306" y="33635"/>
                    <a:pt x="13199" y="32026"/>
                    <a:pt x="10353" y="30668"/>
                  </a:cubicBezTo>
                  <a:cubicBezTo>
                    <a:pt x="7507" y="29310"/>
                    <a:pt x="5349" y="27431"/>
                    <a:pt x="3879" y="25031"/>
                  </a:cubicBezTo>
                  <a:cubicBezTo>
                    <a:pt x="2409" y="22631"/>
                    <a:pt x="1674" y="19980"/>
                    <a:pt x="1674" y="17078"/>
                  </a:cubicBezTo>
                  <a:cubicBezTo>
                    <a:pt x="1674" y="14436"/>
                    <a:pt x="2279" y="11990"/>
                    <a:pt x="3488" y="9739"/>
                  </a:cubicBezTo>
                  <a:cubicBezTo>
                    <a:pt x="4697" y="7488"/>
                    <a:pt x="6344" y="5618"/>
                    <a:pt x="8427" y="4130"/>
                  </a:cubicBezTo>
                  <a:cubicBezTo>
                    <a:pt x="9990" y="2977"/>
                    <a:pt x="12120" y="2000"/>
                    <a:pt x="14818" y="1200"/>
                  </a:cubicBezTo>
                  <a:cubicBezTo>
                    <a:pt x="17515" y="400"/>
                    <a:pt x="20408" y="0"/>
                    <a:pt x="23496"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53" name="Logo shape cutout" hidden="1">
            <a:extLst>
              <a:ext uri="{FF2B5EF4-FFF2-40B4-BE49-F238E27FC236}">
                <a16:creationId xmlns:a16="http://schemas.microsoft.com/office/drawing/2014/main" id="{07B5C8FF-30B3-4ED3-865D-0966557F2896}"/>
              </a:ext>
            </a:extLst>
          </p:cNvPr>
          <p:cNvSpPr>
            <a:spLocks/>
          </p:cNvSpPr>
          <p:nvPr userDrawn="1"/>
        </p:nvSpPr>
        <p:spPr bwMode="auto">
          <a:xfrm>
            <a:off x="11344276" y="6196640"/>
            <a:ext cx="446338" cy="409329"/>
          </a:xfrm>
          <a:custGeom>
            <a:avLst/>
            <a:gdLst>
              <a:gd name="connsiteX0" fmla="*/ 0 w 860833"/>
              <a:gd name="connsiteY0" fmla="*/ 0 h 789456"/>
              <a:gd name="connsiteX1" fmla="*/ 842054 w 860833"/>
              <a:gd name="connsiteY1" fmla="*/ 0 h 789456"/>
              <a:gd name="connsiteX2" fmla="*/ 793797 w 860833"/>
              <a:gd name="connsiteY2" fmla="*/ 688571 h 789456"/>
              <a:gd name="connsiteX3" fmla="*/ 758409 w 860833"/>
              <a:gd name="connsiteY3" fmla="*/ 789456 h 789456"/>
              <a:gd name="connsiteX4" fmla="*/ 0 w 860833"/>
              <a:gd name="connsiteY4" fmla="*/ 789456 h 789456"/>
              <a:gd name="connsiteX5" fmla="*/ 0 w 860833"/>
              <a:gd name="connsiteY5" fmla="*/ 651896 h 789456"/>
              <a:gd name="connsiteX6" fmla="*/ 0 w 860833"/>
              <a:gd name="connsiteY6" fmla="*/ 0 h 78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833" h="789456">
                <a:moveTo>
                  <a:pt x="0" y="0"/>
                </a:moveTo>
                <a:cubicBezTo>
                  <a:pt x="842054" y="0"/>
                  <a:pt x="842054" y="0"/>
                  <a:pt x="842054" y="0"/>
                </a:cubicBezTo>
                <a:cubicBezTo>
                  <a:pt x="874996" y="230865"/>
                  <a:pt x="867984" y="451672"/>
                  <a:pt x="793797" y="688571"/>
                </a:cubicBezTo>
                <a:lnTo>
                  <a:pt x="758409" y="789456"/>
                </a:lnTo>
                <a:lnTo>
                  <a:pt x="0" y="789456"/>
                </a:lnTo>
                <a:lnTo>
                  <a:pt x="0" y="651896"/>
                </a:lnTo>
                <a:cubicBezTo>
                  <a:pt x="0" y="0"/>
                  <a:pt x="0" y="0"/>
                  <a:pt x="0" y="0"/>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nl-BE" noProof="0" dirty="0"/>
          </a:p>
        </p:txBody>
      </p:sp>
      <p:sp>
        <p:nvSpPr>
          <p:cNvPr id="13" name="(c)Ipsos">
            <a:extLst>
              <a:ext uri="{FF2B5EF4-FFF2-40B4-BE49-F238E27FC236}">
                <a16:creationId xmlns:a16="http://schemas.microsoft.com/office/drawing/2014/main" id="{03AB80D6-18F7-4D93-942E-F3F63CB8C8C4}"/>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dirty="0">
                <a:solidFill>
                  <a:schemeClr val="bg1"/>
                </a:solidFill>
              </a:rPr>
              <a:t>© Ipsos</a:t>
            </a:r>
          </a:p>
        </p:txBody>
      </p:sp>
      <p:pic>
        <p:nvPicPr>
          <p:cNvPr id="20" name="IpsosLogo">
            <a:extLst>
              <a:ext uri="{FF2B5EF4-FFF2-40B4-BE49-F238E27FC236}">
                <a16:creationId xmlns:a16="http://schemas.microsoft.com/office/drawing/2014/main" id="{BDDC34AF-9BFB-4CFB-8025-0331A178D8E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222068404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07988" y="368300"/>
            <a:ext cx="11376023" cy="387798"/>
          </a:xfrm>
          <a:prstGeom prst="rect">
            <a:avLst/>
          </a:prstGeom>
        </p:spPr>
        <p:txBody>
          <a:bodyPr vert="horz" wrap="square" lIns="0" tIns="0" rIns="0" bIns="0" rtlCol="0" anchor="t">
            <a:noAutofit/>
          </a:bodyPr>
          <a:lstStyle/>
          <a:p>
            <a:r>
              <a:rPr lang="nl-BE" noProof="0" dirty="0"/>
              <a:t>TITLE OF THE SLIDE – one line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11892" y="1196975"/>
            <a:ext cx="11372119" cy="4662805"/>
          </a:xfrm>
          <a:prstGeom prst="rect">
            <a:avLst/>
          </a:prstGeom>
        </p:spPr>
        <p:txBody>
          <a:bodyPr vert="horz" lIns="0" tIns="0" rIns="0" bIns="0" rtlCol="0">
            <a:noAutofit/>
          </a:bodyPr>
          <a:lstStyle/>
          <a:p>
            <a:pPr lvl="0"/>
            <a:r>
              <a:rPr lang="nl-BE" noProof="0" dirty="0"/>
              <a:t>Click to change the text styles on the slide master</a:t>
            </a:r>
          </a:p>
          <a:p>
            <a:pPr lvl="0"/>
            <a:r>
              <a:rPr lang="nl-BE" noProof="0" dirty="0"/>
              <a:t>First level</a:t>
            </a:r>
          </a:p>
          <a:p>
            <a:pPr lvl="1"/>
            <a:r>
              <a:rPr lang="nl-BE" noProof="0" dirty="0"/>
              <a:t>Second level</a:t>
            </a:r>
          </a:p>
          <a:p>
            <a:pPr lvl="2"/>
            <a:r>
              <a:rPr lang="nl-BE" noProof="0" dirty="0"/>
              <a:t>Third level</a:t>
            </a:r>
          </a:p>
          <a:p>
            <a:pPr lvl="3"/>
            <a:r>
              <a:rPr lang="nl-BE" noProof="0" dirty="0"/>
              <a:t>Fourth level</a:t>
            </a:r>
          </a:p>
          <a:p>
            <a:pPr lvl="4"/>
            <a:r>
              <a:rPr lang="nl-BE" noProof="0" dirty="0"/>
              <a:t>Fifth level</a:t>
            </a:r>
          </a:p>
        </p:txBody>
      </p:sp>
      <p:sp>
        <p:nvSpPr>
          <p:cNvPr id="6" name="Espace réservé du numéro de diapositive 5">
            <a:extLst>
              <a:ext uri="{FF2B5EF4-FFF2-40B4-BE49-F238E27FC236}">
                <a16:creationId xmlns:a16="http://schemas.microsoft.com/office/drawing/2014/main" id="{82FC3E58-D3FF-4715-9A44-E12BDE0AE046}"/>
              </a:ext>
            </a:extLst>
          </p:cNvPr>
          <p:cNvSpPr>
            <a:spLocks noGrp="1"/>
          </p:cNvSpPr>
          <p:nvPr>
            <p:ph type="sldNum" sz="quarter" idx="4"/>
          </p:nvPr>
        </p:nvSpPr>
        <p:spPr>
          <a:xfrm>
            <a:off x="407988" y="6200775"/>
            <a:ext cx="413543" cy="396875"/>
          </a:xfrm>
          <a:prstGeom prst="rect">
            <a:avLst/>
          </a:prstGeom>
        </p:spPr>
        <p:txBody>
          <a:bodyPr vert="horz" lIns="0" tIns="0" rIns="108000" bIns="0" rtlCol="0" anchor="ctr"/>
          <a:lstStyle>
            <a:lvl1pPr algn="r">
              <a:defRPr sz="900" b="1">
                <a:solidFill>
                  <a:schemeClr val="bg2">
                    <a:lumMod val="75000"/>
                  </a:schemeClr>
                </a:solidFill>
                <a:latin typeface="+mj-lt"/>
              </a:defRPr>
            </a:lvl1pPr>
          </a:lstStyle>
          <a:p>
            <a:fld id="{D61AABEC-672F-4B68-B914-690DA978312C}" type="slidenum">
              <a:rPr lang="nl-BE" smtClean="0"/>
              <a:pPr/>
              <a:t>‹#›</a:t>
            </a:fld>
            <a:r>
              <a:rPr lang="nl-BE" dirty="0"/>
              <a:t> </a:t>
            </a:r>
          </a:p>
        </p:txBody>
      </p:sp>
      <p:sp>
        <p:nvSpPr>
          <p:cNvPr id="5" name="(c) Ipsos">
            <a:extLst>
              <a:ext uri="{FF2B5EF4-FFF2-40B4-BE49-F238E27FC236}">
                <a16:creationId xmlns:a16="http://schemas.microsoft.com/office/drawing/2014/main" id="{6ECE0C9D-E763-459F-AAF6-674D699E3022}"/>
              </a:ext>
            </a:extLst>
          </p:cNvPr>
          <p:cNvSpPr txBox="1"/>
          <p:nvPr userDrawn="1"/>
        </p:nvSpPr>
        <p:spPr>
          <a:xfrm>
            <a:off x="11344275" y="6597650"/>
            <a:ext cx="392736" cy="174851"/>
          </a:xfrm>
          <a:prstGeom prst="rect">
            <a:avLst/>
          </a:prstGeom>
          <a:noFill/>
        </p:spPr>
        <p:txBody>
          <a:bodyPr wrap="none" lIns="0" tIns="36000" rIns="0" bIns="0" rtlCol="0">
            <a:spAutoFit/>
          </a:bodyPr>
          <a:lstStyle/>
          <a:p>
            <a:r>
              <a:rPr lang="nl-BE" sz="900" dirty="0">
                <a:solidFill>
                  <a:schemeClr val="bg2">
                    <a:lumMod val="75000"/>
                  </a:schemeClr>
                </a:solidFill>
              </a:rPr>
              <a:t>© Ipsos</a:t>
            </a:r>
          </a:p>
        </p:txBody>
      </p:sp>
      <p:cxnSp>
        <p:nvCxnSpPr>
          <p:cNvPr id="9" name="Straight Connector 8">
            <a:extLst>
              <a:ext uri="{FF2B5EF4-FFF2-40B4-BE49-F238E27FC236}">
                <a16:creationId xmlns:a16="http://schemas.microsoft.com/office/drawing/2014/main" id="{C7DC0234-AE1D-4E4F-9B36-FF599DB26CBB}"/>
              </a:ext>
            </a:extLst>
          </p:cNvPr>
          <p:cNvCxnSpPr/>
          <p:nvPr userDrawn="1"/>
        </p:nvCxnSpPr>
        <p:spPr>
          <a:xfrm>
            <a:off x="821531" y="6200775"/>
            <a:ext cx="0" cy="39687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Graphique 8">
            <a:extLst>
              <a:ext uri="{FF2B5EF4-FFF2-40B4-BE49-F238E27FC236}">
                <a16:creationId xmlns:a16="http://schemas.microsoft.com/office/drawing/2014/main" id="{3A546AA0-C6B3-42C0-8186-4347A8A4C660}"/>
              </a:ext>
            </a:extLst>
          </p:cNvPr>
          <p:cNvPicPr>
            <a:picLocks noChangeAspect="1"/>
          </p:cNvPicPr>
          <p:nvPr userDrawn="1"/>
        </p:nvPicPr>
        <p:blipFill>
          <a:blip r:embed="rId4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pic>
        <p:nvPicPr>
          <p:cNvPr id="13" name="Revision_img_PEND" descr="A close up of a clock&#10;&#10;Description automatically generated" hidden="1">
            <a:extLst>
              <a:ext uri="{FF2B5EF4-FFF2-40B4-BE49-F238E27FC236}">
                <a16:creationId xmlns:a16="http://schemas.microsoft.com/office/drawing/2014/main" id="{D4C9F46A-6DF0-4394-AED2-E263E37EA84E}"/>
              </a:ext>
            </a:extLst>
          </p:cNvPr>
          <p:cNvPicPr>
            <a:picLocks noChangeAspect="1"/>
          </p:cNvPicPr>
          <p:nvPr userDrawn="1"/>
        </p:nvPicPr>
        <p:blipFill>
          <a:blip r:embed="rId43">
            <a:extLst>
              <a:ext uri="{28A0092B-C50C-407E-A947-70E740481C1C}">
                <a14:useLocalDpi xmlns:a14="http://schemas.microsoft.com/office/drawing/2010/main" val="0"/>
              </a:ext>
            </a:extLst>
          </a:blip>
          <a:stretch>
            <a:fillRect/>
          </a:stretch>
        </p:blipFill>
        <p:spPr>
          <a:xfrm>
            <a:off x="11472000" y="0"/>
            <a:ext cx="720000" cy="720000"/>
          </a:xfrm>
          <a:prstGeom prst="rect">
            <a:avLst/>
          </a:prstGeom>
        </p:spPr>
      </p:pic>
      <p:pic>
        <p:nvPicPr>
          <p:cNvPr id="15" name="Revision_img_OK" descr="A picture containing object, clock&#10;&#10;Description automatically generated" hidden="1">
            <a:extLst>
              <a:ext uri="{FF2B5EF4-FFF2-40B4-BE49-F238E27FC236}">
                <a16:creationId xmlns:a16="http://schemas.microsoft.com/office/drawing/2014/main" id="{FD17A96F-4177-435A-9D24-55F9479D5AF7}"/>
              </a:ext>
            </a:extLst>
          </p:cNvPr>
          <p:cNvPicPr>
            <a:picLocks noChangeAspect="1"/>
          </p:cNvPicPr>
          <p:nvPr userDrawn="1"/>
        </p:nvPicPr>
        <p:blipFill>
          <a:blip r:embed="rId44">
            <a:extLst>
              <a:ext uri="{28A0092B-C50C-407E-A947-70E740481C1C}">
                <a14:useLocalDpi xmlns:a14="http://schemas.microsoft.com/office/drawing/2010/main" val="0"/>
              </a:ext>
            </a:extLst>
          </a:blip>
          <a:stretch>
            <a:fillRect/>
          </a:stretch>
        </p:blipFill>
        <p:spPr>
          <a:xfrm>
            <a:off x="11472000" y="0"/>
            <a:ext cx="720000" cy="720000"/>
          </a:xfrm>
          <a:prstGeom prst="rect">
            <a:avLst/>
          </a:prstGeom>
        </p:spPr>
      </p:pic>
      <p:pic>
        <p:nvPicPr>
          <p:cNvPr id="16" name="Revision_img_REV" descr="A picture containing object, clock&#10;&#10;Description automatically generated" hidden="1">
            <a:extLst>
              <a:ext uri="{FF2B5EF4-FFF2-40B4-BE49-F238E27FC236}">
                <a16:creationId xmlns:a16="http://schemas.microsoft.com/office/drawing/2014/main" id="{04539F39-F53E-48C7-809D-A8C6001EAF80}"/>
              </a:ext>
            </a:extLst>
          </p:cNvPr>
          <p:cNvPicPr>
            <a:picLocks noChangeAspect="1"/>
          </p:cNvPicPr>
          <p:nvPr userDrawn="1"/>
        </p:nvPicPr>
        <p:blipFill>
          <a:blip r:embed="rId45">
            <a:extLst>
              <a:ext uri="{28A0092B-C50C-407E-A947-70E740481C1C}">
                <a14:useLocalDpi xmlns:a14="http://schemas.microsoft.com/office/drawing/2010/main" val="0"/>
              </a:ext>
            </a:extLst>
          </a:blip>
          <a:stretch>
            <a:fillRect/>
          </a:stretch>
        </p:blipFill>
        <p:spPr>
          <a:xfrm>
            <a:off x="11472000" y="0"/>
            <a:ext cx="720000" cy="720000"/>
          </a:xfrm>
          <a:prstGeom prst="rect">
            <a:avLst/>
          </a:prstGeom>
        </p:spPr>
      </p:pic>
      <p:sp>
        <p:nvSpPr>
          <p:cNvPr id="14" name="strVersion" hidden="1">
            <a:extLst>
              <a:ext uri="{FF2B5EF4-FFF2-40B4-BE49-F238E27FC236}">
                <a16:creationId xmlns:a16="http://schemas.microsoft.com/office/drawing/2014/main" id="{0A9555C8-BBE0-4755-B53A-AA4D731412DA}"/>
              </a:ext>
            </a:extLst>
          </p:cNvPr>
          <p:cNvSpPr txBox="1"/>
          <p:nvPr userDrawn="1"/>
        </p:nvSpPr>
        <p:spPr>
          <a:xfrm>
            <a:off x="12192000" y="-359807"/>
            <a:ext cx="771525" cy="369332"/>
          </a:xfrm>
          <a:prstGeom prst="rect">
            <a:avLst/>
          </a:prstGeom>
          <a:noFill/>
        </p:spPr>
        <p:txBody>
          <a:bodyPr wrap="square" rtlCol="0">
            <a:spAutoFit/>
          </a:bodyPr>
          <a:lstStyle/>
          <a:p>
            <a:r>
              <a:rPr lang="nl-BE" dirty="0"/>
              <a:t>V2</a:t>
            </a:r>
          </a:p>
        </p:txBody>
      </p:sp>
    </p:spTree>
    <p:extLst>
      <p:ext uri="{BB962C8B-B14F-4D97-AF65-F5344CB8AC3E}">
        <p14:creationId xmlns:p14="http://schemas.microsoft.com/office/powerpoint/2010/main" val="2089693720"/>
      </p:ext>
    </p:extLst>
  </p:cSld>
  <p:clrMap bg1="lt1" tx1="dk1" bg2="lt2" tx2="dk2" accent1="accent1" accent2="accent2" accent3="accent3" accent4="accent4" accent5="accent5" accent6="accent6" hlink="hlink" folHlink="folHlink"/>
  <p:sldLayoutIdLst>
    <p:sldLayoutId id="2147483649" r:id="rId1"/>
    <p:sldLayoutId id="2147483766" r:id="rId2"/>
    <p:sldLayoutId id="2147483787" r:id="rId3"/>
    <p:sldLayoutId id="2147483664" r:id="rId4"/>
    <p:sldLayoutId id="2147483776" r:id="rId5"/>
    <p:sldLayoutId id="2147483651" r:id="rId6"/>
    <p:sldLayoutId id="2147483771" r:id="rId7"/>
    <p:sldLayoutId id="2147483772" r:id="rId8"/>
    <p:sldLayoutId id="2147483767" r:id="rId9"/>
    <p:sldLayoutId id="2147483788" r:id="rId10"/>
    <p:sldLayoutId id="2147483789" r:id="rId11"/>
    <p:sldLayoutId id="2147483683" r:id="rId12"/>
    <p:sldLayoutId id="2147483790" r:id="rId13"/>
    <p:sldLayoutId id="2147483791" r:id="rId14"/>
    <p:sldLayoutId id="2147483684" r:id="rId15"/>
    <p:sldLayoutId id="2147483792" r:id="rId16"/>
    <p:sldLayoutId id="2147483793" r:id="rId17"/>
    <p:sldLayoutId id="2147483707" r:id="rId18"/>
    <p:sldLayoutId id="2147483794" r:id="rId19"/>
    <p:sldLayoutId id="2147483795" r:id="rId20"/>
    <p:sldLayoutId id="2147483685" r:id="rId21"/>
    <p:sldLayoutId id="2147483796" r:id="rId22"/>
    <p:sldLayoutId id="2147483797" r:id="rId23"/>
    <p:sldLayoutId id="2147483764" r:id="rId24"/>
    <p:sldLayoutId id="2147483650" r:id="rId25"/>
    <p:sldLayoutId id="2147483784" r:id="rId26"/>
    <p:sldLayoutId id="2147483783" r:id="rId27"/>
    <p:sldLayoutId id="2147483765" r:id="rId28"/>
    <p:sldLayoutId id="2147483763" r:id="rId29"/>
    <p:sldLayoutId id="2147483782" r:id="rId30"/>
    <p:sldLayoutId id="2147483798" r:id="rId31"/>
    <p:sldLayoutId id="2147483786" r:id="rId32"/>
    <p:sldLayoutId id="2147483655" r:id="rId33"/>
    <p:sldLayoutId id="2147483799" r:id="rId34"/>
    <p:sldLayoutId id="2147483781" r:id="rId35"/>
    <p:sldLayoutId id="2147483779" r:id="rId36"/>
    <p:sldLayoutId id="2147483780" r:id="rId37"/>
    <p:sldLayoutId id="2147483778" r:id="rId38"/>
    <p:sldLayoutId id="2147483777" r:id="rId39"/>
    <p:sldLayoutId id="2147483720" r:id="rId40"/>
  </p:sldLayoutIdLst>
  <p:hf hdr="0" ftr="0" dt="0"/>
  <p:txStyles>
    <p:titleStyle>
      <a:lvl1pPr algn="l" defTabSz="914400" rtl="0" eaLnBrk="1" latinLnBrk="0" hangingPunct="1">
        <a:lnSpc>
          <a:spcPct val="90000"/>
        </a:lnSpc>
        <a:spcBef>
          <a:spcPct val="0"/>
        </a:spcBef>
        <a:buNone/>
        <a:defRPr sz="2400" b="0" kern="1200" cap="all" spc="0" baseline="0">
          <a:solidFill>
            <a:schemeClr val="bg2"/>
          </a:solidFill>
          <a:latin typeface="+mn-lt"/>
          <a:ea typeface="+mj-ea"/>
          <a:cs typeface="+mj-cs"/>
        </a:defRPr>
      </a:lvl1pPr>
    </p:titleStyle>
    <p:bodyStyle>
      <a:lvl1pPr marL="0" indent="0" algn="l" defTabSz="914400" rtl="0" eaLnBrk="1" latinLnBrk="0" hangingPunct="1">
        <a:lnSpc>
          <a:spcPct val="100000"/>
        </a:lnSpc>
        <a:spcBef>
          <a:spcPts val="800"/>
        </a:spcBef>
        <a:buSzPct val="50000"/>
        <a:buFont typeface="Arial" panose="020B0406020202030204" pitchFamily="34" charset="0"/>
        <a:buNone/>
        <a:defRPr sz="1600" b="0" kern="1200">
          <a:solidFill>
            <a:schemeClr val="tx1"/>
          </a:solidFill>
          <a:latin typeface="+mn-lt"/>
          <a:ea typeface="+mn-ea"/>
          <a:cs typeface="+mn-cs"/>
        </a:defRPr>
      </a:lvl1pPr>
      <a:lvl2pPr marL="266700" indent="-219075" algn="l" defTabSz="898525" rtl="0" eaLnBrk="1" latinLnBrk="0" hangingPunct="1">
        <a:lnSpc>
          <a:spcPct val="100000"/>
        </a:lnSpc>
        <a:spcBef>
          <a:spcPts val="600"/>
        </a:spcBef>
        <a:buSzPct val="80000"/>
        <a:buFontTx/>
        <a:buBlip>
          <a:blip r:embed="rId46"/>
        </a:buBlip>
        <a:tabLst/>
        <a:defRPr sz="1600" kern="1200">
          <a:solidFill>
            <a:schemeClr val="tx1"/>
          </a:solidFill>
          <a:latin typeface="+mn-lt"/>
          <a:ea typeface="+mn-ea"/>
          <a:cs typeface="+mn-cs"/>
        </a:defRPr>
      </a:lvl2pPr>
      <a:lvl3pPr marL="539750" indent="-180975" algn="l" defTabSz="898525"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808038" indent="-176213" algn="l" defTabSz="898525"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996950" indent="-146050" algn="l" defTabSz="898525" rtl="0" eaLnBrk="1" latinLnBrk="0" hangingPunct="1">
        <a:lnSpc>
          <a:spcPct val="90000"/>
        </a:lnSpc>
        <a:spcBef>
          <a:spcPts val="500"/>
        </a:spcBef>
        <a:buFont typeface="Arial" panose="020B040602020203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userDrawn="1">
          <p15:clr>
            <a:srgbClr val="F26B43"/>
          </p15:clr>
        </p15:guide>
        <p15:guide id="2" pos="3840" userDrawn="1">
          <p15:clr>
            <a:srgbClr val="FBAE40"/>
          </p15:clr>
        </p15:guide>
        <p15:guide id="3" pos="257" userDrawn="1">
          <p15:clr>
            <a:srgbClr val="F26B43"/>
          </p15:clr>
        </p15:guide>
        <p15:guide id="4" pos="7423" userDrawn="1">
          <p15:clr>
            <a:srgbClr val="F26B43"/>
          </p15:clr>
        </p15:guide>
        <p15:guide id="5" orient="horz" pos="3906" userDrawn="1">
          <p15:clr>
            <a:srgbClr val="F26B43"/>
          </p15:clr>
        </p15:guide>
        <p15:guide id="6" orient="horz" pos="4156" userDrawn="1">
          <p15:clr>
            <a:srgbClr val="F26B43"/>
          </p15:clr>
        </p15:guide>
        <p15:guide id="7" orient="horz" pos="3861" userDrawn="1">
          <p15:clr>
            <a:srgbClr val="F26B43"/>
          </p15:clr>
        </p15:guide>
        <p15:guide id="8" orient="horz" pos="75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9.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chart" Target="../charts/chart19.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9.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chart" Target="../charts/chart27.xml"/></Relationships>
</file>

<file path=ppt/slides/_rels/slide28.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29.xml"/><Relationship Id="rId6" Type="http://schemas.openxmlformats.org/officeDocument/2006/relationships/chart" Target="../charts/chart35.xml"/><Relationship Id="rId5" Type="http://schemas.openxmlformats.org/officeDocument/2006/relationships/chart" Target="../charts/chart34.xml"/><Relationship Id="rId4" Type="http://schemas.openxmlformats.org/officeDocument/2006/relationships/chart" Target="../charts/char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29.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2" Type="http://schemas.openxmlformats.org/officeDocument/2006/relationships/hyperlink" Target="https://www.ipsos.com/" TargetMode="Externa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emf"/><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9.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Placeholder 30" descr="A picture containing plate, table, cake, food&#10;&#10;Description automatically generated">
            <a:extLst>
              <a:ext uri="{FF2B5EF4-FFF2-40B4-BE49-F238E27FC236}">
                <a16:creationId xmlns:a16="http://schemas.microsoft.com/office/drawing/2014/main" id="{8DC8C2B4-47AD-4805-BE06-A2272C76FF1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875" b="7875"/>
          <a:stretch>
            <a:fillRect/>
          </a:stretch>
        </p:blipFill>
        <p:spPr>
          <a:xfrm>
            <a:off x="0" y="0"/>
            <a:ext cx="12192000" cy="6858000"/>
          </a:xfrm>
        </p:spPr>
      </p:pic>
      <p:sp>
        <p:nvSpPr>
          <p:cNvPr id="32" name="Rectangle 31">
            <a:extLst>
              <a:ext uri="{FF2B5EF4-FFF2-40B4-BE49-F238E27FC236}">
                <a16:creationId xmlns:a16="http://schemas.microsoft.com/office/drawing/2014/main" id="{72666588-AD3D-4B24-84F4-420B9C62EFA9}"/>
              </a:ext>
            </a:extLst>
          </p:cNvPr>
          <p:cNvSpPr/>
          <p:nvPr/>
        </p:nvSpPr>
        <p:spPr>
          <a:xfrm>
            <a:off x="0" y="1"/>
            <a:ext cx="12192000" cy="6857999"/>
          </a:xfrm>
          <a:prstGeom prst="rect">
            <a:avLst/>
          </a:prstGeom>
          <a:gradFill flip="none" rotWithShape="1">
            <a:gsLst>
              <a:gs pos="0">
                <a:srgbClr val="93B6E9"/>
              </a:gs>
              <a:gs pos="61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nvGrpSpPr>
          <p:cNvPr id="33" name="Angled stripes">
            <a:extLst>
              <a:ext uri="{FF2B5EF4-FFF2-40B4-BE49-F238E27FC236}">
                <a16:creationId xmlns:a16="http://schemas.microsoft.com/office/drawing/2014/main" id="{B0B2279E-BBDB-430C-A226-ABBF2F4E6F66}"/>
              </a:ext>
            </a:extLst>
          </p:cNvPr>
          <p:cNvGrpSpPr/>
          <p:nvPr/>
        </p:nvGrpSpPr>
        <p:grpSpPr>
          <a:xfrm>
            <a:off x="0" y="1"/>
            <a:ext cx="3834809" cy="3763146"/>
            <a:chOff x="0" y="1"/>
            <a:chExt cx="3834809" cy="3763146"/>
          </a:xfrm>
        </p:grpSpPr>
        <p:sp>
          <p:nvSpPr>
            <p:cNvPr id="34" name="Angled stripe 2">
              <a:extLst>
                <a:ext uri="{FF2B5EF4-FFF2-40B4-BE49-F238E27FC236}">
                  <a16:creationId xmlns:a16="http://schemas.microsoft.com/office/drawing/2014/main" id="{AF5D3393-27C2-4622-853D-F59C933DCF16}"/>
                </a:ext>
              </a:extLst>
            </p:cNvPr>
            <p:cNvSpPr/>
            <p:nvPr userDrawn="1"/>
          </p:nvSpPr>
          <p:spPr>
            <a:xfrm>
              <a:off x="0" y="1"/>
              <a:ext cx="3834809" cy="3763146"/>
            </a:xfrm>
            <a:custGeom>
              <a:avLst/>
              <a:gdLst>
                <a:gd name="connsiteX0" fmla="*/ 3077457 w 3834809"/>
                <a:gd name="connsiteY0" fmla="*/ 0 h 3763146"/>
                <a:gd name="connsiteX1" fmla="*/ 3834809 w 3834809"/>
                <a:gd name="connsiteY1" fmla="*/ 0 h 3763146"/>
                <a:gd name="connsiteX2" fmla="*/ 1 w 3834809"/>
                <a:gd name="connsiteY2" fmla="*/ 3763146 h 3763146"/>
                <a:gd name="connsiteX3" fmla="*/ 0 w 3834809"/>
                <a:gd name="connsiteY3" fmla="*/ 3019948 h 3763146"/>
              </a:gdLst>
              <a:ahLst/>
              <a:cxnLst>
                <a:cxn ang="0">
                  <a:pos x="connsiteX0" y="connsiteY0"/>
                </a:cxn>
                <a:cxn ang="0">
                  <a:pos x="connsiteX1" y="connsiteY1"/>
                </a:cxn>
                <a:cxn ang="0">
                  <a:pos x="connsiteX2" y="connsiteY2"/>
                </a:cxn>
                <a:cxn ang="0">
                  <a:pos x="connsiteX3" y="connsiteY3"/>
                </a:cxn>
              </a:cxnLst>
              <a:rect l="l" t="t" r="r" b="b"/>
              <a:pathLst>
                <a:path w="3834809" h="3763146">
                  <a:moveTo>
                    <a:pt x="3077457" y="0"/>
                  </a:moveTo>
                  <a:lnTo>
                    <a:pt x="3834809" y="0"/>
                  </a:lnTo>
                  <a:lnTo>
                    <a:pt x="1" y="3763146"/>
                  </a:lnTo>
                  <a:lnTo>
                    <a:pt x="0" y="301994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sp>
          <p:nvSpPr>
            <p:cNvPr id="35" name="Angled stripe 1">
              <a:extLst>
                <a:ext uri="{FF2B5EF4-FFF2-40B4-BE49-F238E27FC236}">
                  <a16:creationId xmlns:a16="http://schemas.microsoft.com/office/drawing/2014/main" id="{96317F4A-5F98-4133-A9D7-FDDCB0E177B4}"/>
                </a:ext>
              </a:extLst>
            </p:cNvPr>
            <p:cNvSpPr/>
            <p:nvPr userDrawn="1"/>
          </p:nvSpPr>
          <p:spPr>
            <a:xfrm>
              <a:off x="0" y="1"/>
              <a:ext cx="2739382" cy="2688191"/>
            </a:xfrm>
            <a:custGeom>
              <a:avLst/>
              <a:gdLst>
                <a:gd name="connsiteX0" fmla="*/ 1982030 w 2739382"/>
                <a:gd name="connsiteY0" fmla="*/ 0 h 2688191"/>
                <a:gd name="connsiteX1" fmla="*/ 2739382 w 2739382"/>
                <a:gd name="connsiteY1" fmla="*/ 0 h 2688191"/>
                <a:gd name="connsiteX2" fmla="*/ 0 w 2739382"/>
                <a:gd name="connsiteY2" fmla="*/ 2688191 h 2688191"/>
                <a:gd name="connsiteX3" fmla="*/ 0 w 2739382"/>
                <a:gd name="connsiteY3" fmla="*/ 1944992 h 2688191"/>
              </a:gdLst>
              <a:ahLst/>
              <a:cxnLst>
                <a:cxn ang="0">
                  <a:pos x="connsiteX0" y="connsiteY0"/>
                </a:cxn>
                <a:cxn ang="0">
                  <a:pos x="connsiteX1" y="connsiteY1"/>
                </a:cxn>
                <a:cxn ang="0">
                  <a:pos x="connsiteX2" y="connsiteY2"/>
                </a:cxn>
                <a:cxn ang="0">
                  <a:pos x="connsiteX3" y="connsiteY3"/>
                </a:cxn>
              </a:cxnLst>
              <a:rect l="l" t="t" r="r" b="b"/>
              <a:pathLst>
                <a:path w="2739382" h="2688191">
                  <a:moveTo>
                    <a:pt x="1982030" y="0"/>
                  </a:moveTo>
                  <a:lnTo>
                    <a:pt x="2739382" y="0"/>
                  </a:lnTo>
                  <a:lnTo>
                    <a:pt x="0" y="2688191"/>
                  </a:lnTo>
                  <a:lnTo>
                    <a:pt x="0" y="194499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sp>
        <p:nvSpPr>
          <p:cNvPr id="4" name="Title 3">
            <a:extLst>
              <a:ext uri="{FF2B5EF4-FFF2-40B4-BE49-F238E27FC236}">
                <a16:creationId xmlns:a16="http://schemas.microsoft.com/office/drawing/2014/main" id="{52E69213-28AC-4488-A8A2-19065CB95E50}"/>
              </a:ext>
            </a:extLst>
          </p:cNvPr>
          <p:cNvSpPr>
            <a:spLocks noGrp="1"/>
          </p:cNvSpPr>
          <p:nvPr>
            <p:ph type="ctrTitle"/>
          </p:nvPr>
        </p:nvSpPr>
        <p:spPr>
          <a:xfrm>
            <a:off x="407988" y="521852"/>
            <a:ext cx="8585092" cy="2475348"/>
          </a:xfrm>
        </p:spPr>
        <p:txBody>
          <a:bodyPr/>
          <a:lstStyle/>
          <a:p>
            <a:r>
              <a:rPr lang="nl-BE" dirty="0" err="1"/>
              <a:t>Gaia</a:t>
            </a:r>
            <a:r>
              <a:rPr lang="nl-BE" dirty="0"/>
              <a:t> VLEESVERVANGERS</a:t>
            </a:r>
            <a:br>
              <a:rPr lang="nl-BE" dirty="0"/>
            </a:br>
            <a:r>
              <a:rPr lang="nl-BE" dirty="0"/>
              <a:t>&amp; Kweekvlees </a:t>
            </a:r>
            <a:br>
              <a:rPr lang="nl-BE" dirty="0"/>
            </a:br>
            <a:r>
              <a:rPr lang="nl-BE" dirty="0"/>
              <a:t>2020</a:t>
            </a:r>
          </a:p>
        </p:txBody>
      </p:sp>
      <p:sp>
        <p:nvSpPr>
          <p:cNvPr id="11" name="strDate">
            <a:extLst>
              <a:ext uri="{FF2B5EF4-FFF2-40B4-BE49-F238E27FC236}">
                <a16:creationId xmlns:a16="http://schemas.microsoft.com/office/drawing/2014/main" id="{7FF30BEB-F925-4446-9D0B-87E406C3A5B4}"/>
              </a:ext>
            </a:extLst>
          </p:cNvPr>
          <p:cNvSpPr>
            <a:spLocks noGrp="1"/>
          </p:cNvSpPr>
          <p:nvPr>
            <p:ph type="body" sz="quarter" idx="12"/>
          </p:nvPr>
        </p:nvSpPr>
        <p:spPr/>
        <p:txBody>
          <a:bodyPr/>
          <a:lstStyle/>
          <a:p>
            <a:r>
              <a:rPr lang="nl-BE" dirty="0"/>
              <a:t>Juli 2020</a:t>
            </a:r>
          </a:p>
        </p:txBody>
      </p:sp>
      <p:grpSp>
        <p:nvGrpSpPr>
          <p:cNvPr id="17" name="ClientLogoBG">
            <a:extLst>
              <a:ext uri="{FF2B5EF4-FFF2-40B4-BE49-F238E27FC236}">
                <a16:creationId xmlns:a16="http://schemas.microsoft.com/office/drawing/2014/main" id="{D1D6BC8E-360E-4322-A998-E3CDB0655D20}"/>
              </a:ext>
            </a:extLst>
          </p:cNvPr>
          <p:cNvGrpSpPr/>
          <p:nvPr/>
        </p:nvGrpSpPr>
        <p:grpSpPr>
          <a:xfrm>
            <a:off x="-1" y="5265734"/>
            <a:ext cx="3308594" cy="935041"/>
            <a:chOff x="-1" y="5265734"/>
            <a:chExt cx="3308594" cy="935041"/>
          </a:xfrm>
          <a:solidFill>
            <a:schemeClr val="bg1"/>
          </a:solidFill>
        </p:grpSpPr>
        <p:sp>
          <p:nvSpPr>
            <p:cNvPr id="14" name="Rectangle 13">
              <a:extLst>
                <a:ext uri="{FF2B5EF4-FFF2-40B4-BE49-F238E27FC236}">
                  <a16:creationId xmlns:a16="http://schemas.microsoft.com/office/drawing/2014/main" id="{AA4A23B6-5699-41F6-92F9-78A991665D00}"/>
                </a:ext>
              </a:extLst>
            </p:cNvPr>
            <p:cNvSpPr/>
            <p:nvPr/>
          </p:nvSpPr>
          <p:spPr>
            <a:xfrm>
              <a:off x="-1" y="5265738"/>
              <a:ext cx="2356917" cy="9350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nl-BE" sz="1200" dirty="0">
                <a:solidFill>
                  <a:schemeClr val="bg1"/>
                </a:solidFill>
              </a:endParaRPr>
            </a:p>
          </p:txBody>
        </p:sp>
        <p:sp>
          <p:nvSpPr>
            <p:cNvPr id="16" name="Right Triangle 15">
              <a:extLst>
                <a:ext uri="{FF2B5EF4-FFF2-40B4-BE49-F238E27FC236}">
                  <a16:creationId xmlns:a16="http://schemas.microsoft.com/office/drawing/2014/main" id="{5E936D6D-5923-4E52-BFF4-E6379DCDC299}"/>
                </a:ext>
              </a:extLst>
            </p:cNvPr>
            <p:cNvSpPr/>
            <p:nvPr/>
          </p:nvSpPr>
          <p:spPr>
            <a:xfrm flipV="1">
              <a:off x="2356916" y="5265734"/>
              <a:ext cx="951677" cy="93503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nl-BE" sz="1200" dirty="0">
                <a:solidFill>
                  <a:schemeClr val="bg1"/>
                </a:solidFill>
              </a:endParaRPr>
            </a:p>
          </p:txBody>
        </p:sp>
      </p:grpSp>
      <p:grpSp>
        <p:nvGrpSpPr>
          <p:cNvPr id="20" name="Group 19">
            <a:extLst>
              <a:ext uri="{FF2B5EF4-FFF2-40B4-BE49-F238E27FC236}">
                <a16:creationId xmlns:a16="http://schemas.microsoft.com/office/drawing/2014/main" id="{212FB204-7881-4AA3-8004-ED19DD3B7462}"/>
              </a:ext>
            </a:extLst>
          </p:cNvPr>
          <p:cNvGrpSpPr/>
          <p:nvPr/>
        </p:nvGrpSpPr>
        <p:grpSpPr>
          <a:xfrm>
            <a:off x="701656" y="5330258"/>
            <a:ext cx="1024372" cy="805993"/>
            <a:chOff x="5087532" y="1370121"/>
            <a:chExt cx="1110000" cy="873366"/>
          </a:xfrm>
        </p:grpSpPr>
        <p:pic>
          <p:nvPicPr>
            <p:cNvPr id="21" name="Picture 20">
              <a:extLst>
                <a:ext uri="{FF2B5EF4-FFF2-40B4-BE49-F238E27FC236}">
                  <a16:creationId xmlns:a16="http://schemas.microsoft.com/office/drawing/2014/main" id="{F2A12405-8689-4D58-B25D-B2AE0BCB5E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7532" y="1370121"/>
              <a:ext cx="1110000" cy="720001"/>
            </a:xfrm>
            <a:prstGeom prst="rect">
              <a:avLst/>
            </a:prstGeom>
          </p:spPr>
        </p:pic>
        <p:pic>
          <p:nvPicPr>
            <p:cNvPr id="22" name="Picture 21">
              <a:extLst>
                <a:ext uri="{FF2B5EF4-FFF2-40B4-BE49-F238E27FC236}">
                  <a16:creationId xmlns:a16="http://schemas.microsoft.com/office/drawing/2014/main" id="{8A574568-CBC5-4E4D-A812-789CF4F063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8953" y="2148123"/>
              <a:ext cx="1087159" cy="95364"/>
            </a:xfrm>
            <a:prstGeom prst="rect">
              <a:avLst/>
            </a:prstGeom>
          </p:spPr>
        </p:pic>
      </p:grpSp>
    </p:spTree>
    <p:extLst>
      <p:ext uri="{BB962C8B-B14F-4D97-AF65-F5344CB8AC3E}">
        <p14:creationId xmlns:p14="http://schemas.microsoft.com/office/powerpoint/2010/main" val="636718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Table 39">
            <a:extLst>
              <a:ext uri="{FF2B5EF4-FFF2-40B4-BE49-F238E27FC236}">
                <a16:creationId xmlns:a16="http://schemas.microsoft.com/office/drawing/2014/main" id="{761DB21F-4FBA-4413-A6A0-4E49BEB73701}"/>
              </a:ext>
            </a:extLst>
          </p:cNvPr>
          <p:cNvGraphicFramePr>
            <a:graphicFrameLocks noGrp="1"/>
          </p:cNvGraphicFramePr>
          <p:nvPr>
            <p:extLst>
              <p:ext uri="{D42A27DB-BD31-4B8C-83A1-F6EECF244321}">
                <p14:modId xmlns:p14="http://schemas.microsoft.com/office/powerpoint/2010/main" val="248559934"/>
              </p:ext>
            </p:extLst>
          </p:nvPr>
        </p:nvGraphicFramePr>
        <p:xfrm>
          <a:off x="371043" y="1521256"/>
          <a:ext cx="7134900" cy="576000"/>
        </p:xfrm>
        <a:graphic>
          <a:graphicData uri="http://schemas.openxmlformats.org/drawingml/2006/table">
            <a:tbl>
              <a:tblPr firstRow="1" bandRow="1">
                <a:tableStyleId>{2D5ABB26-0587-4C30-8999-92F81FD0307C}</a:tableStyleId>
              </a:tblPr>
              <a:tblGrid>
                <a:gridCol w="1783725">
                  <a:extLst>
                    <a:ext uri="{9D8B030D-6E8A-4147-A177-3AD203B41FA5}">
                      <a16:colId xmlns:a16="http://schemas.microsoft.com/office/drawing/2014/main" val="2820400169"/>
                    </a:ext>
                  </a:extLst>
                </a:gridCol>
                <a:gridCol w="1783725">
                  <a:extLst>
                    <a:ext uri="{9D8B030D-6E8A-4147-A177-3AD203B41FA5}">
                      <a16:colId xmlns:a16="http://schemas.microsoft.com/office/drawing/2014/main" val="3982777495"/>
                    </a:ext>
                  </a:extLst>
                </a:gridCol>
                <a:gridCol w="1783725">
                  <a:extLst>
                    <a:ext uri="{9D8B030D-6E8A-4147-A177-3AD203B41FA5}">
                      <a16:colId xmlns:a16="http://schemas.microsoft.com/office/drawing/2014/main" val="1442247664"/>
                    </a:ext>
                  </a:extLst>
                </a:gridCol>
                <a:gridCol w="1783725">
                  <a:extLst>
                    <a:ext uri="{9D8B030D-6E8A-4147-A177-3AD203B41FA5}">
                      <a16:colId xmlns:a16="http://schemas.microsoft.com/office/drawing/2014/main" val="2884445455"/>
                    </a:ext>
                  </a:extLst>
                </a:gridCol>
              </a:tblGrid>
              <a:tr h="288000">
                <a:tc>
                  <a:txBody>
                    <a:bodyPr/>
                    <a:lstStyle/>
                    <a:p>
                      <a:pPr marL="0" algn="ctr" defTabSz="914400" rtl="0" eaLnBrk="1" latinLnBrk="0" hangingPunct="1"/>
                      <a:r>
                        <a:rPr lang="nl-BE" sz="1400" b="0" kern="1200" dirty="0">
                          <a:solidFill>
                            <a:schemeClr val="bg1"/>
                          </a:solidFill>
                          <a:latin typeface="+mj-lt"/>
                          <a:ea typeface="+mn-ea"/>
                          <a:cs typeface="+mn-cs"/>
                        </a:rPr>
                        <a:t>TOTAAL</a:t>
                      </a: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algn="ctr" defTabSz="914400" rtl="0" eaLnBrk="1" latinLnBrk="0" hangingPunct="1"/>
                      <a:r>
                        <a:rPr lang="nl-BE" sz="1400" b="0" kern="1200" dirty="0">
                          <a:solidFill>
                            <a:schemeClr val="bg1"/>
                          </a:solidFill>
                          <a:latin typeface="+mj-lt"/>
                          <a:ea typeface="+mn-ea"/>
                          <a:cs typeface="+mn-cs"/>
                        </a:rPr>
                        <a:t>LEEFTIJD</a:t>
                      </a: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1600" dirty="0">
                        <a:latin typeface="+mj-lt"/>
                      </a:endParaRPr>
                    </a:p>
                  </a:txBody>
                  <a:tcPr marL="0" marR="0" marT="0" marB="0" anchor="ctr"/>
                </a:tc>
                <a:tc hMerge="1">
                  <a:txBody>
                    <a:bodyPr/>
                    <a:lstStyle/>
                    <a:p>
                      <a:pPr algn="ctr"/>
                      <a:endParaRPr lang="en-US" sz="1600" dirty="0">
                        <a:latin typeface="+mj-lt"/>
                      </a:endParaRPr>
                    </a:p>
                  </a:txBody>
                  <a:tcPr marL="0" marR="0" marT="0" marB="0" anchor="ctr"/>
                </a:tc>
                <a:extLst>
                  <a:ext uri="{0D108BD9-81ED-4DB2-BD59-A6C34878D82A}">
                    <a16:rowId xmlns:a16="http://schemas.microsoft.com/office/drawing/2014/main" val="2474601840"/>
                  </a:ext>
                </a:extLst>
              </a:tr>
              <a:tr h="288000">
                <a:tc>
                  <a:txBody>
                    <a:bodyPr/>
                    <a:lstStyle/>
                    <a:p>
                      <a:pPr algn="ctr"/>
                      <a:endParaRPr lang="nl-BE" sz="1600" b="0" kern="1200" dirty="0">
                        <a:solidFill>
                          <a:schemeClr val="bg1"/>
                        </a:solidFill>
                        <a:latin typeface="+mj-lt"/>
                        <a:ea typeface="+mn-ea"/>
                        <a:cs typeface="+mn-cs"/>
                      </a:endParaRP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nl-BE" sz="1200" b="1" kern="1200" dirty="0">
                          <a:solidFill>
                            <a:schemeClr val="accent1"/>
                          </a:solidFill>
                          <a:latin typeface="+mn-lt"/>
                          <a:ea typeface="+mn-ea"/>
                          <a:cs typeface="+mn-cs"/>
                        </a:rPr>
                        <a:t>18-34 JAAR</a:t>
                      </a:r>
                    </a:p>
                  </a:txBody>
                  <a:tcPr marL="9525" marR="9525" marT="9525"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nl-BE" sz="1200" b="1" kern="1200" dirty="0">
                          <a:solidFill>
                            <a:schemeClr val="accent1"/>
                          </a:solidFill>
                          <a:latin typeface="+mn-lt"/>
                          <a:ea typeface="+mn-ea"/>
                          <a:cs typeface="+mn-cs"/>
                        </a:rPr>
                        <a:t>35-54 JAAR</a:t>
                      </a:r>
                    </a:p>
                  </a:txBody>
                  <a:tcPr marL="9525" marR="9525" marT="9525"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nl-BE" sz="1200" b="1" kern="1200" dirty="0">
                          <a:solidFill>
                            <a:schemeClr val="accent1"/>
                          </a:solidFill>
                          <a:latin typeface="+mn-lt"/>
                          <a:ea typeface="+mn-ea"/>
                          <a:cs typeface="+mn-cs"/>
                        </a:rPr>
                        <a:t>≥ 55 JAAR</a:t>
                      </a:r>
                    </a:p>
                  </a:txBody>
                  <a:tcPr marL="9525" marR="9525" marT="9525"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8667595"/>
                  </a:ext>
                </a:extLst>
              </a:tr>
            </a:tbl>
          </a:graphicData>
        </a:graphic>
      </p:graphicFrame>
      <p:graphicFrame>
        <p:nvGraphicFramePr>
          <p:cNvPr id="30" name="Chart 29">
            <a:extLst>
              <a:ext uri="{FF2B5EF4-FFF2-40B4-BE49-F238E27FC236}">
                <a16:creationId xmlns:a16="http://schemas.microsoft.com/office/drawing/2014/main" id="{21E29407-E907-435D-BDC3-5E82BD113D16}"/>
              </a:ext>
            </a:extLst>
          </p:cNvPr>
          <p:cNvGraphicFramePr/>
          <p:nvPr>
            <p:extLst>
              <p:ext uri="{D42A27DB-BD31-4B8C-83A1-F6EECF244321}">
                <p14:modId xmlns:p14="http://schemas.microsoft.com/office/powerpoint/2010/main" val="2137745974"/>
              </p:ext>
            </p:extLst>
          </p:nvPr>
        </p:nvGraphicFramePr>
        <p:xfrm>
          <a:off x="407988" y="2133599"/>
          <a:ext cx="7097955" cy="3995739"/>
        </p:xfrm>
        <a:graphic>
          <a:graphicData uri="http://schemas.openxmlformats.org/drawingml/2006/chart">
            <c:chart xmlns:c="http://schemas.openxmlformats.org/drawingml/2006/chart" xmlns:r="http://schemas.openxmlformats.org/officeDocument/2006/relationships" r:id="rId2"/>
          </a:graphicData>
        </a:graphic>
      </p:graphicFrame>
      <p:sp>
        <p:nvSpPr>
          <p:cNvPr id="3" name="strFooter">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5"/>
            <a:ext cx="10080000" cy="246221"/>
          </a:xfrm>
        </p:spPr>
        <p:txBody>
          <a:bodyPr/>
          <a:lstStyle/>
          <a:p>
            <a:r>
              <a:rPr lang="nl-BE" dirty="0"/>
              <a:t>Basis:	Totale steekproef (n=1000) </a:t>
            </a:r>
          </a:p>
          <a:p>
            <a:r>
              <a:rPr lang="nl-BE" dirty="0"/>
              <a:t>Vraag:	A3. In welke mate vindt u dat het huidige aanbod aan vleesvervangers voldoet aan uw behoeften?</a:t>
            </a:r>
          </a:p>
        </p:txBody>
      </p:sp>
      <p:sp>
        <p:nvSpPr>
          <p:cNvPr id="7" name="Slide Number Placeholder 6">
            <a:extLst>
              <a:ext uri="{FF2B5EF4-FFF2-40B4-BE49-F238E27FC236}">
                <a16:creationId xmlns:a16="http://schemas.microsoft.com/office/drawing/2014/main" id="{0A31AB4C-0A9D-44C2-8923-9CBE5C520372}"/>
              </a:ext>
            </a:extLst>
          </p:cNvPr>
          <p:cNvSpPr>
            <a:spLocks noGrp="1"/>
          </p:cNvSpPr>
          <p:nvPr>
            <p:ph type="sldNum" sz="quarter" idx="18"/>
          </p:nvPr>
        </p:nvSpPr>
        <p:spPr/>
        <p:txBody>
          <a:bodyPr/>
          <a:lstStyle/>
          <a:p>
            <a:fld id="{D61AABEC-672F-4B68-B914-690DA978312C}" type="slidenum">
              <a:rPr lang="nl-BE" smtClean="0"/>
              <a:pPr/>
              <a:t>10</a:t>
            </a:fld>
            <a:r>
              <a:rPr lang="nl-BE"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p:txBody>
          <a:bodyPr/>
          <a:lstStyle/>
          <a:p>
            <a:r>
              <a:rPr lang="nl-BE" dirty="0"/>
              <a:t>Huidig aanbod vleesvervangers voldoet aan mijn behoeften</a:t>
            </a:r>
          </a:p>
        </p:txBody>
      </p:sp>
      <p:graphicFrame>
        <p:nvGraphicFramePr>
          <p:cNvPr id="8" name="Table 7">
            <a:extLst>
              <a:ext uri="{FF2B5EF4-FFF2-40B4-BE49-F238E27FC236}">
                <a16:creationId xmlns:a16="http://schemas.microsoft.com/office/drawing/2014/main" id="{1DD1984F-0A53-405C-94F4-DA3A128447F0}"/>
              </a:ext>
            </a:extLst>
          </p:cNvPr>
          <p:cNvGraphicFramePr>
            <a:graphicFrameLocks noGrp="1"/>
          </p:cNvGraphicFramePr>
          <p:nvPr>
            <p:extLst>
              <p:ext uri="{D42A27DB-BD31-4B8C-83A1-F6EECF244321}">
                <p14:modId xmlns:p14="http://schemas.microsoft.com/office/powerpoint/2010/main" val="3338565733"/>
              </p:ext>
            </p:extLst>
          </p:nvPr>
        </p:nvGraphicFramePr>
        <p:xfrm>
          <a:off x="7635252" y="2524119"/>
          <a:ext cx="1728000" cy="2866395"/>
        </p:xfrm>
        <a:graphic>
          <a:graphicData uri="http://schemas.openxmlformats.org/drawingml/2006/table">
            <a:tbl>
              <a:tblPr>
                <a:tableStyleId>{2D5ABB26-0587-4C30-8999-92F81FD0307C}</a:tableStyleId>
              </a:tblPr>
              <a:tblGrid>
                <a:gridCol w="288000">
                  <a:extLst>
                    <a:ext uri="{9D8B030D-6E8A-4147-A177-3AD203B41FA5}">
                      <a16:colId xmlns:a16="http://schemas.microsoft.com/office/drawing/2014/main" val="2354454430"/>
                    </a:ext>
                  </a:extLst>
                </a:gridCol>
                <a:gridCol w="1440000">
                  <a:extLst>
                    <a:ext uri="{9D8B030D-6E8A-4147-A177-3AD203B41FA5}">
                      <a16:colId xmlns:a16="http://schemas.microsoft.com/office/drawing/2014/main" val="2015932734"/>
                    </a:ext>
                  </a:extLst>
                </a:gridCol>
              </a:tblGrid>
              <a:tr h="573279">
                <a:tc>
                  <a:txBody>
                    <a:bodyPr/>
                    <a:lstStyle/>
                    <a:p>
                      <a:pPr algn="r"/>
                      <a:r>
                        <a:rPr lang="nl-BE" sz="1200" dirty="0">
                          <a:solidFill>
                            <a:schemeClr val="tx2">
                              <a:lumMod val="75000"/>
                            </a:schemeClr>
                          </a:solidFill>
                          <a:latin typeface="+mn-lt"/>
                          <a:sym typeface="Wingdings 2" panose="05020102010507070707" pitchFamily="18" charset="2"/>
                        </a:rPr>
                        <a:t></a:t>
                      </a:r>
                      <a:endParaRPr lang="nl-BE" sz="1200" dirty="0">
                        <a:solidFill>
                          <a:schemeClr val="tx2">
                            <a:lumMod val="75000"/>
                          </a:schemeClr>
                        </a:solidFill>
                        <a:latin typeface="+mn-lt"/>
                      </a:endParaRPr>
                    </a:p>
                  </a:txBody>
                  <a:tcPr marL="36000" marR="36000" marT="0" marB="0" anchor="ctr">
                    <a:noFill/>
                  </a:tcPr>
                </a:tc>
                <a:tc>
                  <a:txBody>
                    <a:bodyPr/>
                    <a:lstStyle/>
                    <a:p>
                      <a:pPr marL="0" algn="l" defTabSz="914400" rtl="0" eaLnBrk="1" fontAlgn="b" latinLnBrk="0" hangingPunct="1"/>
                      <a:r>
                        <a:rPr lang="nl-BE" sz="1200" kern="1200" dirty="0">
                          <a:solidFill>
                            <a:schemeClr val="tx1"/>
                          </a:solidFill>
                          <a:latin typeface="+mn-lt"/>
                          <a:ea typeface="+mn-ea"/>
                          <a:cs typeface="+mn-cs"/>
                        </a:rPr>
                        <a:t>Helemaal</a:t>
                      </a:r>
                    </a:p>
                  </a:txBody>
                  <a:tcPr marL="9525" marR="9525" marT="9525" marB="0" anchor="ctr">
                    <a:noFill/>
                  </a:tcPr>
                </a:tc>
                <a:extLst>
                  <a:ext uri="{0D108BD9-81ED-4DB2-BD59-A6C34878D82A}">
                    <a16:rowId xmlns:a16="http://schemas.microsoft.com/office/drawing/2014/main" val="2049083711"/>
                  </a:ext>
                </a:extLst>
              </a:tr>
              <a:tr h="573279">
                <a:tc>
                  <a:txBody>
                    <a:bodyPr/>
                    <a:lstStyle/>
                    <a:p>
                      <a:pPr algn="r"/>
                      <a:r>
                        <a:rPr lang="nl-BE" sz="1200" dirty="0">
                          <a:solidFill>
                            <a:schemeClr val="tx2"/>
                          </a:solidFill>
                          <a:latin typeface="+mn-lt"/>
                          <a:sym typeface="Wingdings 2" panose="05020102010507070707" pitchFamily="18" charset="2"/>
                        </a:rPr>
                        <a:t></a:t>
                      </a:r>
                      <a:endParaRPr lang="nl-BE" sz="1200" dirty="0">
                        <a:solidFill>
                          <a:schemeClr val="tx2"/>
                        </a:solidFill>
                        <a:latin typeface="+mn-lt"/>
                      </a:endParaRPr>
                    </a:p>
                  </a:txBody>
                  <a:tcPr marL="36000" marR="36000" marT="0" marB="0" anchor="ctr">
                    <a:noFill/>
                  </a:tcPr>
                </a:tc>
                <a:tc>
                  <a:txBody>
                    <a:bodyPr/>
                    <a:lstStyle/>
                    <a:p>
                      <a:pPr marL="0" algn="l" defTabSz="914400" rtl="0" eaLnBrk="1" fontAlgn="b" latinLnBrk="0" hangingPunct="1"/>
                      <a:r>
                        <a:rPr lang="nl-BE" sz="1200" kern="1200" dirty="0">
                          <a:solidFill>
                            <a:schemeClr val="tx1"/>
                          </a:solidFill>
                          <a:latin typeface="+mn-lt"/>
                          <a:ea typeface="+mn-ea"/>
                          <a:cs typeface="+mn-cs"/>
                        </a:rPr>
                        <a:t>Eerder wel</a:t>
                      </a:r>
                    </a:p>
                  </a:txBody>
                  <a:tcPr marL="9525" marR="9525" marT="9525" marB="0" anchor="ctr">
                    <a:noFill/>
                  </a:tcPr>
                </a:tc>
                <a:extLst>
                  <a:ext uri="{0D108BD9-81ED-4DB2-BD59-A6C34878D82A}">
                    <a16:rowId xmlns:a16="http://schemas.microsoft.com/office/drawing/2014/main" val="2428566398"/>
                  </a:ext>
                </a:extLst>
              </a:tr>
              <a:tr h="573279">
                <a:tc>
                  <a:txBody>
                    <a:bodyPr/>
                    <a:lstStyle/>
                    <a:p>
                      <a:pPr algn="r"/>
                      <a:r>
                        <a:rPr lang="nl-BE" sz="1200" dirty="0">
                          <a:solidFill>
                            <a:srgbClr val="BFBFBF"/>
                          </a:solidFill>
                          <a:latin typeface="+mn-lt"/>
                          <a:sym typeface="Wingdings 2" panose="05020102010507070707" pitchFamily="18" charset="2"/>
                        </a:rPr>
                        <a:t></a:t>
                      </a:r>
                      <a:endParaRPr lang="nl-BE" sz="1200" dirty="0">
                        <a:solidFill>
                          <a:srgbClr val="BFBFBF"/>
                        </a:solidFill>
                        <a:latin typeface="+mn-lt"/>
                      </a:endParaRPr>
                    </a:p>
                  </a:txBody>
                  <a:tcPr marL="36000" marR="36000" marT="0" marB="0" anchor="ctr">
                    <a:noFill/>
                  </a:tcPr>
                </a:tc>
                <a:tc>
                  <a:txBody>
                    <a:bodyPr/>
                    <a:lstStyle/>
                    <a:p>
                      <a:pPr marL="0" algn="l" defTabSz="914400" rtl="0" eaLnBrk="1" fontAlgn="b" latinLnBrk="0" hangingPunct="1"/>
                      <a:r>
                        <a:rPr lang="nl-BE" sz="1200" kern="1200" dirty="0">
                          <a:solidFill>
                            <a:schemeClr val="tx1"/>
                          </a:solidFill>
                          <a:latin typeface="+mn-lt"/>
                          <a:ea typeface="+mn-ea"/>
                          <a:cs typeface="+mn-cs"/>
                        </a:rPr>
                        <a:t>Noch niet, noch wel</a:t>
                      </a:r>
                    </a:p>
                  </a:txBody>
                  <a:tcPr marL="9525" marR="9525" marT="9525" marB="0" anchor="ctr">
                    <a:noFill/>
                  </a:tcPr>
                </a:tc>
                <a:extLst>
                  <a:ext uri="{0D108BD9-81ED-4DB2-BD59-A6C34878D82A}">
                    <a16:rowId xmlns:a16="http://schemas.microsoft.com/office/drawing/2014/main" val="2426978870"/>
                  </a:ext>
                </a:extLst>
              </a:tr>
              <a:tr h="573279">
                <a:tc>
                  <a:txBody>
                    <a:bodyPr/>
                    <a:lstStyle/>
                    <a:p>
                      <a:pPr algn="r"/>
                      <a:r>
                        <a:rPr lang="nl-BE" sz="1200" dirty="0">
                          <a:solidFill>
                            <a:schemeClr val="accent3"/>
                          </a:solidFill>
                          <a:latin typeface="+mn-lt"/>
                          <a:sym typeface="Wingdings 2" panose="05020102010507070707" pitchFamily="18" charset="2"/>
                        </a:rPr>
                        <a:t></a:t>
                      </a:r>
                      <a:endParaRPr lang="nl-BE" sz="1200" dirty="0">
                        <a:solidFill>
                          <a:schemeClr val="accent3"/>
                        </a:solidFill>
                        <a:latin typeface="+mn-lt"/>
                      </a:endParaRPr>
                    </a:p>
                  </a:txBody>
                  <a:tcPr marL="36000" marR="36000" marT="0" marB="0" anchor="ctr">
                    <a:noFill/>
                  </a:tcPr>
                </a:tc>
                <a:tc>
                  <a:txBody>
                    <a:bodyPr/>
                    <a:lstStyle/>
                    <a:p>
                      <a:pPr marL="0" algn="l" defTabSz="914400" rtl="0" eaLnBrk="1" fontAlgn="b" latinLnBrk="0" hangingPunct="1"/>
                      <a:r>
                        <a:rPr lang="nl-BE" sz="1200" kern="1200" dirty="0">
                          <a:solidFill>
                            <a:schemeClr val="tx1"/>
                          </a:solidFill>
                          <a:latin typeface="+mn-lt"/>
                          <a:ea typeface="+mn-ea"/>
                          <a:cs typeface="+mn-cs"/>
                        </a:rPr>
                        <a:t>Eerder niet</a:t>
                      </a:r>
                    </a:p>
                  </a:txBody>
                  <a:tcPr marL="9525" marR="9525" marT="9525" marB="0" anchor="ctr">
                    <a:noFill/>
                  </a:tcPr>
                </a:tc>
                <a:extLst>
                  <a:ext uri="{0D108BD9-81ED-4DB2-BD59-A6C34878D82A}">
                    <a16:rowId xmlns:a16="http://schemas.microsoft.com/office/drawing/2014/main" val="15591479"/>
                  </a:ext>
                </a:extLst>
              </a:tr>
              <a:tr h="573279">
                <a:tc>
                  <a:txBody>
                    <a:bodyPr/>
                    <a:lstStyle/>
                    <a:p>
                      <a:pPr algn="r"/>
                      <a:r>
                        <a:rPr lang="nl-BE" sz="1200" dirty="0">
                          <a:solidFill>
                            <a:schemeClr val="accent5"/>
                          </a:solidFill>
                          <a:latin typeface="+mn-lt"/>
                          <a:sym typeface="Wingdings 2" panose="05020102010507070707" pitchFamily="18" charset="2"/>
                        </a:rPr>
                        <a:t></a:t>
                      </a:r>
                      <a:endParaRPr lang="nl-BE" sz="1200" dirty="0">
                        <a:solidFill>
                          <a:schemeClr val="accent5"/>
                        </a:solidFill>
                        <a:latin typeface="+mn-lt"/>
                      </a:endParaRPr>
                    </a:p>
                  </a:txBody>
                  <a:tcPr marL="36000" marR="36000" marT="0" marB="0" anchor="ctr">
                    <a:noFill/>
                  </a:tcPr>
                </a:tc>
                <a:tc>
                  <a:txBody>
                    <a:bodyPr/>
                    <a:lstStyle/>
                    <a:p>
                      <a:pPr marL="0" algn="l" defTabSz="914400" rtl="0" eaLnBrk="1" fontAlgn="b" latinLnBrk="0" hangingPunct="1"/>
                      <a:r>
                        <a:rPr lang="nl-BE" sz="1200" kern="1200" dirty="0">
                          <a:solidFill>
                            <a:schemeClr val="tx1"/>
                          </a:solidFill>
                          <a:latin typeface="+mn-lt"/>
                          <a:ea typeface="+mn-ea"/>
                          <a:cs typeface="+mn-cs"/>
                        </a:rPr>
                        <a:t>Helemaal niet</a:t>
                      </a:r>
                    </a:p>
                  </a:txBody>
                  <a:tcPr marL="9525" marR="9525" marT="9525" marB="0" anchor="ctr">
                    <a:noFill/>
                  </a:tcPr>
                </a:tc>
                <a:extLst>
                  <a:ext uri="{0D108BD9-81ED-4DB2-BD59-A6C34878D82A}">
                    <a16:rowId xmlns:a16="http://schemas.microsoft.com/office/drawing/2014/main" val="2161268009"/>
                  </a:ext>
                </a:extLst>
              </a:tr>
            </a:tbl>
          </a:graphicData>
        </a:graphic>
      </p:graphicFrame>
      <p:sp>
        <p:nvSpPr>
          <p:cNvPr id="26" name="Rectangle 25">
            <a:extLst>
              <a:ext uri="{FF2B5EF4-FFF2-40B4-BE49-F238E27FC236}">
                <a16:creationId xmlns:a16="http://schemas.microsoft.com/office/drawing/2014/main" id="{94F88295-B458-4017-8E88-3CE11592876C}"/>
              </a:ext>
            </a:extLst>
          </p:cNvPr>
          <p:cNvSpPr>
            <a:spLocks/>
          </p:cNvSpPr>
          <p:nvPr/>
        </p:nvSpPr>
        <p:spPr>
          <a:xfrm>
            <a:off x="7731348" y="2281881"/>
            <a:ext cx="1135181" cy="234000"/>
          </a:xfrm>
          <a:prstGeom prst="rect">
            <a:avLst/>
          </a:prstGeom>
          <a:gradFill>
            <a:gsLst>
              <a:gs pos="50000">
                <a:schemeClr val="tx2">
                  <a:lumMod val="75000"/>
                </a:schemeClr>
              </a:gs>
              <a:gs pos="5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lang="nl-BE" sz="1200" b="1" i="0" u="none" strike="noStrike" kern="1200" baseline="0">
                <a:solidFill>
                  <a:schemeClr val="bg1"/>
                </a:solidFill>
                <a:latin typeface="+mn-lt"/>
                <a:ea typeface="+mn-ea"/>
                <a:cs typeface="+mn-cs"/>
              </a:defRPr>
            </a:pPr>
            <a:r>
              <a:rPr lang="nl-BE" sz="1200" b="1" dirty="0">
                <a:solidFill>
                  <a:schemeClr val="bg1"/>
                </a:solidFill>
              </a:rPr>
              <a:t>TOP 2</a:t>
            </a:r>
          </a:p>
        </p:txBody>
      </p:sp>
      <p:sp>
        <p:nvSpPr>
          <p:cNvPr id="27" name="Rectangle 26">
            <a:extLst>
              <a:ext uri="{FF2B5EF4-FFF2-40B4-BE49-F238E27FC236}">
                <a16:creationId xmlns:a16="http://schemas.microsoft.com/office/drawing/2014/main" id="{393237E8-ED09-42D4-B32A-70F48C7B29C8}"/>
              </a:ext>
            </a:extLst>
          </p:cNvPr>
          <p:cNvSpPr>
            <a:spLocks/>
          </p:cNvSpPr>
          <p:nvPr/>
        </p:nvSpPr>
        <p:spPr>
          <a:xfrm>
            <a:off x="7731348" y="5390513"/>
            <a:ext cx="1135181" cy="234000"/>
          </a:xfrm>
          <a:prstGeom prst="rect">
            <a:avLst/>
          </a:prstGeom>
          <a:gradFill>
            <a:gsLst>
              <a:gs pos="50000">
                <a:schemeClr val="accent5"/>
              </a:gs>
              <a:gs pos="5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lang="nl-BE" sz="1200" b="1" i="0" u="none" strike="noStrike" kern="1200" baseline="0">
                <a:solidFill>
                  <a:schemeClr val="bg1"/>
                </a:solidFill>
                <a:latin typeface="+mn-lt"/>
                <a:ea typeface="+mn-ea"/>
                <a:cs typeface="+mn-cs"/>
              </a:defRPr>
            </a:pPr>
            <a:r>
              <a:rPr lang="nl-BE" sz="1200" b="1" dirty="0">
                <a:solidFill>
                  <a:schemeClr val="bg1"/>
                </a:solidFill>
              </a:rPr>
              <a:t>BOTTOM 2</a:t>
            </a:r>
          </a:p>
        </p:txBody>
      </p:sp>
      <p:cxnSp>
        <p:nvCxnSpPr>
          <p:cNvPr id="9" name="Straight Connector 8">
            <a:extLst>
              <a:ext uri="{FF2B5EF4-FFF2-40B4-BE49-F238E27FC236}">
                <a16:creationId xmlns:a16="http://schemas.microsoft.com/office/drawing/2014/main" id="{D267ED00-39BF-420E-9A62-E14F988FCF06}"/>
              </a:ext>
            </a:extLst>
          </p:cNvPr>
          <p:cNvCxnSpPr>
            <a:cxnSpLocks/>
          </p:cNvCxnSpPr>
          <p:nvPr/>
        </p:nvCxnSpPr>
        <p:spPr>
          <a:xfrm>
            <a:off x="2154600"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3" name="Text Placeholder 42">
            <a:extLst>
              <a:ext uri="{FF2B5EF4-FFF2-40B4-BE49-F238E27FC236}">
                <a16:creationId xmlns:a16="http://schemas.microsoft.com/office/drawing/2014/main" id="{A19AFB00-125F-4252-A91B-022C7CD70D9E}"/>
              </a:ext>
            </a:extLst>
          </p:cNvPr>
          <p:cNvSpPr>
            <a:spLocks noGrp="1"/>
          </p:cNvSpPr>
          <p:nvPr>
            <p:ph type="body" sz="quarter" idx="15"/>
          </p:nvPr>
        </p:nvSpPr>
        <p:spPr/>
        <p:txBody>
          <a:bodyPr/>
          <a:lstStyle/>
          <a:p>
            <a:r>
              <a:rPr lang="nl-BE" dirty="0"/>
              <a:t>De helft van de Belgen vindt dat het huidig aanbod aan vleesvervangers voldoet aan de behoeften. Dit wordt vooral gedreven door de jongere generaties (18 tot 34 jaar). 21% van de Belgen neemt hierover geen duidelijk standpunt in, en 28% vindt dat het huidig aanbod aan vleesvervangers niet voldoet aan zijn of haar behoeften. </a:t>
            </a:r>
          </a:p>
        </p:txBody>
      </p:sp>
      <p:sp>
        <p:nvSpPr>
          <p:cNvPr id="13" name="Rectangle 12">
            <a:extLst>
              <a:ext uri="{FF2B5EF4-FFF2-40B4-BE49-F238E27FC236}">
                <a16:creationId xmlns:a16="http://schemas.microsoft.com/office/drawing/2014/main" id="{A48B28B4-F352-4CD1-BE25-D1D80CC94F1E}"/>
              </a:ext>
            </a:extLst>
          </p:cNvPr>
          <p:cNvSpPr>
            <a:spLocks/>
          </p:cNvSpPr>
          <p:nvPr/>
        </p:nvSpPr>
        <p:spPr>
          <a:xfrm>
            <a:off x="1708833" y="2291117"/>
            <a:ext cx="342000" cy="234000"/>
          </a:xfrm>
          <a:prstGeom prst="rect">
            <a:avLst/>
          </a:prstGeom>
          <a:gradFill>
            <a:gsLst>
              <a:gs pos="50000">
                <a:schemeClr val="tx2">
                  <a:lumMod val="75000"/>
                </a:schemeClr>
              </a:gs>
              <a:gs pos="5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14" name="Rectangle 13">
            <a:extLst>
              <a:ext uri="{FF2B5EF4-FFF2-40B4-BE49-F238E27FC236}">
                <a16:creationId xmlns:a16="http://schemas.microsoft.com/office/drawing/2014/main" id="{1A911C41-1BBA-4787-ACB3-5E098FD52870}"/>
              </a:ext>
            </a:extLst>
          </p:cNvPr>
          <p:cNvSpPr>
            <a:spLocks/>
          </p:cNvSpPr>
          <p:nvPr/>
        </p:nvSpPr>
        <p:spPr>
          <a:xfrm>
            <a:off x="3482787" y="2291117"/>
            <a:ext cx="342000" cy="234000"/>
          </a:xfrm>
          <a:prstGeom prst="rect">
            <a:avLst/>
          </a:prstGeom>
          <a:gradFill>
            <a:gsLst>
              <a:gs pos="50000">
                <a:schemeClr val="tx2">
                  <a:lumMod val="75000"/>
                </a:schemeClr>
              </a:gs>
              <a:gs pos="5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15" name="Rectangle 14">
            <a:extLst>
              <a:ext uri="{FF2B5EF4-FFF2-40B4-BE49-F238E27FC236}">
                <a16:creationId xmlns:a16="http://schemas.microsoft.com/office/drawing/2014/main" id="{326997B9-3791-4482-A8C4-2DAB0A19E1B5}"/>
              </a:ext>
            </a:extLst>
          </p:cNvPr>
          <p:cNvSpPr>
            <a:spLocks/>
          </p:cNvSpPr>
          <p:nvPr/>
        </p:nvSpPr>
        <p:spPr>
          <a:xfrm>
            <a:off x="5256741" y="2291117"/>
            <a:ext cx="342000" cy="234000"/>
          </a:xfrm>
          <a:prstGeom prst="rect">
            <a:avLst/>
          </a:prstGeom>
          <a:gradFill>
            <a:gsLst>
              <a:gs pos="50000">
                <a:schemeClr val="tx2">
                  <a:lumMod val="75000"/>
                </a:schemeClr>
              </a:gs>
              <a:gs pos="5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16" name="Rectangle 15">
            <a:extLst>
              <a:ext uri="{FF2B5EF4-FFF2-40B4-BE49-F238E27FC236}">
                <a16:creationId xmlns:a16="http://schemas.microsoft.com/office/drawing/2014/main" id="{9A261DC3-74AA-4BDE-952F-155C21029237}"/>
              </a:ext>
            </a:extLst>
          </p:cNvPr>
          <p:cNvSpPr>
            <a:spLocks/>
          </p:cNvSpPr>
          <p:nvPr/>
        </p:nvSpPr>
        <p:spPr>
          <a:xfrm>
            <a:off x="7030695" y="2291117"/>
            <a:ext cx="342000" cy="234000"/>
          </a:xfrm>
          <a:prstGeom prst="rect">
            <a:avLst/>
          </a:prstGeom>
          <a:gradFill>
            <a:gsLst>
              <a:gs pos="50000">
                <a:schemeClr val="tx2">
                  <a:lumMod val="75000"/>
                </a:schemeClr>
              </a:gs>
              <a:gs pos="5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20" name="Rectangle 19">
            <a:extLst>
              <a:ext uri="{FF2B5EF4-FFF2-40B4-BE49-F238E27FC236}">
                <a16:creationId xmlns:a16="http://schemas.microsoft.com/office/drawing/2014/main" id="{F0CFB127-D321-4981-ACF2-290F3CD8838C}"/>
              </a:ext>
            </a:extLst>
          </p:cNvPr>
          <p:cNvSpPr>
            <a:spLocks/>
          </p:cNvSpPr>
          <p:nvPr/>
        </p:nvSpPr>
        <p:spPr>
          <a:xfrm>
            <a:off x="1708833" y="5390513"/>
            <a:ext cx="342000" cy="234000"/>
          </a:xfrm>
          <a:prstGeom prst="rect">
            <a:avLst/>
          </a:prstGeom>
          <a:gradFill>
            <a:gsLst>
              <a:gs pos="50000">
                <a:schemeClr val="accent5"/>
              </a:gs>
              <a:gs pos="5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21" name="Rectangle 20">
            <a:extLst>
              <a:ext uri="{FF2B5EF4-FFF2-40B4-BE49-F238E27FC236}">
                <a16:creationId xmlns:a16="http://schemas.microsoft.com/office/drawing/2014/main" id="{21721C62-D4FD-4FD4-839A-20D306809D95}"/>
              </a:ext>
            </a:extLst>
          </p:cNvPr>
          <p:cNvSpPr>
            <a:spLocks/>
          </p:cNvSpPr>
          <p:nvPr/>
        </p:nvSpPr>
        <p:spPr>
          <a:xfrm>
            <a:off x="3482787" y="5390513"/>
            <a:ext cx="342000" cy="234000"/>
          </a:xfrm>
          <a:prstGeom prst="rect">
            <a:avLst/>
          </a:prstGeom>
          <a:gradFill>
            <a:gsLst>
              <a:gs pos="50000">
                <a:schemeClr val="accent5"/>
              </a:gs>
              <a:gs pos="5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22" name="Rectangle 21">
            <a:extLst>
              <a:ext uri="{FF2B5EF4-FFF2-40B4-BE49-F238E27FC236}">
                <a16:creationId xmlns:a16="http://schemas.microsoft.com/office/drawing/2014/main" id="{35637C3A-AA67-4C04-9BD4-F2E013B552B5}"/>
              </a:ext>
            </a:extLst>
          </p:cNvPr>
          <p:cNvSpPr>
            <a:spLocks/>
          </p:cNvSpPr>
          <p:nvPr/>
        </p:nvSpPr>
        <p:spPr>
          <a:xfrm>
            <a:off x="5256741" y="5390513"/>
            <a:ext cx="342000" cy="234000"/>
          </a:xfrm>
          <a:prstGeom prst="rect">
            <a:avLst/>
          </a:prstGeom>
          <a:gradFill>
            <a:gsLst>
              <a:gs pos="50000">
                <a:schemeClr val="accent5"/>
              </a:gs>
              <a:gs pos="5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23" name="Rectangle 22">
            <a:extLst>
              <a:ext uri="{FF2B5EF4-FFF2-40B4-BE49-F238E27FC236}">
                <a16:creationId xmlns:a16="http://schemas.microsoft.com/office/drawing/2014/main" id="{33C37188-A552-436D-8B7B-501F0659D003}"/>
              </a:ext>
            </a:extLst>
          </p:cNvPr>
          <p:cNvSpPr>
            <a:spLocks/>
          </p:cNvSpPr>
          <p:nvPr/>
        </p:nvSpPr>
        <p:spPr>
          <a:xfrm>
            <a:off x="7030695" y="5390513"/>
            <a:ext cx="342000" cy="234000"/>
          </a:xfrm>
          <a:prstGeom prst="rect">
            <a:avLst/>
          </a:prstGeom>
          <a:gradFill>
            <a:gsLst>
              <a:gs pos="50000">
                <a:schemeClr val="accent5"/>
              </a:gs>
              <a:gs pos="5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25" name="TextBox 24">
            <a:extLst>
              <a:ext uri="{FF2B5EF4-FFF2-40B4-BE49-F238E27FC236}">
                <a16:creationId xmlns:a16="http://schemas.microsoft.com/office/drawing/2014/main" id="{64BCAE73-FB56-4692-A5AA-EEFBB60C7500}"/>
              </a:ext>
            </a:extLst>
          </p:cNvPr>
          <p:cNvSpPr txBox="1"/>
          <p:nvPr/>
        </p:nvSpPr>
        <p:spPr>
          <a:xfrm>
            <a:off x="3482316" y="2516684"/>
            <a:ext cx="324000" cy="184666"/>
          </a:xfrm>
          <a:prstGeom prst="rect">
            <a:avLst/>
          </a:prstGeom>
        </p:spPr>
        <p:txBody>
          <a:bodyPr vert="horz" wrap="square" lIns="0" tIns="0" rIns="0" bIns="0" rtlCol="0">
            <a:spAutoFit/>
          </a:bodyPr>
          <a:lstStyle/>
          <a:p>
            <a:pPr algn="ctr"/>
            <a:r>
              <a:rPr lang="nl-BE" sz="1200" b="1" dirty="0">
                <a:solidFill>
                  <a:schemeClr val="tx2">
                    <a:lumMod val="75000"/>
                  </a:schemeClr>
                </a:solidFill>
              </a:rPr>
              <a:t>BC</a:t>
            </a:r>
          </a:p>
        </p:txBody>
      </p:sp>
      <p:graphicFrame>
        <p:nvGraphicFramePr>
          <p:cNvPr id="28" name="Table 27">
            <a:extLst>
              <a:ext uri="{FF2B5EF4-FFF2-40B4-BE49-F238E27FC236}">
                <a16:creationId xmlns:a16="http://schemas.microsoft.com/office/drawing/2014/main" id="{CF268ED0-99D7-42BA-A92B-7EBF9963B6B0}"/>
              </a:ext>
            </a:extLst>
          </p:cNvPr>
          <p:cNvGraphicFramePr>
            <a:graphicFrameLocks noGrp="1"/>
          </p:cNvGraphicFramePr>
          <p:nvPr>
            <p:extLst>
              <p:ext uri="{D42A27DB-BD31-4B8C-83A1-F6EECF244321}">
                <p14:modId xmlns:p14="http://schemas.microsoft.com/office/powerpoint/2010/main" val="229238190"/>
              </p:ext>
            </p:extLst>
          </p:nvPr>
        </p:nvGraphicFramePr>
        <p:xfrm>
          <a:off x="991790" y="5390513"/>
          <a:ext cx="7092000" cy="234000"/>
        </p:xfrm>
        <a:graphic>
          <a:graphicData uri="http://schemas.openxmlformats.org/drawingml/2006/table">
            <a:tbl>
              <a:tblPr firstRow="1" bandRow="1">
                <a:tableStyleId>{2D5ABB26-0587-4C30-8999-92F81FD0307C}</a:tableStyleId>
              </a:tblPr>
              <a:tblGrid>
                <a:gridCol w="1773000">
                  <a:extLst>
                    <a:ext uri="{9D8B030D-6E8A-4147-A177-3AD203B41FA5}">
                      <a16:colId xmlns:a16="http://schemas.microsoft.com/office/drawing/2014/main" val="3803950082"/>
                    </a:ext>
                  </a:extLst>
                </a:gridCol>
                <a:gridCol w="1773000">
                  <a:extLst>
                    <a:ext uri="{9D8B030D-6E8A-4147-A177-3AD203B41FA5}">
                      <a16:colId xmlns:a16="http://schemas.microsoft.com/office/drawing/2014/main" val="586539354"/>
                    </a:ext>
                  </a:extLst>
                </a:gridCol>
                <a:gridCol w="1773000">
                  <a:extLst>
                    <a:ext uri="{9D8B030D-6E8A-4147-A177-3AD203B41FA5}">
                      <a16:colId xmlns:a16="http://schemas.microsoft.com/office/drawing/2014/main" val="1381314772"/>
                    </a:ext>
                  </a:extLst>
                </a:gridCol>
                <a:gridCol w="1773000">
                  <a:extLst>
                    <a:ext uri="{9D8B030D-6E8A-4147-A177-3AD203B41FA5}">
                      <a16:colId xmlns:a16="http://schemas.microsoft.com/office/drawing/2014/main" val="560457868"/>
                    </a:ext>
                  </a:extLst>
                </a:gridCol>
              </a:tblGrid>
              <a:tr h="234000">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28</a:t>
                      </a:r>
                    </a:p>
                  </a:txBody>
                  <a:tcPr marL="0" marR="0" marT="0" marB="0" anchor="ctr"/>
                </a:tc>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14</a:t>
                      </a:r>
                    </a:p>
                  </a:txBody>
                  <a:tcPr marL="0" marR="0" marT="0" marB="0" anchor="ctr"/>
                </a:tc>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31</a:t>
                      </a:r>
                    </a:p>
                  </a:txBody>
                  <a:tcPr marL="0" marR="0" marT="0" marB="0" anchor="ctr"/>
                </a:tc>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35</a:t>
                      </a:r>
                    </a:p>
                  </a:txBody>
                  <a:tcPr marL="0" marR="0" marT="0" marB="0" anchor="ctr"/>
                </a:tc>
                <a:extLst>
                  <a:ext uri="{0D108BD9-81ED-4DB2-BD59-A6C34878D82A}">
                    <a16:rowId xmlns:a16="http://schemas.microsoft.com/office/drawing/2014/main" val="2352189195"/>
                  </a:ext>
                </a:extLst>
              </a:tr>
            </a:tbl>
          </a:graphicData>
        </a:graphic>
      </p:graphicFrame>
      <p:graphicFrame>
        <p:nvGraphicFramePr>
          <p:cNvPr id="41" name="Table 40">
            <a:extLst>
              <a:ext uri="{FF2B5EF4-FFF2-40B4-BE49-F238E27FC236}">
                <a16:creationId xmlns:a16="http://schemas.microsoft.com/office/drawing/2014/main" id="{1687EC91-8FDF-4750-BE19-AC49EC0C5674}"/>
              </a:ext>
            </a:extLst>
          </p:cNvPr>
          <p:cNvGraphicFramePr>
            <a:graphicFrameLocks noGrp="1"/>
          </p:cNvGraphicFramePr>
          <p:nvPr>
            <p:extLst>
              <p:ext uri="{D42A27DB-BD31-4B8C-83A1-F6EECF244321}">
                <p14:modId xmlns:p14="http://schemas.microsoft.com/office/powerpoint/2010/main" val="3523703990"/>
              </p:ext>
            </p:extLst>
          </p:nvPr>
        </p:nvGraphicFramePr>
        <p:xfrm>
          <a:off x="991790" y="2282673"/>
          <a:ext cx="7092000" cy="234000"/>
        </p:xfrm>
        <a:graphic>
          <a:graphicData uri="http://schemas.openxmlformats.org/drawingml/2006/table">
            <a:tbl>
              <a:tblPr firstRow="1" bandRow="1">
                <a:tableStyleId>{2D5ABB26-0587-4C30-8999-92F81FD0307C}</a:tableStyleId>
              </a:tblPr>
              <a:tblGrid>
                <a:gridCol w="1773000">
                  <a:extLst>
                    <a:ext uri="{9D8B030D-6E8A-4147-A177-3AD203B41FA5}">
                      <a16:colId xmlns:a16="http://schemas.microsoft.com/office/drawing/2014/main" val="3803950082"/>
                    </a:ext>
                  </a:extLst>
                </a:gridCol>
                <a:gridCol w="1773000">
                  <a:extLst>
                    <a:ext uri="{9D8B030D-6E8A-4147-A177-3AD203B41FA5}">
                      <a16:colId xmlns:a16="http://schemas.microsoft.com/office/drawing/2014/main" val="586539354"/>
                    </a:ext>
                  </a:extLst>
                </a:gridCol>
                <a:gridCol w="1773000">
                  <a:extLst>
                    <a:ext uri="{9D8B030D-6E8A-4147-A177-3AD203B41FA5}">
                      <a16:colId xmlns:a16="http://schemas.microsoft.com/office/drawing/2014/main" val="1381314772"/>
                    </a:ext>
                  </a:extLst>
                </a:gridCol>
                <a:gridCol w="1773000">
                  <a:extLst>
                    <a:ext uri="{9D8B030D-6E8A-4147-A177-3AD203B41FA5}">
                      <a16:colId xmlns:a16="http://schemas.microsoft.com/office/drawing/2014/main" val="560457868"/>
                    </a:ext>
                  </a:extLst>
                </a:gridCol>
              </a:tblGrid>
              <a:tr h="234000">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51</a:t>
                      </a:r>
                    </a:p>
                  </a:txBody>
                  <a:tcPr marL="0" marR="0" marT="0" marB="0" anchor="ctr"/>
                </a:tc>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65</a:t>
                      </a:r>
                    </a:p>
                  </a:txBody>
                  <a:tcPr marL="0" marR="0" marT="0" marB="0" anchor="ctr"/>
                </a:tc>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49</a:t>
                      </a:r>
                    </a:p>
                  </a:txBody>
                  <a:tcPr marL="0" marR="0" marT="0" marB="0" anchor="ctr"/>
                </a:tc>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43</a:t>
                      </a:r>
                    </a:p>
                  </a:txBody>
                  <a:tcPr marL="0" marR="0" marT="0" marB="0" anchor="ctr"/>
                </a:tc>
                <a:extLst>
                  <a:ext uri="{0D108BD9-81ED-4DB2-BD59-A6C34878D82A}">
                    <a16:rowId xmlns:a16="http://schemas.microsoft.com/office/drawing/2014/main" val="2352189195"/>
                  </a:ext>
                </a:extLst>
              </a:tr>
            </a:tbl>
          </a:graphicData>
        </a:graphic>
      </p:graphicFrame>
      <p:sp>
        <p:nvSpPr>
          <p:cNvPr id="2" name="TextBox 1">
            <a:extLst>
              <a:ext uri="{FF2B5EF4-FFF2-40B4-BE49-F238E27FC236}">
                <a16:creationId xmlns:a16="http://schemas.microsoft.com/office/drawing/2014/main" id="{D864E990-F21E-47E8-9A2B-F3C58BED40D4}"/>
              </a:ext>
            </a:extLst>
          </p:cNvPr>
          <p:cNvSpPr txBox="1"/>
          <p:nvPr/>
        </p:nvSpPr>
        <p:spPr>
          <a:xfrm>
            <a:off x="2917351" y="2853178"/>
            <a:ext cx="324000" cy="184666"/>
          </a:xfrm>
          <a:prstGeom prst="rect">
            <a:avLst/>
          </a:prstGeom>
        </p:spPr>
        <p:txBody>
          <a:bodyPr vert="horz" wrap="square" lIns="0" tIns="0" rIns="0" bIns="0" rtlCol="0">
            <a:spAutoFit/>
          </a:bodyPr>
          <a:lstStyle/>
          <a:p>
            <a:pPr algn="ctr"/>
            <a:r>
              <a:rPr lang="nl-BE" sz="1200" b="1" dirty="0">
                <a:solidFill>
                  <a:schemeClr val="bg1"/>
                </a:solidFill>
              </a:rPr>
              <a:t>C</a:t>
            </a:r>
          </a:p>
        </p:txBody>
      </p:sp>
      <p:sp>
        <p:nvSpPr>
          <p:cNvPr id="24" name="TextBox 23">
            <a:extLst>
              <a:ext uri="{FF2B5EF4-FFF2-40B4-BE49-F238E27FC236}">
                <a16:creationId xmlns:a16="http://schemas.microsoft.com/office/drawing/2014/main" id="{ABCAEDFC-8DD7-46C6-843F-68FF6E316C93}"/>
              </a:ext>
            </a:extLst>
          </p:cNvPr>
          <p:cNvSpPr txBox="1"/>
          <p:nvPr/>
        </p:nvSpPr>
        <p:spPr>
          <a:xfrm>
            <a:off x="2917351" y="3926962"/>
            <a:ext cx="324000" cy="184666"/>
          </a:xfrm>
          <a:prstGeom prst="rect">
            <a:avLst/>
          </a:prstGeom>
        </p:spPr>
        <p:txBody>
          <a:bodyPr vert="horz" wrap="square" lIns="0" tIns="0" rIns="0" bIns="0" rtlCol="0">
            <a:spAutoFit/>
          </a:bodyPr>
          <a:lstStyle/>
          <a:p>
            <a:pPr algn="ctr"/>
            <a:r>
              <a:rPr lang="nl-BE" sz="1200" b="1" dirty="0">
                <a:solidFill>
                  <a:schemeClr val="bg1"/>
                </a:solidFill>
              </a:rPr>
              <a:t>BC</a:t>
            </a:r>
          </a:p>
        </p:txBody>
      </p:sp>
      <p:sp>
        <p:nvSpPr>
          <p:cNvPr id="29" name="TextBox 28">
            <a:extLst>
              <a:ext uri="{FF2B5EF4-FFF2-40B4-BE49-F238E27FC236}">
                <a16:creationId xmlns:a16="http://schemas.microsoft.com/office/drawing/2014/main" id="{B90D2ACC-8558-4251-9C41-A46521729FB2}"/>
              </a:ext>
            </a:extLst>
          </p:cNvPr>
          <p:cNvSpPr txBox="1"/>
          <p:nvPr/>
        </p:nvSpPr>
        <p:spPr>
          <a:xfrm>
            <a:off x="5246797" y="5197462"/>
            <a:ext cx="324000" cy="184666"/>
          </a:xfrm>
          <a:prstGeom prst="rect">
            <a:avLst/>
          </a:prstGeom>
        </p:spPr>
        <p:txBody>
          <a:bodyPr vert="horz" wrap="square" lIns="0" tIns="0" rIns="0" bIns="0" rtlCol="0">
            <a:spAutoFit/>
          </a:bodyPr>
          <a:lstStyle/>
          <a:p>
            <a:pPr algn="ctr"/>
            <a:r>
              <a:rPr lang="nl-BE" sz="1200" b="1" dirty="0">
                <a:solidFill>
                  <a:schemeClr val="accent5"/>
                </a:solidFill>
              </a:rPr>
              <a:t>A</a:t>
            </a:r>
          </a:p>
        </p:txBody>
      </p:sp>
      <p:sp>
        <p:nvSpPr>
          <p:cNvPr id="31" name="TextBox 30">
            <a:extLst>
              <a:ext uri="{FF2B5EF4-FFF2-40B4-BE49-F238E27FC236}">
                <a16:creationId xmlns:a16="http://schemas.microsoft.com/office/drawing/2014/main" id="{36380C10-5530-49C2-BFB1-5AC75E5A7CCB}"/>
              </a:ext>
            </a:extLst>
          </p:cNvPr>
          <p:cNvSpPr txBox="1"/>
          <p:nvPr/>
        </p:nvSpPr>
        <p:spPr>
          <a:xfrm>
            <a:off x="7037794" y="5197462"/>
            <a:ext cx="324000" cy="184666"/>
          </a:xfrm>
          <a:prstGeom prst="rect">
            <a:avLst/>
          </a:prstGeom>
        </p:spPr>
        <p:txBody>
          <a:bodyPr vert="horz" wrap="square" lIns="0" tIns="0" rIns="0" bIns="0" rtlCol="0">
            <a:spAutoFit/>
          </a:bodyPr>
          <a:lstStyle/>
          <a:p>
            <a:pPr algn="ctr"/>
            <a:r>
              <a:rPr lang="nl-BE" sz="1200" b="1" dirty="0">
                <a:solidFill>
                  <a:schemeClr val="accent5"/>
                </a:solidFill>
              </a:rPr>
              <a:t>A</a:t>
            </a:r>
          </a:p>
        </p:txBody>
      </p:sp>
      <p:sp>
        <p:nvSpPr>
          <p:cNvPr id="32" name="TextBox 31">
            <a:extLst>
              <a:ext uri="{FF2B5EF4-FFF2-40B4-BE49-F238E27FC236}">
                <a16:creationId xmlns:a16="http://schemas.microsoft.com/office/drawing/2014/main" id="{6B4E63F8-5F2A-41A8-8277-DB1561CE8D17}"/>
              </a:ext>
            </a:extLst>
          </p:cNvPr>
          <p:cNvSpPr txBox="1"/>
          <p:nvPr/>
        </p:nvSpPr>
        <p:spPr>
          <a:xfrm>
            <a:off x="4694407" y="4896409"/>
            <a:ext cx="324000" cy="184666"/>
          </a:xfrm>
          <a:prstGeom prst="rect">
            <a:avLst/>
          </a:prstGeom>
        </p:spPr>
        <p:txBody>
          <a:bodyPr vert="horz" wrap="square" lIns="0" tIns="0" rIns="0" bIns="0" rtlCol="0">
            <a:spAutoFit/>
          </a:bodyPr>
          <a:lstStyle/>
          <a:p>
            <a:pPr algn="ctr"/>
            <a:r>
              <a:rPr lang="nl-BE" sz="1200" b="1" dirty="0">
                <a:solidFill>
                  <a:schemeClr val="bg1"/>
                </a:solidFill>
              </a:rPr>
              <a:t>A</a:t>
            </a:r>
          </a:p>
        </p:txBody>
      </p:sp>
      <p:sp>
        <p:nvSpPr>
          <p:cNvPr id="33" name="TextBox 32">
            <a:extLst>
              <a:ext uri="{FF2B5EF4-FFF2-40B4-BE49-F238E27FC236}">
                <a16:creationId xmlns:a16="http://schemas.microsoft.com/office/drawing/2014/main" id="{F813F30D-2470-4B8C-9786-63C12F2345B9}"/>
              </a:ext>
            </a:extLst>
          </p:cNvPr>
          <p:cNvSpPr txBox="1"/>
          <p:nvPr/>
        </p:nvSpPr>
        <p:spPr>
          <a:xfrm>
            <a:off x="4694407" y="5391981"/>
            <a:ext cx="324000" cy="184666"/>
          </a:xfrm>
          <a:prstGeom prst="rect">
            <a:avLst/>
          </a:prstGeom>
        </p:spPr>
        <p:txBody>
          <a:bodyPr vert="horz" wrap="square" lIns="0" tIns="0" rIns="0" bIns="0" rtlCol="0">
            <a:spAutoFit/>
          </a:bodyPr>
          <a:lstStyle/>
          <a:p>
            <a:pPr algn="ctr"/>
            <a:r>
              <a:rPr lang="nl-BE" sz="1200" b="1" dirty="0">
                <a:solidFill>
                  <a:schemeClr val="bg1"/>
                </a:solidFill>
              </a:rPr>
              <a:t>A</a:t>
            </a:r>
          </a:p>
        </p:txBody>
      </p:sp>
      <p:sp>
        <p:nvSpPr>
          <p:cNvPr id="34" name="TextBox 33">
            <a:extLst>
              <a:ext uri="{FF2B5EF4-FFF2-40B4-BE49-F238E27FC236}">
                <a16:creationId xmlns:a16="http://schemas.microsoft.com/office/drawing/2014/main" id="{251B4A79-2705-42CA-80FE-FABF13AAC819}"/>
              </a:ext>
            </a:extLst>
          </p:cNvPr>
          <p:cNvSpPr txBox="1"/>
          <p:nvPr/>
        </p:nvSpPr>
        <p:spPr>
          <a:xfrm>
            <a:off x="6617321" y="4546638"/>
            <a:ext cx="324000" cy="184666"/>
          </a:xfrm>
          <a:prstGeom prst="rect">
            <a:avLst/>
          </a:prstGeom>
        </p:spPr>
        <p:txBody>
          <a:bodyPr vert="horz" wrap="square" lIns="0" tIns="0" rIns="0" bIns="0" rtlCol="0">
            <a:spAutoFit/>
          </a:bodyPr>
          <a:lstStyle/>
          <a:p>
            <a:pPr algn="ctr"/>
            <a:r>
              <a:rPr lang="nl-BE" sz="1200" b="1" dirty="0">
                <a:solidFill>
                  <a:schemeClr val="bg1"/>
                </a:solidFill>
              </a:rPr>
              <a:t>A</a:t>
            </a:r>
          </a:p>
        </p:txBody>
      </p:sp>
      <p:sp>
        <p:nvSpPr>
          <p:cNvPr id="35" name="TextBox 34">
            <a:extLst>
              <a:ext uri="{FF2B5EF4-FFF2-40B4-BE49-F238E27FC236}">
                <a16:creationId xmlns:a16="http://schemas.microsoft.com/office/drawing/2014/main" id="{82C25397-A5C7-4D93-9E8F-1C2AE66450BA}"/>
              </a:ext>
            </a:extLst>
          </p:cNvPr>
          <p:cNvSpPr txBox="1"/>
          <p:nvPr/>
        </p:nvSpPr>
        <p:spPr>
          <a:xfrm>
            <a:off x="6473793" y="5265262"/>
            <a:ext cx="324000" cy="184666"/>
          </a:xfrm>
          <a:prstGeom prst="rect">
            <a:avLst/>
          </a:prstGeom>
        </p:spPr>
        <p:txBody>
          <a:bodyPr vert="horz" wrap="square" lIns="0" tIns="0" rIns="0" bIns="0" rtlCol="0">
            <a:spAutoFit/>
          </a:bodyPr>
          <a:lstStyle/>
          <a:p>
            <a:pPr algn="ctr"/>
            <a:r>
              <a:rPr lang="nl-BE" sz="1200" b="1" dirty="0">
                <a:solidFill>
                  <a:schemeClr val="bg1"/>
                </a:solidFill>
              </a:rPr>
              <a:t>AB</a:t>
            </a:r>
          </a:p>
        </p:txBody>
      </p:sp>
      <p:grpSp>
        <p:nvGrpSpPr>
          <p:cNvPr id="36" name="Groupe 7">
            <a:extLst>
              <a:ext uri="{FF2B5EF4-FFF2-40B4-BE49-F238E27FC236}">
                <a16:creationId xmlns:a16="http://schemas.microsoft.com/office/drawing/2014/main" id="{268E507E-BBF1-4654-BC42-D85051DB43E2}"/>
              </a:ext>
            </a:extLst>
          </p:cNvPr>
          <p:cNvGrpSpPr/>
          <p:nvPr/>
        </p:nvGrpSpPr>
        <p:grpSpPr>
          <a:xfrm>
            <a:off x="9680683" y="2609017"/>
            <a:ext cx="1885826" cy="1374220"/>
            <a:chOff x="10150834" y="124004"/>
            <a:chExt cx="1885826" cy="1374220"/>
          </a:xfrm>
        </p:grpSpPr>
        <p:sp>
          <p:nvSpPr>
            <p:cNvPr id="39" name="Freeform 5">
              <a:extLst>
                <a:ext uri="{FF2B5EF4-FFF2-40B4-BE49-F238E27FC236}">
                  <a16:creationId xmlns:a16="http://schemas.microsoft.com/office/drawing/2014/main" id="{F00B355B-3BCC-4C35-859C-54E2AC62BF00}"/>
                </a:ext>
              </a:extLst>
            </p:cNvPr>
            <p:cNvSpPr>
              <a:spLocks noEditPoints="1"/>
            </p:cNvSpPr>
            <p:nvPr/>
          </p:nvSpPr>
          <p:spPr bwMode="auto">
            <a:xfrm>
              <a:off x="10881022" y="12400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2" name="Rectangle 41">
              <a:extLst>
                <a:ext uri="{FF2B5EF4-FFF2-40B4-BE49-F238E27FC236}">
                  <a16:creationId xmlns:a16="http://schemas.microsoft.com/office/drawing/2014/main" id="{95E382CC-F065-4F87-BBBC-E829B4C165C9}"/>
                </a:ext>
              </a:extLst>
            </p:cNvPr>
            <p:cNvSpPr/>
            <p:nvPr/>
          </p:nvSpPr>
          <p:spPr>
            <a:xfrm>
              <a:off x="10150834" y="482561"/>
              <a:ext cx="1885826" cy="1015663"/>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lvl="0">
                <a:defRPr/>
              </a:pPr>
              <a:r>
                <a:rPr lang="nl-BE" sz="1000" b="1" dirty="0">
                  <a:solidFill>
                    <a:schemeClr val="tx2"/>
                  </a:solidFill>
                  <a:latin typeface="+mj-lt"/>
                </a:rPr>
                <a:t>OPMERKING:</a:t>
              </a:r>
            </a:p>
            <a:p>
              <a:pPr lvl="0"/>
              <a:r>
                <a:rPr lang="nl-BE" sz="1000" dirty="0">
                  <a:solidFill>
                    <a:srgbClr val="595959"/>
                  </a:solidFill>
                </a:rPr>
                <a:t>51% van de Belgen vindt dat het huidig aanbod aan vleesvervangers voldoende is, dit is significant hoger dan in 2019 (44%).</a:t>
              </a:r>
            </a:p>
          </p:txBody>
        </p:sp>
      </p:grpSp>
    </p:spTree>
    <p:extLst>
      <p:ext uri="{BB962C8B-B14F-4D97-AF65-F5344CB8AC3E}">
        <p14:creationId xmlns:p14="http://schemas.microsoft.com/office/powerpoint/2010/main" val="102384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a:extLst>
              <a:ext uri="{FF2B5EF4-FFF2-40B4-BE49-F238E27FC236}">
                <a16:creationId xmlns:a16="http://schemas.microsoft.com/office/drawing/2014/main" id="{52760BFB-ADFB-49EA-96FD-9AFF141C2584}"/>
              </a:ext>
            </a:extLst>
          </p:cNvPr>
          <p:cNvGraphicFramePr>
            <a:graphicFrameLocks noGrp="1"/>
          </p:cNvGraphicFramePr>
          <p:nvPr>
            <p:extLst>
              <p:ext uri="{D42A27DB-BD31-4B8C-83A1-F6EECF244321}">
                <p14:modId xmlns:p14="http://schemas.microsoft.com/office/powerpoint/2010/main" val="453902855"/>
              </p:ext>
            </p:extLst>
          </p:nvPr>
        </p:nvGraphicFramePr>
        <p:xfrm>
          <a:off x="371043" y="1521256"/>
          <a:ext cx="11447999" cy="648000"/>
        </p:xfrm>
        <a:graphic>
          <a:graphicData uri="http://schemas.openxmlformats.org/drawingml/2006/table">
            <a:tbl>
              <a:tblPr firstRow="1" bandRow="1">
                <a:tableStyleId>{2D5ABB26-0587-4C30-8999-92F81FD0307C}</a:tableStyleId>
              </a:tblPr>
              <a:tblGrid>
                <a:gridCol w="4709621">
                  <a:extLst>
                    <a:ext uri="{9D8B030D-6E8A-4147-A177-3AD203B41FA5}">
                      <a16:colId xmlns:a16="http://schemas.microsoft.com/office/drawing/2014/main" val="2820400169"/>
                    </a:ext>
                  </a:extLst>
                </a:gridCol>
                <a:gridCol w="2246126">
                  <a:extLst>
                    <a:ext uri="{9D8B030D-6E8A-4147-A177-3AD203B41FA5}">
                      <a16:colId xmlns:a16="http://schemas.microsoft.com/office/drawing/2014/main" val="3982777495"/>
                    </a:ext>
                  </a:extLst>
                </a:gridCol>
                <a:gridCol w="2246126">
                  <a:extLst>
                    <a:ext uri="{9D8B030D-6E8A-4147-A177-3AD203B41FA5}">
                      <a16:colId xmlns:a16="http://schemas.microsoft.com/office/drawing/2014/main" val="1442247664"/>
                    </a:ext>
                  </a:extLst>
                </a:gridCol>
                <a:gridCol w="2246126">
                  <a:extLst>
                    <a:ext uri="{9D8B030D-6E8A-4147-A177-3AD203B41FA5}">
                      <a16:colId xmlns:a16="http://schemas.microsoft.com/office/drawing/2014/main" val="2884445455"/>
                    </a:ext>
                  </a:extLst>
                </a:gridCol>
              </a:tblGrid>
              <a:tr h="288000">
                <a:tc>
                  <a:txBody>
                    <a:bodyPr/>
                    <a:lstStyle/>
                    <a:p>
                      <a:pPr marL="0" algn="ctr" defTabSz="914400" rtl="0" eaLnBrk="1" latinLnBrk="0" hangingPunct="1"/>
                      <a:r>
                        <a:rPr lang="nl-BE" sz="1400" b="0" kern="1200" dirty="0">
                          <a:solidFill>
                            <a:schemeClr val="bg1"/>
                          </a:solidFill>
                          <a:latin typeface="+mj-lt"/>
                          <a:ea typeface="+mn-ea"/>
                          <a:cs typeface="+mn-cs"/>
                        </a:rPr>
                        <a:t>AANBOD VLEESVERVANGERS VOLDOET</a:t>
                      </a: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400" b="0" kern="1200" dirty="0">
                          <a:solidFill>
                            <a:schemeClr val="bg1"/>
                          </a:solidFill>
                          <a:latin typeface="+mj-lt"/>
                          <a:ea typeface="+mn-ea"/>
                          <a:cs typeface="+mn-cs"/>
                        </a:rPr>
                        <a:t>WAAROM VOLDOET AANBOD?</a:t>
                      </a: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1600" dirty="0">
                        <a:latin typeface="+mj-lt"/>
                      </a:endParaRPr>
                    </a:p>
                  </a:txBody>
                  <a:tcPr marL="0" marR="0" marT="0" marB="0" anchor="ctr"/>
                </a:tc>
                <a:tc hMerge="1">
                  <a:txBody>
                    <a:bodyPr/>
                    <a:lstStyle/>
                    <a:p>
                      <a:pPr algn="ctr"/>
                      <a:endParaRPr lang="en-US" sz="1600" dirty="0">
                        <a:latin typeface="+mj-lt"/>
                      </a:endParaRPr>
                    </a:p>
                  </a:txBody>
                  <a:tcPr marL="0" marR="0" marT="0" marB="0" anchor="ctr"/>
                </a:tc>
                <a:extLst>
                  <a:ext uri="{0D108BD9-81ED-4DB2-BD59-A6C34878D82A}">
                    <a16:rowId xmlns:a16="http://schemas.microsoft.com/office/drawing/2014/main" val="2474601840"/>
                  </a:ext>
                </a:extLst>
              </a:tr>
              <a:tr h="360000">
                <a:tc>
                  <a:txBody>
                    <a:bodyPr/>
                    <a:lstStyle/>
                    <a:p>
                      <a:pPr algn="ctr"/>
                      <a:endParaRPr lang="nl-BE" sz="1600" b="0" kern="1200" dirty="0">
                        <a:solidFill>
                          <a:schemeClr val="bg1"/>
                        </a:solidFill>
                        <a:latin typeface="+mj-lt"/>
                        <a:ea typeface="+mn-ea"/>
                        <a:cs typeface="+mn-cs"/>
                      </a:endParaRP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endParaRPr lang="nl-BE" sz="1600" b="0" kern="1200" dirty="0">
                        <a:solidFill>
                          <a:schemeClr val="bg1"/>
                        </a:solidFill>
                        <a:latin typeface="+mj-lt"/>
                        <a:ea typeface="+mn-ea"/>
                        <a:cs typeface="+mn-cs"/>
                      </a:endParaRPr>
                    </a:p>
                  </a:txBody>
                  <a:tcPr marL="9525" marR="9525" marT="9525"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endParaRPr lang="nl-BE" sz="1400" b="1" kern="1200" dirty="0">
                        <a:solidFill>
                          <a:schemeClr val="accent1"/>
                        </a:solidFill>
                        <a:latin typeface="+mn-lt"/>
                        <a:ea typeface="+mn-ea"/>
                        <a:cs typeface="+mn-cs"/>
                      </a:endParaRPr>
                    </a:p>
                  </a:txBody>
                  <a:tcPr marL="9525" marR="9525" marT="9525"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endParaRPr lang="nl-BE" sz="1400" b="1" kern="1200" dirty="0">
                        <a:solidFill>
                          <a:schemeClr val="accent1"/>
                        </a:solidFill>
                        <a:latin typeface="+mn-lt"/>
                        <a:ea typeface="+mn-ea"/>
                        <a:cs typeface="+mn-cs"/>
                      </a:endParaRPr>
                    </a:p>
                  </a:txBody>
                  <a:tcPr marL="9525" marR="9525" marT="9525"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8667595"/>
                  </a:ext>
                </a:extLst>
              </a:tr>
            </a:tbl>
          </a:graphicData>
        </a:graphic>
      </p:graphicFrame>
      <p:graphicFrame>
        <p:nvGraphicFramePr>
          <p:cNvPr id="30" name="Chart 29">
            <a:extLst>
              <a:ext uri="{FF2B5EF4-FFF2-40B4-BE49-F238E27FC236}">
                <a16:creationId xmlns:a16="http://schemas.microsoft.com/office/drawing/2014/main" id="{21E29407-E907-435D-BDC3-5E82BD113D16}"/>
              </a:ext>
            </a:extLst>
          </p:cNvPr>
          <p:cNvGraphicFramePr/>
          <p:nvPr>
            <p:extLst>
              <p:ext uri="{D42A27DB-BD31-4B8C-83A1-F6EECF244321}">
                <p14:modId xmlns:p14="http://schemas.microsoft.com/office/powerpoint/2010/main" val="653063136"/>
              </p:ext>
            </p:extLst>
          </p:nvPr>
        </p:nvGraphicFramePr>
        <p:xfrm>
          <a:off x="407988" y="2133599"/>
          <a:ext cx="2322000" cy="3995739"/>
        </p:xfrm>
        <a:graphic>
          <a:graphicData uri="http://schemas.openxmlformats.org/drawingml/2006/chart">
            <c:chart xmlns:c="http://schemas.openxmlformats.org/drawingml/2006/chart" xmlns:r="http://schemas.openxmlformats.org/officeDocument/2006/relationships" r:id="rId2"/>
          </a:graphicData>
        </a:graphic>
      </p:graphicFrame>
      <p:sp>
        <p:nvSpPr>
          <p:cNvPr id="3" name="strFooter">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5"/>
            <a:ext cx="10080000" cy="369332"/>
          </a:xfrm>
        </p:spPr>
        <p:txBody>
          <a:bodyPr/>
          <a:lstStyle/>
          <a:p>
            <a:r>
              <a:rPr lang="nl-BE" dirty="0"/>
              <a:t>Basis:	Totale steekproef (n=1000) </a:t>
            </a:r>
          </a:p>
          <a:p>
            <a:r>
              <a:rPr lang="nl-BE" dirty="0"/>
              <a:t>Vraag:	A3. In welke mate vindt u dat het huidige aanbod aan vleesvervangers voldoet aan uw behoeften? / A5. Waarom voldoet het huidige aanbod aan vleesvervangers eerder wel of helemaal aan uw behoeften? 	Gelieve de 3 voornaamste redenen aan te duiden. Selecteer de belangrijkste reden eerst, de tweede belangrijkste reden als tweede enz.</a:t>
            </a:r>
          </a:p>
        </p:txBody>
      </p:sp>
      <p:sp>
        <p:nvSpPr>
          <p:cNvPr id="7" name="Slide Number Placeholder 6">
            <a:extLst>
              <a:ext uri="{FF2B5EF4-FFF2-40B4-BE49-F238E27FC236}">
                <a16:creationId xmlns:a16="http://schemas.microsoft.com/office/drawing/2014/main" id="{0A31AB4C-0A9D-44C2-8923-9CBE5C520372}"/>
              </a:ext>
            </a:extLst>
          </p:cNvPr>
          <p:cNvSpPr>
            <a:spLocks noGrp="1"/>
          </p:cNvSpPr>
          <p:nvPr>
            <p:ph type="sldNum" sz="quarter" idx="18"/>
          </p:nvPr>
        </p:nvSpPr>
        <p:spPr/>
        <p:txBody>
          <a:bodyPr/>
          <a:lstStyle/>
          <a:p>
            <a:fld id="{D61AABEC-672F-4B68-B914-690DA978312C}" type="slidenum">
              <a:rPr lang="nl-BE" smtClean="0"/>
              <a:pPr/>
              <a:t>11</a:t>
            </a:fld>
            <a:r>
              <a:rPr lang="nl-BE"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p:txBody>
          <a:bodyPr/>
          <a:lstStyle/>
          <a:p>
            <a:r>
              <a:rPr lang="nl-BE" sz="2000" dirty="0"/>
              <a:t>Waarom voldoet het huidig aanbod vleesvervangers aan uw behoeften?</a:t>
            </a:r>
          </a:p>
        </p:txBody>
      </p:sp>
      <p:graphicFrame>
        <p:nvGraphicFramePr>
          <p:cNvPr id="8" name="Table 7">
            <a:extLst>
              <a:ext uri="{FF2B5EF4-FFF2-40B4-BE49-F238E27FC236}">
                <a16:creationId xmlns:a16="http://schemas.microsoft.com/office/drawing/2014/main" id="{1DD1984F-0A53-405C-94F4-DA3A128447F0}"/>
              </a:ext>
            </a:extLst>
          </p:cNvPr>
          <p:cNvGraphicFramePr>
            <a:graphicFrameLocks noGrp="1"/>
          </p:cNvGraphicFramePr>
          <p:nvPr>
            <p:extLst>
              <p:ext uri="{D42A27DB-BD31-4B8C-83A1-F6EECF244321}">
                <p14:modId xmlns:p14="http://schemas.microsoft.com/office/powerpoint/2010/main" val="1236660425"/>
              </p:ext>
            </p:extLst>
          </p:nvPr>
        </p:nvGraphicFramePr>
        <p:xfrm>
          <a:off x="2826204" y="2524119"/>
          <a:ext cx="2088000" cy="2866395"/>
        </p:xfrm>
        <a:graphic>
          <a:graphicData uri="http://schemas.openxmlformats.org/drawingml/2006/table">
            <a:tbl>
              <a:tblPr>
                <a:tableStyleId>{2D5ABB26-0587-4C30-8999-92F81FD0307C}</a:tableStyleId>
              </a:tblPr>
              <a:tblGrid>
                <a:gridCol w="288000">
                  <a:extLst>
                    <a:ext uri="{9D8B030D-6E8A-4147-A177-3AD203B41FA5}">
                      <a16:colId xmlns:a16="http://schemas.microsoft.com/office/drawing/2014/main" val="2354454430"/>
                    </a:ext>
                  </a:extLst>
                </a:gridCol>
                <a:gridCol w="1800000">
                  <a:extLst>
                    <a:ext uri="{9D8B030D-6E8A-4147-A177-3AD203B41FA5}">
                      <a16:colId xmlns:a16="http://schemas.microsoft.com/office/drawing/2014/main" val="2015932734"/>
                    </a:ext>
                  </a:extLst>
                </a:gridCol>
              </a:tblGrid>
              <a:tr h="573279">
                <a:tc>
                  <a:txBody>
                    <a:bodyPr/>
                    <a:lstStyle/>
                    <a:p>
                      <a:pPr algn="r"/>
                      <a:r>
                        <a:rPr lang="nl-BE" sz="1200" dirty="0">
                          <a:solidFill>
                            <a:schemeClr val="tx2">
                              <a:lumMod val="75000"/>
                            </a:schemeClr>
                          </a:solidFill>
                          <a:latin typeface="+mn-lt"/>
                          <a:sym typeface="Wingdings 2" panose="05020102010507070707" pitchFamily="18" charset="2"/>
                        </a:rPr>
                        <a:t></a:t>
                      </a:r>
                      <a:endParaRPr lang="nl-BE" sz="1200" dirty="0">
                        <a:solidFill>
                          <a:schemeClr val="tx2">
                            <a:lumMod val="75000"/>
                          </a:schemeClr>
                        </a:solidFill>
                        <a:latin typeface="+mn-lt"/>
                      </a:endParaRPr>
                    </a:p>
                  </a:txBody>
                  <a:tcPr marL="36000" marR="36000" marT="0" marB="0" anchor="ctr">
                    <a:noFill/>
                  </a:tcPr>
                </a:tc>
                <a:tc>
                  <a:txBody>
                    <a:bodyPr/>
                    <a:lstStyle/>
                    <a:p>
                      <a:pPr marL="0" algn="l" defTabSz="914400" rtl="0" eaLnBrk="1" fontAlgn="b" latinLnBrk="0" hangingPunct="1"/>
                      <a:r>
                        <a:rPr lang="nl-BE" sz="1200" kern="1200" dirty="0">
                          <a:solidFill>
                            <a:schemeClr val="tx1"/>
                          </a:solidFill>
                          <a:latin typeface="+mn-lt"/>
                          <a:ea typeface="+mn-ea"/>
                          <a:cs typeface="+mn-cs"/>
                        </a:rPr>
                        <a:t>Helemaal</a:t>
                      </a:r>
                    </a:p>
                  </a:txBody>
                  <a:tcPr marL="9525" marR="9525" marT="9525" marB="0" anchor="ctr">
                    <a:noFill/>
                  </a:tcPr>
                </a:tc>
                <a:extLst>
                  <a:ext uri="{0D108BD9-81ED-4DB2-BD59-A6C34878D82A}">
                    <a16:rowId xmlns:a16="http://schemas.microsoft.com/office/drawing/2014/main" val="2049083711"/>
                  </a:ext>
                </a:extLst>
              </a:tr>
              <a:tr h="573279">
                <a:tc>
                  <a:txBody>
                    <a:bodyPr/>
                    <a:lstStyle/>
                    <a:p>
                      <a:pPr algn="r"/>
                      <a:r>
                        <a:rPr lang="nl-BE" sz="1200" dirty="0">
                          <a:solidFill>
                            <a:schemeClr val="tx2"/>
                          </a:solidFill>
                          <a:latin typeface="+mn-lt"/>
                          <a:sym typeface="Wingdings 2" panose="05020102010507070707" pitchFamily="18" charset="2"/>
                        </a:rPr>
                        <a:t></a:t>
                      </a:r>
                      <a:endParaRPr lang="nl-BE" sz="1200" dirty="0">
                        <a:solidFill>
                          <a:schemeClr val="tx2"/>
                        </a:solidFill>
                        <a:latin typeface="+mn-lt"/>
                      </a:endParaRPr>
                    </a:p>
                  </a:txBody>
                  <a:tcPr marL="36000" marR="36000" marT="0" marB="0" anchor="ctr">
                    <a:noFill/>
                  </a:tcPr>
                </a:tc>
                <a:tc>
                  <a:txBody>
                    <a:bodyPr/>
                    <a:lstStyle/>
                    <a:p>
                      <a:pPr marL="0" algn="l" defTabSz="914400" rtl="0" eaLnBrk="1" fontAlgn="b" latinLnBrk="0" hangingPunct="1"/>
                      <a:r>
                        <a:rPr lang="nl-BE" sz="1200" kern="1200" dirty="0">
                          <a:solidFill>
                            <a:schemeClr val="tx1"/>
                          </a:solidFill>
                          <a:latin typeface="+mn-lt"/>
                          <a:ea typeface="+mn-ea"/>
                          <a:cs typeface="+mn-cs"/>
                        </a:rPr>
                        <a:t>Eerder wel</a:t>
                      </a:r>
                    </a:p>
                  </a:txBody>
                  <a:tcPr marL="9525" marR="9525" marT="9525" marB="0" anchor="ctr">
                    <a:noFill/>
                  </a:tcPr>
                </a:tc>
                <a:extLst>
                  <a:ext uri="{0D108BD9-81ED-4DB2-BD59-A6C34878D82A}">
                    <a16:rowId xmlns:a16="http://schemas.microsoft.com/office/drawing/2014/main" val="2428566398"/>
                  </a:ext>
                </a:extLst>
              </a:tr>
              <a:tr h="573279">
                <a:tc>
                  <a:txBody>
                    <a:bodyPr/>
                    <a:lstStyle/>
                    <a:p>
                      <a:pPr algn="r"/>
                      <a:r>
                        <a:rPr lang="nl-BE" sz="1200" dirty="0">
                          <a:solidFill>
                            <a:srgbClr val="BFBFBF"/>
                          </a:solidFill>
                          <a:latin typeface="+mn-lt"/>
                          <a:sym typeface="Wingdings 2" panose="05020102010507070707" pitchFamily="18" charset="2"/>
                        </a:rPr>
                        <a:t></a:t>
                      </a:r>
                      <a:endParaRPr lang="nl-BE" sz="1200" dirty="0">
                        <a:solidFill>
                          <a:srgbClr val="BFBFBF"/>
                        </a:solidFill>
                        <a:latin typeface="+mn-lt"/>
                      </a:endParaRPr>
                    </a:p>
                  </a:txBody>
                  <a:tcPr marL="36000" marR="36000" marT="0" marB="0" anchor="ctr">
                    <a:noFill/>
                  </a:tcPr>
                </a:tc>
                <a:tc>
                  <a:txBody>
                    <a:bodyPr/>
                    <a:lstStyle/>
                    <a:p>
                      <a:pPr marL="0" algn="l" defTabSz="914400" rtl="0" eaLnBrk="1" fontAlgn="b" latinLnBrk="0" hangingPunct="1"/>
                      <a:r>
                        <a:rPr lang="nl-BE" sz="1200" kern="1200" dirty="0">
                          <a:solidFill>
                            <a:schemeClr val="tx1"/>
                          </a:solidFill>
                          <a:latin typeface="+mn-lt"/>
                          <a:ea typeface="+mn-ea"/>
                          <a:cs typeface="+mn-cs"/>
                        </a:rPr>
                        <a:t>Noch niet, noch wel</a:t>
                      </a:r>
                    </a:p>
                  </a:txBody>
                  <a:tcPr marL="9525" marR="9525" marT="9525" marB="0" anchor="ctr">
                    <a:noFill/>
                  </a:tcPr>
                </a:tc>
                <a:extLst>
                  <a:ext uri="{0D108BD9-81ED-4DB2-BD59-A6C34878D82A}">
                    <a16:rowId xmlns:a16="http://schemas.microsoft.com/office/drawing/2014/main" val="2426978870"/>
                  </a:ext>
                </a:extLst>
              </a:tr>
              <a:tr h="573279">
                <a:tc>
                  <a:txBody>
                    <a:bodyPr/>
                    <a:lstStyle/>
                    <a:p>
                      <a:pPr algn="r"/>
                      <a:r>
                        <a:rPr lang="nl-BE" sz="1200" dirty="0">
                          <a:solidFill>
                            <a:schemeClr val="accent3"/>
                          </a:solidFill>
                          <a:latin typeface="+mn-lt"/>
                          <a:sym typeface="Wingdings 2" panose="05020102010507070707" pitchFamily="18" charset="2"/>
                        </a:rPr>
                        <a:t></a:t>
                      </a:r>
                      <a:endParaRPr lang="nl-BE" sz="1200" dirty="0">
                        <a:solidFill>
                          <a:schemeClr val="accent3"/>
                        </a:solidFill>
                        <a:latin typeface="+mn-lt"/>
                      </a:endParaRPr>
                    </a:p>
                  </a:txBody>
                  <a:tcPr marL="36000" marR="36000" marT="0" marB="0" anchor="ctr">
                    <a:noFill/>
                  </a:tcPr>
                </a:tc>
                <a:tc>
                  <a:txBody>
                    <a:bodyPr/>
                    <a:lstStyle/>
                    <a:p>
                      <a:pPr marL="0" algn="l" defTabSz="914400" rtl="0" eaLnBrk="1" fontAlgn="b" latinLnBrk="0" hangingPunct="1"/>
                      <a:r>
                        <a:rPr lang="nl-BE" sz="1200" kern="1200" dirty="0">
                          <a:solidFill>
                            <a:schemeClr val="tx1"/>
                          </a:solidFill>
                          <a:latin typeface="+mn-lt"/>
                          <a:ea typeface="+mn-ea"/>
                          <a:cs typeface="+mn-cs"/>
                        </a:rPr>
                        <a:t>Eerder niet</a:t>
                      </a:r>
                    </a:p>
                  </a:txBody>
                  <a:tcPr marL="9525" marR="9525" marT="9525" marB="0" anchor="ctr">
                    <a:noFill/>
                  </a:tcPr>
                </a:tc>
                <a:extLst>
                  <a:ext uri="{0D108BD9-81ED-4DB2-BD59-A6C34878D82A}">
                    <a16:rowId xmlns:a16="http://schemas.microsoft.com/office/drawing/2014/main" val="15591479"/>
                  </a:ext>
                </a:extLst>
              </a:tr>
              <a:tr h="573279">
                <a:tc>
                  <a:txBody>
                    <a:bodyPr/>
                    <a:lstStyle/>
                    <a:p>
                      <a:pPr algn="r"/>
                      <a:r>
                        <a:rPr lang="nl-BE" sz="1200" dirty="0">
                          <a:solidFill>
                            <a:schemeClr val="accent5"/>
                          </a:solidFill>
                          <a:latin typeface="+mn-lt"/>
                          <a:sym typeface="Wingdings 2" panose="05020102010507070707" pitchFamily="18" charset="2"/>
                        </a:rPr>
                        <a:t></a:t>
                      </a:r>
                      <a:endParaRPr lang="nl-BE" sz="1200" dirty="0">
                        <a:solidFill>
                          <a:schemeClr val="accent5"/>
                        </a:solidFill>
                        <a:latin typeface="+mn-lt"/>
                      </a:endParaRPr>
                    </a:p>
                  </a:txBody>
                  <a:tcPr marL="36000" marR="36000" marT="0" marB="0" anchor="ctr">
                    <a:noFill/>
                  </a:tcPr>
                </a:tc>
                <a:tc>
                  <a:txBody>
                    <a:bodyPr/>
                    <a:lstStyle/>
                    <a:p>
                      <a:pPr marL="0" algn="l" defTabSz="914400" rtl="0" eaLnBrk="1" fontAlgn="b" latinLnBrk="0" hangingPunct="1"/>
                      <a:r>
                        <a:rPr lang="nl-BE" sz="1200" kern="1200" dirty="0">
                          <a:solidFill>
                            <a:schemeClr val="tx1"/>
                          </a:solidFill>
                          <a:latin typeface="+mn-lt"/>
                          <a:ea typeface="+mn-ea"/>
                          <a:cs typeface="+mn-cs"/>
                        </a:rPr>
                        <a:t>Helemaal niet</a:t>
                      </a:r>
                    </a:p>
                  </a:txBody>
                  <a:tcPr marL="9525" marR="9525" marT="9525" marB="0" anchor="ctr">
                    <a:noFill/>
                  </a:tcPr>
                </a:tc>
                <a:extLst>
                  <a:ext uri="{0D108BD9-81ED-4DB2-BD59-A6C34878D82A}">
                    <a16:rowId xmlns:a16="http://schemas.microsoft.com/office/drawing/2014/main" val="2161268009"/>
                  </a:ext>
                </a:extLst>
              </a:tr>
            </a:tbl>
          </a:graphicData>
        </a:graphic>
      </p:graphicFrame>
      <p:sp>
        <p:nvSpPr>
          <p:cNvPr id="13" name="Rectangle 12">
            <a:extLst>
              <a:ext uri="{FF2B5EF4-FFF2-40B4-BE49-F238E27FC236}">
                <a16:creationId xmlns:a16="http://schemas.microsoft.com/office/drawing/2014/main" id="{A48B28B4-F352-4CD1-BE25-D1D80CC94F1E}"/>
              </a:ext>
            </a:extLst>
          </p:cNvPr>
          <p:cNvSpPr>
            <a:spLocks/>
          </p:cNvSpPr>
          <p:nvPr/>
        </p:nvSpPr>
        <p:spPr>
          <a:xfrm>
            <a:off x="2086222" y="2291117"/>
            <a:ext cx="342000" cy="234000"/>
          </a:xfrm>
          <a:prstGeom prst="rect">
            <a:avLst/>
          </a:prstGeom>
          <a:gradFill>
            <a:gsLst>
              <a:gs pos="50000">
                <a:schemeClr val="tx2">
                  <a:lumMod val="75000"/>
                </a:schemeClr>
              </a:gs>
              <a:gs pos="5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graphicFrame>
        <p:nvGraphicFramePr>
          <p:cNvPr id="17" name="Table 16">
            <a:extLst>
              <a:ext uri="{FF2B5EF4-FFF2-40B4-BE49-F238E27FC236}">
                <a16:creationId xmlns:a16="http://schemas.microsoft.com/office/drawing/2014/main" id="{AAB44319-F850-4303-9E69-5AB1EDDF6D12}"/>
              </a:ext>
            </a:extLst>
          </p:cNvPr>
          <p:cNvGraphicFramePr>
            <a:graphicFrameLocks noGrp="1"/>
          </p:cNvGraphicFramePr>
          <p:nvPr>
            <p:extLst>
              <p:ext uri="{D42A27DB-BD31-4B8C-83A1-F6EECF244321}">
                <p14:modId xmlns:p14="http://schemas.microsoft.com/office/powerpoint/2010/main" val="1635451673"/>
              </p:ext>
            </p:extLst>
          </p:nvPr>
        </p:nvGraphicFramePr>
        <p:xfrm>
          <a:off x="1093390" y="2281881"/>
          <a:ext cx="2322000" cy="234000"/>
        </p:xfrm>
        <a:graphic>
          <a:graphicData uri="http://schemas.openxmlformats.org/drawingml/2006/table">
            <a:tbl>
              <a:tblPr firstRow="1" bandRow="1">
                <a:tableStyleId>{2D5ABB26-0587-4C30-8999-92F81FD0307C}</a:tableStyleId>
              </a:tblPr>
              <a:tblGrid>
                <a:gridCol w="2322000">
                  <a:extLst>
                    <a:ext uri="{9D8B030D-6E8A-4147-A177-3AD203B41FA5}">
                      <a16:colId xmlns:a16="http://schemas.microsoft.com/office/drawing/2014/main" val="3803950082"/>
                    </a:ext>
                  </a:extLst>
                </a:gridCol>
              </a:tblGrid>
              <a:tr h="234000">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51</a:t>
                      </a:r>
                    </a:p>
                  </a:txBody>
                  <a:tcPr marL="0" marR="0" marT="0" marB="0" anchor="ctr"/>
                </a:tc>
                <a:extLst>
                  <a:ext uri="{0D108BD9-81ED-4DB2-BD59-A6C34878D82A}">
                    <a16:rowId xmlns:a16="http://schemas.microsoft.com/office/drawing/2014/main" val="2352189195"/>
                  </a:ext>
                </a:extLst>
              </a:tr>
            </a:tbl>
          </a:graphicData>
        </a:graphic>
      </p:graphicFrame>
      <p:sp>
        <p:nvSpPr>
          <p:cNvPr id="20" name="Rectangle 19">
            <a:extLst>
              <a:ext uri="{FF2B5EF4-FFF2-40B4-BE49-F238E27FC236}">
                <a16:creationId xmlns:a16="http://schemas.microsoft.com/office/drawing/2014/main" id="{F0CFB127-D321-4981-ACF2-290F3CD8838C}"/>
              </a:ext>
            </a:extLst>
          </p:cNvPr>
          <p:cNvSpPr>
            <a:spLocks/>
          </p:cNvSpPr>
          <p:nvPr/>
        </p:nvSpPr>
        <p:spPr>
          <a:xfrm>
            <a:off x="2086222" y="5390513"/>
            <a:ext cx="342000" cy="234000"/>
          </a:xfrm>
          <a:prstGeom prst="rect">
            <a:avLst/>
          </a:prstGeom>
          <a:gradFill>
            <a:gsLst>
              <a:gs pos="50000">
                <a:schemeClr val="accent5"/>
              </a:gs>
              <a:gs pos="5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26" name="Rectangle 25">
            <a:extLst>
              <a:ext uri="{FF2B5EF4-FFF2-40B4-BE49-F238E27FC236}">
                <a16:creationId xmlns:a16="http://schemas.microsoft.com/office/drawing/2014/main" id="{94F88295-B458-4017-8E88-3CE11592876C}"/>
              </a:ext>
            </a:extLst>
          </p:cNvPr>
          <p:cNvSpPr>
            <a:spLocks/>
          </p:cNvSpPr>
          <p:nvPr/>
        </p:nvSpPr>
        <p:spPr>
          <a:xfrm>
            <a:off x="2922300" y="2281881"/>
            <a:ext cx="1135181" cy="234000"/>
          </a:xfrm>
          <a:prstGeom prst="rect">
            <a:avLst/>
          </a:prstGeom>
          <a:gradFill>
            <a:gsLst>
              <a:gs pos="50000">
                <a:schemeClr val="tx2">
                  <a:lumMod val="75000"/>
                </a:schemeClr>
              </a:gs>
              <a:gs pos="5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lang="nl-BE" sz="1200" b="1" i="0" u="none" strike="noStrike" kern="1200" baseline="0">
                <a:solidFill>
                  <a:schemeClr val="bg1"/>
                </a:solidFill>
                <a:latin typeface="+mn-lt"/>
                <a:ea typeface="+mn-ea"/>
                <a:cs typeface="+mn-cs"/>
              </a:defRPr>
            </a:pPr>
            <a:r>
              <a:rPr lang="nl-BE" sz="1200" b="1" dirty="0">
                <a:solidFill>
                  <a:schemeClr val="bg1"/>
                </a:solidFill>
              </a:rPr>
              <a:t>TOP 2</a:t>
            </a:r>
          </a:p>
        </p:txBody>
      </p:sp>
      <p:sp>
        <p:nvSpPr>
          <p:cNvPr id="27" name="Rectangle 26">
            <a:extLst>
              <a:ext uri="{FF2B5EF4-FFF2-40B4-BE49-F238E27FC236}">
                <a16:creationId xmlns:a16="http://schemas.microsoft.com/office/drawing/2014/main" id="{393237E8-ED09-42D4-B32A-70F48C7B29C8}"/>
              </a:ext>
            </a:extLst>
          </p:cNvPr>
          <p:cNvSpPr>
            <a:spLocks/>
          </p:cNvSpPr>
          <p:nvPr/>
        </p:nvSpPr>
        <p:spPr>
          <a:xfrm>
            <a:off x="2922300" y="5390513"/>
            <a:ext cx="1135181" cy="234000"/>
          </a:xfrm>
          <a:prstGeom prst="rect">
            <a:avLst/>
          </a:prstGeom>
          <a:gradFill>
            <a:gsLst>
              <a:gs pos="50000">
                <a:schemeClr val="accent5"/>
              </a:gs>
              <a:gs pos="5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lang="nl-BE" sz="1200" b="1" i="0" u="none" strike="noStrike" kern="1200" baseline="0">
                <a:solidFill>
                  <a:schemeClr val="bg1"/>
                </a:solidFill>
                <a:latin typeface="+mn-lt"/>
                <a:ea typeface="+mn-ea"/>
                <a:cs typeface="+mn-cs"/>
              </a:defRPr>
            </a:pPr>
            <a:r>
              <a:rPr lang="nl-BE" sz="1200" b="1" dirty="0">
                <a:solidFill>
                  <a:schemeClr val="bg1"/>
                </a:solidFill>
              </a:rPr>
              <a:t>BOTTOM 2</a:t>
            </a:r>
          </a:p>
        </p:txBody>
      </p:sp>
      <p:graphicFrame>
        <p:nvGraphicFramePr>
          <p:cNvPr id="28" name="Table 27">
            <a:extLst>
              <a:ext uri="{FF2B5EF4-FFF2-40B4-BE49-F238E27FC236}">
                <a16:creationId xmlns:a16="http://schemas.microsoft.com/office/drawing/2014/main" id="{CF268ED0-99D7-42BA-A92B-7EBF9963B6B0}"/>
              </a:ext>
            </a:extLst>
          </p:cNvPr>
          <p:cNvGraphicFramePr>
            <a:graphicFrameLocks noGrp="1"/>
          </p:cNvGraphicFramePr>
          <p:nvPr>
            <p:extLst>
              <p:ext uri="{D42A27DB-BD31-4B8C-83A1-F6EECF244321}">
                <p14:modId xmlns:p14="http://schemas.microsoft.com/office/powerpoint/2010/main" val="2848428413"/>
              </p:ext>
            </p:extLst>
          </p:nvPr>
        </p:nvGraphicFramePr>
        <p:xfrm>
          <a:off x="1093390" y="5390513"/>
          <a:ext cx="2322000" cy="234000"/>
        </p:xfrm>
        <a:graphic>
          <a:graphicData uri="http://schemas.openxmlformats.org/drawingml/2006/table">
            <a:tbl>
              <a:tblPr firstRow="1" bandRow="1">
                <a:tableStyleId>{2D5ABB26-0587-4C30-8999-92F81FD0307C}</a:tableStyleId>
              </a:tblPr>
              <a:tblGrid>
                <a:gridCol w="2322000">
                  <a:extLst>
                    <a:ext uri="{9D8B030D-6E8A-4147-A177-3AD203B41FA5}">
                      <a16:colId xmlns:a16="http://schemas.microsoft.com/office/drawing/2014/main" val="3803950082"/>
                    </a:ext>
                  </a:extLst>
                </a:gridCol>
              </a:tblGrid>
              <a:tr h="234000">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28</a:t>
                      </a:r>
                    </a:p>
                  </a:txBody>
                  <a:tcPr marL="0" marR="0" marT="0" marB="0" anchor="ctr"/>
                </a:tc>
                <a:extLst>
                  <a:ext uri="{0D108BD9-81ED-4DB2-BD59-A6C34878D82A}">
                    <a16:rowId xmlns:a16="http://schemas.microsoft.com/office/drawing/2014/main" val="2352189195"/>
                  </a:ext>
                </a:extLst>
              </a:tr>
            </a:tbl>
          </a:graphicData>
        </a:graphic>
      </p:graphicFrame>
      <p:cxnSp>
        <p:nvCxnSpPr>
          <p:cNvPr id="19" name="Straight Arrow Connector 18">
            <a:extLst>
              <a:ext uri="{FF2B5EF4-FFF2-40B4-BE49-F238E27FC236}">
                <a16:creationId xmlns:a16="http://schemas.microsoft.com/office/drawing/2014/main" id="{4D1C7486-9CC9-42C5-9771-07BAC7C7536E}"/>
              </a:ext>
            </a:extLst>
          </p:cNvPr>
          <p:cNvCxnSpPr>
            <a:cxnSpLocks/>
            <a:stCxn id="26" idx="3"/>
          </p:cNvCxnSpPr>
          <p:nvPr/>
        </p:nvCxnSpPr>
        <p:spPr>
          <a:xfrm>
            <a:off x="4057481" y="2398881"/>
            <a:ext cx="856723"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4" name="Table 33">
            <a:extLst>
              <a:ext uri="{FF2B5EF4-FFF2-40B4-BE49-F238E27FC236}">
                <a16:creationId xmlns:a16="http://schemas.microsoft.com/office/drawing/2014/main" id="{E22068AF-DA91-4BEE-9291-FE94ADDF0F2C}"/>
              </a:ext>
            </a:extLst>
          </p:cNvPr>
          <p:cNvGraphicFramePr>
            <a:graphicFrameLocks noGrp="1"/>
          </p:cNvGraphicFramePr>
          <p:nvPr>
            <p:extLst>
              <p:ext uri="{D42A27DB-BD31-4B8C-83A1-F6EECF244321}">
                <p14:modId xmlns:p14="http://schemas.microsoft.com/office/powerpoint/2010/main" val="4058234715"/>
              </p:ext>
            </p:extLst>
          </p:nvPr>
        </p:nvGraphicFramePr>
        <p:xfrm>
          <a:off x="5133478" y="1943100"/>
          <a:ext cx="6624000" cy="3860060"/>
        </p:xfrm>
        <a:graphic>
          <a:graphicData uri="http://schemas.openxmlformats.org/drawingml/2006/table">
            <a:tbl>
              <a:tblPr firstRow="1" bandRow="1">
                <a:tableStyleId>{2D5ABB26-0587-4C30-8999-92F81FD0307C}</a:tableStyleId>
              </a:tblPr>
              <a:tblGrid>
                <a:gridCol w="2664000">
                  <a:extLst>
                    <a:ext uri="{9D8B030D-6E8A-4147-A177-3AD203B41FA5}">
                      <a16:colId xmlns:a16="http://schemas.microsoft.com/office/drawing/2014/main" val="2457120873"/>
                    </a:ext>
                  </a:extLst>
                </a:gridCol>
                <a:gridCol w="3960000">
                  <a:extLst>
                    <a:ext uri="{9D8B030D-6E8A-4147-A177-3AD203B41FA5}">
                      <a16:colId xmlns:a16="http://schemas.microsoft.com/office/drawing/2014/main" val="943016155"/>
                    </a:ext>
                  </a:extLst>
                </a:gridCol>
              </a:tblGrid>
              <a:tr h="386006">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Huidige aanbod is voldoende gevarieerd</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1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37572506"/>
                  </a:ext>
                </a:extLst>
              </a:tr>
              <a:tr h="386006">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Vleesvervangers zijn beter voor </a:t>
                      </a:r>
                    </a:p>
                    <a:p>
                      <a:pPr marL="0" marR="0" lvl="0" indent="0" algn="l" defTabSz="914400" rtl="0" eaLnBrk="1" fontAlgn="auto" latinLnBrk="0" hangingPunct="1">
                        <a:lnSpc>
                          <a:spcPts val="11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het welzijn van de dieren</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1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64916576"/>
                  </a:ext>
                </a:extLst>
              </a:tr>
              <a:tr h="386006">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Vleesvervangers zijn beter voor </a:t>
                      </a:r>
                    </a:p>
                    <a:p>
                      <a:pPr marL="0" marR="0" lvl="0" indent="0" algn="l" defTabSz="914400" rtl="0" eaLnBrk="1" fontAlgn="auto" latinLnBrk="0" hangingPunct="1">
                        <a:lnSpc>
                          <a:spcPts val="11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het milieu</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1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06554435"/>
                  </a:ext>
                </a:extLst>
              </a:tr>
              <a:tr h="386006">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Huidige vleesvervangers zijn smaakvol</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1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02910583"/>
                  </a:ext>
                </a:extLst>
              </a:tr>
              <a:tr h="386006">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Vleesvervangers zijn duurzaam</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1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16485104"/>
                  </a:ext>
                </a:extLst>
              </a:tr>
              <a:tr h="386006">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Huidige vleesvervangers zijn </a:t>
                      </a:r>
                    </a:p>
                    <a:p>
                      <a:pPr marL="0" marR="0" lvl="0" indent="0" algn="l" defTabSz="914400" rtl="0" eaLnBrk="1" fontAlgn="auto" latinLnBrk="0" hangingPunct="1">
                        <a:lnSpc>
                          <a:spcPts val="11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verrijkt met bouwstenen</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1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56020304"/>
                  </a:ext>
                </a:extLst>
              </a:tr>
              <a:tr h="386006">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Vleesvervangers zijn gezonder</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1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7930575"/>
                  </a:ext>
                </a:extLst>
              </a:tr>
              <a:tr h="386006">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Nieuwste merken benaderen de smaak en textuur van vlees steeds meer</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1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70321914"/>
                  </a:ext>
                </a:extLst>
              </a:tr>
              <a:tr h="386006">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Andere reden</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1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817154741"/>
                  </a:ext>
                </a:extLst>
              </a:tr>
              <a:tr h="386006">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Geen van deze</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endParaRPr lang="nl-BE" sz="11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22730880"/>
                  </a:ext>
                </a:extLst>
              </a:tr>
            </a:tbl>
          </a:graphicData>
        </a:graphic>
      </p:graphicFrame>
      <p:graphicFrame>
        <p:nvGraphicFramePr>
          <p:cNvPr id="35" name="Chart 34">
            <a:extLst>
              <a:ext uri="{FF2B5EF4-FFF2-40B4-BE49-F238E27FC236}">
                <a16:creationId xmlns:a16="http://schemas.microsoft.com/office/drawing/2014/main" id="{42543E12-1D68-4E0B-B6D1-0FF76285EF4F}"/>
              </a:ext>
            </a:extLst>
          </p:cNvPr>
          <p:cNvGraphicFramePr/>
          <p:nvPr/>
        </p:nvGraphicFramePr>
        <p:xfrm>
          <a:off x="7753916" y="1933575"/>
          <a:ext cx="4003562" cy="38695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Table 35">
            <a:extLst>
              <a:ext uri="{FF2B5EF4-FFF2-40B4-BE49-F238E27FC236}">
                <a16:creationId xmlns:a16="http://schemas.microsoft.com/office/drawing/2014/main" id="{E94F2AEB-5B8D-42A3-B9E3-3493135427A7}"/>
              </a:ext>
            </a:extLst>
          </p:cNvPr>
          <p:cNvGraphicFramePr>
            <a:graphicFrameLocks noGrp="1"/>
          </p:cNvGraphicFramePr>
          <p:nvPr>
            <p:extLst>
              <p:ext uri="{D42A27DB-BD31-4B8C-83A1-F6EECF244321}">
                <p14:modId xmlns:p14="http://schemas.microsoft.com/office/powerpoint/2010/main" val="3593048655"/>
              </p:ext>
            </p:extLst>
          </p:nvPr>
        </p:nvGraphicFramePr>
        <p:xfrm>
          <a:off x="7753916" y="5910525"/>
          <a:ext cx="3132000" cy="182880"/>
        </p:xfrm>
        <a:graphic>
          <a:graphicData uri="http://schemas.openxmlformats.org/drawingml/2006/table">
            <a:tbl>
              <a:tblPr>
                <a:tableStyleId>{2D5ABB26-0587-4C30-8999-92F81FD0307C}</a:tableStyleId>
              </a:tblPr>
              <a:tblGrid>
                <a:gridCol w="2088000">
                  <a:extLst>
                    <a:ext uri="{9D8B030D-6E8A-4147-A177-3AD203B41FA5}">
                      <a16:colId xmlns:a16="http://schemas.microsoft.com/office/drawing/2014/main" val="2354454430"/>
                    </a:ext>
                  </a:extLst>
                </a:gridCol>
                <a:gridCol w="1044000">
                  <a:extLst>
                    <a:ext uri="{9D8B030D-6E8A-4147-A177-3AD203B41FA5}">
                      <a16:colId xmlns:a16="http://schemas.microsoft.com/office/drawing/2014/main" val="2015932734"/>
                    </a:ext>
                  </a:extLst>
                </a:gridCol>
              </a:tblGrid>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solidFill>
                            <a:schemeClr val="tx2">
                              <a:lumMod val="50000"/>
                            </a:schemeClr>
                          </a:solidFill>
                          <a:latin typeface="+mn-lt"/>
                          <a:sym typeface="Wingdings 2" panose="05020102010507070707" pitchFamily="18" charset="2"/>
                        </a:rPr>
                        <a:t>  </a:t>
                      </a:r>
                      <a:r>
                        <a:rPr kumimoji="0" lang="nl-BE" sz="1200" b="0" i="0" u="none" strike="noStrike" kern="1200" cap="none" spc="0" normalizeH="0" baseline="0" noProof="0" dirty="0">
                          <a:ln>
                            <a:noFill/>
                          </a:ln>
                          <a:solidFill>
                            <a:schemeClr val="tx1"/>
                          </a:solidFill>
                          <a:effectLst/>
                          <a:uLnTx/>
                          <a:uFillTx/>
                          <a:latin typeface="+mn-lt"/>
                          <a:ea typeface="+mn-ea"/>
                          <a:cs typeface="+mn-cs"/>
                        </a:rPr>
                        <a:t>Belangrijkste reden</a:t>
                      </a:r>
                      <a:endParaRPr lang="nl-BE" sz="1200" dirty="0">
                        <a:solidFill>
                          <a:schemeClr val="tx2">
                            <a:lumMod val="50000"/>
                          </a:schemeClr>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solidFill>
                            <a:schemeClr val="tx2"/>
                          </a:solidFill>
                          <a:latin typeface="+mn-lt"/>
                          <a:sym typeface="Wingdings 2" panose="05020102010507070707" pitchFamily="18" charset="2"/>
                        </a:rPr>
                        <a:t></a:t>
                      </a:r>
                      <a:r>
                        <a:rPr lang="nl-BE" sz="1200" dirty="0">
                          <a:solidFill>
                            <a:schemeClr val="tx2">
                              <a:lumMod val="50000"/>
                            </a:schemeClr>
                          </a:solidFill>
                          <a:latin typeface="+mn-lt"/>
                          <a:sym typeface="Wingdings 2" panose="05020102010507070707" pitchFamily="18" charset="2"/>
                        </a:rPr>
                        <a:t>  </a:t>
                      </a:r>
                      <a:r>
                        <a:rPr kumimoji="0" lang="nl-BE" sz="1200" b="0" i="0" u="none" strike="noStrike" kern="1200" cap="none" spc="0" normalizeH="0" baseline="0" noProof="0" dirty="0">
                          <a:ln>
                            <a:noFill/>
                          </a:ln>
                          <a:solidFill>
                            <a:schemeClr val="tx1"/>
                          </a:solidFill>
                          <a:effectLst/>
                          <a:uLnTx/>
                          <a:uFillTx/>
                          <a:latin typeface="+mn-lt"/>
                          <a:ea typeface="+mn-ea"/>
                          <a:cs typeface="+mn-cs"/>
                        </a:rPr>
                        <a:t>Top 3</a:t>
                      </a:r>
                    </a:p>
                  </a:txBody>
                  <a:tcPr marL="36000" marR="36000" marT="0" marB="0" anchor="ctr">
                    <a:noFill/>
                  </a:tcPr>
                </a:tc>
                <a:extLst>
                  <a:ext uri="{0D108BD9-81ED-4DB2-BD59-A6C34878D82A}">
                    <a16:rowId xmlns:a16="http://schemas.microsoft.com/office/drawing/2014/main" val="1959053497"/>
                  </a:ext>
                </a:extLst>
              </a:tr>
            </a:tbl>
          </a:graphicData>
        </a:graphic>
      </p:graphicFrame>
      <p:sp>
        <p:nvSpPr>
          <p:cNvPr id="38" name="TextBox 37">
            <a:extLst>
              <a:ext uri="{FF2B5EF4-FFF2-40B4-BE49-F238E27FC236}">
                <a16:creationId xmlns:a16="http://schemas.microsoft.com/office/drawing/2014/main" id="{B9329275-0451-4C13-8A92-84684653DF02}"/>
              </a:ext>
            </a:extLst>
          </p:cNvPr>
          <p:cNvSpPr txBox="1"/>
          <p:nvPr/>
        </p:nvSpPr>
        <p:spPr>
          <a:xfrm>
            <a:off x="4180516" y="2441744"/>
            <a:ext cx="756000" cy="169277"/>
          </a:xfrm>
          <a:prstGeom prst="rect">
            <a:avLst/>
          </a:prstGeom>
        </p:spPr>
        <p:txBody>
          <a:bodyPr vert="horz" wrap="square" lIns="0" tIns="0" rIns="0" bIns="0" rtlCol="0">
            <a:spAutoFit/>
          </a:bodyPr>
          <a:lstStyle/>
          <a:p>
            <a:pPr algn="l"/>
            <a:r>
              <a:rPr lang="nl-BE" sz="1100" dirty="0">
                <a:solidFill>
                  <a:schemeClr val="tx2"/>
                </a:solidFill>
              </a:rPr>
              <a:t>(n=510)</a:t>
            </a:r>
          </a:p>
        </p:txBody>
      </p:sp>
      <p:sp>
        <p:nvSpPr>
          <p:cNvPr id="41" name="Text Placeholder 40">
            <a:extLst>
              <a:ext uri="{FF2B5EF4-FFF2-40B4-BE49-F238E27FC236}">
                <a16:creationId xmlns:a16="http://schemas.microsoft.com/office/drawing/2014/main" id="{63CBA9DA-44DB-4303-8C36-37565CBB8B9C}"/>
              </a:ext>
            </a:extLst>
          </p:cNvPr>
          <p:cNvSpPr>
            <a:spLocks noGrp="1"/>
          </p:cNvSpPr>
          <p:nvPr>
            <p:ph type="body" sz="quarter" idx="15"/>
          </p:nvPr>
        </p:nvSpPr>
        <p:spPr/>
        <p:txBody>
          <a:bodyPr/>
          <a:lstStyle/>
          <a:p>
            <a:r>
              <a:rPr lang="nl-BE" dirty="0"/>
              <a:t>De Belgen die vinden dat het aanbod voldoet aan de behoeften, zijn vooral tevreden over de variatie van het aanbod aan vleesvervangers binnen de markt. Ook het welzijn van dieren en milieubewustzijn vormen een belangrijke reden.</a:t>
            </a:r>
          </a:p>
        </p:txBody>
      </p:sp>
      <p:cxnSp>
        <p:nvCxnSpPr>
          <p:cNvPr id="29" name="Straight Connector 28">
            <a:extLst>
              <a:ext uri="{FF2B5EF4-FFF2-40B4-BE49-F238E27FC236}">
                <a16:creationId xmlns:a16="http://schemas.microsoft.com/office/drawing/2014/main" id="{CB118E56-E888-4300-AB18-92C98201E672}"/>
              </a:ext>
            </a:extLst>
          </p:cNvPr>
          <p:cNvCxnSpPr>
            <a:cxnSpLocks/>
          </p:cNvCxnSpPr>
          <p:nvPr/>
        </p:nvCxnSpPr>
        <p:spPr>
          <a:xfrm>
            <a:off x="5068826"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0346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a:extLst>
              <a:ext uri="{FF2B5EF4-FFF2-40B4-BE49-F238E27FC236}">
                <a16:creationId xmlns:a16="http://schemas.microsoft.com/office/drawing/2014/main" id="{52760BFB-ADFB-49EA-96FD-9AFF141C2584}"/>
              </a:ext>
            </a:extLst>
          </p:cNvPr>
          <p:cNvGraphicFramePr>
            <a:graphicFrameLocks noGrp="1"/>
          </p:cNvGraphicFramePr>
          <p:nvPr>
            <p:extLst>
              <p:ext uri="{D42A27DB-BD31-4B8C-83A1-F6EECF244321}">
                <p14:modId xmlns:p14="http://schemas.microsoft.com/office/powerpoint/2010/main" val="2630485760"/>
              </p:ext>
            </p:extLst>
          </p:nvPr>
        </p:nvGraphicFramePr>
        <p:xfrm>
          <a:off x="371043" y="1521256"/>
          <a:ext cx="11447999" cy="648000"/>
        </p:xfrm>
        <a:graphic>
          <a:graphicData uri="http://schemas.openxmlformats.org/drawingml/2006/table">
            <a:tbl>
              <a:tblPr firstRow="1" bandRow="1">
                <a:tableStyleId>{2D5ABB26-0587-4C30-8999-92F81FD0307C}</a:tableStyleId>
              </a:tblPr>
              <a:tblGrid>
                <a:gridCol w="4709621">
                  <a:extLst>
                    <a:ext uri="{9D8B030D-6E8A-4147-A177-3AD203B41FA5}">
                      <a16:colId xmlns:a16="http://schemas.microsoft.com/office/drawing/2014/main" val="2820400169"/>
                    </a:ext>
                  </a:extLst>
                </a:gridCol>
                <a:gridCol w="2246126">
                  <a:extLst>
                    <a:ext uri="{9D8B030D-6E8A-4147-A177-3AD203B41FA5}">
                      <a16:colId xmlns:a16="http://schemas.microsoft.com/office/drawing/2014/main" val="3982777495"/>
                    </a:ext>
                  </a:extLst>
                </a:gridCol>
                <a:gridCol w="2246126">
                  <a:extLst>
                    <a:ext uri="{9D8B030D-6E8A-4147-A177-3AD203B41FA5}">
                      <a16:colId xmlns:a16="http://schemas.microsoft.com/office/drawing/2014/main" val="1442247664"/>
                    </a:ext>
                  </a:extLst>
                </a:gridCol>
                <a:gridCol w="2246126">
                  <a:extLst>
                    <a:ext uri="{9D8B030D-6E8A-4147-A177-3AD203B41FA5}">
                      <a16:colId xmlns:a16="http://schemas.microsoft.com/office/drawing/2014/main" val="2884445455"/>
                    </a:ext>
                  </a:extLst>
                </a:gridCol>
              </a:tblGrid>
              <a:tr h="288000">
                <a:tc>
                  <a:txBody>
                    <a:bodyPr/>
                    <a:lstStyle/>
                    <a:p>
                      <a:pPr marL="0" algn="ctr" defTabSz="914400" rtl="0" eaLnBrk="1" latinLnBrk="0" hangingPunct="1"/>
                      <a:r>
                        <a:rPr lang="nl-BE" sz="1400" b="0" kern="1200" dirty="0">
                          <a:solidFill>
                            <a:schemeClr val="bg1"/>
                          </a:solidFill>
                          <a:latin typeface="+mj-lt"/>
                          <a:ea typeface="+mn-ea"/>
                          <a:cs typeface="+mn-cs"/>
                        </a:rPr>
                        <a:t>AANBOD VLEESVERVANGERS VOLDOET</a:t>
                      </a: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400" b="0" kern="1200" dirty="0">
                          <a:solidFill>
                            <a:schemeClr val="bg1"/>
                          </a:solidFill>
                          <a:latin typeface="+mj-lt"/>
                          <a:ea typeface="+mn-ea"/>
                          <a:cs typeface="+mn-cs"/>
                        </a:rPr>
                        <a:t>WAAROM VOLDOET AANBOD NIET?</a:t>
                      </a: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1600" dirty="0">
                        <a:latin typeface="+mj-lt"/>
                      </a:endParaRPr>
                    </a:p>
                  </a:txBody>
                  <a:tcPr marL="0" marR="0" marT="0" marB="0" anchor="ctr"/>
                </a:tc>
                <a:tc hMerge="1">
                  <a:txBody>
                    <a:bodyPr/>
                    <a:lstStyle/>
                    <a:p>
                      <a:pPr algn="ctr"/>
                      <a:endParaRPr lang="en-US" sz="1600" dirty="0">
                        <a:latin typeface="+mj-lt"/>
                      </a:endParaRPr>
                    </a:p>
                  </a:txBody>
                  <a:tcPr marL="0" marR="0" marT="0" marB="0" anchor="ctr"/>
                </a:tc>
                <a:extLst>
                  <a:ext uri="{0D108BD9-81ED-4DB2-BD59-A6C34878D82A}">
                    <a16:rowId xmlns:a16="http://schemas.microsoft.com/office/drawing/2014/main" val="2474601840"/>
                  </a:ext>
                </a:extLst>
              </a:tr>
              <a:tr h="360000">
                <a:tc>
                  <a:txBody>
                    <a:bodyPr/>
                    <a:lstStyle/>
                    <a:p>
                      <a:pPr algn="ctr"/>
                      <a:endParaRPr lang="nl-BE" sz="1600" b="0" kern="1200" dirty="0">
                        <a:solidFill>
                          <a:schemeClr val="bg1"/>
                        </a:solidFill>
                        <a:latin typeface="+mj-lt"/>
                        <a:ea typeface="+mn-ea"/>
                        <a:cs typeface="+mn-cs"/>
                      </a:endParaRPr>
                    </a:p>
                  </a:txBody>
                  <a:tcPr marL="0" marR="0" marT="0"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endParaRPr lang="nl-BE" sz="1600" b="0" kern="1200" dirty="0">
                        <a:solidFill>
                          <a:schemeClr val="bg1"/>
                        </a:solidFill>
                        <a:latin typeface="+mj-lt"/>
                        <a:ea typeface="+mn-ea"/>
                        <a:cs typeface="+mn-cs"/>
                      </a:endParaRPr>
                    </a:p>
                  </a:txBody>
                  <a:tcPr marL="9525" marR="9525" marT="9525"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endParaRPr lang="nl-BE" sz="1400" b="1" kern="1200" dirty="0">
                        <a:solidFill>
                          <a:schemeClr val="accent1"/>
                        </a:solidFill>
                        <a:latin typeface="+mn-lt"/>
                        <a:ea typeface="+mn-ea"/>
                        <a:cs typeface="+mn-cs"/>
                      </a:endParaRPr>
                    </a:p>
                  </a:txBody>
                  <a:tcPr marL="9525" marR="9525" marT="9525"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endParaRPr lang="nl-BE" sz="1400" b="1" kern="1200" dirty="0">
                        <a:solidFill>
                          <a:schemeClr val="accent1"/>
                        </a:solidFill>
                        <a:latin typeface="+mn-lt"/>
                        <a:ea typeface="+mn-ea"/>
                        <a:cs typeface="+mn-cs"/>
                      </a:endParaRPr>
                    </a:p>
                  </a:txBody>
                  <a:tcPr marL="9525" marR="9525" marT="9525" marB="0" anchor="ctr">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8667595"/>
                  </a:ext>
                </a:extLst>
              </a:tr>
            </a:tbl>
          </a:graphicData>
        </a:graphic>
      </p:graphicFrame>
      <p:graphicFrame>
        <p:nvGraphicFramePr>
          <p:cNvPr id="30" name="Chart 29">
            <a:extLst>
              <a:ext uri="{FF2B5EF4-FFF2-40B4-BE49-F238E27FC236}">
                <a16:creationId xmlns:a16="http://schemas.microsoft.com/office/drawing/2014/main" id="{21E29407-E907-435D-BDC3-5E82BD113D16}"/>
              </a:ext>
            </a:extLst>
          </p:cNvPr>
          <p:cNvGraphicFramePr/>
          <p:nvPr>
            <p:extLst>
              <p:ext uri="{D42A27DB-BD31-4B8C-83A1-F6EECF244321}">
                <p14:modId xmlns:p14="http://schemas.microsoft.com/office/powerpoint/2010/main" val="2628540476"/>
              </p:ext>
            </p:extLst>
          </p:nvPr>
        </p:nvGraphicFramePr>
        <p:xfrm>
          <a:off x="407988" y="2133599"/>
          <a:ext cx="2322000" cy="3995739"/>
        </p:xfrm>
        <a:graphic>
          <a:graphicData uri="http://schemas.openxmlformats.org/drawingml/2006/chart">
            <c:chart xmlns:c="http://schemas.openxmlformats.org/drawingml/2006/chart" xmlns:r="http://schemas.openxmlformats.org/officeDocument/2006/relationships" r:id="rId2"/>
          </a:graphicData>
        </a:graphic>
      </p:graphicFrame>
      <p:sp>
        <p:nvSpPr>
          <p:cNvPr id="3" name="strFooter">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5"/>
            <a:ext cx="10080000" cy="369332"/>
          </a:xfrm>
        </p:spPr>
        <p:txBody>
          <a:bodyPr/>
          <a:lstStyle/>
          <a:p>
            <a:r>
              <a:rPr lang="nl-BE" dirty="0"/>
              <a:t>Basis:	Totale steekproef (n=1000) </a:t>
            </a:r>
          </a:p>
          <a:p>
            <a:r>
              <a:rPr lang="nl-BE" dirty="0"/>
              <a:t>Vraag:	A3. In welke mate vindt u dat het huidige aanbod aan vleesvervangers voldoet aan uw behoeften? / A4. Waarom voldoet het huidige aanbod aan vleesvervangers helemaal niet of eerder niet aan uw behoeften? 	Gelieve de 3 voornaamste redenen aan te duiden. Selecteer de belangrijkste reden eerst, de tweede belangrijkste reden als tweede enz.</a:t>
            </a:r>
          </a:p>
        </p:txBody>
      </p:sp>
      <p:sp>
        <p:nvSpPr>
          <p:cNvPr id="7" name="Slide Number Placeholder 6">
            <a:extLst>
              <a:ext uri="{FF2B5EF4-FFF2-40B4-BE49-F238E27FC236}">
                <a16:creationId xmlns:a16="http://schemas.microsoft.com/office/drawing/2014/main" id="{0A31AB4C-0A9D-44C2-8923-9CBE5C520372}"/>
              </a:ext>
            </a:extLst>
          </p:cNvPr>
          <p:cNvSpPr>
            <a:spLocks noGrp="1"/>
          </p:cNvSpPr>
          <p:nvPr>
            <p:ph type="sldNum" sz="quarter" idx="18"/>
          </p:nvPr>
        </p:nvSpPr>
        <p:spPr/>
        <p:txBody>
          <a:bodyPr/>
          <a:lstStyle/>
          <a:p>
            <a:fld id="{D61AABEC-672F-4B68-B914-690DA978312C}" type="slidenum">
              <a:rPr lang="nl-BE" smtClean="0"/>
              <a:pPr/>
              <a:t>12</a:t>
            </a:fld>
            <a:r>
              <a:rPr lang="nl-BE"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p:txBody>
          <a:bodyPr/>
          <a:lstStyle/>
          <a:p>
            <a:r>
              <a:rPr lang="nl-BE" sz="2000" dirty="0"/>
              <a:t>Waarom voldoet het huidig aanbod vleesvervangers niet aan uw behoeften?</a:t>
            </a:r>
          </a:p>
        </p:txBody>
      </p:sp>
      <p:graphicFrame>
        <p:nvGraphicFramePr>
          <p:cNvPr id="8" name="Table 7">
            <a:extLst>
              <a:ext uri="{FF2B5EF4-FFF2-40B4-BE49-F238E27FC236}">
                <a16:creationId xmlns:a16="http://schemas.microsoft.com/office/drawing/2014/main" id="{1DD1984F-0A53-405C-94F4-DA3A128447F0}"/>
              </a:ext>
            </a:extLst>
          </p:cNvPr>
          <p:cNvGraphicFramePr>
            <a:graphicFrameLocks noGrp="1"/>
          </p:cNvGraphicFramePr>
          <p:nvPr>
            <p:extLst>
              <p:ext uri="{D42A27DB-BD31-4B8C-83A1-F6EECF244321}">
                <p14:modId xmlns:p14="http://schemas.microsoft.com/office/powerpoint/2010/main" val="3477173558"/>
              </p:ext>
            </p:extLst>
          </p:nvPr>
        </p:nvGraphicFramePr>
        <p:xfrm>
          <a:off x="2826204" y="2524119"/>
          <a:ext cx="2088000" cy="2866395"/>
        </p:xfrm>
        <a:graphic>
          <a:graphicData uri="http://schemas.openxmlformats.org/drawingml/2006/table">
            <a:tbl>
              <a:tblPr>
                <a:tableStyleId>{2D5ABB26-0587-4C30-8999-92F81FD0307C}</a:tableStyleId>
              </a:tblPr>
              <a:tblGrid>
                <a:gridCol w="288000">
                  <a:extLst>
                    <a:ext uri="{9D8B030D-6E8A-4147-A177-3AD203B41FA5}">
                      <a16:colId xmlns:a16="http://schemas.microsoft.com/office/drawing/2014/main" val="2354454430"/>
                    </a:ext>
                  </a:extLst>
                </a:gridCol>
                <a:gridCol w="1800000">
                  <a:extLst>
                    <a:ext uri="{9D8B030D-6E8A-4147-A177-3AD203B41FA5}">
                      <a16:colId xmlns:a16="http://schemas.microsoft.com/office/drawing/2014/main" val="2015932734"/>
                    </a:ext>
                  </a:extLst>
                </a:gridCol>
              </a:tblGrid>
              <a:tr h="573279">
                <a:tc>
                  <a:txBody>
                    <a:bodyPr/>
                    <a:lstStyle/>
                    <a:p>
                      <a:pPr algn="r"/>
                      <a:r>
                        <a:rPr lang="nl-BE" sz="1200" dirty="0">
                          <a:solidFill>
                            <a:schemeClr val="tx2">
                              <a:lumMod val="75000"/>
                            </a:schemeClr>
                          </a:solidFill>
                          <a:latin typeface="+mn-lt"/>
                          <a:sym typeface="Wingdings 2" panose="05020102010507070707" pitchFamily="18" charset="2"/>
                        </a:rPr>
                        <a:t></a:t>
                      </a:r>
                      <a:endParaRPr lang="nl-BE" sz="1200" dirty="0">
                        <a:solidFill>
                          <a:schemeClr val="tx2">
                            <a:lumMod val="75000"/>
                          </a:schemeClr>
                        </a:solidFill>
                        <a:latin typeface="+mn-lt"/>
                      </a:endParaRPr>
                    </a:p>
                  </a:txBody>
                  <a:tcPr marL="36000" marR="36000" marT="0" marB="0" anchor="ctr">
                    <a:noFill/>
                  </a:tcPr>
                </a:tc>
                <a:tc>
                  <a:txBody>
                    <a:bodyPr/>
                    <a:lstStyle/>
                    <a:p>
                      <a:pPr marL="0" algn="l" defTabSz="914400" rtl="0" eaLnBrk="1" fontAlgn="b" latinLnBrk="0" hangingPunct="1"/>
                      <a:r>
                        <a:rPr lang="nl-BE" sz="1200" kern="1200" dirty="0">
                          <a:solidFill>
                            <a:schemeClr val="tx1"/>
                          </a:solidFill>
                          <a:latin typeface="+mn-lt"/>
                          <a:ea typeface="+mn-ea"/>
                          <a:cs typeface="+mn-cs"/>
                        </a:rPr>
                        <a:t>Helemaal</a:t>
                      </a:r>
                    </a:p>
                  </a:txBody>
                  <a:tcPr marL="9525" marR="9525" marT="9525" marB="0" anchor="ctr">
                    <a:noFill/>
                  </a:tcPr>
                </a:tc>
                <a:extLst>
                  <a:ext uri="{0D108BD9-81ED-4DB2-BD59-A6C34878D82A}">
                    <a16:rowId xmlns:a16="http://schemas.microsoft.com/office/drawing/2014/main" val="2049083711"/>
                  </a:ext>
                </a:extLst>
              </a:tr>
              <a:tr h="573279">
                <a:tc>
                  <a:txBody>
                    <a:bodyPr/>
                    <a:lstStyle/>
                    <a:p>
                      <a:pPr algn="r"/>
                      <a:r>
                        <a:rPr lang="nl-BE" sz="1200" dirty="0">
                          <a:solidFill>
                            <a:schemeClr val="tx2"/>
                          </a:solidFill>
                          <a:latin typeface="+mn-lt"/>
                          <a:sym typeface="Wingdings 2" panose="05020102010507070707" pitchFamily="18" charset="2"/>
                        </a:rPr>
                        <a:t></a:t>
                      </a:r>
                      <a:endParaRPr lang="nl-BE" sz="1200" dirty="0">
                        <a:solidFill>
                          <a:schemeClr val="tx2"/>
                        </a:solidFill>
                        <a:latin typeface="+mn-lt"/>
                      </a:endParaRPr>
                    </a:p>
                  </a:txBody>
                  <a:tcPr marL="36000" marR="36000" marT="0" marB="0" anchor="ctr">
                    <a:noFill/>
                  </a:tcPr>
                </a:tc>
                <a:tc>
                  <a:txBody>
                    <a:bodyPr/>
                    <a:lstStyle/>
                    <a:p>
                      <a:pPr marL="0" algn="l" defTabSz="914400" rtl="0" eaLnBrk="1" fontAlgn="b" latinLnBrk="0" hangingPunct="1"/>
                      <a:r>
                        <a:rPr lang="nl-BE" sz="1200" kern="1200" dirty="0">
                          <a:solidFill>
                            <a:schemeClr val="tx1"/>
                          </a:solidFill>
                          <a:latin typeface="+mn-lt"/>
                          <a:ea typeface="+mn-ea"/>
                          <a:cs typeface="+mn-cs"/>
                        </a:rPr>
                        <a:t>Eerder wel</a:t>
                      </a:r>
                    </a:p>
                  </a:txBody>
                  <a:tcPr marL="9525" marR="9525" marT="9525" marB="0" anchor="ctr">
                    <a:noFill/>
                  </a:tcPr>
                </a:tc>
                <a:extLst>
                  <a:ext uri="{0D108BD9-81ED-4DB2-BD59-A6C34878D82A}">
                    <a16:rowId xmlns:a16="http://schemas.microsoft.com/office/drawing/2014/main" val="2428566398"/>
                  </a:ext>
                </a:extLst>
              </a:tr>
              <a:tr h="573279">
                <a:tc>
                  <a:txBody>
                    <a:bodyPr/>
                    <a:lstStyle/>
                    <a:p>
                      <a:pPr algn="r"/>
                      <a:r>
                        <a:rPr lang="nl-BE" sz="1200" dirty="0">
                          <a:solidFill>
                            <a:srgbClr val="BFBFBF"/>
                          </a:solidFill>
                          <a:latin typeface="+mn-lt"/>
                          <a:sym typeface="Wingdings 2" panose="05020102010507070707" pitchFamily="18" charset="2"/>
                        </a:rPr>
                        <a:t></a:t>
                      </a:r>
                      <a:endParaRPr lang="nl-BE" sz="1200" dirty="0">
                        <a:solidFill>
                          <a:srgbClr val="BFBFBF"/>
                        </a:solidFill>
                        <a:latin typeface="+mn-lt"/>
                      </a:endParaRPr>
                    </a:p>
                  </a:txBody>
                  <a:tcPr marL="36000" marR="36000" marT="0" marB="0" anchor="ctr">
                    <a:noFill/>
                  </a:tcPr>
                </a:tc>
                <a:tc>
                  <a:txBody>
                    <a:bodyPr/>
                    <a:lstStyle/>
                    <a:p>
                      <a:pPr marL="0" algn="l" defTabSz="914400" rtl="0" eaLnBrk="1" fontAlgn="b" latinLnBrk="0" hangingPunct="1"/>
                      <a:r>
                        <a:rPr lang="nl-BE" sz="1200" kern="1200" dirty="0">
                          <a:solidFill>
                            <a:schemeClr val="tx1"/>
                          </a:solidFill>
                          <a:latin typeface="+mn-lt"/>
                          <a:ea typeface="+mn-ea"/>
                          <a:cs typeface="+mn-cs"/>
                        </a:rPr>
                        <a:t>Noch niet, noch wel</a:t>
                      </a:r>
                    </a:p>
                  </a:txBody>
                  <a:tcPr marL="9525" marR="9525" marT="9525" marB="0" anchor="ctr">
                    <a:noFill/>
                  </a:tcPr>
                </a:tc>
                <a:extLst>
                  <a:ext uri="{0D108BD9-81ED-4DB2-BD59-A6C34878D82A}">
                    <a16:rowId xmlns:a16="http://schemas.microsoft.com/office/drawing/2014/main" val="2426978870"/>
                  </a:ext>
                </a:extLst>
              </a:tr>
              <a:tr h="573279">
                <a:tc>
                  <a:txBody>
                    <a:bodyPr/>
                    <a:lstStyle/>
                    <a:p>
                      <a:pPr algn="r"/>
                      <a:r>
                        <a:rPr lang="nl-BE" sz="1200" dirty="0">
                          <a:solidFill>
                            <a:schemeClr val="accent3"/>
                          </a:solidFill>
                          <a:latin typeface="+mn-lt"/>
                          <a:sym typeface="Wingdings 2" panose="05020102010507070707" pitchFamily="18" charset="2"/>
                        </a:rPr>
                        <a:t></a:t>
                      </a:r>
                      <a:endParaRPr lang="nl-BE" sz="1200" dirty="0">
                        <a:solidFill>
                          <a:schemeClr val="accent3"/>
                        </a:solidFill>
                        <a:latin typeface="+mn-lt"/>
                      </a:endParaRPr>
                    </a:p>
                  </a:txBody>
                  <a:tcPr marL="36000" marR="36000" marT="0" marB="0" anchor="ctr">
                    <a:noFill/>
                  </a:tcPr>
                </a:tc>
                <a:tc>
                  <a:txBody>
                    <a:bodyPr/>
                    <a:lstStyle/>
                    <a:p>
                      <a:pPr marL="0" algn="l" defTabSz="914400" rtl="0" eaLnBrk="1" fontAlgn="b" latinLnBrk="0" hangingPunct="1"/>
                      <a:r>
                        <a:rPr lang="nl-BE" sz="1200" kern="1200" dirty="0">
                          <a:solidFill>
                            <a:schemeClr val="tx1"/>
                          </a:solidFill>
                          <a:latin typeface="+mn-lt"/>
                          <a:ea typeface="+mn-ea"/>
                          <a:cs typeface="+mn-cs"/>
                        </a:rPr>
                        <a:t>Eerder niet</a:t>
                      </a:r>
                    </a:p>
                  </a:txBody>
                  <a:tcPr marL="9525" marR="9525" marT="9525" marB="0" anchor="ctr">
                    <a:noFill/>
                  </a:tcPr>
                </a:tc>
                <a:extLst>
                  <a:ext uri="{0D108BD9-81ED-4DB2-BD59-A6C34878D82A}">
                    <a16:rowId xmlns:a16="http://schemas.microsoft.com/office/drawing/2014/main" val="15591479"/>
                  </a:ext>
                </a:extLst>
              </a:tr>
              <a:tr h="573279">
                <a:tc>
                  <a:txBody>
                    <a:bodyPr/>
                    <a:lstStyle/>
                    <a:p>
                      <a:pPr algn="r"/>
                      <a:r>
                        <a:rPr lang="nl-BE" sz="1200" dirty="0">
                          <a:solidFill>
                            <a:schemeClr val="accent5"/>
                          </a:solidFill>
                          <a:latin typeface="+mn-lt"/>
                          <a:sym typeface="Wingdings 2" panose="05020102010507070707" pitchFamily="18" charset="2"/>
                        </a:rPr>
                        <a:t></a:t>
                      </a:r>
                      <a:endParaRPr lang="nl-BE" sz="1200" dirty="0">
                        <a:solidFill>
                          <a:schemeClr val="accent5"/>
                        </a:solidFill>
                        <a:latin typeface="+mn-lt"/>
                      </a:endParaRPr>
                    </a:p>
                  </a:txBody>
                  <a:tcPr marL="36000" marR="36000" marT="0" marB="0" anchor="ctr">
                    <a:noFill/>
                  </a:tcPr>
                </a:tc>
                <a:tc>
                  <a:txBody>
                    <a:bodyPr/>
                    <a:lstStyle/>
                    <a:p>
                      <a:pPr marL="0" algn="l" defTabSz="914400" rtl="0" eaLnBrk="1" fontAlgn="b" latinLnBrk="0" hangingPunct="1"/>
                      <a:r>
                        <a:rPr lang="nl-BE" sz="1200" kern="1200" dirty="0">
                          <a:solidFill>
                            <a:schemeClr val="tx1"/>
                          </a:solidFill>
                          <a:latin typeface="+mn-lt"/>
                          <a:ea typeface="+mn-ea"/>
                          <a:cs typeface="+mn-cs"/>
                        </a:rPr>
                        <a:t>Helemaal niet</a:t>
                      </a:r>
                    </a:p>
                  </a:txBody>
                  <a:tcPr marL="9525" marR="9525" marT="9525" marB="0" anchor="ctr">
                    <a:noFill/>
                  </a:tcPr>
                </a:tc>
                <a:extLst>
                  <a:ext uri="{0D108BD9-81ED-4DB2-BD59-A6C34878D82A}">
                    <a16:rowId xmlns:a16="http://schemas.microsoft.com/office/drawing/2014/main" val="2161268009"/>
                  </a:ext>
                </a:extLst>
              </a:tr>
            </a:tbl>
          </a:graphicData>
        </a:graphic>
      </p:graphicFrame>
      <p:sp>
        <p:nvSpPr>
          <p:cNvPr id="13" name="Rectangle 12">
            <a:extLst>
              <a:ext uri="{FF2B5EF4-FFF2-40B4-BE49-F238E27FC236}">
                <a16:creationId xmlns:a16="http://schemas.microsoft.com/office/drawing/2014/main" id="{A48B28B4-F352-4CD1-BE25-D1D80CC94F1E}"/>
              </a:ext>
            </a:extLst>
          </p:cNvPr>
          <p:cNvSpPr>
            <a:spLocks/>
          </p:cNvSpPr>
          <p:nvPr/>
        </p:nvSpPr>
        <p:spPr>
          <a:xfrm>
            <a:off x="2086222" y="2291117"/>
            <a:ext cx="342000" cy="234000"/>
          </a:xfrm>
          <a:prstGeom prst="rect">
            <a:avLst/>
          </a:prstGeom>
          <a:gradFill>
            <a:gsLst>
              <a:gs pos="50000">
                <a:schemeClr val="tx2">
                  <a:lumMod val="75000"/>
                </a:schemeClr>
              </a:gs>
              <a:gs pos="5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graphicFrame>
        <p:nvGraphicFramePr>
          <p:cNvPr id="17" name="Table 16">
            <a:extLst>
              <a:ext uri="{FF2B5EF4-FFF2-40B4-BE49-F238E27FC236}">
                <a16:creationId xmlns:a16="http://schemas.microsoft.com/office/drawing/2014/main" id="{AAB44319-F850-4303-9E69-5AB1EDDF6D12}"/>
              </a:ext>
            </a:extLst>
          </p:cNvPr>
          <p:cNvGraphicFramePr>
            <a:graphicFrameLocks noGrp="1"/>
          </p:cNvGraphicFramePr>
          <p:nvPr>
            <p:extLst>
              <p:ext uri="{D42A27DB-BD31-4B8C-83A1-F6EECF244321}">
                <p14:modId xmlns:p14="http://schemas.microsoft.com/office/powerpoint/2010/main" val="2974503293"/>
              </p:ext>
            </p:extLst>
          </p:nvPr>
        </p:nvGraphicFramePr>
        <p:xfrm>
          <a:off x="1093390" y="2281881"/>
          <a:ext cx="2322000" cy="234000"/>
        </p:xfrm>
        <a:graphic>
          <a:graphicData uri="http://schemas.openxmlformats.org/drawingml/2006/table">
            <a:tbl>
              <a:tblPr firstRow="1" bandRow="1">
                <a:tableStyleId>{2D5ABB26-0587-4C30-8999-92F81FD0307C}</a:tableStyleId>
              </a:tblPr>
              <a:tblGrid>
                <a:gridCol w="2322000">
                  <a:extLst>
                    <a:ext uri="{9D8B030D-6E8A-4147-A177-3AD203B41FA5}">
                      <a16:colId xmlns:a16="http://schemas.microsoft.com/office/drawing/2014/main" val="3803950082"/>
                    </a:ext>
                  </a:extLst>
                </a:gridCol>
              </a:tblGrid>
              <a:tr h="234000">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51</a:t>
                      </a:r>
                    </a:p>
                  </a:txBody>
                  <a:tcPr marL="0" marR="0" marT="0" marB="0" anchor="ctr"/>
                </a:tc>
                <a:extLst>
                  <a:ext uri="{0D108BD9-81ED-4DB2-BD59-A6C34878D82A}">
                    <a16:rowId xmlns:a16="http://schemas.microsoft.com/office/drawing/2014/main" val="2352189195"/>
                  </a:ext>
                </a:extLst>
              </a:tr>
            </a:tbl>
          </a:graphicData>
        </a:graphic>
      </p:graphicFrame>
      <p:sp>
        <p:nvSpPr>
          <p:cNvPr id="20" name="Rectangle 19">
            <a:extLst>
              <a:ext uri="{FF2B5EF4-FFF2-40B4-BE49-F238E27FC236}">
                <a16:creationId xmlns:a16="http://schemas.microsoft.com/office/drawing/2014/main" id="{F0CFB127-D321-4981-ACF2-290F3CD8838C}"/>
              </a:ext>
            </a:extLst>
          </p:cNvPr>
          <p:cNvSpPr>
            <a:spLocks/>
          </p:cNvSpPr>
          <p:nvPr/>
        </p:nvSpPr>
        <p:spPr>
          <a:xfrm>
            <a:off x="2086222" y="5390513"/>
            <a:ext cx="342000" cy="234000"/>
          </a:xfrm>
          <a:prstGeom prst="rect">
            <a:avLst/>
          </a:prstGeom>
          <a:gradFill>
            <a:gsLst>
              <a:gs pos="50000">
                <a:schemeClr val="accent5"/>
              </a:gs>
              <a:gs pos="5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26" name="Rectangle 25">
            <a:extLst>
              <a:ext uri="{FF2B5EF4-FFF2-40B4-BE49-F238E27FC236}">
                <a16:creationId xmlns:a16="http://schemas.microsoft.com/office/drawing/2014/main" id="{94F88295-B458-4017-8E88-3CE11592876C}"/>
              </a:ext>
            </a:extLst>
          </p:cNvPr>
          <p:cNvSpPr>
            <a:spLocks/>
          </p:cNvSpPr>
          <p:nvPr/>
        </p:nvSpPr>
        <p:spPr>
          <a:xfrm>
            <a:off x="2922300" y="2281881"/>
            <a:ext cx="1135181" cy="234000"/>
          </a:xfrm>
          <a:prstGeom prst="rect">
            <a:avLst/>
          </a:prstGeom>
          <a:gradFill>
            <a:gsLst>
              <a:gs pos="50000">
                <a:schemeClr val="tx2">
                  <a:lumMod val="75000"/>
                </a:schemeClr>
              </a:gs>
              <a:gs pos="5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lang="nl-BE" sz="1200" b="1" i="0" u="none" strike="noStrike" kern="1200" baseline="0">
                <a:solidFill>
                  <a:schemeClr val="bg1"/>
                </a:solidFill>
                <a:latin typeface="+mn-lt"/>
                <a:ea typeface="+mn-ea"/>
                <a:cs typeface="+mn-cs"/>
              </a:defRPr>
            </a:pPr>
            <a:r>
              <a:rPr lang="nl-BE" sz="1200" b="1" dirty="0">
                <a:solidFill>
                  <a:schemeClr val="bg1"/>
                </a:solidFill>
              </a:rPr>
              <a:t>TOP 2</a:t>
            </a:r>
          </a:p>
        </p:txBody>
      </p:sp>
      <p:sp>
        <p:nvSpPr>
          <p:cNvPr id="27" name="Rectangle 26">
            <a:extLst>
              <a:ext uri="{FF2B5EF4-FFF2-40B4-BE49-F238E27FC236}">
                <a16:creationId xmlns:a16="http://schemas.microsoft.com/office/drawing/2014/main" id="{393237E8-ED09-42D4-B32A-70F48C7B29C8}"/>
              </a:ext>
            </a:extLst>
          </p:cNvPr>
          <p:cNvSpPr>
            <a:spLocks/>
          </p:cNvSpPr>
          <p:nvPr/>
        </p:nvSpPr>
        <p:spPr>
          <a:xfrm>
            <a:off x="2922300" y="5390513"/>
            <a:ext cx="1135181" cy="234000"/>
          </a:xfrm>
          <a:prstGeom prst="rect">
            <a:avLst/>
          </a:prstGeom>
          <a:gradFill>
            <a:gsLst>
              <a:gs pos="50000">
                <a:schemeClr val="accent5"/>
              </a:gs>
              <a:gs pos="5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lang="nl-BE" sz="1200" b="1" i="0" u="none" strike="noStrike" kern="1200" baseline="0">
                <a:solidFill>
                  <a:schemeClr val="bg1"/>
                </a:solidFill>
                <a:latin typeface="+mn-lt"/>
                <a:ea typeface="+mn-ea"/>
                <a:cs typeface="+mn-cs"/>
              </a:defRPr>
            </a:pPr>
            <a:r>
              <a:rPr lang="nl-BE" sz="1200" b="1" dirty="0">
                <a:solidFill>
                  <a:schemeClr val="bg1"/>
                </a:solidFill>
              </a:rPr>
              <a:t>BOTTOM 2</a:t>
            </a:r>
          </a:p>
        </p:txBody>
      </p:sp>
      <p:graphicFrame>
        <p:nvGraphicFramePr>
          <p:cNvPr id="28" name="Table 27">
            <a:extLst>
              <a:ext uri="{FF2B5EF4-FFF2-40B4-BE49-F238E27FC236}">
                <a16:creationId xmlns:a16="http://schemas.microsoft.com/office/drawing/2014/main" id="{CF268ED0-99D7-42BA-A92B-7EBF9963B6B0}"/>
              </a:ext>
            </a:extLst>
          </p:cNvPr>
          <p:cNvGraphicFramePr>
            <a:graphicFrameLocks noGrp="1"/>
          </p:cNvGraphicFramePr>
          <p:nvPr>
            <p:extLst>
              <p:ext uri="{D42A27DB-BD31-4B8C-83A1-F6EECF244321}">
                <p14:modId xmlns:p14="http://schemas.microsoft.com/office/powerpoint/2010/main" val="1103872492"/>
              </p:ext>
            </p:extLst>
          </p:nvPr>
        </p:nvGraphicFramePr>
        <p:xfrm>
          <a:off x="1093390" y="5390513"/>
          <a:ext cx="2322000" cy="234000"/>
        </p:xfrm>
        <a:graphic>
          <a:graphicData uri="http://schemas.openxmlformats.org/drawingml/2006/table">
            <a:tbl>
              <a:tblPr firstRow="1" bandRow="1">
                <a:tableStyleId>{2D5ABB26-0587-4C30-8999-92F81FD0307C}</a:tableStyleId>
              </a:tblPr>
              <a:tblGrid>
                <a:gridCol w="2322000">
                  <a:extLst>
                    <a:ext uri="{9D8B030D-6E8A-4147-A177-3AD203B41FA5}">
                      <a16:colId xmlns:a16="http://schemas.microsoft.com/office/drawing/2014/main" val="3803950082"/>
                    </a:ext>
                  </a:extLst>
                </a:gridCol>
              </a:tblGrid>
              <a:tr h="234000">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28</a:t>
                      </a:r>
                    </a:p>
                  </a:txBody>
                  <a:tcPr marL="0" marR="0" marT="0" marB="0" anchor="ctr"/>
                </a:tc>
                <a:extLst>
                  <a:ext uri="{0D108BD9-81ED-4DB2-BD59-A6C34878D82A}">
                    <a16:rowId xmlns:a16="http://schemas.microsoft.com/office/drawing/2014/main" val="2352189195"/>
                  </a:ext>
                </a:extLst>
              </a:tr>
            </a:tbl>
          </a:graphicData>
        </a:graphic>
      </p:graphicFrame>
      <p:graphicFrame>
        <p:nvGraphicFramePr>
          <p:cNvPr id="34" name="Table 33">
            <a:extLst>
              <a:ext uri="{FF2B5EF4-FFF2-40B4-BE49-F238E27FC236}">
                <a16:creationId xmlns:a16="http://schemas.microsoft.com/office/drawing/2014/main" id="{E22068AF-DA91-4BEE-9291-FE94ADDF0F2C}"/>
              </a:ext>
            </a:extLst>
          </p:cNvPr>
          <p:cNvGraphicFramePr>
            <a:graphicFrameLocks noGrp="1"/>
          </p:cNvGraphicFramePr>
          <p:nvPr>
            <p:extLst>
              <p:ext uri="{D42A27DB-BD31-4B8C-83A1-F6EECF244321}">
                <p14:modId xmlns:p14="http://schemas.microsoft.com/office/powerpoint/2010/main" val="149728928"/>
              </p:ext>
            </p:extLst>
          </p:nvPr>
        </p:nvGraphicFramePr>
        <p:xfrm>
          <a:off x="5133478" y="1943100"/>
          <a:ext cx="6624000" cy="3860060"/>
        </p:xfrm>
        <a:graphic>
          <a:graphicData uri="http://schemas.openxmlformats.org/drawingml/2006/table">
            <a:tbl>
              <a:tblPr firstRow="1" bandRow="1">
                <a:tableStyleId>{2D5ABB26-0587-4C30-8999-92F81FD0307C}</a:tableStyleId>
              </a:tblPr>
              <a:tblGrid>
                <a:gridCol w="2664000">
                  <a:extLst>
                    <a:ext uri="{9D8B030D-6E8A-4147-A177-3AD203B41FA5}">
                      <a16:colId xmlns:a16="http://schemas.microsoft.com/office/drawing/2014/main" val="2457120873"/>
                    </a:ext>
                  </a:extLst>
                </a:gridCol>
                <a:gridCol w="3960000">
                  <a:extLst>
                    <a:ext uri="{9D8B030D-6E8A-4147-A177-3AD203B41FA5}">
                      <a16:colId xmlns:a16="http://schemas.microsoft.com/office/drawing/2014/main" val="943016155"/>
                    </a:ext>
                  </a:extLst>
                </a:gridCol>
              </a:tblGrid>
              <a:tr h="386006">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Huidige vleesvervangers zijn niet lekker</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1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37572506"/>
                  </a:ext>
                </a:extLst>
              </a:tr>
              <a:tr h="386006">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Huidige vleesvervangers hebben niet dezelfde smaak/textuur als vlees</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1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64916576"/>
                  </a:ext>
                </a:extLst>
              </a:tr>
              <a:tr h="386006">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Huidige vleesvervangers zijn te duur</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1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06554435"/>
                  </a:ext>
                </a:extLst>
              </a:tr>
              <a:tr h="386006">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Huidige vleesvervangers zijn ongezond</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1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02910583"/>
                  </a:ext>
                </a:extLst>
              </a:tr>
              <a:tr h="386006">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Huidige aanbod is onvoldoende gevarieerd</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1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16485104"/>
                  </a:ext>
                </a:extLst>
              </a:tr>
              <a:tr h="386006">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Huidige vleesvervangers zijn onnatuurlijk</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1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56020304"/>
                  </a:ext>
                </a:extLst>
              </a:tr>
              <a:tr h="386006">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Huidige vleesvervangers zijn niet duurzaam</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1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7930575"/>
                  </a:ext>
                </a:extLst>
              </a:tr>
              <a:tr h="386006">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Werken met basisproducten zoals Tofu en </a:t>
                      </a:r>
                      <a:r>
                        <a:rPr kumimoji="0" lang="nl-BE" sz="1100" b="0" i="0" u="none" strike="noStrike" kern="1200" cap="none" spc="0" normalizeH="0" baseline="0" dirty="0" err="1">
                          <a:ln>
                            <a:noFill/>
                          </a:ln>
                          <a:solidFill>
                            <a:srgbClr val="282828"/>
                          </a:solidFill>
                          <a:effectLst/>
                          <a:uLnTx/>
                          <a:uFillTx/>
                          <a:latin typeface="+mn-lt"/>
                          <a:ea typeface="+mn-ea"/>
                          <a:cs typeface="+mn-cs"/>
                        </a:rPr>
                        <a:t>Seitan</a:t>
                      </a:r>
                      <a:r>
                        <a:rPr kumimoji="0" lang="nl-BE" sz="1100" b="0" i="0" u="none" strike="noStrike" kern="1200" cap="none" spc="0" normalizeH="0" baseline="0" dirty="0">
                          <a:ln>
                            <a:noFill/>
                          </a:ln>
                          <a:solidFill>
                            <a:srgbClr val="282828"/>
                          </a:solidFill>
                          <a:effectLst/>
                          <a:uLnTx/>
                          <a:uFillTx/>
                          <a:latin typeface="+mn-lt"/>
                          <a:ea typeface="+mn-ea"/>
                          <a:cs typeface="+mn-cs"/>
                        </a:rPr>
                        <a:t> vraagt tijd en kennis</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1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70321914"/>
                  </a:ext>
                </a:extLst>
              </a:tr>
              <a:tr h="386006">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Andere reden</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1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817154741"/>
                  </a:ext>
                </a:extLst>
              </a:tr>
              <a:tr h="386006">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Geen van deze</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endParaRPr lang="nl-BE" sz="11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22730880"/>
                  </a:ext>
                </a:extLst>
              </a:tr>
            </a:tbl>
          </a:graphicData>
        </a:graphic>
      </p:graphicFrame>
      <p:graphicFrame>
        <p:nvGraphicFramePr>
          <p:cNvPr id="35" name="Chart 34">
            <a:extLst>
              <a:ext uri="{FF2B5EF4-FFF2-40B4-BE49-F238E27FC236}">
                <a16:creationId xmlns:a16="http://schemas.microsoft.com/office/drawing/2014/main" id="{42543E12-1D68-4E0B-B6D1-0FF76285EF4F}"/>
              </a:ext>
            </a:extLst>
          </p:cNvPr>
          <p:cNvGraphicFramePr/>
          <p:nvPr/>
        </p:nvGraphicFramePr>
        <p:xfrm>
          <a:off x="7753916" y="1933575"/>
          <a:ext cx="4003562" cy="3869580"/>
        </p:xfrm>
        <a:graphic>
          <a:graphicData uri="http://schemas.openxmlformats.org/drawingml/2006/chart">
            <c:chart xmlns:c="http://schemas.openxmlformats.org/drawingml/2006/chart" xmlns:r="http://schemas.openxmlformats.org/officeDocument/2006/relationships" r:id="rId3"/>
          </a:graphicData>
        </a:graphic>
      </p:graphicFrame>
      <p:sp>
        <p:nvSpPr>
          <p:cNvPr id="41" name="Text Placeholder 40">
            <a:extLst>
              <a:ext uri="{FF2B5EF4-FFF2-40B4-BE49-F238E27FC236}">
                <a16:creationId xmlns:a16="http://schemas.microsoft.com/office/drawing/2014/main" id="{63CBA9DA-44DB-4303-8C36-37565CBB8B9C}"/>
              </a:ext>
            </a:extLst>
          </p:cNvPr>
          <p:cNvSpPr>
            <a:spLocks noGrp="1"/>
          </p:cNvSpPr>
          <p:nvPr>
            <p:ph type="body" sz="quarter" idx="15"/>
          </p:nvPr>
        </p:nvSpPr>
        <p:spPr/>
        <p:txBody>
          <a:bodyPr/>
          <a:lstStyle/>
          <a:p>
            <a:r>
              <a:rPr lang="nl-BE" dirty="0"/>
              <a:t>De Belgen die vinden dat het huidig aanbod niet voldoet, halen de smaak en textuur aan als de grootste struikelblokken. Daarnaast speelt de prijs ook een belangrijke rol. </a:t>
            </a:r>
          </a:p>
        </p:txBody>
      </p:sp>
      <p:graphicFrame>
        <p:nvGraphicFramePr>
          <p:cNvPr id="21" name="Table 20">
            <a:extLst>
              <a:ext uri="{FF2B5EF4-FFF2-40B4-BE49-F238E27FC236}">
                <a16:creationId xmlns:a16="http://schemas.microsoft.com/office/drawing/2014/main" id="{DAE9A10A-B4E4-4155-BEB5-EB203B3A1636}"/>
              </a:ext>
            </a:extLst>
          </p:cNvPr>
          <p:cNvGraphicFramePr>
            <a:graphicFrameLocks noGrp="1"/>
          </p:cNvGraphicFramePr>
          <p:nvPr>
            <p:extLst>
              <p:ext uri="{D42A27DB-BD31-4B8C-83A1-F6EECF244321}">
                <p14:modId xmlns:p14="http://schemas.microsoft.com/office/powerpoint/2010/main" val="2938774974"/>
              </p:ext>
            </p:extLst>
          </p:nvPr>
        </p:nvGraphicFramePr>
        <p:xfrm>
          <a:off x="7753916" y="5910525"/>
          <a:ext cx="3132000" cy="182880"/>
        </p:xfrm>
        <a:graphic>
          <a:graphicData uri="http://schemas.openxmlformats.org/drawingml/2006/table">
            <a:tbl>
              <a:tblPr>
                <a:tableStyleId>{2D5ABB26-0587-4C30-8999-92F81FD0307C}</a:tableStyleId>
              </a:tblPr>
              <a:tblGrid>
                <a:gridCol w="2088000">
                  <a:extLst>
                    <a:ext uri="{9D8B030D-6E8A-4147-A177-3AD203B41FA5}">
                      <a16:colId xmlns:a16="http://schemas.microsoft.com/office/drawing/2014/main" val="2354454430"/>
                    </a:ext>
                  </a:extLst>
                </a:gridCol>
                <a:gridCol w="1044000">
                  <a:extLst>
                    <a:ext uri="{9D8B030D-6E8A-4147-A177-3AD203B41FA5}">
                      <a16:colId xmlns:a16="http://schemas.microsoft.com/office/drawing/2014/main" val="2015932734"/>
                    </a:ext>
                  </a:extLst>
                </a:gridCol>
              </a:tblGrid>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solidFill>
                            <a:schemeClr val="accent5"/>
                          </a:solidFill>
                          <a:latin typeface="+mn-lt"/>
                          <a:sym typeface="Wingdings 2" panose="05020102010507070707" pitchFamily="18" charset="2"/>
                        </a:rPr>
                        <a:t></a:t>
                      </a:r>
                      <a:r>
                        <a:rPr lang="nl-BE" sz="1200" dirty="0">
                          <a:solidFill>
                            <a:schemeClr val="tx2">
                              <a:lumMod val="50000"/>
                            </a:schemeClr>
                          </a:solidFill>
                          <a:latin typeface="+mn-lt"/>
                          <a:sym typeface="Wingdings 2" panose="05020102010507070707" pitchFamily="18" charset="2"/>
                        </a:rPr>
                        <a:t>  </a:t>
                      </a:r>
                      <a:r>
                        <a:rPr kumimoji="0" lang="nl-BE" sz="1200" b="0" i="0" u="none" strike="noStrike" kern="1200" cap="none" spc="0" normalizeH="0" baseline="0" noProof="0" dirty="0">
                          <a:ln>
                            <a:noFill/>
                          </a:ln>
                          <a:solidFill>
                            <a:schemeClr val="tx1"/>
                          </a:solidFill>
                          <a:effectLst/>
                          <a:uLnTx/>
                          <a:uFillTx/>
                          <a:latin typeface="+mn-lt"/>
                          <a:ea typeface="+mn-ea"/>
                          <a:cs typeface="+mn-cs"/>
                        </a:rPr>
                        <a:t>Belangrijkste reden</a:t>
                      </a:r>
                      <a:endParaRPr lang="nl-BE" sz="1200" dirty="0">
                        <a:solidFill>
                          <a:schemeClr val="tx2">
                            <a:lumMod val="50000"/>
                          </a:schemeClr>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solidFill>
                            <a:schemeClr val="accent3"/>
                          </a:solidFill>
                          <a:latin typeface="+mn-lt"/>
                          <a:sym typeface="Wingdings 2" panose="05020102010507070707" pitchFamily="18" charset="2"/>
                        </a:rPr>
                        <a:t></a:t>
                      </a:r>
                      <a:r>
                        <a:rPr lang="nl-BE" sz="1200" dirty="0">
                          <a:solidFill>
                            <a:schemeClr val="tx2">
                              <a:lumMod val="50000"/>
                            </a:schemeClr>
                          </a:solidFill>
                          <a:latin typeface="+mn-lt"/>
                          <a:sym typeface="Wingdings 2" panose="05020102010507070707" pitchFamily="18" charset="2"/>
                        </a:rPr>
                        <a:t>  </a:t>
                      </a:r>
                      <a:r>
                        <a:rPr kumimoji="0" lang="nl-BE" sz="1200" b="0" i="0" u="none" strike="noStrike" kern="1200" cap="none" spc="0" normalizeH="0" baseline="0" noProof="0" dirty="0">
                          <a:ln>
                            <a:noFill/>
                          </a:ln>
                          <a:solidFill>
                            <a:schemeClr val="tx1"/>
                          </a:solidFill>
                          <a:effectLst/>
                          <a:uLnTx/>
                          <a:uFillTx/>
                          <a:latin typeface="+mn-lt"/>
                          <a:ea typeface="+mn-ea"/>
                          <a:cs typeface="+mn-cs"/>
                        </a:rPr>
                        <a:t>Top 3</a:t>
                      </a:r>
                    </a:p>
                  </a:txBody>
                  <a:tcPr marL="36000" marR="36000" marT="0" marB="0" anchor="ctr">
                    <a:noFill/>
                  </a:tcPr>
                </a:tc>
                <a:extLst>
                  <a:ext uri="{0D108BD9-81ED-4DB2-BD59-A6C34878D82A}">
                    <a16:rowId xmlns:a16="http://schemas.microsoft.com/office/drawing/2014/main" val="1959053497"/>
                  </a:ext>
                </a:extLst>
              </a:tr>
            </a:tbl>
          </a:graphicData>
        </a:graphic>
      </p:graphicFrame>
      <p:sp>
        <p:nvSpPr>
          <p:cNvPr id="23" name="TextBox 22">
            <a:extLst>
              <a:ext uri="{FF2B5EF4-FFF2-40B4-BE49-F238E27FC236}">
                <a16:creationId xmlns:a16="http://schemas.microsoft.com/office/drawing/2014/main" id="{2282531E-DEB6-49BB-B4A7-D3E94099FE69}"/>
              </a:ext>
            </a:extLst>
          </p:cNvPr>
          <p:cNvSpPr txBox="1"/>
          <p:nvPr/>
        </p:nvSpPr>
        <p:spPr>
          <a:xfrm>
            <a:off x="4180516" y="5272648"/>
            <a:ext cx="756000" cy="169277"/>
          </a:xfrm>
          <a:prstGeom prst="rect">
            <a:avLst/>
          </a:prstGeom>
        </p:spPr>
        <p:txBody>
          <a:bodyPr vert="horz" wrap="square" lIns="0" tIns="0" rIns="0" bIns="0" rtlCol="0">
            <a:spAutoFit/>
          </a:bodyPr>
          <a:lstStyle/>
          <a:p>
            <a:r>
              <a:rPr lang="nl-BE" sz="1100" dirty="0">
                <a:solidFill>
                  <a:schemeClr val="accent3"/>
                </a:solidFill>
              </a:rPr>
              <a:t>(n=281)</a:t>
            </a:r>
          </a:p>
        </p:txBody>
      </p:sp>
      <p:cxnSp>
        <p:nvCxnSpPr>
          <p:cNvPr id="24" name="Straight Arrow Connector 23">
            <a:extLst>
              <a:ext uri="{FF2B5EF4-FFF2-40B4-BE49-F238E27FC236}">
                <a16:creationId xmlns:a16="http://schemas.microsoft.com/office/drawing/2014/main" id="{BDA1CDDE-B4F0-4284-AA36-89F345745DC9}"/>
              </a:ext>
            </a:extLst>
          </p:cNvPr>
          <p:cNvCxnSpPr>
            <a:cxnSpLocks/>
          </p:cNvCxnSpPr>
          <p:nvPr/>
        </p:nvCxnSpPr>
        <p:spPr>
          <a:xfrm>
            <a:off x="4057481" y="5507513"/>
            <a:ext cx="856723" cy="0"/>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12A5FC0-DA23-4F8F-AC77-EFEA5DF6AD0B}"/>
              </a:ext>
            </a:extLst>
          </p:cNvPr>
          <p:cNvCxnSpPr>
            <a:cxnSpLocks/>
          </p:cNvCxnSpPr>
          <p:nvPr/>
        </p:nvCxnSpPr>
        <p:spPr>
          <a:xfrm>
            <a:off x="5068826"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244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449E2129-125E-45EF-B242-88BBF0ED0975}"/>
              </a:ext>
            </a:extLst>
          </p:cNvPr>
          <p:cNvGraphicFramePr>
            <a:graphicFrameLocks noGrp="1"/>
          </p:cNvGraphicFramePr>
          <p:nvPr>
            <p:extLst>
              <p:ext uri="{D42A27DB-BD31-4B8C-83A1-F6EECF244321}">
                <p14:modId xmlns:p14="http://schemas.microsoft.com/office/powerpoint/2010/main" val="3318748016"/>
              </p:ext>
            </p:extLst>
          </p:nvPr>
        </p:nvGraphicFramePr>
        <p:xfrm>
          <a:off x="371043" y="1521256"/>
          <a:ext cx="9288000" cy="612000"/>
        </p:xfrm>
        <a:graphic>
          <a:graphicData uri="http://schemas.openxmlformats.org/drawingml/2006/table">
            <a:tbl>
              <a:tblPr firstRow="1" bandRow="1">
                <a:tableStyleId>{2D5ABB26-0587-4C30-8999-92F81FD0307C}</a:tableStyleId>
              </a:tblPr>
              <a:tblGrid>
                <a:gridCol w="3096000">
                  <a:extLst>
                    <a:ext uri="{9D8B030D-6E8A-4147-A177-3AD203B41FA5}">
                      <a16:colId xmlns:a16="http://schemas.microsoft.com/office/drawing/2014/main" val="2820400169"/>
                    </a:ext>
                  </a:extLst>
                </a:gridCol>
                <a:gridCol w="3096000">
                  <a:extLst>
                    <a:ext uri="{9D8B030D-6E8A-4147-A177-3AD203B41FA5}">
                      <a16:colId xmlns:a16="http://schemas.microsoft.com/office/drawing/2014/main" val="1442247664"/>
                    </a:ext>
                  </a:extLst>
                </a:gridCol>
                <a:gridCol w="3096000">
                  <a:extLst>
                    <a:ext uri="{9D8B030D-6E8A-4147-A177-3AD203B41FA5}">
                      <a16:colId xmlns:a16="http://schemas.microsoft.com/office/drawing/2014/main" val="2884445455"/>
                    </a:ext>
                  </a:extLst>
                </a:gridCol>
              </a:tblGrid>
              <a:tr h="612000">
                <a:tc>
                  <a:txBody>
                    <a:bodyPr/>
                    <a:lstStyle/>
                    <a:p>
                      <a:pPr algn="ctr" fontAlgn="ctr"/>
                      <a:r>
                        <a:rPr lang="nl-BE" sz="1100" b="1" kern="1200" dirty="0">
                          <a:solidFill>
                            <a:schemeClr val="bg1"/>
                          </a:solidFill>
                          <a:latin typeface="+mn-lt"/>
                          <a:ea typeface="+mn-ea"/>
                          <a:cs typeface="+mn-cs"/>
                        </a:rPr>
                        <a:t>De COVID-19 pandemie zorgt ervoor </a:t>
                      </a:r>
                    </a:p>
                    <a:p>
                      <a:pPr algn="ctr" fontAlgn="ctr"/>
                      <a:r>
                        <a:rPr lang="nl-BE" sz="1100" b="1" kern="1200" dirty="0">
                          <a:solidFill>
                            <a:schemeClr val="bg1"/>
                          </a:solidFill>
                          <a:latin typeface="+mn-lt"/>
                          <a:ea typeface="+mn-ea"/>
                          <a:cs typeface="+mn-cs"/>
                        </a:rPr>
                        <a:t>dat ik minder vlees eet.</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nl-BE" sz="1100" b="1" kern="1200" dirty="0">
                          <a:solidFill>
                            <a:schemeClr val="bg1"/>
                          </a:solidFill>
                          <a:latin typeface="+mn-lt"/>
                          <a:ea typeface="+mn-ea"/>
                          <a:cs typeface="+mn-cs"/>
                        </a:rPr>
                        <a:t>De COVID-19 pandemie zorgt ervoor </a:t>
                      </a:r>
                    </a:p>
                    <a:p>
                      <a:pPr algn="ctr" fontAlgn="ctr"/>
                      <a:r>
                        <a:rPr lang="nl-BE" sz="1100" b="1" kern="1200" dirty="0">
                          <a:solidFill>
                            <a:schemeClr val="bg1"/>
                          </a:solidFill>
                          <a:latin typeface="+mn-lt"/>
                          <a:ea typeface="+mn-ea"/>
                          <a:cs typeface="+mn-cs"/>
                        </a:rPr>
                        <a:t>dat ik minder vertrouwen heb in vlees van geslachte dieren.</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nl-BE" sz="1100" b="1" kern="1200" dirty="0">
                          <a:solidFill>
                            <a:schemeClr val="bg1"/>
                          </a:solidFill>
                          <a:latin typeface="+mn-lt"/>
                          <a:ea typeface="+mn-ea"/>
                          <a:cs typeface="+mn-cs"/>
                        </a:rPr>
                        <a:t>Ik vind de ontwikkeling van </a:t>
                      </a:r>
                    </a:p>
                    <a:p>
                      <a:pPr algn="ctr" fontAlgn="ctr"/>
                      <a:r>
                        <a:rPr lang="nl-BE" sz="1100" b="1" kern="1200" dirty="0">
                          <a:solidFill>
                            <a:schemeClr val="bg1"/>
                          </a:solidFill>
                          <a:latin typeface="+mn-lt"/>
                          <a:ea typeface="+mn-ea"/>
                          <a:cs typeface="+mn-cs"/>
                        </a:rPr>
                        <a:t>kweekvlees nu belangrijker dan voor </a:t>
                      </a:r>
                    </a:p>
                    <a:p>
                      <a:pPr algn="ctr" fontAlgn="ctr"/>
                      <a:r>
                        <a:rPr lang="nl-BE" sz="1100" b="1" kern="1200" dirty="0">
                          <a:solidFill>
                            <a:schemeClr val="bg1"/>
                          </a:solidFill>
                          <a:latin typeface="+mn-lt"/>
                          <a:ea typeface="+mn-ea"/>
                          <a:cs typeface="+mn-cs"/>
                        </a:rPr>
                        <a:t>de COVID-19 pandemie uitbrak. </a:t>
                      </a:r>
                    </a:p>
                  </a:txBody>
                  <a:tcPr marL="9525" marR="9525" marT="9525"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a:noFill/>
                    </a:lnB>
                    <a:solidFill>
                      <a:schemeClr val="accent1"/>
                    </a:solidFill>
                  </a:tcPr>
                </a:tc>
                <a:extLst>
                  <a:ext uri="{0D108BD9-81ED-4DB2-BD59-A6C34878D82A}">
                    <a16:rowId xmlns:a16="http://schemas.microsoft.com/office/drawing/2014/main" val="2474601840"/>
                  </a:ext>
                </a:extLst>
              </a:tr>
            </a:tbl>
          </a:graphicData>
        </a:graphic>
      </p:graphicFrame>
      <p:sp>
        <p:nvSpPr>
          <p:cNvPr id="43" name="Text Placeholder 42">
            <a:extLst>
              <a:ext uri="{FF2B5EF4-FFF2-40B4-BE49-F238E27FC236}">
                <a16:creationId xmlns:a16="http://schemas.microsoft.com/office/drawing/2014/main" id="{B2D0661B-0C39-4761-9ACD-DC255F91F88D}"/>
              </a:ext>
            </a:extLst>
          </p:cNvPr>
          <p:cNvSpPr>
            <a:spLocks noGrp="1"/>
          </p:cNvSpPr>
          <p:nvPr>
            <p:ph type="body" sz="quarter" idx="15"/>
          </p:nvPr>
        </p:nvSpPr>
        <p:spPr/>
        <p:txBody>
          <a:bodyPr/>
          <a:lstStyle/>
          <a:p>
            <a:r>
              <a:rPr lang="nl-BE" sz="1600" dirty="0"/>
              <a:t>Bij 11-12% van de Belgen heeft Covid-19 momenteel een impact op de vleesconsumptie en de perceptie rond vlees. 27% heeft hierover geen uitgesproken mening en bij 61% heeft Covid-19 geen impact op vleesconsumptie en perceptie rond vlees.</a:t>
            </a:r>
            <a:endParaRPr lang="nl-BE" sz="1800" dirty="0"/>
          </a:p>
        </p:txBody>
      </p:sp>
      <p:sp>
        <p:nvSpPr>
          <p:cNvPr id="3" name="strFooter">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5"/>
            <a:ext cx="10080000" cy="246221"/>
          </a:xfrm>
        </p:spPr>
        <p:txBody>
          <a:bodyPr/>
          <a:lstStyle/>
          <a:p>
            <a:r>
              <a:rPr lang="nl-BE" dirty="0"/>
              <a:t>Basis:	Totale steekproef (n=1000) </a:t>
            </a:r>
          </a:p>
          <a:p>
            <a:r>
              <a:rPr lang="nl-BE" dirty="0"/>
              <a:t>Vraag:	DB5. In welke mate bent u het eens met de volgende uitspraken?</a:t>
            </a:r>
          </a:p>
        </p:txBody>
      </p:sp>
      <p:sp>
        <p:nvSpPr>
          <p:cNvPr id="10" name="Slide Number Placeholder 9">
            <a:extLst>
              <a:ext uri="{FF2B5EF4-FFF2-40B4-BE49-F238E27FC236}">
                <a16:creationId xmlns:a16="http://schemas.microsoft.com/office/drawing/2014/main" id="{87487FF4-89F2-4761-8D1D-E1FF292CF931}"/>
              </a:ext>
            </a:extLst>
          </p:cNvPr>
          <p:cNvSpPr>
            <a:spLocks noGrp="1"/>
          </p:cNvSpPr>
          <p:nvPr>
            <p:ph type="sldNum" sz="quarter" idx="18"/>
          </p:nvPr>
        </p:nvSpPr>
        <p:spPr/>
        <p:txBody>
          <a:bodyPr/>
          <a:lstStyle/>
          <a:p>
            <a:fld id="{D61AABEC-672F-4B68-B914-690DA978312C}" type="slidenum">
              <a:rPr lang="nl-BE" smtClean="0"/>
              <a:pPr/>
              <a:t>13</a:t>
            </a:fld>
            <a:r>
              <a:rPr lang="nl-BE"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p:txBody>
          <a:bodyPr/>
          <a:lstStyle/>
          <a:p>
            <a:r>
              <a:rPr lang="nl-BE" dirty="0"/>
              <a:t>Impact COVID-19 pandemie </a:t>
            </a:r>
          </a:p>
        </p:txBody>
      </p:sp>
      <p:graphicFrame>
        <p:nvGraphicFramePr>
          <p:cNvPr id="7" name="Chart 6">
            <a:extLst>
              <a:ext uri="{FF2B5EF4-FFF2-40B4-BE49-F238E27FC236}">
                <a16:creationId xmlns:a16="http://schemas.microsoft.com/office/drawing/2014/main" id="{4DFC13A9-A1DE-434D-975E-15A5237F92E2}"/>
              </a:ext>
            </a:extLst>
          </p:cNvPr>
          <p:cNvGraphicFramePr/>
          <p:nvPr>
            <p:extLst>
              <p:ext uri="{D42A27DB-BD31-4B8C-83A1-F6EECF244321}">
                <p14:modId xmlns:p14="http://schemas.microsoft.com/office/powerpoint/2010/main" val="874094410"/>
              </p:ext>
            </p:extLst>
          </p:nvPr>
        </p:nvGraphicFramePr>
        <p:xfrm>
          <a:off x="407988" y="2133599"/>
          <a:ext cx="9288462" cy="3995739"/>
        </p:xfrm>
        <a:graphic>
          <a:graphicData uri="http://schemas.openxmlformats.org/drawingml/2006/chart">
            <c:chart xmlns:c="http://schemas.openxmlformats.org/drawingml/2006/chart" xmlns:r="http://schemas.openxmlformats.org/officeDocument/2006/relationships" r:id="rId2"/>
          </a:graphicData>
        </a:graphic>
      </p:graphicFrame>
      <p:cxnSp>
        <p:nvCxnSpPr>
          <p:cNvPr id="18" name="Straight Connector 17">
            <a:extLst>
              <a:ext uri="{FF2B5EF4-FFF2-40B4-BE49-F238E27FC236}">
                <a16:creationId xmlns:a16="http://schemas.microsoft.com/office/drawing/2014/main" id="{342B9409-0BB4-438D-8CB3-53C4C987D0AD}"/>
              </a:ext>
            </a:extLst>
          </p:cNvPr>
          <p:cNvCxnSpPr>
            <a:cxnSpLocks/>
          </p:cNvCxnSpPr>
          <p:nvPr/>
        </p:nvCxnSpPr>
        <p:spPr>
          <a:xfrm>
            <a:off x="3461699"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EF3472-BD75-4C4E-B3C3-E29862275A2C}"/>
              </a:ext>
            </a:extLst>
          </p:cNvPr>
          <p:cNvCxnSpPr>
            <a:cxnSpLocks/>
          </p:cNvCxnSpPr>
          <p:nvPr/>
        </p:nvCxnSpPr>
        <p:spPr>
          <a:xfrm>
            <a:off x="6555880"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0" name="Table 19">
            <a:extLst>
              <a:ext uri="{FF2B5EF4-FFF2-40B4-BE49-F238E27FC236}">
                <a16:creationId xmlns:a16="http://schemas.microsoft.com/office/drawing/2014/main" id="{80AFE0BE-ABE5-4546-AC0A-0DDB37899B56}"/>
              </a:ext>
            </a:extLst>
          </p:cNvPr>
          <p:cNvGraphicFramePr>
            <a:graphicFrameLocks noGrp="1"/>
          </p:cNvGraphicFramePr>
          <p:nvPr>
            <p:extLst>
              <p:ext uri="{D42A27DB-BD31-4B8C-83A1-F6EECF244321}">
                <p14:modId xmlns:p14="http://schemas.microsoft.com/office/powerpoint/2010/main" val="1652901268"/>
              </p:ext>
            </p:extLst>
          </p:nvPr>
        </p:nvGraphicFramePr>
        <p:xfrm>
          <a:off x="9696449" y="2524119"/>
          <a:ext cx="2088000" cy="2866395"/>
        </p:xfrm>
        <a:graphic>
          <a:graphicData uri="http://schemas.openxmlformats.org/drawingml/2006/table">
            <a:tbl>
              <a:tblPr>
                <a:tableStyleId>{2D5ABB26-0587-4C30-8999-92F81FD0307C}</a:tableStyleId>
              </a:tblPr>
              <a:tblGrid>
                <a:gridCol w="288000">
                  <a:extLst>
                    <a:ext uri="{9D8B030D-6E8A-4147-A177-3AD203B41FA5}">
                      <a16:colId xmlns:a16="http://schemas.microsoft.com/office/drawing/2014/main" val="2354454430"/>
                    </a:ext>
                  </a:extLst>
                </a:gridCol>
                <a:gridCol w="1800000">
                  <a:extLst>
                    <a:ext uri="{9D8B030D-6E8A-4147-A177-3AD203B41FA5}">
                      <a16:colId xmlns:a16="http://schemas.microsoft.com/office/drawing/2014/main" val="2015932734"/>
                    </a:ext>
                  </a:extLst>
                </a:gridCol>
              </a:tblGrid>
              <a:tr h="573279">
                <a:tc>
                  <a:txBody>
                    <a:bodyPr/>
                    <a:lstStyle/>
                    <a:p>
                      <a:pPr algn="r"/>
                      <a:r>
                        <a:rPr lang="nl-BE" sz="1200" dirty="0">
                          <a:solidFill>
                            <a:schemeClr val="tx2">
                              <a:lumMod val="75000"/>
                            </a:schemeClr>
                          </a:solidFill>
                          <a:latin typeface="+mn-lt"/>
                          <a:sym typeface="Wingdings 2" panose="05020102010507070707" pitchFamily="18" charset="2"/>
                        </a:rPr>
                        <a:t></a:t>
                      </a:r>
                      <a:endParaRPr lang="nl-BE" sz="1200" dirty="0">
                        <a:solidFill>
                          <a:schemeClr val="tx2">
                            <a:lumMod val="75000"/>
                          </a:schemeClr>
                        </a:solidFill>
                        <a:latin typeface="+mn-lt"/>
                      </a:endParaRPr>
                    </a:p>
                  </a:txBody>
                  <a:tcPr marL="36000" marR="36000" marT="0" marB="0" anchor="ctr">
                    <a:noFill/>
                  </a:tcPr>
                </a:tc>
                <a:tc>
                  <a:txBody>
                    <a:bodyPr/>
                    <a:lstStyle/>
                    <a:p>
                      <a:r>
                        <a:rPr lang="nl-BE" sz="1200" dirty="0">
                          <a:latin typeface="+mn-lt"/>
                        </a:rPr>
                        <a:t>Helemaal akkoord</a:t>
                      </a:r>
                    </a:p>
                  </a:txBody>
                  <a:tcPr marL="36000" marR="36000" marT="0" marB="0" anchor="ctr">
                    <a:noFill/>
                  </a:tcPr>
                </a:tc>
                <a:extLst>
                  <a:ext uri="{0D108BD9-81ED-4DB2-BD59-A6C34878D82A}">
                    <a16:rowId xmlns:a16="http://schemas.microsoft.com/office/drawing/2014/main" val="2049083711"/>
                  </a:ext>
                </a:extLst>
              </a:tr>
              <a:tr h="573279">
                <a:tc>
                  <a:txBody>
                    <a:bodyPr/>
                    <a:lstStyle/>
                    <a:p>
                      <a:pPr algn="r"/>
                      <a:r>
                        <a:rPr lang="nl-BE" sz="1200" dirty="0">
                          <a:solidFill>
                            <a:schemeClr val="tx2"/>
                          </a:solidFill>
                          <a:latin typeface="+mn-lt"/>
                          <a:sym typeface="Wingdings 2" panose="05020102010507070707" pitchFamily="18" charset="2"/>
                        </a:rPr>
                        <a:t></a:t>
                      </a:r>
                      <a:endParaRPr lang="nl-BE" sz="1200" dirty="0">
                        <a:solidFill>
                          <a:schemeClr val="tx2"/>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38373A"/>
                          </a:solidFill>
                          <a:effectLst/>
                          <a:uLnTx/>
                          <a:uFillTx/>
                          <a:latin typeface="+mn-lt"/>
                          <a:ea typeface="+mn-ea"/>
                          <a:cs typeface="+mn-cs"/>
                        </a:rPr>
                        <a:t>Akkoord</a:t>
                      </a:r>
                    </a:p>
                  </a:txBody>
                  <a:tcPr marL="36000" marR="36000" marT="0" marB="0" anchor="ctr">
                    <a:noFill/>
                  </a:tcPr>
                </a:tc>
                <a:extLst>
                  <a:ext uri="{0D108BD9-81ED-4DB2-BD59-A6C34878D82A}">
                    <a16:rowId xmlns:a16="http://schemas.microsoft.com/office/drawing/2014/main" val="2428566398"/>
                  </a:ext>
                </a:extLst>
              </a:tr>
              <a:tr h="573279">
                <a:tc>
                  <a:txBody>
                    <a:bodyPr/>
                    <a:lstStyle/>
                    <a:p>
                      <a:pPr algn="r"/>
                      <a:r>
                        <a:rPr lang="nl-BE" sz="1200" dirty="0">
                          <a:solidFill>
                            <a:srgbClr val="BFBFBF"/>
                          </a:solidFill>
                          <a:latin typeface="+mn-lt"/>
                          <a:sym typeface="Wingdings 2" panose="05020102010507070707" pitchFamily="18" charset="2"/>
                        </a:rPr>
                        <a:t></a:t>
                      </a:r>
                      <a:endParaRPr lang="nl-BE" sz="1200" dirty="0">
                        <a:solidFill>
                          <a:srgbClr val="BFBFBF"/>
                        </a:solidFill>
                        <a:latin typeface="+mn-lt"/>
                      </a:endParaRPr>
                    </a:p>
                  </a:txBody>
                  <a:tcPr marL="36000" marR="36000" marT="0" marB="0" anchor="ctr">
                    <a:noFill/>
                  </a:tcPr>
                </a:tc>
                <a:tc>
                  <a:txBody>
                    <a:bodyPr/>
                    <a:lstStyle/>
                    <a:p>
                      <a:r>
                        <a:rPr lang="nl-BE" sz="1200" dirty="0">
                          <a:latin typeface="+mn-lt"/>
                        </a:rPr>
                        <a:t>Noch akkoord,</a:t>
                      </a:r>
                    </a:p>
                    <a:p>
                      <a:r>
                        <a:rPr lang="nl-BE" sz="1200" dirty="0">
                          <a:latin typeface="+mn-lt"/>
                        </a:rPr>
                        <a:t>noch niet akkoord</a:t>
                      </a:r>
                    </a:p>
                  </a:txBody>
                  <a:tcPr marL="36000" marR="36000" marT="0" marB="0" anchor="ctr">
                    <a:noFill/>
                  </a:tcPr>
                </a:tc>
                <a:extLst>
                  <a:ext uri="{0D108BD9-81ED-4DB2-BD59-A6C34878D82A}">
                    <a16:rowId xmlns:a16="http://schemas.microsoft.com/office/drawing/2014/main" val="2426978870"/>
                  </a:ext>
                </a:extLst>
              </a:tr>
              <a:tr h="573279">
                <a:tc>
                  <a:txBody>
                    <a:bodyPr/>
                    <a:lstStyle/>
                    <a:p>
                      <a:pPr algn="r"/>
                      <a:r>
                        <a:rPr lang="nl-BE" sz="1200" dirty="0">
                          <a:solidFill>
                            <a:schemeClr val="accent3"/>
                          </a:solidFill>
                          <a:latin typeface="+mn-lt"/>
                          <a:sym typeface="Wingdings 2" panose="05020102010507070707" pitchFamily="18" charset="2"/>
                        </a:rPr>
                        <a:t></a:t>
                      </a:r>
                      <a:endParaRPr lang="nl-BE" sz="1200" dirty="0">
                        <a:solidFill>
                          <a:schemeClr val="accent3"/>
                        </a:solidFill>
                        <a:latin typeface="+mn-lt"/>
                      </a:endParaRPr>
                    </a:p>
                  </a:txBody>
                  <a:tcPr marL="36000" marR="36000" marT="0" marB="0" anchor="ctr">
                    <a:noFill/>
                  </a:tcPr>
                </a:tc>
                <a:tc>
                  <a:txBody>
                    <a:bodyPr/>
                    <a:lstStyle/>
                    <a:p>
                      <a:r>
                        <a:rPr lang="nl-BE" sz="1200" dirty="0">
                          <a:latin typeface="+mn-lt"/>
                        </a:rPr>
                        <a:t>Niet akkoord</a:t>
                      </a:r>
                    </a:p>
                  </a:txBody>
                  <a:tcPr marL="36000" marR="36000" marT="0" marB="0" anchor="ctr">
                    <a:noFill/>
                  </a:tcPr>
                </a:tc>
                <a:extLst>
                  <a:ext uri="{0D108BD9-81ED-4DB2-BD59-A6C34878D82A}">
                    <a16:rowId xmlns:a16="http://schemas.microsoft.com/office/drawing/2014/main" val="15591479"/>
                  </a:ext>
                </a:extLst>
              </a:tr>
              <a:tr h="573279">
                <a:tc>
                  <a:txBody>
                    <a:bodyPr/>
                    <a:lstStyle/>
                    <a:p>
                      <a:pPr algn="r"/>
                      <a:r>
                        <a:rPr lang="nl-BE" sz="1200" dirty="0">
                          <a:solidFill>
                            <a:schemeClr val="accent5"/>
                          </a:solidFill>
                          <a:latin typeface="+mn-lt"/>
                          <a:sym typeface="Wingdings 2" panose="05020102010507070707" pitchFamily="18" charset="2"/>
                        </a:rPr>
                        <a:t></a:t>
                      </a:r>
                      <a:endParaRPr lang="nl-BE" sz="1200" dirty="0">
                        <a:solidFill>
                          <a:schemeClr val="accent5"/>
                        </a:solidFill>
                        <a:latin typeface="+mn-lt"/>
                      </a:endParaRPr>
                    </a:p>
                  </a:txBody>
                  <a:tcPr marL="36000" marR="36000" marT="0" marB="0" anchor="ctr">
                    <a:noFill/>
                  </a:tcPr>
                </a:tc>
                <a:tc>
                  <a:txBody>
                    <a:bodyPr/>
                    <a:lstStyle/>
                    <a:p>
                      <a:r>
                        <a:rPr lang="nl-BE" sz="1200" dirty="0">
                          <a:latin typeface="+mn-lt"/>
                        </a:rPr>
                        <a:t>Helemaal niet akkoord</a:t>
                      </a:r>
                    </a:p>
                  </a:txBody>
                  <a:tcPr marL="36000" marR="36000" marT="0" marB="0" anchor="ctr">
                    <a:noFill/>
                  </a:tcPr>
                </a:tc>
                <a:extLst>
                  <a:ext uri="{0D108BD9-81ED-4DB2-BD59-A6C34878D82A}">
                    <a16:rowId xmlns:a16="http://schemas.microsoft.com/office/drawing/2014/main" val="2161268009"/>
                  </a:ext>
                </a:extLst>
              </a:tr>
            </a:tbl>
          </a:graphicData>
        </a:graphic>
      </p:graphicFrame>
      <p:sp>
        <p:nvSpPr>
          <p:cNvPr id="21" name="Rectangle 20">
            <a:extLst>
              <a:ext uri="{FF2B5EF4-FFF2-40B4-BE49-F238E27FC236}">
                <a16:creationId xmlns:a16="http://schemas.microsoft.com/office/drawing/2014/main" id="{42141FA2-E415-4822-9F52-451EDBD4B568}"/>
              </a:ext>
            </a:extLst>
          </p:cNvPr>
          <p:cNvSpPr>
            <a:spLocks/>
          </p:cNvSpPr>
          <p:nvPr/>
        </p:nvSpPr>
        <p:spPr>
          <a:xfrm>
            <a:off x="8705670" y="2291117"/>
            <a:ext cx="342000" cy="234000"/>
          </a:xfrm>
          <a:prstGeom prst="rect">
            <a:avLst/>
          </a:prstGeom>
          <a:gradFill>
            <a:gsLst>
              <a:gs pos="50000">
                <a:schemeClr val="tx2">
                  <a:lumMod val="75000"/>
                </a:schemeClr>
              </a:gs>
              <a:gs pos="5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22" name="Rectangle 21">
            <a:extLst>
              <a:ext uri="{FF2B5EF4-FFF2-40B4-BE49-F238E27FC236}">
                <a16:creationId xmlns:a16="http://schemas.microsoft.com/office/drawing/2014/main" id="{CA1F0B8D-AAB5-4575-BE6F-8FB8D9E7FFB2}"/>
              </a:ext>
            </a:extLst>
          </p:cNvPr>
          <p:cNvSpPr>
            <a:spLocks/>
          </p:cNvSpPr>
          <p:nvPr/>
        </p:nvSpPr>
        <p:spPr>
          <a:xfrm>
            <a:off x="8705670" y="5390513"/>
            <a:ext cx="342000" cy="234000"/>
          </a:xfrm>
          <a:prstGeom prst="rect">
            <a:avLst/>
          </a:prstGeom>
          <a:gradFill>
            <a:gsLst>
              <a:gs pos="50000">
                <a:schemeClr val="accent5"/>
              </a:gs>
              <a:gs pos="5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23" name="Rectangle 22">
            <a:extLst>
              <a:ext uri="{FF2B5EF4-FFF2-40B4-BE49-F238E27FC236}">
                <a16:creationId xmlns:a16="http://schemas.microsoft.com/office/drawing/2014/main" id="{1B510457-3025-402B-8286-2D487C4E67DD}"/>
              </a:ext>
            </a:extLst>
          </p:cNvPr>
          <p:cNvSpPr>
            <a:spLocks/>
          </p:cNvSpPr>
          <p:nvPr/>
        </p:nvSpPr>
        <p:spPr>
          <a:xfrm>
            <a:off x="9792545" y="2281881"/>
            <a:ext cx="1135181" cy="234000"/>
          </a:xfrm>
          <a:prstGeom prst="rect">
            <a:avLst/>
          </a:prstGeom>
          <a:gradFill>
            <a:gsLst>
              <a:gs pos="50000">
                <a:schemeClr val="tx2">
                  <a:lumMod val="75000"/>
                </a:schemeClr>
              </a:gs>
              <a:gs pos="5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lang="nl-BE" sz="1200" b="1" i="0" u="none" strike="noStrike" kern="1200" baseline="0">
                <a:solidFill>
                  <a:schemeClr val="bg1"/>
                </a:solidFill>
                <a:latin typeface="+mn-lt"/>
                <a:ea typeface="+mn-ea"/>
                <a:cs typeface="+mn-cs"/>
              </a:defRPr>
            </a:pPr>
            <a:r>
              <a:rPr lang="nl-BE" sz="1200" b="1" dirty="0">
                <a:solidFill>
                  <a:schemeClr val="bg1"/>
                </a:solidFill>
              </a:rPr>
              <a:t>TOP 2</a:t>
            </a:r>
          </a:p>
        </p:txBody>
      </p:sp>
      <p:sp>
        <p:nvSpPr>
          <p:cNvPr id="24" name="Rectangle 23">
            <a:extLst>
              <a:ext uri="{FF2B5EF4-FFF2-40B4-BE49-F238E27FC236}">
                <a16:creationId xmlns:a16="http://schemas.microsoft.com/office/drawing/2014/main" id="{884626BB-48F3-467C-AD5B-1F603C0C6CBE}"/>
              </a:ext>
            </a:extLst>
          </p:cNvPr>
          <p:cNvSpPr>
            <a:spLocks/>
          </p:cNvSpPr>
          <p:nvPr/>
        </p:nvSpPr>
        <p:spPr>
          <a:xfrm>
            <a:off x="9792545" y="5390513"/>
            <a:ext cx="1135181" cy="234000"/>
          </a:xfrm>
          <a:prstGeom prst="rect">
            <a:avLst/>
          </a:prstGeom>
          <a:gradFill>
            <a:gsLst>
              <a:gs pos="50000">
                <a:schemeClr val="accent5"/>
              </a:gs>
              <a:gs pos="5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lang="nl-BE" sz="1200" b="1" i="0" u="none" strike="noStrike" kern="1200" baseline="0">
                <a:solidFill>
                  <a:schemeClr val="bg1"/>
                </a:solidFill>
                <a:latin typeface="+mn-lt"/>
                <a:ea typeface="+mn-ea"/>
                <a:cs typeface="+mn-cs"/>
              </a:defRPr>
            </a:pPr>
            <a:r>
              <a:rPr lang="nl-BE" sz="1200" b="1" dirty="0">
                <a:solidFill>
                  <a:schemeClr val="bg1"/>
                </a:solidFill>
              </a:rPr>
              <a:t>BOTTOM 2</a:t>
            </a:r>
          </a:p>
        </p:txBody>
      </p:sp>
      <p:sp>
        <p:nvSpPr>
          <p:cNvPr id="25" name="Rectangle 24">
            <a:extLst>
              <a:ext uri="{FF2B5EF4-FFF2-40B4-BE49-F238E27FC236}">
                <a16:creationId xmlns:a16="http://schemas.microsoft.com/office/drawing/2014/main" id="{B2DF6BD4-CB01-40BC-9334-DD9CCC940C78}"/>
              </a:ext>
            </a:extLst>
          </p:cNvPr>
          <p:cNvSpPr>
            <a:spLocks/>
          </p:cNvSpPr>
          <p:nvPr/>
        </p:nvSpPr>
        <p:spPr>
          <a:xfrm>
            <a:off x="2507863" y="2291117"/>
            <a:ext cx="342000" cy="234000"/>
          </a:xfrm>
          <a:prstGeom prst="rect">
            <a:avLst/>
          </a:prstGeom>
          <a:gradFill>
            <a:gsLst>
              <a:gs pos="50000">
                <a:schemeClr val="tx2">
                  <a:lumMod val="75000"/>
                </a:schemeClr>
              </a:gs>
              <a:gs pos="5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26" name="Rectangle 25">
            <a:extLst>
              <a:ext uri="{FF2B5EF4-FFF2-40B4-BE49-F238E27FC236}">
                <a16:creationId xmlns:a16="http://schemas.microsoft.com/office/drawing/2014/main" id="{61040056-1D8D-4407-96FB-D840449A8216}"/>
              </a:ext>
            </a:extLst>
          </p:cNvPr>
          <p:cNvSpPr>
            <a:spLocks/>
          </p:cNvSpPr>
          <p:nvPr/>
        </p:nvSpPr>
        <p:spPr>
          <a:xfrm>
            <a:off x="2507863" y="5390513"/>
            <a:ext cx="342000" cy="234000"/>
          </a:xfrm>
          <a:prstGeom prst="rect">
            <a:avLst/>
          </a:prstGeom>
          <a:gradFill>
            <a:gsLst>
              <a:gs pos="50000">
                <a:schemeClr val="accent5"/>
              </a:gs>
              <a:gs pos="5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27" name="Rectangle 26">
            <a:extLst>
              <a:ext uri="{FF2B5EF4-FFF2-40B4-BE49-F238E27FC236}">
                <a16:creationId xmlns:a16="http://schemas.microsoft.com/office/drawing/2014/main" id="{2BDBE44E-D821-4DFA-A30C-700DCF5D45F0}"/>
              </a:ext>
            </a:extLst>
          </p:cNvPr>
          <p:cNvSpPr>
            <a:spLocks/>
          </p:cNvSpPr>
          <p:nvPr/>
        </p:nvSpPr>
        <p:spPr>
          <a:xfrm>
            <a:off x="5606766" y="2291117"/>
            <a:ext cx="342000" cy="234000"/>
          </a:xfrm>
          <a:prstGeom prst="rect">
            <a:avLst/>
          </a:prstGeom>
          <a:gradFill>
            <a:gsLst>
              <a:gs pos="50000">
                <a:schemeClr val="tx2">
                  <a:lumMod val="75000"/>
                </a:schemeClr>
              </a:gs>
              <a:gs pos="5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28" name="Rectangle 27">
            <a:extLst>
              <a:ext uri="{FF2B5EF4-FFF2-40B4-BE49-F238E27FC236}">
                <a16:creationId xmlns:a16="http://schemas.microsoft.com/office/drawing/2014/main" id="{7CCC13B7-1B2A-470E-A17D-26B780FCAC4A}"/>
              </a:ext>
            </a:extLst>
          </p:cNvPr>
          <p:cNvSpPr>
            <a:spLocks/>
          </p:cNvSpPr>
          <p:nvPr/>
        </p:nvSpPr>
        <p:spPr>
          <a:xfrm>
            <a:off x="5606766" y="5390513"/>
            <a:ext cx="342000" cy="234000"/>
          </a:xfrm>
          <a:prstGeom prst="rect">
            <a:avLst/>
          </a:prstGeom>
          <a:gradFill>
            <a:gsLst>
              <a:gs pos="50000">
                <a:schemeClr val="accent5"/>
              </a:gs>
              <a:gs pos="5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graphicFrame>
        <p:nvGraphicFramePr>
          <p:cNvPr id="29" name="Table 28">
            <a:extLst>
              <a:ext uri="{FF2B5EF4-FFF2-40B4-BE49-F238E27FC236}">
                <a16:creationId xmlns:a16="http://schemas.microsoft.com/office/drawing/2014/main" id="{5BAF2BD1-7CBC-4270-BCA9-F2D975668DFF}"/>
              </a:ext>
            </a:extLst>
          </p:cNvPr>
          <p:cNvGraphicFramePr>
            <a:graphicFrameLocks noGrp="1"/>
          </p:cNvGraphicFramePr>
          <p:nvPr>
            <p:extLst>
              <p:ext uri="{D42A27DB-BD31-4B8C-83A1-F6EECF244321}">
                <p14:modId xmlns:p14="http://schemas.microsoft.com/office/powerpoint/2010/main" val="2559680582"/>
              </p:ext>
            </p:extLst>
          </p:nvPr>
        </p:nvGraphicFramePr>
        <p:xfrm>
          <a:off x="1124530" y="2281881"/>
          <a:ext cx="9288000" cy="234000"/>
        </p:xfrm>
        <a:graphic>
          <a:graphicData uri="http://schemas.openxmlformats.org/drawingml/2006/table">
            <a:tbl>
              <a:tblPr firstRow="1" bandRow="1">
                <a:tableStyleId>{2D5ABB26-0587-4C30-8999-92F81FD0307C}</a:tableStyleId>
              </a:tblPr>
              <a:tblGrid>
                <a:gridCol w="3096000">
                  <a:extLst>
                    <a:ext uri="{9D8B030D-6E8A-4147-A177-3AD203B41FA5}">
                      <a16:colId xmlns:a16="http://schemas.microsoft.com/office/drawing/2014/main" val="3498591217"/>
                    </a:ext>
                  </a:extLst>
                </a:gridCol>
                <a:gridCol w="3096000">
                  <a:extLst>
                    <a:ext uri="{9D8B030D-6E8A-4147-A177-3AD203B41FA5}">
                      <a16:colId xmlns:a16="http://schemas.microsoft.com/office/drawing/2014/main" val="3037005109"/>
                    </a:ext>
                  </a:extLst>
                </a:gridCol>
                <a:gridCol w="3096000">
                  <a:extLst>
                    <a:ext uri="{9D8B030D-6E8A-4147-A177-3AD203B41FA5}">
                      <a16:colId xmlns:a16="http://schemas.microsoft.com/office/drawing/2014/main" val="3803950082"/>
                    </a:ext>
                  </a:extLst>
                </a:gridCol>
              </a:tblGrid>
              <a:tr h="234000">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12</a:t>
                      </a:r>
                    </a:p>
                  </a:txBody>
                  <a:tcPr marL="0" marR="0" marT="0" marB="0" anchor="ctr"/>
                </a:tc>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11</a:t>
                      </a:r>
                    </a:p>
                  </a:txBody>
                  <a:tcPr marL="0" marR="0" marT="0" marB="0" anchor="ctr"/>
                </a:tc>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11</a:t>
                      </a:r>
                    </a:p>
                  </a:txBody>
                  <a:tcPr marL="0" marR="0" marT="0" marB="0" anchor="ctr"/>
                </a:tc>
                <a:extLst>
                  <a:ext uri="{0D108BD9-81ED-4DB2-BD59-A6C34878D82A}">
                    <a16:rowId xmlns:a16="http://schemas.microsoft.com/office/drawing/2014/main" val="2352189195"/>
                  </a:ext>
                </a:extLst>
              </a:tr>
            </a:tbl>
          </a:graphicData>
        </a:graphic>
      </p:graphicFrame>
      <p:graphicFrame>
        <p:nvGraphicFramePr>
          <p:cNvPr id="30" name="Table 29">
            <a:extLst>
              <a:ext uri="{FF2B5EF4-FFF2-40B4-BE49-F238E27FC236}">
                <a16:creationId xmlns:a16="http://schemas.microsoft.com/office/drawing/2014/main" id="{55969912-BDBF-429C-BD50-853EF6705868}"/>
              </a:ext>
            </a:extLst>
          </p:cNvPr>
          <p:cNvGraphicFramePr>
            <a:graphicFrameLocks noGrp="1"/>
          </p:cNvGraphicFramePr>
          <p:nvPr>
            <p:extLst>
              <p:ext uri="{D42A27DB-BD31-4B8C-83A1-F6EECF244321}">
                <p14:modId xmlns:p14="http://schemas.microsoft.com/office/powerpoint/2010/main" val="2651277726"/>
              </p:ext>
            </p:extLst>
          </p:nvPr>
        </p:nvGraphicFramePr>
        <p:xfrm>
          <a:off x="1124530" y="5398254"/>
          <a:ext cx="9288000" cy="234000"/>
        </p:xfrm>
        <a:graphic>
          <a:graphicData uri="http://schemas.openxmlformats.org/drawingml/2006/table">
            <a:tbl>
              <a:tblPr firstRow="1" bandRow="1">
                <a:tableStyleId>{2D5ABB26-0587-4C30-8999-92F81FD0307C}</a:tableStyleId>
              </a:tblPr>
              <a:tblGrid>
                <a:gridCol w="3096000">
                  <a:extLst>
                    <a:ext uri="{9D8B030D-6E8A-4147-A177-3AD203B41FA5}">
                      <a16:colId xmlns:a16="http://schemas.microsoft.com/office/drawing/2014/main" val="3498591217"/>
                    </a:ext>
                  </a:extLst>
                </a:gridCol>
                <a:gridCol w="3096000">
                  <a:extLst>
                    <a:ext uri="{9D8B030D-6E8A-4147-A177-3AD203B41FA5}">
                      <a16:colId xmlns:a16="http://schemas.microsoft.com/office/drawing/2014/main" val="3037005109"/>
                    </a:ext>
                  </a:extLst>
                </a:gridCol>
                <a:gridCol w="3096000">
                  <a:extLst>
                    <a:ext uri="{9D8B030D-6E8A-4147-A177-3AD203B41FA5}">
                      <a16:colId xmlns:a16="http://schemas.microsoft.com/office/drawing/2014/main" val="3803950082"/>
                    </a:ext>
                  </a:extLst>
                </a:gridCol>
              </a:tblGrid>
              <a:tr h="234000">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61</a:t>
                      </a:r>
                    </a:p>
                  </a:txBody>
                  <a:tcPr marL="0" marR="0" marT="0" marB="0" anchor="ctr"/>
                </a:tc>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61</a:t>
                      </a:r>
                    </a:p>
                  </a:txBody>
                  <a:tcPr marL="0" marR="0" marT="0" marB="0" anchor="ctr"/>
                </a:tc>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50</a:t>
                      </a:r>
                    </a:p>
                  </a:txBody>
                  <a:tcPr marL="0" marR="0" marT="0" marB="0" anchor="ctr"/>
                </a:tc>
                <a:extLst>
                  <a:ext uri="{0D108BD9-81ED-4DB2-BD59-A6C34878D82A}">
                    <a16:rowId xmlns:a16="http://schemas.microsoft.com/office/drawing/2014/main" val="2352189195"/>
                  </a:ext>
                </a:extLst>
              </a:tr>
            </a:tbl>
          </a:graphicData>
        </a:graphic>
      </p:graphicFrame>
      <p:sp>
        <p:nvSpPr>
          <p:cNvPr id="32" name="TextBox 31">
            <a:extLst>
              <a:ext uri="{FF2B5EF4-FFF2-40B4-BE49-F238E27FC236}">
                <a16:creationId xmlns:a16="http://schemas.microsoft.com/office/drawing/2014/main" id="{E4798990-1A05-4CE6-9C56-F6BC17512680}"/>
              </a:ext>
            </a:extLst>
          </p:cNvPr>
          <p:cNvSpPr txBox="1"/>
          <p:nvPr/>
        </p:nvSpPr>
        <p:spPr>
          <a:xfrm>
            <a:off x="1958582" y="5111130"/>
            <a:ext cx="324000" cy="184666"/>
          </a:xfrm>
          <a:prstGeom prst="rect">
            <a:avLst/>
          </a:prstGeom>
        </p:spPr>
        <p:txBody>
          <a:bodyPr vert="horz" wrap="square" lIns="0" tIns="0" rIns="0" bIns="0" rtlCol="0">
            <a:spAutoFit/>
          </a:bodyPr>
          <a:lstStyle/>
          <a:p>
            <a:pPr algn="ctr"/>
            <a:r>
              <a:rPr lang="nl-BE" sz="1200" b="1" dirty="0">
                <a:solidFill>
                  <a:schemeClr val="bg1"/>
                </a:solidFill>
              </a:rPr>
              <a:t>C</a:t>
            </a:r>
          </a:p>
        </p:txBody>
      </p:sp>
      <p:sp>
        <p:nvSpPr>
          <p:cNvPr id="33" name="TextBox 32">
            <a:extLst>
              <a:ext uri="{FF2B5EF4-FFF2-40B4-BE49-F238E27FC236}">
                <a16:creationId xmlns:a16="http://schemas.microsoft.com/office/drawing/2014/main" id="{189856A1-494F-40E8-986B-AA8C20372150}"/>
              </a:ext>
            </a:extLst>
          </p:cNvPr>
          <p:cNvSpPr txBox="1"/>
          <p:nvPr/>
        </p:nvSpPr>
        <p:spPr>
          <a:xfrm>
            <a:off x="5606766" y="5197462"/>
            <a:ext cx="324000" cy="184666"/>
          </a:xfrm>
          <a:prstGeom prst="rect">
            <a:avLst/>
          </a:prstGeom>
        </p:spPr>
        <p:txBody>
          <a:bodyPr vert="horz" wrap="square" lIns="0" tIns="0" rIns="0" bIns="0" rtlCol="0">
            <a:spAutoFit/>
          </a:bodyPr>
          <a:lstStyle/>
          <a:p>
            <a:pPr algn="ctr"/>
            <a:r>
              <a:rPr lang="nl-BE" sz="1200" b="1" dirty="0">
                <a:solidFill>
                  <a:schemeClr val="accent5"/>
                </a:solidFill>
              </a:rPr>
              <a:t>C</a:t>
            </a:r>
          </a:p>
        </p:txBody>
      </p:sp>
      <p:sp>
        <p:nvSpPr>
          <p:cNvPr id="34" name="TextBox 33">
            <a:extLst>
              <a:ext uri="{FF2B5EF4-FFF2-40B4-BE49-F238E27FC236}">
                <a16:creationId xmlns:a16="http://schemas.microsoft.com/office/drawing/2014/main" id="{D485CDC1-ED1E-4CAF-86DC-2EB683AD346F}"/>
              </a:ext>
            </a:extLst>
          </p:cNvPr>
          <p:cNvSpPr txBox="1"/>
          <p:nvPr/>
        </p:nvSpPr>
        <p:spPr>
          <a:xfrm>
            <a:off x="2512585" y="5197462"/>
            <a:ext cx="324000" cy="184666"/>
          </a:xfrm>
          <a:prstGeom prst="rect">
            <a:avLst/>
          </a:prstGeom>
        </p:spPr>
        <p:txBody>
          <a:bodyPr vert="horz" wrap="square" lIns="0" tIns="0" rIns="0" bIns="0" rtlCol="0">
            <a:spAutoFit/>
          </a:bodyPr>
          <a:lstStyle/>
          <a:p>
            <a:pPr algn="ctr"/>
            <a:r>
              <a:rPr lang="nl-BE" sz="1200" b="1" dirty="0">
                <a:solidFill>
                  <a:schemeClr val="accent5"/>
                </a:solidFill>
              </a:rPr>
              <a:t>C</a:t>
            </a:r>
          </a:p>
        </p:txBody>
      </p:sp>
      <p:sp>
        <p:nvSpPr>
          <p:cNvPr id="35" name="TextBox 34">
            <a:extLst>
              <a:ext uri="{FF2B5EF4-FFF2-40B4-BE49-F238E27FC236}">
                <a16:creationId xmlns:a16="http://schemas.microsoft.com/office/drawing/2014/main" id="{66AF98FF-25CB-44BD-BBA8-733A34621204}"/>
              </a:ext>
            </a:extLst>
          </p:cNvPr>
          <p:cNvSpPr txBox="1"/>
          <p:nvPr/>
        </p:nvSpPr>
        <p:spPr>
          <a:xfrm>
            <a:off x="1958582" y="4088884"/>
            <a:ext cx="324000" cy="184666"/>
          </a:xfrm>
          <a:prstGeom prst="rect">
            <a:avLst/>
          </a:prstGeom>
        </p:spPr>
        <p:txBody>
          <a:bodyPr vert="horz" wrap="square" lIns="0" tIns="0" rIns="0" bIns="0" rtlCol="0">
            <a:spAutoFit/>
          </a:bodyPr>
          <a:lstStyle/>
          <a:p>
            <a:pPr algn="ctr"/>
            <a:r>
              <a:rPr lang="nl-BE" sz="1200" b="1" dirty="0">
                <a:solidFill>
                  <a:schemeClr val="bg1"/>
                </a:solidFill>
              </a:rPr>
              <a:t>C</a:t>
            </a:r>
          </a:p>
        </p:txBody>
      </p:sp>
      <p:sp>
        <p:nvSpPr>
          <p:cNvPr id="36" name="TextBox 35">
            <a:extLst>
              <a:ext uri="{FF2B5EF4-FFF2-40B4-BE49-F238E27FC236}">
                <a16:creationId xmlns:a16="http://schemas.microsoft.com/office/drawing/2014/main" id="{87F6C2E9-5E1B-4D11-9912-777D4BAE311F}"/>
              </a:ext>
            </a:extLst>
          </p:cNvPr>
          <p:cNvSpPr txBox="1"/>
          <p:nvPr/>
        </p:nvSpPr>
        <p:spPr>
          <a:xfrm>
            <a:off x="5051759" y="5120366"/>
            <a:ext cx="324000" cy="184666"/>
          </a:xfrm>
          <a:prstGeom prst="rect">
            <a:avLst/>
          </a:prstGeom>
        </p:spPr>
        <p:txBody>
          <a:bodyPr vert="horz" wrap="square" lIns="0" tIns="0" rIns="0" bIns="0" rtlCol="0">
            <a:spAutoFit/>
          </a:bodyPr>
          <a:lstStyle/>
          <a:p>
            <a:pPr algn="ctr"/>
            <a:r>
              <a:rPr lang="nl-BE" sz="1200" b="1" dirty="0">
                <a:solidFill>
                  <a:schemeClr val="bg1"/>
                </a:solidFill>
              </a:rPr>
              <a:t>C</a:t>
            </a:r>
          </a:p>
        </p:txBody>
      </p:sp>
      <p:sp>
        <p:nvSpPr>
          <p:cNvPr id="37" name="TextBox 36">
            <a:extLst>
              <a:ext uri="{FF2B5EF4-FFF2-40B4-BE49-F238E27FC236}">
                <a16:creationId xmlns:a16="http://schemas.microsoft.com/office/drawing/2014/main" id="{798DF8D2-CFD6-460E-9A3D-AE380240E815}"/>
              </a:ext>
            </a:extLst>
          </p:cNvPr>
          <p:cNvSpPr txBox="1"/>
          <p:nvPr/>
        </p:nvSpPr>
        <p:spPr>
          <a:xfrm>
            <a:off x="5051759" y="4098120"/>
            <a:ext cx="324000" cy="184666"/>
          </a:xfrm>
          <a:prstGeom prst="rect">
            <a:avLst/>
          </a:prstGeom>
        </p:spPr>
        <p:txBody>
          <a:bodyPr vert="horz" wrap="square" lIns="0" tIns="0" rIns="0" bIns="0" rtlCol="0">
            <a:spAutoFit/>
          </a:bodyPr>
          <a:lstStyle/>
          <a:p>
            <a:pPr algn="ctr"/>
            <a:r>
              <a:rPr lang="nl-BE" sz="1200" b="1" dirty="0">
                <a:solidFill>
                  <a:schemeClr val="bg1"/>
                </a:solidFill>
              </a:rPr>
              <a:t>C</a:t>
            </a:r>
          </a:p>
        </p:txBody>
      </p:sp>
      <p:sp>
        <p:nvSpPr>
          <p:cNvPr id="39" name="TextBox 38">
            <a:extLst>
              <a:ext uri="{FF2B5EF4-FFF2-40B4-BE49-F238E27FC236}">
                <a16:creationId xmlns:a16="http://schemas.microsoft.com/office/drawing/2014/main" id="{CCAC4DDD-8166-4554-A657-180EBD2EAA49}"/>
              </a:ext>
            </a:extLst>
          </p:cNvPr>
          <p:cNvSpPr txBox="1"/>
          <p:nvPr/>
        </p:nvSpPr>
        <p:spPr>
          <a:xfrm>
            <a:off x="8180557" y="3225862"/>
            <a:ext cx="324000" cy="184666"/>
          </a:xfrm>
          <a:prstGeom prst="rect">
            <a:avLst/>
          </a:prstGeom>
        </p:spPr>
        <p:txBody>
          <a:bodyPr vert="horz" wrap="square" lIns="0" tIns="0" rIns="0" bIns="0" rtlCol="0">
            <a:spAutoFit/>
          </a:bodyPr>
          <a:lstStyle/>
          <a:p>
            <a:pPr algn="ctr"/>
            <a:r>
              <a:rPr lang="nl-BE" sz="1200" b="1" dirty="0">
                <a:solidFill>
                  <a:schemeClr val="bg1"/>
                </a:solidFill>
              </a:rPr>
              <a:t>AB</a:t>
            </a:r>
          </a:p>
        </p:txBody>
      </p:sp>
      <p:sp>
        <p:nvSpPr>
          <p:cNvPr id="31" name="Rectangle 30">
            <a:extLst>
              <a:ext uri="{FF2B5EF4-FFF2-40B4-BE49-F238E27FC236}">
                <a16:creationId xmlns:a16="http://schemas.microsoft.com/office/drawing/2014/main" id="{720C5EAA-F1A0-4589-9E8B-D17B60E12076}"/>
              </a:ext>
            </a:extLst>
          </p:cNvPr>
          <p:cNvSpPr/>
          <p:nvPr/>
        </p:nvSpPr>
        <p:spPr>
          <a:xfrm>
            <a:off x="6973055" y="6166172"/>
            <a:ext cx="4187188" cy="466080"/>
          </a:xfrm>
          <a:prstGeom prst="rect">
            <a:avLst/>
          </a:prstGeom>
          <a:solidFill>
            <a:srgbClr val="E2E6F6"/>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lstStyle/>
          <a:p>
            <a:r>
              <a:rPr lang="nl-BE" sz="1100" i="1" dirty="0">
                <a:solidFill>
                  <a:schemeClr val="bg2"/>
                </a:solidFill>
              </a:rPr>
              <a:t>De impact op de vleesconsumptie ligt iets hoger bij jongere generaties (+/- 20%) dan bij oudere generaties (+/- 8%)</a:t>
            </a:r>
          </a:p>
        </p:txBody>
      </p:sp>
    </p:spTree>
    <p:extLst>
      <p:ext uri="{BB962C8B-B14F-4D97-AF65-F5344CB8AC3E}">
        <p14:creationId xmlns:p14="http://schemas.microsoft.com/office/powerpoint/2010/main" val="410022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rTitlePosition">
            <a:extLst>
              <a:ext uri="{FF2B5EF4-FFF2-40B4-BE49-F238E27FC236}">
                <a16:creationId xmlns:a16="http://schemas.microsoft.com/office/drawing/2014/main" id="{9D0AE09B-692A-411D-819A-6473C0D4D58C}"/>
              </a:ext>
            </a:extLst>
          </p:cNvPr>
          <p:cNvSpPr>
            <a:spLocks noGrp="1"/>
          </p:cNvSpPr>
          <p:nvPr>
            <p:ph type="body" sz="quarter" idx="13"/>
          </p:nvPr>
        </p:nvSpPr>
        <p:spPr>
          <a:xfrm>
            <a:off x="8621691" y="3287"/>
            <a:ext cx="3155329" cy="3231654"/>
          </a:xfrm>
        </p:spPr>
        <p:txBody>
          <a:bodyPr/>
          <a:lstStyle/>
          <a:p>
            <a:r>
              <a:rPr lang="nl-BE" dirty="0"/>
              <a:t>2.2</a:t>
            </a:r>
          </a:p>
        </p:txBody>
      </p:sp>
      <p:sp>
        <p:nvSpPr>
          <p:cNvPr id="3" name="strChapterNumber">
            <a:extLst>
              <a:ext uri="{FF2B5EF4-FFF2-40B4-BE49-F238E27FC236}">
                <a16:creationId xmlns:a16="http://schemas.microsoft.com/office/drawing/2014/main" id="{2B5C069F-C747-4051-A286-148571CB8B36}"/>
              </a:ext>
            </a:extLst>
          </p:cNvPr>
          <p:cNvSpPr>
            <a:spLocks noGrp="1"/>
          </p:cNvSpPr>
          <p:nvPr>
            <p:ph type="body" idx="15"/>
          </p:nvPr>
        </p:nvSpPr>
        <p:spPr/>
        <p:txBody>
          <a:bodyPr/>
          <a:lstStyle/>
          <a:p>
            <a:r>
              <a:rPr lang="nl-BE" dirty="0"/>
              <a:t>2. BELANGRIJKSTE RESULTATEN</a:t>
            </a:r>
          </a:p>
        </p:txBody>
      </p:sp>
      <p:sp>
        <p:nvSpPr>
          <p:cNvPr id="2" name="strSectionTitle">
            <a:extLst>
              <a:ext uri="{FF2B5EF4-FFF2-40B4-BE49-F238E27FC236}">
                <a16:creationId xmlns:a16="http://schemas.microsoft.com/office/drawing/2014/main" id="{9408F13F-EA61-4C6F-AB84-0C89E015B03B}"/>
              </a:ext>
            </a:extLst>
          </p:cNvPr>
          <p:cNvSpPr>
            <a:spLocks noGrp="1"/>
          </p:cNvSpPr>
          <p:nvPr>
            <p:ph type="title"/>
          </p:nvPr>
        </p:nvSpPr>
        <p:spPr>
          <a:xfrm>
            <a:off x="414980" y="368300"/>
            <a:ext cx="7560000" cy="2192373"/>
          </a:xfrm>
        </p:spPr>
        <p:txBody>
          <a:bodyPr/>
          <a:lstStyle/>
          <a:p>
            <a:r>
              <a:rPr lang="nl-BE" dirty="0"/>
              <a:t>PERCEPTIE OMTRENT KWEEKVLEES</a:t>
            </a:r>
          </a:p>
        </p:txBody>
      </p:sp>
      <p:sp>
        <p:nvSpPr>
          <p:cNvPr id="6" name="Slide Number Placeholder 5">
            <a:extLst>
              <a:ext uri="{FF2B5EF4-FFF2-40B4-BE49-F238E27FC236}">
                <a16:creationId xmlns:a16="http://schemas.microsoft.com/office/drawing/2014/main" id="{2C3E579B-B1BA-4CF1-8006-A9D4F06087C2}"/>
              </a:ext>
            </a:extLst>
          </p:cNvPr>
          <p:cNvSpPr>
            <a:spLocks noGrp="1"/>
          </p:cNvSpPr>
          <p:nvPr>
            <p:ph type="sldNum" sz="quarter" idx="14"/>
          </p:nvPr>
        </p:nvSpPr>
        <p:spPr/>
        <p:txBody>
          <a:bodyPr/>
          <a:lstStyle/>
          <a:p>
            <a:fld id="{D61AABEC-672F-4B68-B914-690DA978312C}" type="slidenum">
              <a:rPr lang="nl-BE" smtClean="0"/>
              <a:pPr/>
              <a:t>14</a:t>
            </a:fld>
            <a:r>
              <a:rPr lang="nl-BE" dirty="0"/>
              <a:t> </a:t>
            </a:r>
          </a:p>
        </p:txBody>
      </p:sp>
    </p:spTree>
    <p:extLst>
      <p:ext uri="{BB962C8B-B14F-4D97-AF65-F5344CB8AC3E}">
        <p14:creationId xmlns:p14="http://schemas.microsoft.com/office/powerpoint/2010/main" val="3498372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9EF5FA-72AC-4B54-B2B8-8F83E38ED8FE}"/>
              </a:ext>
            </a:extLst>
          </p:cNvPr>
          <p:cNvSpPr>
            <a:spLocks noGrp="1"/>
          </p:cNvSpPr>
          <p:nvPr>
            <p:ph type="sldNum" sz="quarter" idx="18"/>
          </p:nvPr>
        </p:nvSpPr>
        <p:spPr/>
        <p:txBody>
          <a:bodyPr/>
          <a:lstStyle/>
          <a:p>
            <a:fld id="{D61AABEC-672F-4B68-B914-690DA978312C}" type="slidenum">
              <a:rPr lang="nl-BE" smtClean="0"/>
              <a:pPr/>
              <a:t>15</a:t>
            </a:fld>
            <a:r>
              <a:rPr lang="nl-BE" dirty="0"/>
              <a:t> </a:t>
            </a:r>
          </a:p>
        </p:txBody>
      </p:sp>
      <p:sp>
        <p:nvSpPr>
          <p:cNvPr id="3" name="Title 2">
            <a:extLst>
              <a:ext uri="{FF2B5EF4-FFF2-40B4-BE49-F238E27FC236}">
                <a16:creationId xmlns:a16="http://schemas.microsoft.com/office/drawing/2014/main" id="{76ABB62C-8C47-4F47-8343-4EE339FA6FF6}"/>
              </a:ext>
            </a:extLst>
          </p:cNvPr>
          <p:cNvSpPr>
            <a:spLocks noGrp="1"/>
          </p:cNvSpPr>
          <p:nvPr>
            <p:ph type="title"/>
          </p:nvPr>
        </p:nvSpPr>
        <p:spPr/>
        <p:txBody>
          <a:bodyPr/>
          <a:lstStyle/>
          <a:p>
            <a:r>
              <a:rPr lang="nl-BE" dirty="0"/>
              <a:t>VOORSTELLING KWEEKVLEES IN DE ENQUETE</a:t>
            </a:r>
          </a:p>
        </p:txBody>
      </p:sp>
      <p:sp>
        <p:nvSpPr>
          <p:cNvPr id="6" name="Rectangle 5">
            <a:extLst>
              <a:ext uri="{FF2B5EF4-FFF2-40B4-BE49-F238E27FC236}">
                <a16:creationId xmlns:a16="http://schemas.microsoft.com/office/drawing/2014/main" id="{1C4188E2-C0D1-4816-9A1F-3D9DF3449015}"/>
              </a:ext>
            </a:extLst>
          </p:cNvPr>
          <p:cNvSpPr/>
          <p:nvPr/>
        </p:nvSpPr>
        <p:spPr>
          <a:xfrm>
            <a:off x="645381" y="1632513"/>
            <a:ext cx="7689726" cy="1600438"/>
          </a:xfrm>
          <a:prstGeom prst="rect">
            <a:avLst/>
          </a:prstGeom>
        </p:spPr>
        <p:txBody>
          <a:bodyPr wrap="square" lIns="72000">
            <a:spAutoFit/>
          </a:bodyPr>
          <a:lstStyle/>
          <a:p>
            <a:pPr marL="4763" algn="just"/>
            <a:r>
              <a:rPr lang="nl-BE" sz="1400" dirty="0"/>
              <a:t>Wetenschappers werken momenteel aan een manier om vlees te produceren door dierlijke cellen te gebruiken in plaats van levende dieren. Deze nieuwe methode om vlees te produceren zal waarschijnlijk binnen de komende vijf à tien jaar beschikbaar zijn voor de consument. Let wel, dit soort vlees is echt dierlijk vlees en mag dus niet worden verward met plantaardige vleesvervangers. Dit vlees is dus identiek aan dierlijk vlees (smaak, voedingswaarde, …) zonder dat er dieren voor gedood moeten worden.</a:t>
            </a:r>
          </a:p>
          <a:p>
            <a:pPr marL="4763" algn="just"/>
            <a:endParaRPr lang="nl-BE" sz="1400" dirty="0"/>
          </a:p>
        </p:txBody>
      </p:sp>
      <p:sp>
        <p:nvSpPr>
          <p:cNvPr id="8" name="Rectangle 7">
            <a:extLst>
              <a:ext uri="{FF2B5EF4-FFF2-40B4-BE49-F238E27FC236}">
                <a16:creationId xmlns:a16="http://schemas.microsoft.com/office/drawing/2014/main" id="{695E62CD-1235-4544-8D95-DC9D2F02FA5D}"/>
              </a:ext>
            </a:extLst>
          </p:cNvPr>
          <p:cNvSpPr/>
          <p:nvPr/>
        </p:nvSpPr>
        <p:spPr>
          <a:xfrm>
            <a:off x="645378" y="1235349"/>
            <a:ext cx="7689729" cy="32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just"/>
            <a:r>
              <a:rPr lang="nl-BE" sz="1400" b="1" dirty="0"/>
              <a:t>UITLEG KWEEKVLEES NEDERLANDSTALIGE RESPONDENTEN</a:t>
            </a:r>
          </a:p>
        </p:txBody>
      </p:sp>
      <p:sp>
        <p:nvSpPr>
          <p:cNvPr id="10" name="(c) Ipsos">
            <a:extLst>
              <a:ext uri="{FF2B5EF4-FFF2-40B4-BE49-F238E27FC236}">
                <a16:creationId xmlns:a16="http://schemas.microsoft.com/office/drawing/2014/main" id="{22B22F36-4941-4EA9-BDF3-4CFDA8483650}"/>
              </a:ext>
            </a:extLst>
          </p:cNvPr>
          <p:cNvSpPr txBox="1"/>
          <p:nvPr/>
        </p:nvSpPr>
        <p:spPr>
          <a:xfrm>
            <a:off x="11344275" y="6597650"/>
            <a:ext cx="392736" cy="174851"/>
          </a:xfrm>
          <a:prstGeom prst="rect">
            <a:avLst/>
          </a:prstGeom>
          <a:noFill/>
        </p:spPr>
        <p:txBody>
          <a:bodyPr wrap="none" lIns="0" tIns="36000" rIns="0" bIns="0" rtlCol="0">
            <a:spAutoFit/>
          </a:bodyPr>
          <a:lstStyle/>
          <a:p>
            <a:r>
              <a:rPr lang="nl-BE" sz="900" dirty="0">
                <a:solidFill>
                  <a:schemeClr val="bg2">
                    <a:lumMod val="75000"/>
                  </a:schemeClr>
                </a:solidFill>
              </a:rPr>
              <a:t>© Ipsos</a:t>
            </a:r>
          </a:p>
        </p:txBody>
      </p:sp>
      <p:pic>
        <p:nvPicPr>
          <p:cNvPr id="13" name="Graphique 8">
            <a:extLst>
              <a:ext uri="{FF2B5EF4-FFF2-40B4-BE49-F238E27FC236}">
                <a16:creationId xmlns:a16="http://schemas.microsoft.com/office/drawing/2014/main" id="{9F0E3D21-E7EA-4687-A95D-556A6CECA28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344275" y="6196640"/>
            <a:ext cx="446881" cy="409329"/>
          </a:xfrm>
          <a:prstGeom prst="rect">
            <a:avLst/>
          </a:prstGeom>
        </p:spPr>
      </p:pic>
    </p:spTree>
    <p:extLst>
      <p:ext uri="{BB962C8B-B14F-4D97-AF65-F5344CB8AC3E}">
        <p14:creationId xmlns:p14="http://schemas.microsoft.com/office/powerpoint/2010/main" val="999428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344304B2-2C27-4EF5-A0BD-E6373EF4FCE6}"/>
              </a:ext>
            </a:extLst>
          </p:cNvPr>
          <p:cNvGraphicFramePr>
            <a:graphicFrameLocks noGrp="1"/>
          </p:cNvGraphicFramePr>
          <p:nvPr>
            <p:extLst>
              <p:ext uri="{D42A27DB-BD31-4B8C-83A1-F6EECF244321}">
                <p14:modId xmlns:p14="http://schemas.microsoft.com/office/powerpoint/2010/main" val="3915880949"/>
              </p:ext>
            </p:extLst>
          </p:nvPr>
        </p:nvGraphicFramePr>
        <p:xfrm>
          <a:off x="371043" y="1521256"/>
          <a:ext cx="10659844" cy="432000"/>
        </p:xfrm>
        <a:graphic>
          <a:graphicData uri="http://schemas.openxmlformats.org/drawingml/2006/table">
            <a:tbl>
              <a:tblPr firstRow="1" bandRow="1">
                <a:tableStyleId>{2D5ABB26-0587-4C30-8999-92F81FD0307C}</a:tableStyleId>
              </a:tblPr>
              <a:tblGrid>
                <a:gridCol w="2664961">
                  <a:extLst>
                    <a:ext uri="{9D8B030D-6E8A-4147-A177-3AD203B41FA5}">
                      <a16:colId xmlns:a16="http://schemas.microsoft.com/office/drawing/2014/main" val="2820400169"/>
                    </a:ext>
                  </a:extLst>
                </a:gridCol>
                <a:gridCol w="2664961">
                  <a:extLst>
                    <a:ext uri="{9D8B030D-6E8A-4147-A177-3AD203B41FA5}">
                      <a16:colId xmlns:a16="http://schemas.microsoft.com/office/drawing/2014/main" val="1049536041"/>
                    </a:ext>
                  </a:extLst>
                </a:gridCol>
                <a:gridCol w="2664961">
                  <a:extLst>
                    <a:ext uri="{9D8B030D-6E8A-4147-A177-3AD203B41FA5}">
                      <a16:colId xmlns:a16="http://schemas.microsoft.com/office/drawing/2014/main" val="3982777495"/>
                    </a:ext>
                  </a:extLst>
                </a:gridCol>
                <a:gridCol w="2664961">
                  <a:extLst>
                    <a:ext uri="{9D8B030D-6E8A-4147-A177-3AD203B41FA5}">
                      <a16:colId xmlns:a16="http://schemas.microsoft.com/office/drawing/2014/main" val="2884445455"/>
                    </a:ext>
                  </a:extLst>
                </a:gridCol>
              </a:tblGrid>
              <a:tr h="432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nl-BE" sz="1200" b="1" kern="1200" dirty="0">
                          <a:solidFill>
                            <a:schemeClr val="bg1"/>
                          </a:solidFill>
                          <a:latin typeface="+mn-lt"/>
                          <a:ea typeface="+mn-ea"/>
                          <a:cs typeface="+mn-cs"/>
                        </a:rPr>
                        <a:t>EERSTE INDRUK</a:t>
                      </a:r>
                    </a:p>
                  </a:txBody>
                  <a:tcPr marL="0" marR="0" marT="0" marB="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nl-BE" sz="1200" b="1" kern="1200" dirty="0">
                          <a:solidFill>
                            <a:schemeClr val="bg1"/>
                          </a:solidFill>
                          <a:latin typeface="+mn-lt"/>
                          <a:ea typeface="+mn-ea"/>
                          <a:cs typeface="+mn-cs"/>
                        </a:rPr>
                        <a:t>RELEVANTIE</a:t>
                      </a: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nl-BE" sz="1200" b="1" kern="1200" dirty="0">
                          <a:solidFill>
                            <a:schemeClr val="bg1"/>
                          </a:solidFill>
                          <a:latin typeface="+mn-lt"/>
                          <a:ea typeface="+mn-ea"/>
                          <a:cs typeface="+mn-cs"/>
                        </a:rPr>
                        <a:t>AANTREKKELIJKHEID</a:t>
                      </a: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nl-BE" sz="1200" b="1" kern="1200" dirty="0">
                          <a:solidFill>
                            <a:schemeClr val="bg1"/>
                          </a:solidFill>
                          <a:latin typeface="+mn-lt"/>
                          <a:ea typeface="+mn-ea"/>
                          <a:cs typeface="+mn-cs"/>
                        </a:rPr>
                        <a:t>VOLDOET AAN BEHOEFTEN</a:t>
                      </a:r>
                    </a:p>
                  </a:txBody>
                  <a:tcPr marL="0" marR="0"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488667595"/>
                  </a:ext>
                </a:extLst>
              </a:tr>
            </a:tbl>
          </a:graphicData>
        </a:graphic>
      </p:graphicFrame>
      <p:graphicFrame>
        <p:nvGraphicFramePr>
          <p:cNvPr id="30" name="Chart 29">
            <a:extLst>
              <a:ext uri="{FF2B5EF4-FFF2-40B4-BE49-F238E27FC236}">
                <a16:creationId xmlns:a16="http://schemas.microsoft.com/office/drawing/2014/main" id="{21E29407-E907-435D-BDC3-5E82BD113D16}"/>
              </a:ext>
            </a:extLst>
          </p:cNvPr>
          <p:cNvGraphicFramePr/>
          <p:nvPr>
            <p:extLst>
              <p:ext uri="{D42A27DB-BD31-4B8C-83A1-F6EECF244321}">
                <p14:modId xmlns:p14="http://schemas.microsoft.com/office/powerpoint/2010/main" val="3198063368"/>
              </p:ext>
            </p:extLst>
          </p:nvPr>
        </p:nvGraphicFramePr>
        <p:xfrm>
          <a:off x="407988" y="1990200"/>
          <a:ext cx="10690648" cy="3013418"/>
        </p:xfrm>
        <a:graphic>
          <a:graphicData uri="http://schemas.openxmlformats.org/drawingml/2006/chart">
            <c:chart xmlns:c="http://schemas.openxmlformats.org/drawingml/2006/chart" xmlns:r="http://schemas.openxmlformats.org/officeDocument/2006/relationships" r:id="rId2"/>
          </a:graphicData>
        </a:graphic>
      </p:graphicFrame>
      <p:sp>
        <p:nvSpPr>
          <p:cNvPr id="3" name="strFooter">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5"/>
            <a:ext cx="10080000" cy="369332"/>
          </a:xfrm>
        </p:spPr>
        <p:txBody>
          <a:bodyPr/>
          <a:lstStyle/>
          <a:p>
            <a:r>
              <a:rPr lang="nl-BE" dirty="0"/>
              <a:t>Basis:	Totale steekproef (n=1000) </a:t>
            </a:r>
          </a:p>
          <a:p>
            <a:r>
              <a:rPr lang="nl-BE" dirty="0"/>
              <a:t>Vraag:	P1. Wat zijn uw eerste indrukken over deze nieuwe manier om vlees te produceren? | P3. In welke mate is deze nieuwe manier om vlees te produceren relevant voor u? | P4. In welke mate vindt u deze nieuwe 	manier om vlees te produceren aantrekkelijk? | P6. In welke mate voldoet dit soort vlees aan uw behoeften in het kader van alternatieven voor traditioneel vlees (vlees van geslachte dieren)?</a:t>
            </a:r>
          </a:p>
        </p:txBody>
      </p:sp>
      <p:sp>
        <p:nvSpPr>
          <p:cNvPr id="7" name="Slide Number Placeholder 6">
            <a:extLst>
              <a:ext uri="{FF2B5EF4-FFF2-40B4-BE49-F238E27FC236}">
                <a16:creationId xmlns:a16="http://schemas.microsoft.com/office/drawing/2014/main" id="{0A31AB4C-0A9D-44C2-8923-9CBE5C520372}"/>
              </a:ext>
            </a:extLst>
          </p:cNvPr>
          <p:cNvSpPr>
            <a:spLocks noGrp="1"/>
          </p:cNvSpPr>
          <p:nvPr>
            <p:ph type="sldNum" sz="quarter" idx="18"/>
          </p:nvPr>
        </p:nvSpPr>
        <p:spPr/>
        <p:txBody>
          <a:bodyPr/>
          <a:lstStyle/>
          <a:p>
            <a:fld id="{D61AABEC-672F-4B68-B914-690DA978312C}" type="slidenum">
              <a:rPr lang="nl-BE" smtClean="0"/>
              <a:pPr/>
              <a:t>16</a:t>
            </a:fld>
            <a:r>
              <a:rPr lang="nl-BE"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p:txBody>
          <a:bodyPr/>
          <a:lstStyle/>
          <a:p>
            <a:r>
              <a:rPr lang="nl-BE" dirty="0"/>
              <a:t>ALGEMENE Evaluatie kweekvlees</a:t>
            </a:r>
          </a:p>
        </p:txBody>
      </p:sp>
      <p:graphicFrame>
        <p:nvGraphicFramePr>
          <p:cNvPr id="36" name="Table 35">
            <a:extLst>
              <a:ext uri="{FF2B5EF4-FFF2-40B4-BE49-F238E27FC236}">
                <a16:creationId xmlns:a16="http://schemas.microsoft.com/office/drawing/2014/main" id="{2A75EA4D-E5BE-407D-807F-ACD5AD782CFC}"/>
              </a:ext>
            </a:extLst>
          </p:cNvPr>
          <p:cNvGraphicFramePr>
            <a:graphicFrameLocks noGrp="1"/>
          </p:cNvGraphicFramePr>
          <p:nvPr>
            <p:extLst>
              <p:ext uri="{D42A27DB-BD31-4B8C-83A1-F6EECF244321}">
                <p14:modId xmlns:p14="http://schemas.microsoft.com/office/powerpoint/2010/main" val="646161396"/>
              </p:ext>
            </p:extLst>
          </p:nvPr>
        </p:nvGraphicFramePr>
        <p:xfrm>
          <a:off x="3665312" y="4846495"/>
          <a:ext cx="2088000" cy="1188000"/>
        </p:xfrm>
        <a:graphic>
          <a:graphicData uri="http://schemas.openxmlformats.org/drawingml/2006/table">
            <a:tbl>
              <a:tblPr>
                <a:tableStyleId>{2D5ABB26-0587-4C30-8999-92F81FD0307C}</a:tableStyleId>
              </a:tblPr>
              <a:tblGrid>
                <a:gridCol w="288000">
                  <a:extLst>
                    <a:ext uri="{9D8B030D-6E8A-4147-A177-3AD203B41FA5}">
                      <a16:colId xmlns:a16="http://schemas.microsoft.com/office/drawing/2014/main" val="2354454430"/>
                    </a:ext>
                  </a:extLst>
                </a:gridCol>
                <a:gridCol w="1800000">
                  <a:extLst>
                    <a:ext uri="{9D8B030D-6E8A-4147-A177-3AD203B41FA5}">
                      <a16:colId xmlns:a16="http://schemas.microsoft.com/office/drawing/2014/main" val="2015932734"/>
                    </a:ext>
                  </a:extLst>
                </a:gridCol>
              </a:tblGrid>
              <a:tr h="396000">
                <a:tc>
                  <a:txBody>
                    <a:bodyPr/>
                    <a:lstStyle/>
                    <a:p>
                      <a:pPr algn="ctr"/>
                      <a:r>
                        <a:rPr lang="nl-BE" sz="1050" dirty="0">
                          <a:solidFill>
                            <a:schemeClr val="tx2">
                              <a:lumMod val="75000"/>
                            </a:schemeClr>
                          </a:solidFill>
                          <a:latin typeface="+mn-lt"/>
                          <a:sym typeface="Wingdings 2" panose="05020102010507070707" pitchFamily="18" charset="2"/>
                        </a:rPr>
                        <a:t></a:t>
                      </a:r>
                      <a:endParaRPr lang="nl-BE" sz="1050" dirty="0">
                        <a:solidFill>
                          <a:schemeClr val="tx2">
                            <a:lumMod val="75000"/>
                          </a:schemeClr>
                        </a:solidFill>
                        <a:latin typeface="+mn-lt"/>
                      </a:endParaRPr>
                    </a:p>
                  </a:txBody>
                  <a:tcPr marL="36000" marR="36000" marT="0" marB="0" anchor="c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nl-BE" sz="1050" b="0" u="none" strike="noStrike" kern="1200" dirty="0">
                          <a:solidFill>
                            <a:schemeClr val="tx1"/>
                          </a:solidFill>
                          <a:effectLst/>
                          <a:latin typeface="+mn-lt"/>
                          <a:ea typeface="+mn-ea"/>
                          <a:cs typeface="+mn-cs"/>
                        </a:rPr>
                        <a:t>Uiterst relevant + </a:t>
                      </a:r>
                    </a:p>
                    <a:p>
                      <a:pPr marL="0" marR="0" lvl="0" indent="0" algn="l" defTabSz="914400" rtl="0" eaLnBrk="1" fontAlgn="b" latinLnBrk="0" hangingPunct="1">
                        <a:lnSpc>
                          <a:spcPct val="100000"/>
                        </a:lnSpc>
                        <a:spcBef>
                          <a:spcPts val="0"/>
                        </a:spcBef>
                        <a:spcAft>
                          <a:spcPts val="0"/>
                        </a:spcAft>
                        <a:buClrTx/>
                        <a:buSzTx/>
                        <a:buFontTx/>
                        <a:buNone/>
                        <a:tabLst/>
                        <a:defRPr/>
                      </a:pPr>
                      <a:r>
                        <a:rPr lang="nl-BE" sz="1050" b="0" u="none" strike="noStrike" kern="1200" dirty="0">
                          <a:solidFill>
                            <a:schemeClr val="tx1"/>
                          </a:solidFill>
                          <a:effectLst/>
                          <a:latin typeface="+mn-lt"/>
                          <a:ea typeface="+mn-ea"/>
                          <a:cs typeface="+mn-cs"/>
                        </a:rPr>
                        <a:t>Zeer relevant</a:t>
                      </a:r>
                      <a:endParaRPr lang="nl-BE" sz="1050" b="0" i="0" u="none" strike="noStrike" dirty="0">
                        <a:solidFill>
                          <a:schemeClr val="tx1"/>
                        </a:solidFill>
                        <a:effectLst/>
                        <a:latin typeface="+mn-lt"/>
                      </a:endParaRPr>
                    </a:p>
                  </a:txBody>
                  <a:tcPr marL="9525" marR="9525" marT="9525" marB="0" anchor="ctr">
                    <a:noFill/>
                  </a:tcPr>
                </a:tc>
                <a:extLst>
                  <a:ext uri="{0D108BD9-81ED-4DB2-BD59-A6C34878D82A}">
                    <a16:rowId xmlns:a16="http://schemas.microsoft.com/office/drawing/2014/main" val="2049083711"/>
                  </a:ext>
                </a:extLst>
              </a:tr>
              <a:tr h="396000">
                <a:tc>
                  <a:txBody>
                    <a:bodyPr/>
                    <a:lstStyle/>
                    <a:p>
                      <a:pPr algn="ctr"/>
                      <a:r>
                        <a:rPr lang="nl-BE" sz="1050" dirty="0">
                          <a:solidFill>
                            <a:schemeClr val="tx2"/>
                          </a:solidFill>
                          <a:latin typeface="+mn-lt"/>
                          <a:sym typeface="Wingdings 2" panose="05020102010507070707" pitchFamily="18" charset="2"/>
                        </a:rPr>
                        <a:t></a:t>
                      </a:r>
                      <a:endParaRPr lang="nl-BE" sz="1050" dirty="0">
                        <a:solidFill>
                          <a:schemeClr val="tx2"/>
                        </a:solidFill>
                        <a:latin typeface="+mn-lt"/>
                      </a:endParaRPr>
                    </a:p>
                  </a:txBody>
                  <a:tcPr marL="36000" marR="36000" marT="0" marB="0" anchor="ctr">
                    <a:noFill/>
                  </a:tcPr>
                </a:tc>
                <a:tc>
                  <a:txBody>
                    <a:bodyPr/>
                    <a:lstStyle/>
                    <a:p>
                      <a:pPr algn="l" fontAlgn="b"/>
                      <a:r>
                        <a:rPr lang="nl-BE" sz="1050" b="0" u="none" strike="noStrike" kern="1200" dirty="0">
                          <a:solidFill>
                            <a:schemeClr val="tx1"/>
                          </a:solidFill>
                          <a:effectLst/>
                          <a:latin typeface="+mn-lt"/>
                          <a:ea typeface="+mn-ea"/>
                          <a:cs typeface="+mn-cs"/>
                        </a:rPr>
                        <a:t>Relevant</a:t>
                      </a:r>
                      <a:endParaRPr lang="nl-BE" sz="1050" b="0" i="0" u="none" strike="noStrike" dirty="0">
                        <a:solidFill>
                          <a:schemeClr val="tx1"/>
                        </a:solidFill>
                        <a:effectLst/>
                        <a:latin typeface="+mn-lt"/>
                      </a:endParaRPr>
                    </a:p>
                  </a:txBody>
                  <a:tcPr marL="9525" marR="9525" marT="9525" marB="0" anchor="ctr">
                    <a:noFill/>
                  </a:tcPr>
                </a:tc>
                <a:extLst>
                  <a:ext uri="{0D108BD9-81ED-4DB2-BD59-A6C34878D82A}">
                    <a16:rowId xmlns:a16="http://schemas.microsoft.com/office/drawing/2014/main" val="2426978870"/>
                  </a:ext>
                </a:extLst>
              </a:tr>
              <a:tr h="396000">
                <a:tc>
                  <a:txBody>
                    <a:bodyPr/>
                    <a:lstStyle/>
                    <a:p>
                      <a:pPr algn="ctr"/>
                      <a:r>
                        <a:rPr lang="nl-BE" sz="1050" dirty="0">
                          <a:solidFill>
                            <a:schemeClr val="accent5"/>
                          </a:solidFill>
                          <a:latin typeface="+mn-lt"/>
                          <a:sym typeface="Wingdings 2" panose="05020102010507070707" pitchFamily="18" charset="2"/>
                        </a:rPr>
                        <a:t></a:t>
                      </a:r>
                      <a:endParaRPr lang="nl-BE" sz="1050" dirty="0">
                        <a:solidFill>
                          <a:schemeClr val="accent5"/>
                        </a:solidFill>
                        <a:latin typeface="+mn-lt"/>
                      </a:endParaRPr>
                    </a:p>
                  </a:txBody>
                  <a:tcPr marL="36000" marR="36000" marT="0" marB="0" anchor="ctr">
                    <a:noFill/>
                  </a:tcPr>
                </a:tc>
                <a:tc>
                  <a:txBody>
                    <a:bodyPr/>
                    <a:lstStyle/>
                    <a:p>
                      <a:pPr marL="0" marR="0" lvl="0" indent="0" algn="l" defTabSz="924282" rtl="0" eaLnBrk="1" fontAlgn="b" latinLnBrk="0" hangingPunct="1">
                        <a:lnSpc>
                          <a:spcPct val="100000"/>
                        </a:lnSpc>
                        <a:spcBef>
                          <a:spcPts val="0"/>
                        </a:spcBef>
                        <a:spcAft>
                          <a:spcPts val="0"/>
                        </a:spcAft>
                        <a:buClrTx/>
                        <a:buSzTx/>
                        <a:buFontTx/>
                        <a:buNone/>
                        <a:tabLst/>
                        <a:defRPr/>
                      </a:pPr>
                      <a:r>
                        <a:rPr lang="nl-BE" sz="1050" b="0" u="none" strike="noStrike" kern="1200" dirty="0">
                          <a:solidFill>
                            <a:schemeClr val="tx1"/>
                          </a:solidFill>
                          <a:effectLst/>
                          <a:latin typeface="+mn-lt"/>
                          <a:ea typeface="+mn-ea"/>
                          <a:cs typeface="+mn-cs"/>
                        </a:rPr>
                        <a:t>Niet echt relevant + </a:t>
                      </a:r>
                    </a:p>
                    <a:p>
                      <a:pPr marL="0" marR="0" lvl="0" indent="0" algn="l" defTabSz="924282" rtl="0" eaLnBrk="1" fontAlgn="b" latinLnBrk="0" hangingPunct="1">
                        <a:lnSpc>
                          <a:spcPct val="100000"/>
                        </a:lnSpc>
                        <a:spcBef>
                          <a:spcPts val="0"/>
                        </a:spcBef>
                        <a:spcAft>
                          <a:spcPts val="0"/>
                        </a:spcAft>
                        <a:buClrTx/>
                        <a:buSzTx/>
                        <a:buFontTx/>
                        <a:buNone/>
                        <a:tabLst/>
                        <a:defRPr/>
                      </a:pPr>
                      <a:r>
                        <a:rPr lang="nl-BE" sz="1050" b="0" u="none" strike="noStrike" kern="1200" dirty="0">
                          <a:solidFill>
                            <a:schemeClr val="tx1"/>
                          </a:solidFill>
                          <a:effectLst/>
                          <a:latin typeface="+mn-lt"/>
                          <a:ea typeface="+mn-ea"/>
                          <a:cs typeface="+mn-cs"/>
                        </a:rPr>
                        <a:t>Helemaal niet relevant</a:t>
                      </a:r>
                    </a:p>
                  </a:txBody>
                  <a:tcPr marL="9525" marR="9525" marT="9525" marB="0" anchor="ctr">
                    <a:noFill/>
                  </a:tcPr>
                </a:tc>
                <a:extLst>
                  <a:ext uri="{0D108BD9-81ED-4DB2-BD59-A6C34878D82A}">
                    <a16:rowId xmlns:a16="http://schemas.microsoft.com/office/drawing/2014/main" val="2161268009"/>
                  </a:ext>
                </a:extLst>
              </a:tr>
            </a:tbl>
          </a:graphicData>
        </a:graphic>
      </p:graphicFrame>
      <p:graphicFrame>
        <p:nvGraphicFramePr>
          <p:cNvPr id="39" name="Table 38">
            <a:extLst>
              <a:ext uri="{FF2B5EF4-FFF2-40B4-BE49-F238E27FC236}">
                <a16:creationId xmlns:a16="http://schemas.microsoft.com/office/drawing/2014/main" id="{89D1105A-83E5-4466-AC57-735C7C6D73C0}"/>
              </a:ext>
            </a:extLst>
          </p:cNvPr>
          <p:cNvGraphicFramePr>
            <a:graphicFrameLocks noGrp="1"/>
          </p:cNvGraphicFramePr>
          <p:nvPr>
            <p:extLst>
              <p:ext uri="{D42A27DB-BD31-4B8C-83A1-F6EECF244321}">
                <p14:modId xmlns:p14="http://schemas.microsoft.com/office/powerpoint/2010/main" val="1628553422"/>
              </p:ext>
            </p:extLst>
          </p:nvPr>
        </p:nvGraphicFramePr>
        <p:xfrm>
          <a:off x="1049820" y="4846495"/>
          <a:ext cx="2088000" cy="1188000"/>
        </p:xfrm>
        <a:graphic>
          <a:graphicData uri="http://schemas.openxmlformats.org/drawingml/2006/table">
            <a:tbl>
              <a:tblPr>
                <a:tableStyleId>{2D5ABB26-0587-4C30-8999-92F81FD0307C}</a:tableStyleId>
              </a:tblPr>
              <a:tblGrid>
                <a:gridCol w="288000">
                  <a:extLst>
                    <a:ext uri="{9D8B030D-6E8A-4147-A177-3AD203B41FA5}">
                      <a16:colId xmlns:a16="http://schemas.microsoft.com/office/drawing/2014/main" val="2354454430"/>
                    </a:ext>
                  </a:extLst>
                </a:gridCol>
                <a:gridCol w="1800000">
                  <a:extLst>
                    <a:ext uri="{9D8B030D-6E8A-4147-A177-3AD203B41FA5}">
                      <a16:colId xmlns:a16="http://schemas.microsoft.com/office/drawing/2014/main" val="2015932734"/>
                    </a:ext>
                  </a:extLst>
                </a:gridCol>
              </a:tblGrid>
              <a:tr h="396000">
                <a:tc>
                  <a:txBody>
                    <a:bodyPr/>
                    <a:lstStyle/>
                    <a:p>
                      <a:pPr algn="ctr"/>
                      <a:r>
                        <a:rPr lang="nl-BE" sz="1050" dirty="0">
                          <a:solidFill>
                            <a:schemeClr val="tx2">
                              <a:lumMod val="75000"/>
                            </a:schemeClr>
                          </a:solidFill>
                          <a:latin typeface="+mn-lt"/>
                          <a:sym typeface="Wingdings 2" panose="05020102010507070707" pitchFamily="18" charset="2"/>
                        </a:rPr>
                        <a:t></a:t>
                      </a:r>
                      <a:endParaRPr lang="nl-BE" sz="1050" dirty="0">
                        <a:solidFill>
                          <a:schemeClr val="tx2">
                            <a:lumMod val="75000"/>
                          </a:schemeClr>
                        </a:solidFill>
                        <a:latin typeface="+mn-lt"/>
                      </a:endParaRPr>
                    </a:p>
                  </a:txBody>
                  <a:tcPr marL="36000" marR="36000" marT="0" marB="0" anchor="c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nl-BE" sz="1050" b="0" u="none" strike="noStrike" dirty="0">
                          <a:solidFill>
                            <a:schemeClr val="tx1"/>
                          </a:solidFill>
                          <a:effectLst/>
                          <a:latin typeface="+mn-lt"/>
                        </a:rPr>
                        <a:t>Zeer positief</a:t>
                      </a:r>
                      <a:r>
                        <a:rPr lang="nl-BE" sz="1050" b="0" i="0" u="none" strike="noStrike" kern="1200" dirty="0">
                          <a:solidFill>
                            <a:schemeClr val="tx1"/>
                          </a:solidFill>
                          <a:effectLst/>
                          <a:latin typeface="+mn-lt"/>
                          <a:ea typeface="+mn-ea"/>
                          <a:cs typeface="+mn-cs"/>
                        </a:rPr>
                        <a:t> </a:t>
                      </a:r>
                      <a:r>
                        <a:rPr lang="nl-BE" sz="1050" b="0" u="none" strike="noStrike" kern="1200" dirty="0">
                          <a:solidFill>
                            <a:schemeClr val="tx1"/>
                          </a:solidFill>
                          <a:effectLst/>
                          <a:latin typeface="+mn-lt"/>
                          <a:ea typeface="+mn-ea"/>
                          <a:cs typeface="+mn-cs"/>
                        </a:rPr>
                        <a:t>+ </a:t>
                      </a:r>
                    </a:p>
                    <a:p>
                      <a:pPr marL="0" marR="0" lvl="0" indent="0" algn="l" defTabSz="914400" rtl="0" eaLnBrk="1" fontAlgn="b" latinLnBrk="0" hangingPunct="1">
                        <a:lnSpc>
                          <a:spcPct val="100000"/>
                        </a:lnSpc>
                        <a:spcBef>
                          <a:spcPts val="0"/>
                        </a:spcBef>
                        <a:spcAft>
                          <a:spcPts val="0"/>
                        </a:spcAft>
                        <a:buClrTx/>
                        <a:buSzTx/>
                        <a:buFontTx/>
                        <a:buNone/>
                        <a:tabLst/>
                        <a:defRPr/>
                      </a:pPr>
                      <a:r>
                        <a:rPr lang="nl-BE" sz="1050" b="0" u="none" strike="noStrike" dirty="0">
                          <a:solidFill>
                            <a:schemeClr val="tx1"/>
                          </a:solidFill>
                          <a:effectLst/>
                          <a:latin typeface="+mn-lt"/>
                        </a:rPr>
                        <a:t>Positief</a:t>
                      </a:r>
                      <a:endParaRPr lang="nl-BE" sz="1050" b="0" i="0" u="none" strike="noStrike" dirty="0">
                        <a:solidFill>
                          <a:schemeClr val="tx1"/>
                        </a:solidFill>
                        <a:effectLst/>
                        <a:latin typeface="+mn-lt"/>
                      </a:endParaRPr>
                    </a:p>
                  </a:txBody>
                  <a:tcPr marL="9525" marR="9525" marT="9525" marB="0" anchor="ctr">
                    <a:noFill/>
                  </a:tcPr>
                </a:tc>
                <a:extLst>
                  <a:ext uri="{0D108BD9-81ED-4DB2-BD59-A6C34878D82A}">
                    <a16:rowId xmlns:a16="http://schemas.microsoft.com/office/drawing/2014/main" val="2049083711"/>
                  </a:ext>
                </a:extLst>
              </a:tr>
              <a:tr h="396000">
                <a:tc>
                  <a:txBody>
                    <a:bodyPr/>
                    <a:lstStyle/>
                    <a:p>
                      <a:pPr algn="ctr"/>
                      <a:r>
                        <a:rPr lang="nl-BE" sz="1050" dirty="0">
                          <a:solidFill>
                            <a:srgbClr val="BFBFBF"/>
                          </a:solidFill>
                          <a:latin typeface="+mn-lt"/>
                          <a:sym typeface="Wingdings 2" panose="05020102010507070707" pitchFamily="18" charset="2"/>
                        </a:rPr>
                        <a:t></a:t>
                      </a:r>
                      <a:endParaRPr lang="nl-BE" sz="1050" dirty="0">
                        <a:solidFill>
                          <a:srgbClr val="BFBFBF"/>
                        </a:solidFill>
                        <a:latin typeface="+mn-lt"/>
                      </a:endParaRPr>
                    </a:p>
                  </a:txBody>
                  <a:tcPr marL="36000" marR="36000" marT="0" marB="0" anchor="c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nl-BE" sz="1050" b="0" u="none" strike="noStrike" dirty="0">
                          <a:solidFill>
                            <a:schemeClr val="tx1"/>
                          </a:solidFill>
                          <a:effectLst/>
                          <a:latin typeface="+mn-lt"/>
                        </a:rPr>
                        <a:t>Niet positief, </a:t>
                      </a:r>
                    </a:p>
                    <a:p>
                      <a:pPr marL="0" marR="0" lvl="0" indent="0" algn="l" defTabSz="914400" rtl="0" eaLnBrk="1" fontAlgn="b" latinLnBrk="0" hangingPunct="1">
                        <a:lnSpc>
                          <a:spcPct val="100000"/>
                        </a:lnSpc>
                        <a:spcBef>
                          <a:spcPts val="0"/>
                        </a:spcBef>
                        <a:spcAft>
                          <a:spcPts val="0"/>
                        </a:spcAft>
                        <a:buClrTx/>
                        <a:buSzTx/>
                        <a:buFontTx/>
                        <a:buNone/>
                        <a:tabLst/>
                        <a:defRPr/>
                      </a:pPr>
                      <a:r>
                        <a:rPr lang="nl-BE" sz="1050" b="0" u="none" strike="noStrike" dirty="0">
                          <a:solidFill>
                            <a:schemeClr val="tx1"/>
                          </a:solidFill>
                          <a:effectLst/>
                          <a:latin typeface="+mn-lt"/>
                        </a:rPr>
                        <a:t>niet negatief</a:t>
                      </a:r>
                      <a:endParaRPr lang="nl-BE" sz="1050" b="0" i="0" u="none" strike="noStrike" dirty="0">
                        <a:solidFill>
                          <a:schemeClr val="tx1"/>
                        </a:solidFill>
                        <a:effectLst/>
                        <a:latin typeface="+mn-lt"/>
                      </a:endParaRPr>
                    </a:p>
                  </a:txBody>
                  <a:tcPr marL="9525" marR="9525" marT="9525" marB="0" anchor="ctr">
                    <a:noFill/>
                  </a:tcPr>
                </a:tc>
                <a:extLst>
                  <a:ext uri="{0D108BD9-81ED-4DB2-BD59-A6C34878D82A}">
                    <a16:rowId xmlns:a16="http://schemas.microsoft.com/office/drawing/2014/main" val="2426978870"/>
                  </a:ext>
                </a:extLst>
              </a:tr>
              <a:tr h="396000">
                <a:tc>
                  <a:txBody>
                    <a:bodyPr/>
                    <a:lstStyle/>
                    <a:p>
                      <a:pPr algn="ctr"/>
                      <a:r>
                        <a:rPr lang="nl-BE" sz="1050" dirty="0">
                          <a:solidFill>
                            <a:schemeClr val="accent5"/>
                          </a:solidFill>
                          <a:latin typeface="+mn-lt"/>
                          <a:sym typeface="Wingdings 2" panose="05020102010507070707" pitchFamily="18" charset="2"/>
                        </a:rPr>
                        <a:t></a:t>
                      </a:r>
                      <a:endParaRPr lang="nl-BE" sz="1050" dirty="0">
                        <a:solidFill>
                          <a:schemeClr val="accent5"/>
                        </a:solidFill>
                        <a:latin typeface="+mn-lt"/>
                      </a:endParaRPr>
                    </a:p>
                  </a:txBody>
                  <a:tcPr marL="36000" marR="36000" marT="0" marB="0" anchor="ctr">
                    <a:noFill/>
                  </a:tcPr>
                </a:tc>
                <a:tc>
                  <a:txBody>
                    <a:bodyPr/>
                    <a:lstStyle/>
                    <a:p>
                      <a:pPr marL="0" marR="0" lvl="0" indent="0" algn="l" defTabSz="924282" rtl="0" eaLnBrk="1" fontAlgn="b" latinLnBrk="0" hangingPunct="1">
                        <a:lnSpc>
                          <a:spcPct val="100000"/>
                        </a:lnSpc>
                        <a:spcBef>
                          <a:spcPts val="0"/>
                        </a:spcBef>
                        <a:spcAft>
                          <a:spcPts val="0"/>
                        </a:spcAft>
                        <a:buClrTx/>
                        <a:buSzTx/>
                        <a:buFontTx/>
                        <a:buNone/>
                        <a:tabLst/>
                        <a:defRPr/>
                      </a:pPr>
                      <a:r>
                        <a:rPr lang="nl-BE" sz="1050" b="0" u="none" strike="noStrike" dirty="0">
                          <a:solidFill>
                            <a:schemeClr val="tx1"/>
                          </a:solidFill>
                          <a:effectLst/>
                          <a:latin typeface="+mn-lt"/>
                        </a:rPr>
                        <a:t>Negatief + </a:t>
                      </a:r>
                    </a:p>
                    <a:p>
                      <a:pPr marL="0" marR="0" lvl="0" indent="0" algn="l" defTabSz="924282" rtl="0" eaLnBrk="1" fontAlgn="b" latinLnBrk="0" hangingPunct="1">
                        <a:lnSpc>
                          <a:spcPct val="100000"/>
                        </a:lnSpc>
                        <a:spcBef>
                          <a:spcPts val="0"/>
                        </a:spcBef>
                        <a:spcAft>
                          <a:spcPts val="0"/>
                        </a:spcAft>
                        <a:buClrTx/>
                        <a:buSzTx/>
                        <a:buFontTx/>
                        <a:buNone/>
                        <a:tabLst/>
                        <a:defRPr/>
                      </a:pPr>
                      <a:r>
                        <a:rPr lang="nl-BE" sz="1050" b="0" u="none" strike="noStrike" dirty="0">
                          <a:solidFill>
                            <a:schemeClr val="tx1"/>
                          </a:solidFill>
                          <a:effectLst/>
                          <a:latin typeface="+mn-lt"/>
                        </a:rPr>
                        <a:t>Zeer negatief</a:t>
                      </a:r>
                      <a:endParaRPr lang="nl-BE" sz="1050" b="0" i="0" u="none" strike="noStrike" dirty="0">
                        <a:solidFill>
                          <a:schemeClr val="tx1"/>
                        </a:solidFill>
                        <a:effectLst/>
                        <a:latin typeface="+mn-lt"/>
                      </a:endParaRPr>
                    </a:p>
                  </a:txBody>
                  <a:tcPr marL="9525" marR="9525" marT="9525" marB="0" anchor="ctr">
                    <a:noFill/>
                  </a:tcPr>
                </a:tc>
                <a:extLst>
                  <a:ext uri="{0D108BD9-81ED-4DB2-BD59-A6C34878D82A}">
                    <a16:rowId xmlns:a16="http://schemas.microsoft.com/office/drawing/2014/main" val="2161268009"/>
                  </a:ext>
                </a:extLst>
              </a:tr>
            </a:tbl>
          </a:graphicData>
        </a:graphic>
      </p:graphicFrame>
      <p:graphicFrame>
        <p:nvGraphicFramePr>
          <p:cNvPr id="41" name="Table 40">
            <a:extLst>
              <a:ext uri="{FF2B5EF4-FFF2-40B4-BE49-F238E27FC236}">
                <a16:creationId xmlns:a16="http://schemas.microsoft.com/office/drawing/2014/main" id="{FC5917F7-A93E-42D5-9BA0-599C88F3C422}"/>
              </a:ext>
            </a:extLst>
          </p:cNvPr>
          <p:cNvGraphicFramePr>
            <a:graphicFrameLocks noGrp="1"/>
          </p:cNvGraphicFramePr>
          <p:nvPr>
            <p:extLst>
              <p:ext uri="{D42A27DB-BD31-4B8C-83A1-F6EECF244321}">
                <p14:modId xmlns:p14="http://schemas.microsoft.com/office/powerpoint/2010/main" val="3369703338"/>
              </p:ext>
            </p:extLst>
          </p:nvPr>
        </p:nvGraphicFramePr>
        <p:xfrm>
          <a:off x="6280804" y="4846495"/>
          <a:ext cx="2160000" cy="1188000"/>
        </p:xfrm>
        <a:graphic>
          <a:graphicData uri="http://schemas.openxmlformats.org/drawingml/2006/table">
            <a:tbl>
              <a:tblPr>
                <a:tableStyleId>{2D5ABB26-0587-4C30-8999-92F81FD0307C}</a:tableStyleId>
              </a:tblPr>
              <a:tblGrid>
                <a:gridCol w="288000">
                  <a:extLst>
                    <a:ext uri="{9D8B030D-6E8A-4147-A177-3AD203B41FA5}">
                      <a16:colId xmlns:a16="http://schemas.microsoft.com/office/drawing/2014/main" val="2354454430"/>
                    </a:ext>
                  </a:extLst>
                </a:gridCol>
                <a:gridCol w="1872000">
                  <a:extLst>
                    <a:ext uri="{9D8B030D-6E8A-4147-A177-3AD203B41FA5}">
                      <a16:colId xmlns:a16="http://schemas.microsoft.com/office/drawing/2014/main" val="2015932734"/>
                    </a:ext>
                  </a:extLst>
                </a:gridCol>
              </a:tblGrid>
              <a:tr h="396000">
                <a:tc>
                  <a:txBody>
                    <a:bodyPr/>
                    <a:lstStyle/>
                    <a:p>
                      <a:pPr algn="ctr"/>
                      <a:r>
                        <a:rPr lang="nl-BE" sz="1050" dirty="0">
                          <a:solidFill>
                            <a:schemeClr val="tx2">
                              <a:lumMod val="75000"/>
                            </a:schemeClr>
                          </a:solidFill>
                          <a:latin typeface="+mn-lt"/>
                          <a:sym typeface="Wingdings 2" panose="05020102010507070707" pitchFamily="18" charset="2"/>
                        </a:rPr>
                        <a:t></a:t>
                      </a:r>
                      <a:endParaRPr lang="nl-BE" sz="1050" dirty="0">
                        <a:solidFill>
                          <a:schemeClr val="tx2">
                            <a:lumMod val="75000"/>
                          </a:schemeClr>
                        </a:solidFill>
                        <a:latin typeface="+mn-lt"/>
                      </a:endParaRPr>
                    </a:p>
                  </a:txBody>
                  <a:tcPr marL="36000" marR="36000" marT="0" marB="0" anchor="c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nl-BE" sz="1050" b="0" u="none" strike="noStrike" kern="1200" dirty="0">
                          <a:solidFill>
                            <a:schemeClr val="tx1"/>
                          </a:solidFill>
                          <a:effectLst/>
                          <a:latin typeface="+mn-lt"/>
                          <a:ea typeface="+mn-ea"/>
                          <a:cs typeface="+mn-cs"/>
                        </a:rPr>
                        <a:t>Zeer aantrekkelijk</a:t>
                      </a:r>
                    </a:p>
                    <a:p>
                      <a:pPr marL="0" marR="0" lvl="0" indent="0" algn="l" defTabSz="914400" rtl="0" eaLnBrk="1" fontAlgn="b" latinLnBrk="0" hangingPunct="1">
                        <a:lnSpc>
                          <a:spcPct val="100000"/>
                        </a:lnSpc>
                        <a:spcBef>
                          <a:spcPts val="0"/>
                        </a:spcBef>
                        <a:spcAft>
                          <a:spcPts val="0"/>
                        </a:spcAft>
                        <a:buClrTx/>
                        <a:buSzTx/>
                        <a:buFontTx/>
                        <a:buNone/>
                        <a:tabLst/>
                        <a:defRPr/>
                      </a:pPr>
                      <a:r>
                        <a:rPr lang="nl-BE" sz="1050" b="0" u="none" strike="noStrike" kern="1200" dirty="0">
                          <a:solidFill>
                            <a:schemeClr val="tx1"/>
                          </a:solidFill>
                          <a:effectLst/>
                          <a:latin typeface="+mn-lt"/>
                          <a:ea typeface="+mn-ea"/>
                          <a:cs typeface="+mn-cs"/>
                        </a:rPr>
                        <a:t>+ Aantrekkelijk</a:t>
                      </a:r>
                      <a:endParaRPr lang="nl-BE" sz="1050" b="0" i="0" u="none" strike="noStrike" dirty="0">
                        <a:solidFill>
                          <a:schemeClr val="tx1"/>
                        </a:solidFill>
                        <a:effectLst/>
                        <a:latin typeface="+mn-lt"/>
                      </a:endParaRPr>
                    </a:p>
                  </a:txBody>
                  <a:tcPr marL="9525" marR="9525" marT="9525" marB="0" anchor="ctr">
                    <a:noFill/>
                  </a:tcPr>
                </a:tc>
                <a:extLst>
                  <a:ext uri="{0D108BD9-81ED-4DB2-BD59-A6C34878D82A}">
                    <a16:rowId xmlns:a16="http://schemas.microsoft.com/office/drawing/2014/main" val="2049083711"/>
                  </a:ext>
                </a:extLst>
              </a:tr>
              <a:tr h="396000">
                <a:tc>
                  <a:txBody>
                    <a:bodyPr/>
                    <a:lstStyle/>
                    <a:p>
                      <a:pPr algn="ctr"/>
                      <a:r>
                        <a:rPr lang="nl-BE" sz="1050" dirty="0">
                          <a:solidFill>
                            <a:srgbClr val="BFBFBF"/>
                          </a:solidFill>
                          <a:latin typeface="+mn-lt"/>
                          <a:sym typeface="Wingdings 2" panose="05020102010507070707" pitchFamily="18" charset="2"/>
                        </a:rPr>
                        <a:t></a:t>
                      </a:r>
                      <a:endParaRPr lang="nl-BE" sz="1050" dirty="0">
                        <a:solidFill>
                          <a:srgbClr val="BFBFBF"/>
                        </a:solidFill>
                        <a:latin typeface="+mn-lt"/>
                      </a:endParaRPr>
                    </a:p>
                  </a:txBody>
                  <a:tcPr marL="36000" marR="36000" marT="0" marB="0" anchor="ctr">
                    <a:noFill/>
                  </a:tcPr>
                </a:tc>
                <a:tc>
                  <a:txBody>
                    <a:bodyPr/>
                    <a:lstStyle/>
                    <a:p>
                      <a:pPr marL="0" algn="l" defTabSz="924282" rtl="0" eaLnBrk="1" fontAlgn="b" latinLnBrk="0" hangingPunct="1"/>
                      <a:r>
                        <a:rPr lang="nl-BE" sz="1050" b="0" u="none" strike="noStrike" kern="1200" dirty="0">
                          <a:solidFill>
                            <a:schemeClr val="tx1"/>
                          </a:solidFill>
                          <a:effectLst/>
                          <a:latin typeface="+mn-lt"/>
                          <a:ea typeface="+mn-ea"/>
                          <a:cs typeface="+mn-cs"/>
                        </a:rPr>
                        <a:t>Niet aantrekkelijk, </a:t>
                      </a:r>
                    </a:p>
                    <a:p>
                      <a:pPr marL="0" algn="l" defTabSz="924282" rtl="0" eaLnBrk="1" fontAlgn="b" latinLnBrk="0" hangingPunct="1"/>
                      <a:r>
                        <a:rPr lang="nl-BE" sz="1050" b="0" u="none" strike="noStrike" kern="1200" dirty="0">
                          <a:solidFill>
                            <a:schemeClr val="tx1"/>
                          </a:solidFill>
                          <a:effectLst/>
                          <a:latin typeface="+mn-lt"/>
                          <a:ea typeface="+mn-ea"/>
                          <a:cs typeface="+mn-cs"/>
                        </a:rPr>
                        <a:t>niet onaantrekkelijk</a:t>
                      </a:r>
                    </a:p>
                  </a:txBody>
                  <a:tcPr marL="9525" marR="9525" marT="9525" marB="0" anchor="ctr">
                    <a:noFill/>
                  </a:tcPr>
                </a:tc>
                <a:extLst>
                  <a:ext uri="{0D108BD9-81ED-4DB2-BD59-A6C34878D82A}">
                    <a16:rowId xmlns:a16="http://schemas.microsoft.com/office/drawing/2014/main" val="2426978870"/>
                  </a:ext>
                </a:extLst>
              </a:tr>
              <a:tr h="396000">
                <a:tc>
                  <a:txBody>
                    <a:bodyPr/>
                    <a:lstStyle/>
                    <a:p>
                      <a:pPr algn="ctr"/>
                      <a:r>
                        <a:rPr lang="nl-BE" sz="1050" dirty="0">
                          <a:solidFill>
                            <a:schemeClr val="accent5"/>
                          </a:solidFill>
                          <a:latin typeface="+mn-lt"/>
                          <a:sym typeface="Wingdings 2" panose="05020102010507070707" pitchFamily="18" charset="2"/>
                        </a:rPr>
                        <a:t></a:t>
                      </a:r>
                      <a:endParaRPr lang="nl-BE" sz="1050" dirty="0">
                        <a:solidFill>
                          <a:schemeClr val="accent5"/>
                        </a:solidFill>
                        <a:latin typeface="+mn-lt"/>
                      </a:endParaRPr>
                    </a:p>
                  </a:txBody>
                  <a:tcPr marL="36000" marR="36000" marT="0" marB="0" anchor="ctr">
                    <a:noFill/>
                  </a:tcPr>
                </a:tc>
                <a:tc>
                  <a:txBody>
                    <a:bodyPr/>
                    <a:lstStyle/>
                    <a:p>
                      <a:pPr marL="0" marR="0" lvl="0" indent="0" algn="l" defTabSz="924282" rtl="0" eaLnBrk="1" fontAlgn="b" latinLnBrk="0" hangingPunct="1">
                        <a:lnSpc>
                          <a:spcPct val="100000"/>
                        </a:lnSpc>
                        <a:spcBef>
                          <a:spcPts val="0"/>
                        </a:spcBef>
                        <a:spcAft>
                          <a:spcPts val="0"/>
                        </a:spcAft>
                        <a:buClrTx/>
                        <a:buSzTx/>
                        <a:buFontTx/>
                        <a:buNone/>
                        <a:tabLst/>
                        <a:defRPr/>
                      </a:pPr>
                      <a:r>
                        <a:rPr lang="nl-BE" sz="1050" b="0" u="none" strike="noStrike" kern="1200" dirty="0">
                          <a:solidFill>
                            <a:schemeClr val="tx1"/>
                          </a:solidFill>
                          <a:effectLst/>
                          <a:latin typeface="+mn-lt"/>
                          <a:ea typeface="+mn-ea"/>
                          <a:cs typeface="+mn-cs"/>
                        </a:rPr>
                        <a:t>Onaantrekkelijk</a:t>
                      </a:r>
                      <a:r>
                        <a:rPr lang="nl-BE" sz="1050" b="0" u="none" strike="noStrike" dirty="0">
                          <a:solidFill>
                            <a:schemeClr val="tx1"/>
                          </a:solidFill>
                          <a:effectLst/>
                          <a:latin typeface="+mn-lt"/>
                        </a:rPr>
                        <a:t> + </a:t>
                      </a:r>
                    </a:p>
                    <a:p>
                      <a:pPr marL="0" algn="l" defTabSz="924282" rtl="0" eaLnBrk="1" fontAlgn="b" latinLnBrk="0" hangingPunct="1"/>
                      <a:r>
                        <a:rPr lang="nl-BE" sz="1050" b="0" u="none" strike="noStrike" kern="1200" dirty="0">
                          <a:solidFill>
                            <a:schemeClr val="tx1"/>
                          </a:solidFill>
                          <a:effectLst/>
                          <a:latin typeface="+mn-lt"/>
                          <a:ea typeface="+mn-ea"/>
                          <a:cs typeface="+mn-cs"/>
                        </a:rPr>
                        <a:t>Zeer onaantrekkelijk</a:t>
                      </a:r>
                    </a:p>
                  </a:txBody>
                  <a:tcPr marL="9525" marR="9525" marT="9525" marB="0" anchor="ctr">
                    <a:noFill/>
                  </a:tcPr>
                </a:tc>
                <a:extLst>
                  <a:ext uri="{0D108BD9-81ED-4DB2-BD59-A6C34878D82A}">
                    <a16:rowId xmlns:a16="http://schemas.microsoft.com/office/drawing/2014/main" val="2161268009"/>
                  </a:ext>
                </a:extLst>
              </a:tr>
            </a:tbl>
          </a:graphicData>
        </a:graphic>
      </p:graphicFrame>
      <p:graphicFrame>
        <p:nvGraphicFramePr>
          <p:cNvPr id="42" name="Table 41">
            <a:extLst>
              <a:ext uri="{FF2B5EF4-FFF2-40B4-BE49-F238E27FC236}">
                <a16:creationId xmlns:a16="http://schemas.microsoft.com/office/drawing/2014/main" id="{952E5A1C-FA37-4BAE-9CE8-A528774991C8}"/>
              </a:ext>
            </a:extLst>
          </p:cNvPr>
          <p:cNvGraphicFramePr>
            <a:graphicFrameLocks noGrp="1"/>
          </p:cNvGraphicFramePr>
          <p:nvPr>
            <p:extLst>
              <p:ext uri="{D42A27DB-BD31-4B8C-83A1-F6EECF244321}">
                <p14:modId xmlns:p14="http://schemas.microsoft.com/office/powerpoint/2010/main" val="1658992773"/>
              </p:ext>
            </p:extLst>
          </p:nvPr>
        </p:nvGraphicFramePr>
        <p:xfrm>
          <a:off x="9140174" y="4846495"/>
          <a:ext cx="2088000" cy="1188000"/>
        </p:xfrm>
        <a:graphic>
          <a:graphicData uri="http://schemas.openxmlformats.org/drawingml/2006/table">
            <a:tbl>
              <a:tblPr>
                <a:tableStyleId>{2D5ABB26-0587-4C30-8999-92F81FD0307C}</a:tableStyleId>
              </a:tblPr>
              <a:tblGrid>
                <a:gridCol w="288000">
                  <a:extLst>
                    <a:ext uri="{9D8B030D-6E8A-4147-A177-3AD203B41FA5}">
                      <a16:colId xmlns:a16="http://schemas.microsoft.com/office/drawing/2014/main" val="2354454430"/>
                    </a:ext>
                  </a:extLst>
                </a:gridCol>
                <a:gridCol w="1800000">
                  <a:extLst>
                    <a:ext uri="{9D8B030D-6E8A-4147-A177-3AD203B41FA5}">
                      <a16:colId xmlns:a16="http://schemas.microsoft.com/office/drawing/2014/main" val="2015932734"/>
                    </a:ext>
                  </a:extLst>
                </a:gridCol>
              </a:tblGrid>
              <a:tr h="396000">
                <a:tc>
                  <a:txBody>
                    <a:bodyPr/>
                    <a:lstStyle/>
                    <a:p>
                      <a:pPr algn="ctr"/>
                      <a:r>
                        <a:rPr lang="nl-BE" sz="1050" dirty="0">
                          <a:solidFill>
                            <a:schemeClr val="tx2">
                              <a:lumMod val="75000"/>
                            </a:schemeClr>
                          </a:solidFill>
                          <a:latin typeface="+mn-lt"/>
                          <a:sym typeface="Wingdings 2" panose="05020102010507070707" pitchFamily="18" charset="2"/>
                        </a:rPr>
                        <a:t></a:t>
                      </a:r>
                      <a:endParaRPr lang="nl-BE" sz="1050" dirty="0">
                        <a:solidFill>
                          <a:schemeClr val="tx2">
                            <a:lumMod val="75000"/>
                          </a:schemeClr>
                        </a:solidFill>
                        <a:latin typeface="+mn-lt"/>
                      </a:endParaRPr>
                    </a:p>
                  </a:txBody>
                  <a:tcPr marL="36000" marR="36000" marT="0" marB="0" anchor="c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nl-BE" sz="1050" b="0" u="none" strike="noStrike" kern="1200" dirty="0">
                          <a:solidFill>
                            <a:schemeClr val="tx1"/>
                          </a:solidFill>
                          <a:effectLst/>
                          <a:latin typeface="+mn-lt"/>
                          <a:ea typeface="+mn-ea"/>
                          <a:cs typeface="+mn-cs"/>
                        </a:rPr>
                        <a:t>Helemaal + </a:t>
                      </a:r>
                    </a:p>
                    <a:p>
                      <a:pPr marL="0" marR="0" lvl="0" indent="0" algn="l" defTabSz="914400" rtl="0" eaLnBrk="1" fontAlgn="b" latinLnBrk="0" hangingPunct="1">
                        <a:lnSpc>
                          <a:spcPct val="100000"/>
                        </a:lnSpc>
                        <a:spcBef>
                          <a:spcPts val="0"/>
                        </a:spcBef>
                        <a:spcAft>
                          <a:spcPts val="0"/>
                        </a:spcAft>
                        <a:buClrTx/>
                        <a:buSzTx/>
                        <a:buFontTx/>
                        <a:buNone/>
                        <a:tabLst/>
                        <a:defRPr/>
                      </a:pPr>
                      <a:r>
                        <a:rPr lang="nl-BE" sz="1050" b="0" u="none" strike="noStrike" kern="1200" dirty="0">
                          <a:solidFill>
                            <a:schemeClr val="tx1"/>
                          </a:solidFill>
                          <a:effectLst/>
                          <a:latin typeface="+mn-lt"/>
                          <a:ea typeface="+mn-ea"/>
                          <a:cs typeface="+mn-cs"/>
                        </a:rPr>
                        <a:t>Eerder wel</a:t>
                      </a:r>
                      <a:endParaRPr lang="nl-BE" sz="1050" b="0" i="0" u="none" strike="noStrike" dirty="0">
                        <a:solidFill>
                          <a:schemeClr val="tx1"/>
                        </a:solidFill>
                        <a:effectLst/>
                        <a:latin typeface="+mn-lt"/>
                      </a:endParaRPr>
                    </a:p>
                  </a:txBody>
                  <a:tcPr marL="9525" marR="9525" marT="9525" marB="0" anchor="ctr">
                    <a:noFill/>
                  </a:tcPr>
                </a:tc>
                <a:extLst>
                  <a:ext uri="{0D108BD9-81ED-4DB2-BD59-A6C34878D82A}">
                    <a16:rowId xmlns:a16="http://schemas.microsoft.com/office/drawing/2014/main" val="2049083711"/>
                  </a:ext>
                </a:extLst>
              </a:tr>
              <a:tr h="396000">
                <a:tc>
                  <a:txBody>
                    <a:bodyPr/>
                    <a:lstStyle/>
                    <a:p>
                      <a:pPr algn="ctr"/>
                      <a:r>
                        <a:rPr lang="nl-BE" sz="1050" dirty="0">
                          <a:solidFill>
                            <a:srgbClr val="BFBFBF"/>
                          </a:solidFill>
                          <a:latin typeface="+mn-lt"/>
                          <a:sym typeface="Wingdings 2" panose="05020102010507070707" pitchFamily="18" charset="2"/>
                        </a:rPr>
                        <a:t></a:t>
                      </a:r>
                      <a:endParaRPr lang="nl-BE" sz="1050" dirty="0">
                        <a:solidFill>
                          <a:srgbClr val="BFBFBF"/>
                        </a:solidFill>
                        <a:latin typeface="+mn-lt"/>
                      </a:endParaRPr>
                    </a:p>
                  </a:txBody>
                  <a:tcPr marL="36000" marR="36000" marT="0" marB="0" anchor="c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nl-BE" sz="1050" b="0" u="none" strike="noStrike" kern="1200" dirty="0">
                          <a:solidFill>
                            <a:schemeClr val="tx1"/>
                          </a:solidFill>
                          <a:effectLst/>
                          <a:latin typeface="+mn-lt"/>
                          <a:ea typeface="+mn-ea"/>
                          <a:cs typeface="+mn-cs"/>
                        </a:rPr>
                        <a:t>Noch niet, </a:t>
                      </a:r>
                    </a:p>
                    <a:p>
                      <a:pPr marL="0" marR="0" lvl="0" indent="0" algn="l" defTabSz="914400" rtl="0" eaLnBrk="1" fontAlgn="b" latinLnBrk="0" hangingPunct="1">
                        <a:lnSpc>
                          <a:spcPct val="100000"/>
                        </a:lnSpc>
                        <a:spcBef>
                          <a:spcPts val="0"/>
                        </a:spcBef>
                        <a:spcAft>
                          <a:spcPts val="0"/>
                        </a:spcAft>
                        <a:buClrTx/>
                        <a:buSzTx/>
                        <a:buFontTx/>
                        <a:buNone/>
                        <a:tabLst/>
                        <a:defRPr/>
                      </a:pPr>
                      <a:r>
                        <a:rPr lang="nl-BE" sz="1050" b="0" u="none" strike="noStrike" kern="1200" dirty="0">
                          <a:solidFill>
                            <a:schemeClr val="tx1"/>
                          </a:solidFill>
                          <a:effectLst/>
                          <a:latin typeface="+mn-lt"/>
                          <a:ea typeface="+mn-ea"/>
                          <a:cs typeface="+mn-cs"/>
                        </a:rPr>
                        <a:t>noch wel</a:t>
                      </a:r>
                      <a:endParaRPr lang="nl-BE" sz="1050" b="0" i="0" u="none" strike="noStrike" dirty="0">
                        <a:solidFill>
                          <a:schemeClr val="tx1"/>
                        </a:solidFill>
                        <a:effectLst/>
                        <a:latin typeface="+mn-lt"/>
                      </a:endParaRPr>
                    </a:p>
                  </a:txBody>
                  <a:tcPr marL="9525" marR="9525" marT="9525" marB="0" anchor="ctr">
                    <a:noFill/>
                  </a:tcPr>
                </a:tc>
                <a:extLst>
                  <a:ext uri="{0D108BD9-81ED-4DB2-BD59-A6C34878D82A}">
                    <a16:rowId xmlns:a16="http://schemas.microsoft.com/office/drawing/2014/main" val="2426978870"/>
                  </a:ext>
                </a:extLst>
              </a:tr>
              <a:tr h="396000">
                <a:tc>
                  <a:txBody>
                    <a:bodyPr/>
                    <a:lstStyle/>
                    <a:p>
                      <a:pPr algn="ctr"/>
                      <a:r>
                        <a:rPr lang="nl-BE" sz="1050" dirty="0">
                          <a:solidFill>
                            <a:schemeClr val="accent5"/>
                          </a:solidFill>
                          <a:latin typeface="+mn-lt"/>
                          <a:sym typeface="Wingdings 2" panose="05020102010507070707" pitchFamily="18" charset="2"/>
                        </a:rPr>
                        <a:t></a:t>
                      </a:r>
                      <a:endParaRPr lang="nl-BE" sz="1050" dirty="0">
                        <a:solidFill>
                          <a:schemeClr val="accent5"/>
                        </a:solidFill>
                        <a:latin typeface="+mn-lt"/>
                      </a:endParaRPr>
                    </a:p>
                  </a:txBody>
                  <a:tcPr marL="36000" marR="36000" marT="0" marB="0" anchor="ctr">
                    <a:noFill/>
                  </a:tcPr>
                </a:tc>
                <a:tc>
                  <a:txBody>
                    <a:bodyPr/>
                    <a:lstStyle/>
                    <a:p>
                      <a:pPr marL="0" marR="0" lvl="0" indent="0" algn="l" defTabSz="924282" rtl="0" eaLnBrk="1" fontAlgn="b" latinLnBrk="0" hangingPunct="1">
                        <a:lnSpc>
                          <a:spcPct val="100000"/>
                        </a:lnSpc>
                        <a:spcBef>
                          <a:spcPts val="0"/>
                        </a:spcBef>
                        <a:spcAft>
                          <a:spcPts val="0"/>
                        </a:spcAft>
                        <a:buClrTx/>
                        <a:buSzTx/>
                        <a:buFontTx/>
                        <a:buNone/>
                        <a:tabLst/>
                        <a:defRPr/>
                      </a:pPr>
                      <a:r>
                        <a:rPr lang="nl-BE" sz="1050" b="0" u="none" strike="noStrike" kern="1200" dirty="0">
                          <a:solidFill>
                            <a:schemeClr val="tx1"/>
                          </a:solidFill>
                          <a:effectLst/>
                          <a:latin typeface="+mn-lt"/>
                          <a:ea typeface="+mn-ea"/>
                          <a:cs typeface="+mn-cs"/>
                        </a:rPr>
                        <a:t>Eerder niet + </a:t>
                      </a:r>
                    </a:p>
                    <a:p>
                      <a:pPr marL="0" algn="l" defTabSz="924282" rtl="0" eaLnBrk="1" fontAlgn="b" latinLnBrk="0" hangingPunct="1"/>
                      <a:r>
                        <a:rPr lang="nl-BE" sz="1050" b="0" u="none" strike="noStrike" kern="1200" dirty="0">
                          <a:solidFill>
                            <a:schemeClr val="tx1"/>
                          </a:solidFill>
                          <a:effectLst/>
                          <a:latin typeface="+mn-lt"/>
                          <a:ea typeface="+mn-ea"/>
                          <a:cs typeface="+mn-cs"/>
                        </a:rPr>
                        <a:t>Helemaal niet</a:t>
                      </a:r>
                    </a:p>
                  </a:txBody>
                  <a:tcPr marL="9525" marR="9525" marT="9525" marB="0" anchor="ctr">
                    <a:noFill/>
                  </a:tcPr>
                </a:tc>
                <a:extLst>
                  <a:ext uri="{0D108BD9-81ED-4DB2-BD59-A6C34878D82A}">
                    <a16:rowId xmlns:a16="http://schemas.microsoft.com/office/drawing/2014/main" val="2161268009"/>
                  </a:ext>
                </a:extLst>
              </a:tr>
            </a:tbl>
          </a:graphicData>
        </a:graphic>
      </p:graphicFrame>
      <p:sp>
        <p:nvSpPr>
          <p:cNvPr id="44" name="Text Placeholder 43">
            <a:extLst>
              <a:ext uri="{FF2B5EF4-FFF2-40B4-BE49-F238E27FC236}">
                <a16:creationId xmlns:a16="http://schemas.microsoft.com/office/drawing/2014/main" id="{6D4FB97B-3724-459D-BE69-104E24152DD3}"/>
              </a:ext>
            </a:extLst>
          </p:cNvPr>
          <p:cNvSpPr>
            <a:spLocks noGrp="1"/>
          </p:cNvSpPr>
          <p:nvPr>
            <p:ph type="body" sz="quarter" idx="15"/>
          </p:nvPr>
        </p:nvSpPr>
        <p:spPr/>
        <p:txBody>
          <a:bodyPr/>
          <a:lstStyle/>
          <a:p>
            <a:r>
              <a:rPr lang="nl-BE" dirty="0"/>
              <a:t>44% van de Belgen heeft een positieve eerste indruk over kweekvlees, 39% is neutraal, en 17% heeft een negatieve eerste indruk. 60% vindt kweekvlees relevant. Voor 38% voldoet kweekvlees aan de behoeften in het kader van alternatieven voor vlees van geslachte dieren, bij 30% van de Belgen voldoet kweekvlees niet aan deze behoeften. De evaluatie van kweekvlees is niet veranderd t.o.v. 2019.</a:t>
            </a:r>
          </a:p>
        </p:txBody>
      </p:sp>
      <p:cxnSp>
        <p:nvCxnSpPr>
          <p:cNvPr id="20" name="Straight Connector 19">
            <a:extLst>
              <a:ext uri="{FF2B5EF4-FFF2-40B4-BE49-F238E27FC236}">
                <a16:creationId xmlns:a16="http://schemas.microsoft.com/office/drawing/2014/main" id="{28D5C8EF-6DE5-4FFC-B3C8-944E4A3A1AC4}"/>
              </a:ext>
            </a:extLst>
          </p:cNvPr>
          <p:cNvCxnSpPr>
            <a:cxnSpLocks/>
          </p:cNvCxnSpPr>
          <p:nvPr/>
        </p:nvCxnSpPr>
        <p:spPr>
          <a:xfrm>
            <a:off x="5701668"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2D92829-A27C-4C72-8524-A4B30A9F9EB0}"/>
              </a:ext>
            </a:extLst>
          </p:cNvPr>
          <p:cNvCxnSpPr>
            <a:cxnSpLocks/>
          </p:cNvCxnSpPr>
          <p:nvPr/>
        </p:nvCxnSpPr>
        <p:spPr>
          <a:xfrm>
            <a:off x="3034187"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2FB2ACD-F325-42FB-91AA-0964D0FA9452}"/>
              </a:ext>
            </a:extLst>
          </p:cNvPr>
          <p:cNvCxnSpPr>
            <a:cxnSpLocks/>
          </p:cNvCxnSpPr>
          <p:nvPr/>
        </p:nvCxnSpPr>
        <p:spPr>
          <a:xfrm>
            <a:off x="8363130"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8" name="Groupe 7">
            <a:extLst>
              <a:ext uri="{FF2B5EF4-FFF2-40B4-BE49-F238E27FC236}">
                <a16:creationId xmlns:a16="http://schemas.microsoft.com/office/drawing/2014/main" id="{BA540D4F-DC71-4398-8601-05D304D413B9}"/>
              </a:ext>
            </a:extLst>
          </p:cNvPr>
          <p:cNvGrpSpPr/>
          <p:nvPr/>
        </p:nvGrpSpPr>
        <p:grpSpPr>
          <a:xfrm>
            <a:off x="10465294" y="2885126"/>
            <a:ext cx="1494278" cy="1066443"/>
            <a:chOff x="10150834" y="124004"/>
            <a:chExt cx="1494278" cy="1066443"/>
          </a:xfrm>
        </p:grpSpPr>
        <p:sp>
          <p:nvSpPr>
            <p:cNvPr id="19" name="Freeform 5">
              <a:extLst>
                <a:ext uri="{FF2B5EF4-FFF2-40B4-BE49-F238E27FC236}">
                  <a16:creationId xmlns:a16="http://schemas.microsoft.com/office/drawing/2014/main" id="{ED27AE9F-0453-4022-8050-12C5CD702FBA}"/>
                </a:ext>
              </a:extLst>
            </p:cNvPr>
            <p:cNvSpPr>
              <a:spLocks noEditPoints="1"/>
            </p:cNvSpPr>
            <p:nvPr/>
          </p:nvSpPr>
          <p:spPr bwMode="auto">
            <a:xfrm>
              <a:off x="10881022" y="124004"/>
              <a:ext cx="425450" cy="425450"/>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201 w 346"/>
                <a:gd name="T11" fmla="*/ 247 h 346"/>
                <a:gd name="T12" fmla="*/ 128 w 346"/>
                <a:gd name="T13" fmla="*/ 290 h 346"/>
                <a:gd name="T14" fmla="*/ 111 w 346"/>
                <a:gd name="T15" fmla="*/ 278 h 346"/>
                <a:gd name="T16" fmla="*/ 112 w 346"/>
                <a:gd name="T17" fmla="*/ 272 h 346"/>
                <a:gd name="T18" fmla="*/ 153 w 346"/>
                <a:gd name="T19" fmla="*/ 172 h 346"/>
                <a:gd name="T20" fmla="*/ 150 w 346"/>
                <a:gd name="T21" fmla="*/ 165 h 346"/>
                <a:gd name="T22" fmla="*/ 126 w 346"/>
                <a:gd name="T23" fmla="*/ 175 h 346"/>
                <a:gd name="T24" fmla="*/ 121 w 346"/>
                <a:gd name="T25" fmla="*/ 173 h 346"/>
                <a:gd name="T26" fmla="*/ 126 w 346"/>
                <a:gd name="T27" fmla="*/ 163 h 346"/>
                <a:gd name="T28" fmla="*/ 195 w 346"/>
                <a:gd name="T29" fmla="*/ 128 h 346"/>
                <a:gd name="T30" fmla="*/ 205 w 346"/>
                <a:gd name="T31" fmla="*/ 141 h 346"/>
                <a:gd name="T32" fmla="*/ 201 w 346"/>
                <a:gd name="T33" fmla="*/ 154 h 346"/>
                <a:gd name="T34" fmla="*/ 164 w 346"/>
                <a:gd name="T35" fmla="*/ 247 h 346"/>
                <a:gd name="T36" fmla="*/ 169 w 346"/>
                <a:gd name="T37" fmla="*/ 252 h 346"/>
                <a:gd name="T38" fmla="*/ 196 w 346"/>
                <a:gd name="T39" fmla="*/ 235 h 346"/>
                <a:gd name="T40" fmla="*/ 204 w 346"/>
                <a:gd name="T41" fmla="*/ 231 h 346"/>
                <a:gd name="T42" fmla="*/ 207 w 346"/>
                <a:gd name="T43" fmla="*/ 234 h 346"/>
                <a:gd name="T44" fmla="*/ 201 w 346"/>
                <a:gd name="T45" fmla="*/ 247 h 346"/>
                <a:gd name="T46" fmla="*/ 192 w 346"/>
                <a:gd name="T47" fmla="*/ 98 h 346"/>
                <a:gd name="T48" fmla="*/ 182 w 346"/>
                <a:gd name="T49" fmla="*/ 95 h 346"/>
                <a:gd name="T50" fmla="*/ 173 w 346"/>
                <a:gd name="T51" fmla="*/ 76 h 346"/>
                <a:gd name="T52" fmla="*/ 186 w 346"/>
                <a:gd name="T53" fmla="*/ 52 h 346"/>
                <a:gd name="T54" fmla="*/ 198 w 346"/>
                <a:gd name="T55" fmla="*/ 48 h 346"/>
                <a:gd name="T56" fmla="*/ 219 w 346"/>
                <a:gd name="T57" fmla="*/ 70 h 346"/>
                <a:gd name="T58" fmla="*/ 192 w 346"/>
                <a:gd name="T59"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6" h="346">
                  <a:moveTo>
                    <a:pt x="173" y="0"/>
                  </a:moveTo>
                  <a:cubicBezTo>
                    <a:pt x="78" y="0"/>
                    <a:pt x="0" y="78"/>
                    <a:pt x="0" y="173"/>
                  </a:cubicBezTo>
                  <a:cubicBezTo>
                    <a:pt x="0" y="268"/>
                    <a:pt x="78" y="346"/>
                    <a:pt x="173" y="346"/>
                  </a:cubicBezTo>
                  <a:cubicBezTo>
                    <a:pt x="268" y="346"/>
                    <a:pt x="346" y="268"/>
                    <a:pt x="346" y="173"/>
                  </a:cubicBezTo>
                  <a:cubicBezTo>
                    <a:pt x="346" y="78"/>
                    <a:pt x="268" y="0"/>
                    <a:pt x="173" y="0"/>
                  </a:cubicBezTo>
                  <a:close/>
                  <a:moveTo>
                    <a:pt x="201" y="247"/>
                  </a:moveTo>
                  <a:cubicBezTo>
                    <a:pt x="182" y="270"/>
                    <a:pt x="143" y="290"/>
                    <a:pt x="128" y="290"/>
                  </a:cubicBezTo>
                  <a:cubicBezTo>
                    <a:pt x="122" y="290"/>
                    <a:pt x="111" y="284"/>
                    <a:pt x="111" y="278"/>
                  </a:cubicBezTo>
                  <a:cubicBezTo>
                    <a:pt x="111" y="276"/>
                    <a:pt x="111" y="276"/>
                    <a:pt x="112" y="272"/>
                  </a:cubicBezTo>
                  <a:cubicBezTo>
                    <a:pt x="126" y="238"/>
                    <a:pt x="138" y="213"/>
                    <a:pt x="153" y="172"/>
                  </a:cubicBezTo>
                  <a:cubicBezTo>
                    <a:pt x="154" y="169"/>
                    <a:pt x="153" y="165"/>
                    <a:pt x="150" y="165"/>
                  </a:cubicBezTo>
                  <a:cubicBezTo>
                    <a:pt x="146" y="165"/>
                    <a:pt x="136" y="169"/>
                    <a:pt x="126" y="175"/>
                  </a:cubicBezTo>
                  <a:cubicBezTo>
                    <a:pt x="125" y="177"/>
                    <a:pt x="121" y="174"/>
                    <a:pt x="121" y="173"/>
                  </a:cubicBezTo>
                  <a:cubicBezTo>
                    <a:pt x="121" y="170"/>
                    <a:pt x="123" y="167"/>
                    <a:pt x="126" y="163"/>
                  </a:cubicBezTo>
                  <a:cubicBezTo>
                    <a:pt x="134" y="154"/>
                    <a:pt x="171" y="128"/>
                    <a:pt x="195" y="128"/>
                  </a:cubicBezTo>
                  <a:cubicBezTo>
                    <a:pt x="199" y="128"/>
                    <a:pt x="205" y="137"/>
                    <a:pt x="205" y="141"/>
                  </a:cubicBezTo>
                  <a:cubicBezTo>
                    <a:pt x="205" y="144"/>
                    <a:pt x="202" y="151"/>
                    <a:pt x="201" y="154"/>
                  </a:cubicBezTo>
                  <a:cubicBezTo>
                    <a:pt x="182" y="197"/>
                    <a:pt x="176" y="218"/>
                    <a:pt x="164" y="247"/>
                  </a:cubicBezTo>
                  <a:cubicBezTo>
                    <a:pt x="163" y="251"/>
                    <a:pt x="166" y="252"/>
                    <a:pt x="169" y="252"/>
                  </a:cubicBezTo>
                  <a:cubicBezTo>
                    <a:pt x="172" y="252"/>
                    <a:pt x="182" y="247"/>
                    <a:pt x="196" y="235"/>
                  </a:cubicBezTo>
                  <a:cubicBezTo>
                    <a:pt x="201" y="231"/>
                    <a:pt x="202" y="231"/>
                    <a:pt x="204" y="231"/>
                  </a:cubicBezTo>
                  <a:cubicBezTo>
                    <a:pt x="205" y="231"/>
                    <a:pt x="207" y="232"/>
                    <a:pt x="207" y="234"/>
                  </a:cubicBezTo>
                  <a:cubicBezTo>
                    <a:pt x="207" y="237"/>
                    <a:pt x="205" y="242"/>
                    <a:pt x="201" y="247"/>
                  </a:cubicBezTo>
                  <a:close/>
                  <a:moveTo>
                    <a:pt x="192" y="98"/>
                  </a:moveTo>
                  <a:cubicBezTo>
                    <a:pt x="188" y="98"/>
                    <a:pt x="185" y="96"/>
                    <a:pt x="182" y="95"/>
                  </a:cubicBezTo>
                  <a:cubicBezTo>
                    <a:pt x="177" y="91"/>
                    <a:pt x="173" y="85"/>
                    <a:pt x="173" y="76"/>
                  </a:cubicBezTo>
                  <a:cubicBezTo>
                    <a:pt x="173" y="65"/>
                    <a:pt x="179" y="57"/>
                    <a:pt x="186" y="52"/>
                  </a:cubicBezTo>
                  <a:cubicBezTo>
                    <a:pt x="190" y="49"/>
                    <a:pt x="195" y="48"/>
                    <a:pt x="198" y="48"/>
                  </a:cubicBezTo>
                  <a:cubicBezTo>
                    <a:pt x="213" y="48"/>
                    <a:pt x="219" y="59"/>
                    <a:pt x="219" y="70"/>
                  </a:cubicBezTo>
                  <a:cubicBezTo>
                    <a:pt x="219" y="82"/>
                    <a:pt x="206" y="98"/>
                    <a:pt x="192" y="98"/>
                  </a:cubicBezTo>
                  <a:close/>
                </a:path>
              </a:pathLst>
            </a:custGeom>
            <a:solidFill>
              <a:srgbClr val="F2F2F2"/>
            </a:solidFill>
            <a:ln>
              <a:noFill/>
            </a:ln>
            <a:effectLst>
              <a:outerShdw blurRad="50800" dist="254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3" name="Rectangle 22">
              <a:extLst>
                <a:ext uri="{FF2B5EF4-FFF2-40B4-BE49-F238E27FC236}">
                  <a16:creationId xmlns:a16="http://schemas.microsoft.com/office/drawing/2014/main" id="{C469D825-53E4-4A48-B354-256A9BA2901E}"/>
                </a:ext>
              </a:extLst>
            </p:cNvPr>
            <p:cNvSpPr/>
            <p:nvPr/>
          </p:nvSpPr>
          <p:spPr>
            <a:xfrm>
              <a:off x="10150834" y="482561"/>
              <a:ext cx="1494278" cy="707886"/>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lvl="0">
                <a:defRPr/>
              </a:pPr>
              <a:r>
                <a:rPr lang="nl-BE" sz="1000" b="1" dirty="0">
                  <a:solidFill>
                    <a:schemeClr val="tx2"/>
                  </a:solidFill>
                  <a:latin typeface="+mj-lt"/>
                </a:rPr>
                <a:t>OPMERKING:</a:t>
              </a:r>
            </a:p>
            <a:p>
              <a:pPr lvl="0"/>
              <a:r>
                <a:rPr lang="nl-BE" sz="1000" dirty="0">
                  <a:solidFill>
                    <a:srgbClr val="595959"/>
                  </a:solidFill>
                </a:rPr>
                <a:t>De evaluatie van kweekvlees is niet veranderd t.o.v. 2019.</a:t>
              </a:r>
            </a:p>
          </p:txBody>
        </p:sp>
      </p:grpSp>
    </p:spTree>
    <p:extLst>
      <p:ext uri="{BB962C8B-B14F-4D97-AF65-F5344CB8AC3E}">
        <p14:creationId xmlns:p14="http://schemas.microsoft.com/office/powerpoint/2010/main" val="2572402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215">
            <a:extLst>
              <a:ext uri="{FF2B5EF4-FFF2-40B4-BE49-F238E27FC236}">
                <a16:creationId xmlns:a16="http://schemas.microsoft.com/office/drawing/2014/main" id="{F5E52383-0552-4C60-BA46-64E8D9F24920}"/>
              </a:ext>
            </a:extLst>
          </p:cNvPr>
          <p:cNvSpPr/>
          <p:nvPr/>
        </p:nvSpPr>
        <p:spPr>
          <a:xfrm>
            <a:off x="8164948" y="1500334"/>
            <a:ext cx="3619063" cy="4413104"/>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nl-BE" sz="1200" dirty="0">
                <a:solidFill>
                  <a:schemeClr val="bg2"/>
                </a:solidFill>
              </a:rPr>
              <a:t>REGIO</a:t>
            </a:r>
          </a:p>
        </p:txBody>
      </p:sp>
      <p:grpSp>
        <p:nvGrpSpPr>
          <p:cNvPr id="103" name="Group 102">
            <a:extLst>
              <a:ext uri="{FF2B5EF4-FFF2-40B4-BE49-F238E27FC236}">
                <a16:creationId xmlns:a16="http://schemas.microsoft.com/office/drawing/2014/main" id="{2B335EFE-72FE-41C5-9D81-A42805F3EDA2}"/>
              </a:ext>
            </a:extLst>
          </p:cNvPr>
          <p:cNvGrpSpPr/>
          <p:nvPr/>
        </p:nvGrpSpPr>
        <p:grpSpPr>
          <a:xfrm>
            <a:off x="8313758" y="1806655"/>
            <a:ext cx="3292379" cy="2675056"/>
            <a:chOff x="3304741" y="1285421"/>
            <a:chExt cx="5589731" cy="4541653"/>
          </a:xfrm>
        </p:grpSpPr>
        <p:sp>
          <p:nvSpPr>
            <p:cNvPr id="104" name="Freeform: Shape 103">
              <a:extLst>
                <a:ext uri="{FF2B5EF4-FFF2-40B4-BE49-F238E27FC236}">
                  <a16:creationId xmlns:a16="http://schemas.microsoft.com/office/drawing/2014/main" id="{6F66F8E4-9C1A-4C33-AE1B-CD1E50BDF374}"/>
                </a:ext>
              </a:extLst>
            </p:cNvPr>
            <p:cNvSpPr/>
            <p:nvPr/>
          </p:nvSpPr>
          <p:spPr>
            <a:xfrm>
              <a:off x="5766061" y="2636785"/>
              <a:ext cx="349535" cy="334661"/>
            </a:xfrm>
            <a:custGeom>
              <a:avLst/>
              <a:gdLst>
                <a:gd name="connsiteX0" fmla="*/ 335756 w 447675"/>
                <a:gd name="connsiteY0" fmla="*/ 43720 h 428625"/>
                <a:gd name="connsiteX1" fmla="*/ 343186 w 447675"/>
                <a:gd name="connsiteY1" fmla="*/ 49244 h 428625"/>
                <a:gd name="connsiteX2" fmla="*/ 343186 w 447675"/>
                <a:gd name="connsiteY2" fmla="*/ 49244 h 428625"/>
                <a:gd name="connsiteX3" fmla="*/ 356330 w 447675"/>
                <a:gd name="connsiteY3" fmla="*/ 98774 h 428625"/>
                <a:gd name="connsiteX4" fmla="*/ 329089 w 447675"/>
                <a:gd name="connsiteY4" fmla="*/ 131540 h 428625"/>
                <a:gd name="connsiteX5" fmla="*/ 398240 w 447675"/>
                <a:gd name="connsiteY5" fmla="*/ 177546 h 428625"/>
                <a:gd name="connsiteX6" fmla="*/ 426149 w 447675"/>
                <a:gd name="connsiteY6" fmla="*/ 263271 h 428625"/>
                <a:gd name="connsiteX7" fmla="*/ 381000 w 447675"/>
                <a:gd name="connsiteY7" fmla="*/ 292227 h 428625"/>
                <a:gd name="connsiteX8" fmla="*/ 388239 w 447675"/>
                <a:gd name="connsiteY8" fmla="*/ 312992 h 428625"/>
                <a:gd name="connsiteX9" fmla="*/ 388239 w 447675"/>
                <a:gd name="connsiteY9" fmla="*/ 312992 h 428625"/>
                <a:gd name="connsiteX10" fmla="*/ 417671 w 447675"/>
                <a:gd name="connsiteY10" fmla="*/ 316230 h 428625"/>
                <a:gd name="connsiteX11" fmla="*/ 417671 w 447675"/>
                <a:gd name="connsiteY11" fmla="*/ 316230 h 428625"/>
                <a:gd name="connsiteX12" fmla="*/ 452819 w 447675"/>
                <a:gd name="connsiteY12" fmla="*/ 354235 h 428625"/>
                <a:gd name="connsiteX13" fmla="*/ 426530 w 447675"/>
                <a:gd name="connsiteY13" fmla="*/ 356521 h 428625"/>
                <a:gd name="connsiteX14" fmla="*/ 426530 w 447675"/>
                <a:gd name="connsiteY14" fmla="*/ 356521 h 428625"/>
                <a:gd name="connsiteX15" fmla="*/ 402431 w 447675"/>
                <a:gd name="connsiteY15" fmla="*/ 366808 h 428625"/>
                <a:gd name="connsiteX16" fmla="*/ 402431 w 447675"/>
                <a:gd name="connsiteY16" fmla="*/ 366808 h 428625"/>
                <a:gd name="connsiteX17" fmla="*/ 257556 w 447675"/>
                <a:gd name="connsiteY17" fmla="*/ 434245 h 428625"/>
                <a:gd name="connsiteX18" fmla="*/ 163449 w 447675"/>
                <a:gd name="connsiteY18" fmla="*/ 402717 h 428625"/>
                <a:gd name="connsiteX19" fmla="*/ 111728 w 447675"/>
                <a:gd name="connsiteY19" fmla="*/ 294608 h 428625"/>
                <a:gd name="connsiteX20" fmla="*/ 68580 w 447675"/>
                <a:gd name="connsiteY20" fmla="*/ 307467 h 428625"/>
                <a:gd name="connsiteX21" fmla="*/ 5810 w 447675"/>
                <a:gd name="connsiteY21" fmla="*/ 275844 h 428625"/>
                <a:gd name="connsiteX22" fmla="*/ 5810 w 447675"/>
                <a:gd name="connsiteY22" fmla="*/ 275844 h 428625"/>
                <a:gd name="connsiteX23" fmla="*/ 1143 w 447675"/>
                <a:gd name="connsiteY23" fmla="*/ 280511 h 428625"/>
                <a:gd name="connsiteX24" fmla="*/ 1143 w 447675"/>
                <a:gd name="connsiteY24" fmla="*/ 280511 h 428625"/>
                <a:gd name="connsiteX25" fmla="*/ 0 w 447675"/>
                <a:gd name="connsiteY25" fmla="*/ 276987 h 428625"/>
                <a:gd name="connsiteX26" fmla="*/ 0 w 447675"/>
                <a:gd name="connsiteY26" fmla="*/ 276987 h 428625"/>
                <a:gd name="connsiteX27" fmla="*/ 18764 w 447675"/>
                <a:gd name="connsiteY27" fmla="*/ 252698 h 428625"/>
                <a:gd name="connsiteX28" fmla="*/ 18764 w 447675"/>
                <a:gd name="connsiteY28" fmla="*/ 252698 h 428625"/>
                <a:gd name="connsiteX29" fmla="*/ 24098 w 447675"/>
                <a:gd name="connsiteY29" fmla="*/ 226409 h 428625"/>
                <a:gd name="connsiteX30" fmla="*/ 71723 w 447675"/>
                <a:gd name="connsiteY30" fmla="*/ 224028 h 428625"/>
                <a:gd name="connsiteX31" fmla="*/ 66961 w 447675"/>
                <a:gd name="connsiteY31" fmla="*/ 134207 h 428625"/>
                <a:gd name="connsiteX32" fmla="*/ 98012 w 447675"/>
                <a:gd name="connsiteY32" fmla="*/ 88201 h 428625"/>
                <a:gd name="connsiteX33" fmla="*/ 98012 w 447675"/>
                <a:gd name="connsiteY33" fmla="*/ 88201 h 428625"/>
                <a:gd name="connsiteX34" fmla="*/ 129921 w 447675"/>
                <a:gd name="connsiteY34" fmla="*/ 58674 h 428625"/>
                <a:gd name="connsiteX35" fmla="*/ 129921 w 447675"/>
                <a:gd name="connsiteY35" fmla="*/ 58674 h 428625"/>
                <a:gd name="connsiteX36" fmla="*/ 140113 w 447675"/>
                <a:gd name="connsiteY36" fmla="*/ 52768 h 428625"/>
                <a:gd name="connsiteX37" fmla="*/ 140113 w 447675"/>
                <a:gd name="connsiteY37" fmla="*/ 52768 h 428625"/>
                <a:gd name="connsiteX38" fmla="*/ 166592 w 447675"/>
                <a:gd name="connsiteY38" fmla="*/ 34004 h 428625"/>
                <a:gd name="connsiteX39" fmla="*/ 166592 w 447675"/>
                <a:gd name="connsiteY39" fmla="*/ 34004 h 428625"/>
                <a:gd name="connsiteX40" fmla="*/ 178499 w 447675"/>
                <a:gd name="connsiteY40" fmla="*/ 31433 h 428625"/>
                <a:gd name="connsiteX41" fmla="*/ 178499 w 447675"/>
                <a:gd name="connsiteY41" fmla="*/ 31433 h 428625"/>
                <a:gd name="connsiteX42" fmla="*/ 247364 w 447675"/>
                <a:gd name="connsiteY42" fmla="*/ 44005 h 428625"/>
                <a:gd name="connsiteX43" fmla="*/ 247364 w 447675"/>
                <a:gd name="connsiteY43" fmla="*/ 44005 h 428625"/>
                <a:gd name="connsiteX44" fmla="*/ 286893 w 447675"/>
                <a:gd name="connsiteY44" fmla="*/ 0 h 428625"/>
                <a:gd name="connsiteX45" fmla="*/ 286893 w 447675"/>
                <a:gd name="connsiteY45" fmla="*/ 0 h 428625"/>
                <a:gd name="connsiteX46" fmla="*/ 310896 w 447675"/>
                <a:gd name="connsiteY46" fmla="*/ 17621 h 428625"/>
                <a:gd name="connsiteX47" fmla="*/ 310896 w 447675"/>
                <a:gd name="connsiteY47" fmla="*/ 17621 h 428625"/>
                <a:gd name="connsiteX48" fmla="*/ 329851 w 447675"/>
                <a:gd name="connsiteY48" fmla="*/ 30480 h 428625"/>
                <a:gd name="connsiteX49" fmla="*/ 329851 w 447675"/>
                <a:gd name="connsiteY49" fmla="*/ 3048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47675" h="428625">
                  <a:moveTo>
                    <a:pt x="335756" y="43720"/>
                  </a:moveTo>
                  <a:lnTo>
                    <a:pt x="343186" y="49244"/>
                  </a:lnTo>
                  <a:lnTo>
                    <a:pt x="343186" y="49244"/>
                  </a:lnTo>
                  <a:lnTo>
                    <a:pt x="356330" y="98774"/>
                  </a:lnTo>
                  <a:lnTo>
                    <a:pt x="329089" y="131540"/>
                  </a:lnTo>
                  <a:lnTo>
                    <a:pt x="398240" y="177546"/>
                  </a:lnTo>
                  <a:lnTo>
                    <a:pt x="426149" y="263271"/>
                  </a:lnTo>
                  <a:lnTo>
                    <a:pt x="381000" y="292227"/>
                  </a:lnTo>
                  <a:lnTo>
                    <a:pt x="388239" y="312992"/>
                  </a:lnTo>
                  <a:lnTo>
                    <a:pt x="388239" y="312992"/>
                  </a:lnTo>
                  <a:lnTo>
                    <a:pt x="417671" y="316230"/>
                  </a:lnTo>
                  <a:lnTo>
                    <a:pt x="417671" y="316230"/>
                  </a:lnTo>
                  <a:lnTo>
                    <a:pt x="452819" y="354235"/>
                  </a:lnTo>
                  <a:lnTo>
                    <a:pt x="426530" y="356521"/>
                  </a:lnTo>
                  <a:lnTo>
                    <a:pt x="426530" y="356521"/>
                  </a:lnTo>
                  <a:lnTo>
                    <a:pt x="402431" y="366808"/>
                  </a:lnTo>
                  <a:lnTo>
                    <a:pt x="402431" y="366808"/>
                  </a:lnTo>
                  <a:lnTo>
                    <a:pt x="257556" y="434245"/>
                  </a:lnTo>
                  <a:lnTo>
                    <a:pt x="163449" y="402717"/>
                  </a:lnTo>
                  <a:lnTo>
                    <a:pt x="111728" y="294608"/>
                  </a:lnTo>
                  <a:lnTo>
                    <a:pt x="68580" y="307467"/>
                  </a:lnTo>
                  <a:lnTo>
                    <a:pt x="5810" y="275844"/>
                  </a:lnTo>
                  <a:lnTo>
                    <a:pt x="5810" y="275844"/>
                  </a:lnTo>
                  <a:lnTo>
                    <a:pt x="1143" y="280511"/>
                  </a:lnTo>
                  <a:lnTo>
                    <a:pt x="1143" y="280511"/>
                  </a:lnTo>
                  <a:lnTo>
                    <a:pt x="0" y="276987"/>
                  </a:lnTo>
                  <a:lnTo>
                    <a:pt x="0" y="276987"/>
                  </a:lnTo>
                  <a:lnTo>
                    <a:pt x="18764" y="252698"/>
                  </a:lnTo>
                  <a:lnTo>
                    <a:pt x="18764" y="252698"/>
                  </a:lnTo>
                  <a:lnTo>
                    <a:pt x="24098" y="226409"/>
                  </a:lnTo>
                  <a:lnTo>
                    <a:pt x="71723" y="224028"/>
                  </a:lnTo>
                  <a:lnTo>
                    <a:pt x="66961" y="134207"/>
                  </a:lnTo>
                  <a:lnTo>
                    <a:pt x="98012" y="88201"/>
                  </a:lnTo>
                  <a:lnTo>
                    <a:pt x="98012" y="88201"/>
                  </a:lnTo>
                  <a:lnTo>
                    <a:pt x="129921" y="58674"/>
                  </a:lnTo>
                  <a:lnTo>
                    <a:pt x="129921" y="58674"/>
                  </a:lnTo>
                  <a:lnTo>
                    <a:pt x="140113" y="52768"/>
                  </a:lnTo>
                  <a:lnTo>
                    <a:pt x="140113" y="52768"/>
                  </a:lnTo>
                  <a:lnTo>
                    <a:pt x="166592" y="34004"/>
                  </a:lnTo>
                  <a:lnTo>
                    <a:pt x="166592" y="34004"/>
                  </a:lnTo>
                  <a:lnTo>
                    <a:pt x="178499" y="31433"/>
                  </a:lnTo>
                  <a:lnTo>
                    <a:pt x="178499" y="31433"/>
                  </a:lnTo>
                  <a:lnTo>
                    <a:pt x="247364" y="44005"/>
                  </a:lnTo>
                  <a:lnTo>
                    <a:pt x="247364" y="44005"/>
                  </a:lnTo>
                  <a:lnTo>
                    <a:pt x="286893" y="0"/>
                  </a:lnTo>
                  <a:lnTo>
                    <a:pt x="286893" y="0"/>
                  </a:lnTo>
                  <a:lnTo>
                    <a:pt x="310896" y="17621"/>
                  </a:lnTo>
                  <a:lnTo>
                    <a:pt x="310896" y="17621"/>
                  </a:lnTo>
                  <a:lnTo>
                    <a:pt x="329851" y="30480"/>
                  </a:lnTo>
                  <a:lnTo>
                    <a:pt x="329851" y="30480"/>
                  </a:lnTo>
                  <a:close/>
                </a:path>
              </a:pathLst>
            </a:custGeom>
            <a:solidFill>
              <a:srgbClr val="96CAC5"/>
            </a:solidFill>
            <a:ln w="4763" cap="flat">
              <a:solidFill>
                <a:srgbClr val="FFFFFF"/>
              </a:solidFill>
              <a:prstDash val="solid"/>
              <a:miter/>
            </a:ln>
          </p:spPr>
          <p:txBody>
            <a:bodyPr rtlCol="0" anchor="ctr"/>
            <a:lstStyle/>
            <a:p>
              <a:endParaRPr lang="en-BE" dirty="0"/>
            </a:p>
          </p:txBody>
        </p:sp>
        <p:sp>
          <p:nvSpPr>
            <p:cNvPr id="105" name="Freeform: Shape 104">
              <a:extLst>
                <a:ext uri="{FF2B5EF4-FFF2-40B4-BE49-F238E27FC236}">
                  <a16:creationId xmlns:a16="http://schemas.microsoft.com/office/drawing/2014/main" id="{CDB23A5F-C5BD-49A6-AF7C-86B2200F9634}"/>
                </a:ext>
              </a:extLst>
            </p:cNvPr>
            <p:cNvSpPr/>
            <p:nvPr/>
          </p:nvSpPr>
          <p:spPr>
            <a:xfrm>
              <a:off x="3733553" y="2868147"/>
              <a:ext cx="5160919" cy="2958927"/>
            </a:xfrm>
            <a:custGeom>
              <a:avLst/>
              <a:gdLst>
                <a:gd name="connsiteX0" fmla="*/ 231511 w 5160919"/>
                <a:gd name="connsiteY0" fmla="*/ 3049 h 2958927"/>
                <a:gd name="connsiteX1" fmla="*/ 252334 w 5160919"/>
                <a:gd name="connsiteY1" fmla="*/ 20377 h 2958927"/>
                <a:gd name="connsiteX2" fmla="*/ 243336 w 5160919"/>
                <a:gd name="connsiteY2" fmla="*/ 66263 h 2958927"/>
                <a:gd name="connsiteX3" fmla="*/ 273604 w 5160919"/>
                <a:gd name="connsiteY3" fmla="*/ 72659 h 2958927"/>
                <a:gd name="connsiteX4" fmla="*/ 258433 w 5160919"/>
                <a:gd name="connsiteY4" fmla="*/ 88648 h 2958927"/>
                <a:gd name="connsiteX5" fmla="*/ 197375 w 5160919"/>
                <a:gd name="connsiteY5" fmla="*/ 139294 h 2958927"/>
                <a:gd name="connsiteX6" fmla="*/ 143384 w 5160919"/>
                <a:gd name="connsiteY6" fmla="*/ 154539 h 2958927"/>
                <a:gd name="connsiteX7" fmla="*/ 152531 w 5160919"/>
                <a:gd name="connsiteY7" fmla="*/ 184659 h 2958927"/>
                <a:gd name="connsiteX8" fmla="*/ 100176 w 5160919"/>
                <a:gd name="connsiteY8" fmla="*/ 271671 h 2958927"/>
                <a:gd name="connsiteX9" fmla="*/ 31681 w 5160919"/>
                <a:gd name="connsiteY9" fmla="*/ 239915 h 2958927"/>
                <a:gd name="connsiteX10" fmla="*/ 41795 w 5160919"/>
                <a:gd name="connsiteY10" fmla="*/ 226678 h 2958927"/>
                <a:gd name="connsiteX11" fmla="*/ 0 w 5160919"/>
                <a:gd name="connsiteY11" fmla="*/ 175362 h 2958927"/>
                <a:gd name="connsiteX12" fmla="*/ 15171 w 5160919"/>
                <a:gd name="connsiteY12" fmla="*/ 162794 h 2958927"/>
                <a:gd name="connsiteX13" fmla="*/ 1413 w 5160919"/>
                <a:gd name="connsiteY13" fmla="*/ 140707 h 2958927"/>
                <a:gd name="connsiteX14" fmla="*/ 40011 w 5160919"/>
                <a:gd name="connsiteY14" fmla="*/ 118322 h 2958927"/>
                <a:gd name="connsiteX15" fmla="*/ 52728 w 5160919"/>
                <a:gd name="connsiteY15" fmla="*/ 130890 h 2958927"/>
                <a:gd name="connsiteX16" fmla="*/ 53174 w 5160919"/>
                <a:gd name="connsiteY16" fmla="*/ 114455 h 2958927"/>
                <a:gd name="connsiteX17" fmla="*/ 78236 w 5160919"/>
                <a:gd name="connsiteY17" fmla="*/ 134311 h 2958927"/>
                <a:gd name="connsiteX18" fmla="*/ 116537 w 5160919"/>
                <a:gd name="connsiteY18" fmla="*/ 124940 h 2958927"/>
                <a:gd name="connsiteX19" fmla="*/ 115644 w 5160919"/>
                <a:gd name="connsiteY19" fmla="*/ 107613 h 2958927"/>
                <a:gd name="connsiteX20" fmla="*/ 173652 w 5160919"/>
                <a:gd name="connsiteY20" fmla="*/ 86863 h 2958927"/>
                <a:gd name="connsiteX21" fmla="*/ 139368 w 5160919"/>
                <a:gd name="connsiteY21" fmla="*/ 41647 h 2958927"/>
                <a:gd name="connsiteX22" fmla="*/ 4119156 w 5160919"/>
                <a:gd name="connsiteY22" fmla="*/ 0 h 2958927"/>
                <a:gd name="connsiteX23" fmla="*/ 4127263 w 5160919"/>
                <a:gd name="connsiteY23" fmla="*/ 223 h 2958927"/>
                <a:gd name="connsiteX24" fmla="*/ 4138864 w 5160919"/>
                <a:gd name="connsiteY24" fmla="*/ 67304 h 2958927"/>
                <a:gd name="connsiteX25" fmla="*/ 4112240 w 5160919"/>
                <a:gd name="connsiteY25" fmla="*/ 122561 h 2958927"/>
                <a:gd name="connsiteX26" fmla="*/ 4158126 w 5160919"/>
                <a:gd name="connsiteY26" fmla="*/ 146954 h 2958927"/>
                <a:gd name="connsiteX27" fmla="*/ 4165191 w 5160919"/>
                <a:gd name="connsiteY27" fmla="*/ 147846 h 2958927"/>
                <a:gd name="connsiteX28" fmla="*/ 4185047 w 5160919"/>
                <a:gd name="connsiteY28" fmla="*/ 129402 h 2958927"/>
                <a:gd name="connsiteX29" fmla="*/ 4203417 w 5160919"/>
                <a:gd name="connsiteY29" fmla="*/ 143086 h 2958927"/>
                <a:gd name="connsiteX30" fmla="*/ 4205425 w 5160919"/>
                <a:gd name="connsiteY30" fmla="*/ 149482 h 2958927"/>
                <a:gd name="connsiteX31" fmla="*/ 4260830 w 5160919"/>
                <a:gd name="connsiteY31" fmla="*/ 149482 h 2958927"/>
                <a:gd name="connsiteX32" fmla="*/ 4313037 w 5160919"/>
                <a:gd name="connsiteY32" fmla="*/ 224446 h 2958927"/>
                <a:gd name="connsiteX33" fmla="*/ 4370449 w 5160919"/>
                <a:gd name="connsiteY33" fmla="*/ 217381 h 2958927"/>
                <a:gd name="connsiteX34" fmla="*/ 4401834 w 5160919"/>
                <a:gd name="connsiteY34" fmla="*/ 233817 h 2958927"/>
                <a:gd name="connsiteX35" fmla="*/ 4442365 w 5160919"/>
                <a:gd name="connsiteY35" fmla="*/ 175883 h 2958927"/>
                <a:gd name="connsiteX36" fmla="*/ 4415889 w 5160919"/>
                <a:gd name="connsiteY36" fmla="*/ 128213 h 2958927"/>
                <a:gd name="connsiteX37" fmla="*/ 4451810 w 5160919"/>
                <a:gd name="connsiteY37" fmla="*/ 138475 h 2958927"/>
                <a:gd name="connsiteX38" fmla="*/ 4516139 w 5160919"/>
                <a:gd name="connsiteY38" fmla="*/ 111628 h 2958927"/>
                <a:gd name="connsiteX39" fmla="*/ 4544102 w 5160919"/>
                <a:gd name="connsiteY39" fmla="*/ 132824 h 2958927"/>
                <a:gd name="connsiteX40" fmla="*/ 4601515 w 5160919"/>
                <a:gd name="connsiteY40" fmla="*/ 128956 h 2958927"/>
                <a:gd name="connsiteX41" fmla="*/ 4632750 w 5160919"/>
                <a:gd name="connsiteY41" fmla="*/ 154019 h 2958927"/>
                <a:gd name="connsiteX42" fmla="*/ 4629849 w 5160919"/>
                <a:gd name="connsiteY42" fmla="*/ 212399 h 2958927"/>
                <a:gd name="connsiteX43" fmla="*/ 4638699 w 5160919"/>
                <a:gd name="connsiteY43" fmla="*/ 190683 h 2958927"/>
                <a:gd name="connsiteX44" fmla="*/ 4741551 w 5160919"/>
                <a:gd name="connsiteY44" fmla="*/ 204367 h 2958927"/>
                <a:gd name="connsiteX45" fmla="*/ 4837637 w 5160919"/>
                <a:gd name="connsiteY45" fmla="*/ 366268 h 2958927"/>
                <a:gd name="connsiteX46" fmla="*/ 4817185 w 5160919"/>
                <a:gd name="connsiteY46" fmla="*/ 385158 h 2958927"/>
                <a:gd name="connsiteX47" fmla="*/ 4838751 w 5160919"/>
                <a:gd name="connsiteY47" fmla="*/ 409551 h 2958927"/>
                <a:gd name="connsiteX48" fmla="*/ 4828935 w 5160919"/>
                <a:gd name="connsiteY48" fmla="*/ 422938 h 2958927"/>
                <a:gd name="connsiteX49" fmla="*/ 4858757 w 5160919"/>
                <a:gd name="connsiteY49" fmla="*/ 407915 h 2958927"/>
                <a:gd name="connsiteX50" fmla="*/ 4961461 w 5160919"/>
                <a:gd name="connsiteY50" fmla="*/ 422715 h 2958927"/>
                <a:gd name="connsiteX51" fmla="*/ 4924722 w 5160919"/>
                <a:gd name="connsiteY51" fmla="*/ 507719 h 2958927"/>
                <a:gd name="connsiteX52" fmla="*/ 4898396 w 5160919"/>
                <a:gd name="connsiteY52" fmla="*/ 505265 h 2958927"/>
                <a:gd name="connsiteX53" fmla="*/ 4827225 w 5160919"/>
                <a:gd name="connsiteY53" fmla="*/ 579336 h 2958927"/>
                <a:gd name="connsiteX54" fmla="*/ 4830497 w 5160919"/>
                <a:gd name="connsiteY54" fmla="*/ 614066 h 2958927"/>
                <a:gd name="connsiteX55" fmla="*/ 4856080 w 5160919"/>
                <a:gd name="connsiteY55" fmla="*/ 625817 h 2958927"/>
                <a:gd name="connsiteX56" fmla="*/ 4845148 w 5160919"/>
                <a:gd name="connsiteY56" fmla="*/ 649243 h 2958927"/>
                <a:gd name="connsiteX57" fmla="*/ 4873185 w 5160919"/>
                <a:gd name="connsiteY57" fmla="*/ 662183 h 2958927"/>
                <a:gd name="connsiteX58" fmla="*/ 4899363 w 5160919"/>
                <a:gd name="connsiteY58" fmla="*/ 720265 h 2958927"/>
                <a:gd name="connsiteX59" fmla="*/ 4963172 w 5160919"/>
                <a:gd name="connsiteY59" fmla="*/ 697806 h 2958927"/>
                <a:gd name="connsiteX60" fmla="*/ 5079336 w 5160919"/>
                <a:gd name="connsiteY60" fmla="*/ 735213 h 2958927"/>
                <a:gd name="connsiteX61" fmla="*/ 5064611 w 5160919"/>
                <a:gd name="connsiteY61" fmla="*/ 795305 h 2958927"/>
                <a:gd name="connsiteX62" fmla="*/ 5109976 w 5160919"/>
                <a:gd name="connsiteY62" fmla="*/ 813152 h 2958927"/>
                <a:gd name="connsiteX63" fmla="*/ 5116372 w 5160919"/>
                <a:gd name="connsiteY63" fmla="*/ 854874 h 2958927"/>
                <a:gd name="connsiteX64" fmla="*/ 5065429 w 5160919"/>
                <a:gd name="connsiteY64" fmla="*/ 982342 h 2958927"/>
                <a:gd name="connsiteX65" fmla="*/ 5160919 w 5160919"/>
                <a:gd name="connsiteY65" fmla="*/ 1083634 h 2958927"/>
                <a:gd name="connsiteX66" fmla="*/ 5156606 w 5160919"/>
                <a:gd name="connsiteY66" fmla="*/ 1112563 h 2958927"/>
                <a:gd name="connsiteX67" fmla="*/ 5095846 w 5160919"/>
                <a:gd name="connsiteY67" fmla="*/ 1130858 h 2958927"/>
                <a:gd name="connsiteX68" fmla="*/ 5094061 w 5160919"/>
                <a:gd name="connsiteY68" fmla="*/ 1154136 h 2958927"/>
                <a:gd name="connsiteX69" fmla="*/ 5052265 w 5160919"/>
                <a:gd name="connsiteY69" fmla="*/ 1111894 h 2958927"/>
                <a:gd name="connsiteX70" fmla="*/ 5015973 w 5160919"/>
                <a:gd name="connsiteY70" fmla="*/ 1120447 h 2958927"/>
                <a:gd name="connsiteX71" fmla="*/ 4976632 w 5160919"/>
                <a:gd name="connsiteY71" fmla="*/ 1236983 h 2958927"/>
                <a:gd name="connsiteX72" fmla="*/ 4883001 w 5160919"/>
                <a:gd name="connsiteY72" fmla="*/ 1259293 h 2958927"/>
                <a:gd name="connsiteX73" fmla="*/ 4856675 w 5160919"/>
                <a:gd name="connsiteY73" fmla="*/ 1303320 h 2958927"/>
                <a:gd name="connsiteX74" fmla="*/ 4826927 w 5160919"/>
                <a:gd name="connsiteY74" fmla="*/ 1308526 h 2958927"/>
                <a:gd name="connsiteX75" fmla="*/ 4813169 w 5160919"/>
                <a:gd name="connsiteY75" fmla="*/ 1340951 h 2958927"/>
                <a:gd name="connsiteX76" fmla="*/ 4847899 w 5160919"/>
                <a:gd name="connsiteY76" fmla="*/ 1426847 h 2958927"/>
                <a:gd name="connsiteX77" fmla="*/ 4783198 w 5160919"/>
                <a:gd name="connsiteY77" fmla="*/ 1443283 h 2958927"/>
                <a:gd name="connsiteX78" fmla="*/ 4764382 w 5160919"/>
                <a:gd name="connsiteY78" fmla="*/ 1492143 h 2958927"/>
                <a:gd name="connsiteX79" fmla="*/ 4794651 w 5160919"/>
                <a:gd name="connsiteY79" fmla="*/ 1518470 h 2958927"/>
                <a:gd name="connsiteX80" fmla="*/ 4773827 w 5160919"/>
                <a:gd name="connsiteY80" fmla="*/ 1546210 h 2958927"/>
                <a:gd name="connsiteX81" fmla="*/ 4735006 w 5160919"/>
                <a:gd name="connsiteY81" fmla="*/ 1532674 h 2958927"/>
                <a:gd name="connsiteX82" fmla="*/ 4753227 w 5160919"/>
                <a:gd name="connsiteY82" fmla="*/ 1503448 h 2958927"/>
                <a:gd name="connsiteX83" fmla="*/ 4736197 w 5160919"/>
                <a:gd name="connsiteY83" fmla="*/ 1464255 h 2958927"/>
                <a:gd name="connsiteX84" fmla="*/ 4689716 w 5160919"/>
                <a:gd name="connsiteY84" fmla="*/ 1453174 h 2958927"/>
                <a:gd name="connsiteX85" fmla="*/ 4687559 w 5160919"/>
                <a:gd name="connsiteY85" fmla="*/ 1487012 h 2958927"/>
                <a:gd name="connsiteX86" fmla="*/ 4660266 w 5160919"/>
                <a:gd name="connsiteY86" fmla="*/ 1493705 h 2958927"/>
                <a:gd name="connsiteX87" fmla="*/ 4617132 w 5160919"/>
                <a:gd name="connsiteY87" fmla="*/ 1469609 h 2958927"/>
                <a:gd name="connsiteX88" fmla="*/ 4607612 w 5160919"/>
                <a:gd name="connsiteY88" fmla="*/ 1425733 h 2958927"/>
                <a:gd name="connsiteX89" fmla="*/ 4523651 w 5160919"/>
                <a:gd name="connsiteY89" fmla="*/ 1448935 h 2958927"/>
                <a:gd name="connsiteX90" fmla="*/ 4515471 w 5160919"/>
                <a:gd name="connsiteY90" fmla="*/ 1541897 h 2958927"/>
                <a:gd name="connsiteX91" fmla="*/ 4423253 w 5160919"/>
                <a:gd name="connsiteY91" fmla="*/ 1585998 h 2958927"/>
                <a:gd name="connsiteX92" fmla="*/ 4409420 w 5160919"/>
                <a:gd name="connsiteY92" fmla="*/ 1662673 h 2958927"/>
                <a:gd name="connsiteX93" fmla="*/ 4361527 w 5160919"/>
                <a:gd name="connsiteY93" fmla="*/ 1704915 h 2958927"/>
                <a:gd name="connsiteX94" fmla="*/ 4383466 w 5160919"/>
                <a:gd name="connsiteY94" fmla="*/ 1732580 h 2958927"/>
                <a:gd name="connsiteX95" fmla="*/ 4369335 w 5160919"/>
                <a:gd name="connsiteY95" fmla="*/ 1772813 h 2958927"/>
                <a:gd name="connsiteX96" fmla="*/ 4310435 w 5160919"/>
                <a:gd name="connsiteY96" fmla="*/ 1809403 h 2958927"/>
                <a:gd name="connsiteX97" fmla="*/ 4335646 w 5160919"/>
                <a:gd name="connsiteY97" fmla="*/ 1880723 h 2958927"/>
                <a:gd name="connsiteX98" fmla="*/ 4291917 w 5160919"/>
                <a:gd name="connsiteY98" fmla="*/ 1920213 h 2958927"/>
                <a:gd name="connsiteX99" fmla="*/ 4247222 w 5160919"/>
                <a:gd name="connsiteY99" fmla="*/ 1925865 h 2958927"/>
                <a:gd name="connsiteX100" fmla="*/ 4228406 w 5160919"/>
                <a:gd name="connsiteY100" fmla="*/ 2025594 h 2958927"/>
                <a:gd name="connsiteX101" fmla="*/ 4188767 w 5160919"/>
                <a:gd name="connsiteY101" fmla="*/ 2064117 h 2958927"/>
                <a:gd name="connsiteX102" fmla="*/ 4259269 w 5160919"/>
                <a:gd name="connsiteY102" fmla="*/ 2109780 h 2958927"/>
                <a:gd name="connsiteX103" fmla="*/ 4245511 w 5160919"/>
                <a:gd name="connsiteY103" fmla="*/ 2135735 h 2958927"/>
                <a:gd name="connsiteX104" fmla="*/ 4217399 w 5160919"/>
                <a:gd name="connsiteY104" fmla="*/ 2124357 h 2958927"/>
                <a:gd name="connsiteX105" fmla="*/ 4225059 w 5160919"/>
                <a:gd name="connsiteY105" fmla="*/ 2159012 h 2958927"/>
                <a:gd name="connsiteX106" fmla="*/ 4205426 w 5160919"/>
                <a:gd name="connsiteY106" fmla="*/ 2166896 h 2958927"/>
                <a:gd name="connsiteX107" fmla="*/ 4221787 w 5160919"/>
                <a:gd name="connsiteY107" fmla="*/ 2180728 h 2958927"/>
                <a:gd name="connsiteX108" fmla="*/ 4196130 w 5160919"/>
                <a:gd name="connsiteY108" fmla="*/ 2205568 h 2958927"/>
                <a:gd name="connsiteX109" fmla="*/ 4216135 w 5160919"/>
                <a:gd name="connsiteY109" fmla="*/ 2306635 h 2958927"/>
                <a:gd name="connsiteX110" fmla="*/ 4265144 w 5160919"/>
                <a:gd name="connsiteY110" fmla="*/ 2297042 h 2958927"/>
                <a:gd name="connsiteX111" fmla="*/ 4325458 w 5160919"/>
                <a:gd name="connsiteY111" fmla="*/ 2404431 h 2958927"/>
                <a:gd name="connsiteX112" fmla="*/ 4319732 w 5160919"/>
                <a:gd name="connsiteY112" fmla="*/ 2459613 h 2958927"/>
                <a:gd name="connsiteX113" fmla="*/ 4375136 w 5160919"/>
                <a:gd name="connsiteY113" fmla="*/ 2452474 h 2958927"/>
                <a:gd name="connsiteX114" fmla="*/ 4404884 w 5160919"/>
                <a:gd name="connsiteY114" fmla="*/ 2489732 h 2958927"/>
                <a:gd name="connsiteX115" fmla="*/ 4375136 w 5160919"/>
                <a:gd name="connsiteY115" fmla="*/ 2562168 h 2958927"/>
                <a:gd name="connsiteX116" fmla="*/ 4440804 w 5160919"/>
                <a:gd name="connsiteY116" fmla="*/ 2590503 h 2958927"/>
                <a:gd name="connsiteX117" fmla="*/ 4434259 w 5160919"/>
                <a:gd name="connsiteY117" fmla="*/ 2649775 h 2958927"/>
                <a:gd name="connsiteX118" fmla="*/ 4406669 w 5160919"/>
                <a:gd name="connsiteY118" fmla="*/ 2654460 h 2958927"/>
                <a:gd name="connsiteX119" fmla="*/ 4388820 w 5160919"/>
                <a:gd name="connsiteY119" fmla="*/ 2714327 h 2958927"/>
                <a:gd name="connsiteX120" fmla="*/ 4350967 w 5160919"/>
                <a:gd name="connsiteY120" fmla="*/ 2742141 h 2958927"/>
                <a:gd name="connsiteX121" fmla="*/ 4356618 w 5160919"/>
                <a:gd name="connsiteY121" fmla="*/ 2761552 h 2958927"/>
                <a:gd name="connsiteX122" fmla="*/ 4382796 w 5160919"/>
                <a:gd name="connsiteY122" fmla="*/ 2760213 h 2958927"/>
                <a:gd name="connsiteX123" fmla="*/ 4382945 w 5160919"/>
                <a:gd name="connsiteY123" fmla="*/ 2790630 h 2958927"/>
                <a:gd name="connsiteX124" fmla="*/ 4340406 w 5160919"/>
                <a:gd name="connsiteY124" fmla="*/ 2836888 h 2958927"/>
                <a:gd name="connsiteX125" fmla="*/ 4304932 w 5160919"/>
                <a:gd name="connsiteY125" fmla="*/ 2854067 h 2958927"/>
                <a:gd name="connsiteX126" fmla="*/ 4222456 w 5160919"/>
                <a:gd name="connsiteY126" fmla="*/ 2817105 h 2958927"/>
                <a:gd name="connsiteX127" fmla="*/ 4203121 w 5160919"/>
                <a:gd name="connsiteY127" fmla="*/ 2867825 h 2958927"/>
                <a:gd name="connsiteX128" fmla="*/ 4063901 w 5160919"/>
                <a:gd name="connsiteY128" fmla="*/ 2840012 h 2958927"/>
                <a:gd name="connsiteX129" fmla="*/ 4014595 w 5160919"/>
                <a:gd name="connsiteY129" fmla="*/ 2890731 h 2958927"/>
                <a:gd name="connsiteX130" fmla="*/ 4008348 w 5160919"/>
                <a:gd name="connsiteY130" fmla="*/ 2938030 h 2958927"/>
                <a:gd name="connsiteX131" fmla="*/ 3980310 w 5160919"/>
                <a:gd name="connsiteY131" fmla="*/ 2903820 h 2958927"/>
                <a:gd name="connsiteX132" fmla="*/ 3929070 w 5160919"/>
                <a:gd name="connsiteY132" fmla="*/ 2887607 h 2958927"/>
                <a:gd name="connsiteX133" fmla="*/ 3907280 w 5160919"/>
                <a:gd name="connsiteY133" fmla="*/ 2916909 h 2958927"/>
                <a:gd name="connsiteX134" fmla="*/ 3826069 w 5160919"/>
                <a:gd name="connsiteY134" fmla="*/ 2934460 h 2958927"/>
                <a:gd name="connsiteX135" fmla="*/ 3807700 w 5160919"/>
                <a:gd name="connsiteY135" fmla="*/ 2958927 h 2958927"/>
                <a:gd name="connsiteX136" fmla="*/ 3775349 w 5160919"/>
                <a:gd name="connsiteY136" fmla="*/ 2913190 h 2958927"/>
                <a:gd name="connsiteX137" fmla="*/ 3799891 w 5160919"/>
                <a:gd name="connsiteY137" fmla="*/ 2892962 h 2958927"/>
                <a:gd name="connsiteX138" fmla="*/ 3798032 w 5160919"/>
                <a:gd name="connsiteY138" fmla="*/ 2866040 h 2958927"/>
                <a:gd name="connsiteX139" fmla="*/ 3763896 w 5160919"/>
                <a:gd name="connsiteY139" fmla="*/ 2837334 h 2958927"/>
                <a:gd name="connsiteX140" fmla="*/ 3782712 w 5160919"/>
                <a:gd name="connsiteY140" fmla="*/ 2803794 h 2958927"/>
                <a:gd name="connsiteX141" fmla="*/ 3758244 w 5160919"/>
                <a:gd name="connsiteY141" fmla="*/ 2797770 h 2958927"/>
                <a:gd name="connsiteX142" fmla="*/ 3745230 w 5160919"/>
                <a:gd name="connsiteY142" fmla="*/ 2740803 h 2958927"/>
                <a:gd name="connsiteX143" fmla="*/ 3628767 w 5160919"/>
                <a:gd name="connsiteY143" fmla="*/ 2663086 h 2958927"/>
                <a:gd name="connsiteX144" fmla="*/ 3614042 w 5160919"/>
                <a:gd name="connsiteY144" fmla="*/ 2694099 h 2958927"/>
                <a:gd name="connsiteX145" fmla="*/ 3578122 w 5160919"/>
                <a:gd name="connsiteY145" fmla="*/ 2706964 h 2958927"/>
                <a:gd name="connsiteX146" fmla="*/ 3566967 w 5160919"/>
                <a:gd name="connsiteY146" fmla="*/ 2666210 h 2958927"/>
                <a:gd name="connsiteX147" fmla="*/ 3603482 w 5160919"/>
                <a:gd name="connsiteY147" fmla="*/ 2611624 h 2958927"/>
                <a:gd name="connsiteX148" fmla="*/ 3523164 w 5160919"/>
                <a:gd name="connsiteY148" fmla="*/ 2525801 h 2958927"/>
                <a:gd name="connsiteX149" fmla="*/ 3509703 w 5160919"/>
                <a:gd name="connsiteY149" fmla="*/ 2516431 h 2958927"/>
                <a:gd name="connsiteX150" fmla="*/ 3475270 w 5160919"/>
                <a:gd name="connsiteY150" fmla="*/ 2541865 h 2958927"/>
                <a:gd name="connsiteX151" fmla="*/ 3421054 w 5160919"/>
                <a:gd name="connsiteY151" fmla="*/ 2518662 h 2958927"/>
                <a:gd name="connsiteX152" fmla="*/ 3364311 w 5160919"/>
                <a:gd name="connsiteY152" fmla="*/ 2524016 h 2958927"/>
                <a:gd name="connsiteX153" fmla="*/ 3358362 w 5160919"/>
                <a:gd name="connsiteY153" fmla="*/ 2474114 h 2958927"/>
                <a:gd name="connsiteX154" fmla="*/ 3307939 w 5160919"/>
                <a:gd name="connsiteY154" fmla="*/ 2479246 h 2958927"/>
                <a:gd name="connsiteX155" fmla="*/ 3259897 w 5160919"/>
                <a:gd name="connsiteY155" fmla="*/ 2368957 h 2958927"/>
                <a:gd name="connsiteX156" fmla="*/ 3216465 w 5160919"/>
                <a:gd name="connsiteY156" fmla="*/ 2371634 h 2958927"/>
                <a:gd name="connsiteX157" fmla="*/ 3135329 w 5160919"/>
                <a:gd name="connsiteY157" fmla="*/ 2325376 h 2958927"/>
                <a:gd name="connsiteX158" fmla="*/ 3116959 w 5160919"/>
                <a:gd name="connsiteY158" fmla="*/ 2285589 h 2958927"/>
                <a:gd name="connsiteX159" fmla="*/ 3108767 w 5160919"/>
                <a:gd name="connsiteY159" fmla="*/ 2284880 h 2958927"/>
                <a:gd name="connsiteX160" fmla="*/ 3073570 w 5160919"/>
                <a:gd name="connsiteY160" fmla="*/ 2284880 h 2958927"/>
                <a:gd name="connsiteX161" fmla="*/ 3020724 w 5160919"/>
                <a:gd name="connsiteY161" fmla="*/ 2314444 h 2958927"/>
                <a:gd name="connsiteX162" fmla="*/ 2908501 w 5160919"/>
                <a:gd name="connsiteY162" fmla="*/ 2301057 h 2958927"/>
                <a:gd name="connsiteX163" fmla="*/ 2942190 w 5160919"/>
                <a:gd name="connsiteY163" fmla="*/ 2241785 h 2958927"/>
                <a:gd name="connsiteX164" fmla="*/ 2902105 w 5160919"/>
                <a:gd name="connsiteY164" fmla="*/ 2136404 h 2958927"/>
                <a:gd name="connsiteX165" fmla="*/ 2921812 w 5160919"/>
                <a:gd name="connsiteY165" fmla="*/ 2135735 h 2958927"/>
                <a:gd name="connsiteX166" fmla="*/ 2961600 w 5160919"/>
                <a:gd name="connsiteY166" fmla="*/ 2040616 h 2958927"/>
                <a:gd name="connsiteX167" fmla="*/ 2902402 w 5160919"/>
                <a:gd name="connsiteY167" fmla="*/ 1953901 h 2958927"/>
                <a:gd name="connsiteX168" fmla="*/ 2820820 w 5160919"/>
                <a:gd name="connsiteY168" fmla="*/ 1931666 h 2958927"/>
                <a:gd name="connsiteX169" fmla="*/ 2818811 w 5160919"/>
                <a:gd name="connsiteY169" fmla="*/ 1907867 h 2958927"/>
                <a:gd name="connsiteX170" fmla="*/ 2823571 w 5160919"/>
                <a:gd name="connsiteY170" fmla="*/ 1877153 h 2958927"/>
                <a:gd name="connsiteX171" fmla="*/ 2860161 w 5160919"/>
                <a:gd name="connsiteY171" fmla="*/ 1850678 h 2958927"/>
                <a:gd name="connsiteX172" fmla="*/ 2862317 w 5160919"/>
                <a:gd name="connsiteY172" fmla="*/ 1780175 h 2958927"/>
                <a:gd name="connsiteX173" fmla="*/ 2893404 w 5160919"/>
                <a:gd name="connsiteY173" fmla="*/ 1752361 h 2958927"/>
                <a:gd name="connsiteX174" fmla="*/ 2862912 w 5160919"/>
                <a:gd name="connsiteY174" fmla="*/ 1691899 h 2958927"/>
                <a:gd name="connsiteX175" fmla="*/ 2888942 w 5160919"/>
                <a:gd name="connsiteY175" fmla="*/ 1686991 h 2958927"/>
                <a:gd name="connsiteX176" fmla="*/ 2907757 w 5160919"/>
                <a:gd name="connsiteY176" fmla="*/ 1609647 h 2958927"/>
                <a:gd name="connsiteX177" fmla="*/ 2938025 w 5160919"/>
                <a:gd name="connsiteY177" fmla="*/ 1640213 h 2958927"/>
                <a:gd name="connsiteX178" fmla="*/ 2931778 w 5160919"/>
                <a:gd name="connsiteY178" fmla="*/ 1568892 h 2958927"/>
                <a:gd name="connsiteX179" fmla="*/ 2973128 w 5160919"/>
                <a:gd name="connsiteY179" fmla="*/ 1530667 h 2958927"/>
                <a:gd name="connsiteX180" fmla="*/ 2944941 w 5160919"/>
                <a:gd name="connsiteY180" fmla="*/ 1494151 h 2958927"/>
                <a:gd name="connsiteX181" fmla="*/ 2885298 w 5160919"/>
                <a:gd name="connsiteY181" fmla="*/ 1491251 h 2958927"/>
                <a:gd name="connsiteX182" fmla="*/ 2872581 w 5160919"/>
                <a:gd name="connsiteY182" fmla="*/ 1459272 h 2958927"/>
                <a:gd name="connsiteX183" fmla="*/ 2780289 w 5160919"/>
                <a:gd name="connsiteY183" fmla="*/ 1530890 h 2958927"/>
                <a:gd name="connsiteX184" fmla="*/ 2762068 w 5160919"/>
                <a:gd name="connsiteY184" fmla="*/ 1586890 h 2958927"/>
                <a:gd name="connsiteX185" fmla="*/ 2680039 w 5160919"/>
                <a:gd name="connsiteY185" fmla="*/ 1646757 h 2958927"/>
                <a:gd name="connsiteX186" fmla="*/ 2660406 w 5160919"/>
                <a:gd name="connsiteY186" fmla="*/ 1688330 h 2958927"/>
                <a:gd name="connsiteX187" fmla="*/ 2688591 w 5160919"/>
                <a:gd name="connsiteY187" fmla="*/ 1722911 h 2958927"/>
                <a:gd name="connsiteX188" fmla="*/ 2666206 w 5160919"/>
                <a:gd name="connsiteY188" fmla="*/ 1779729 h 2958927"/>
                <a:gd name="connsiteX189" fmla="*/ 2678774 w 5160919"/>
                <a:gd name="connsiteY189" fmla="*/ 1847107 h 2958927"/>
                <a:gd name="connsiteX190" fmla="*/ 2541935 w 5160919"/>
                <a:gd name="connsiteY190" fmla="*/ 1866816 h 2958927"/>
                <a:gd name="connsiteX191" fmla="*/ 2459906 w 5160919"/>
                <a:gd name="connsiteY191" fmla="*/ 1906083 h 2958927"/>
                <a:gd name="connsiteX192" fmla="*/ 2435885 w 5160919"/>
                <a:gd name="connsiteY192" fmla="*/ 1947803 h 2958927"/>
                <a:gd name="connsiteX193" fmla="*/ 2304683 w 5160919"/>
                <a:gd name="connsiteY193" fmla="*/ 1967680 h 2958927"/>
                <a:gd name="connsiteX194" fmla="*/ 2304551 w 5160919"/>
                <a:gd name="connsiteY194" fmla="*/ 1967958 h 2958927"/>
                <a:gd name="connsiteX195" fmla="*/ 2186081 w 5160919"/>
                <a:gd name="connsiteY195" fmla="*/ 1942375 h 2958927"/>
                <a:gd name="connsiteX196" fmla="*/ 2125619 w 5160919"/>
                <a:gd name="connsiteY196" fmla="*/ 1906306 h 2958927"/>
                <a:gd name="connsiteX197" fmla="*/ 1960520 w 5160919"/>
                <a:gd name="connsiteY197" fmla="*/ 1935682 h 2958927"/>
                <a:gd name="connsiteX198" fmla="*/ 1956355 w 5160919"/>
                <a:gd name="connsiteY198" fmla="*/ 1904075 h 2958927"/>
                <a:gd name="connsiteX199" fmla="*/ 1884440 w 5160919"/>
                <a:gd name="connsiteY199" fmla="*/ 1884813 h 2958927"/>
                <a:gd name="connsiteX200" fmla="*/ 1913518 w 5160919"/>
                <a:gd name="connsiteY200" fmla="*/ 1836325 h 2958927"/>
                <a:gd name="connsiteX201" fmla="*/ 1875887 w 5160919"/>
                <a:gd name="connsiteY201" fmla="*/ 1794826 h 2958927"/>
                <a:gd name="connsiteX202" fmla="*/ 1910618 w 5160919"/>
                <a:gd name="connsiteY202" fmla="*/ 1730349 h 2958927"/>
                <a:gd name="connsiteX203" fmla="*/ 1958511 w 5160919"/>
                <a:gd name="connsiteY203" fmla="*/ 1727671 h 2958927"/>
                <a:gd name="connsiteX204" fmla="*/ 2012057 w 5160919"/>
                <a:gd name="connsiteY204" fmla="*/ 1682975 h 2958927"/>
                <a:gd name="connsiteX205" fmla="*/ 1964312 w 5160919"/>
                <a:gd name="connsiteY205" fmla="*/ 1601764 h 2958927"/>
                <a:gd name="connsiteX206" fmla="*/ 1968328 w 5160919"/>
                <a:gd name="connsiteY206" fmla="*/ 1539666 h 2958927"/>
                <a:gd name="connsiteX207" fmla="*/ 1900801 w 5160919"/>
                <a:gd name="connsiteY207" fmla="*/ 1538550 h 2958927"/>
                <a:gd name="connsiteX208" fmla="*/ 1902512 w 5160919"/>
                <a:gd name="connsiteY208" fmla="*/ 1554317 h 2958927"/>
                <a:gd name="connsiteX209" fmla="*/ 1864434 w 5160919"/>
                <a:gd name="connsiteY209" fmla="*/ 1538104 h 2958927"/>
                <a:gd name="connsiteX210" fmla="*/ 1902883 w 5160919"/>
                <a:gd name="connsiteY210" fmla="*/ 1471469 h 2958927"/>
                <a:gd name="connsiteX211" fmla="*/ 1896636 w 5160919"/>
                <a:gd name="connsiteY211" fmla="*/ 1359246 h 2958927"/>
                <a:gd name="connsiteX212" fmla="*/ 1928615 w 5160919"/>
                <a:gd name="connsiteY212" fmla="*/ 1351809 h 2958927"/>
                <a:gd name="connsiteX213" fmla="*/ 1998522 w 5160919"/>
                <a:gd name="connsiteY213" fmla="*/ 1269260 h 2958927"/>
                <a:gd name="connsiteX214" fmla="*/ 1980153 w 5160919"/>
                <a:gd name="connsiteY214" fmla="*/ 1225679 h 2958927"/>
                <a:gd name="connsiteX215" fmla="*/ 1935903 w 5160919"/>
                <a:gd name="connsiteY215" fmla="*/ 1218242 h 2958927"/>
                <a:gd name="connsiteX216" fmla="*/ 1913369 w 5160919"/>
                <a:gd name="connsiteY216" fmla="*/ 1187081 h 2958927"/>
                <a:gd name="connsiteX217" fmla="*/ 1895297 w 5160919"/>
                <a:gd name="connsiteY217" fmla="*/ 1219134 h 2958927"/>
                <a:gd name="connsiteX218" fmla="*/ 1920434 w 5160919"/>
                <a:gd name="connsiteY218" fmla="*/ 1256840 h 2958927"/>
                <a:gd name="connsiteX219" fmla="*/ 1877598 w 5160919"/>
                <a:gd name="connsiteY219" fmla="*/ 1257509 h 2958927"/>
                <a:gd name="connsiteX220" fmla="*/ 1847627 w 5160919"/>
                <a:gd name="connsiteY220" fmla="*/ 1154805 h 2958927"/>
                <a:gd name="connsiteX221" fmla="*/ 1817508 w 5160919"/>
                <a:gd name="connsiteY221" fmla="*/ 1131305 h 2958927"/>
                <a:gd name="connsiteX222" fmla="*/ 1788876 w 5160919"/>
                <a:gd name="connsiteY222" fmla="*/ 1138072 h 2958927"/>
                <a:gd name="connsiteX223" fmla="*/ 1713912 w 5160919"/>
                <a:gd name="connsiteY223" fmla="*/ 1029344 h 2958927"/>
                <a:gd name="connsiteX224" fmla="*/ 1659548 w 5160919"/>
                <a:gd name="connsiteY224" fmla="*/ 1066231 h 2958927"/>
                <a:gd name="connsiteX225" fmla="*/ 1640137 w 5160919"/>
                <a:gd name="connsiteY225" fmla="*/ 1054035 h 2958927"/>
                <a:gd name="connsiteX226" fmla="*/ 1632626 w 5160919"/>
                <a:gd name="connsiteY226" fmla="*/ 1069429 h 2958927"/>
                <a:gd name="connsiteX227" fmla="*/ 1631436 w 5160919"/>
                <a:gd name="connsiteY227" fmla="*/ 1053142 h 2958927"/>
                <a:gd name="connsiteX228" fmla="*/ 1536541 w 5160919"/>
                <a:gd name="connsiteY228" fmla="*/ 1101705 h 2958927"/>
                <a:gd name="connsiteX229" fmla="*/ 1461428 w 5160919"/>
                <a:gd name="connsiteY229" fmla="*/ 1044962 h 2958927"/>
                <a:gd name="connsiteX230" fmla="*/ 1426698 w 5160919"/>
                <a:gd name="connsiteY230" fmla="*/ 1043846 h 2958927"/>
                <a:gd name="connsiteX231" fmla="*/ 1409593 w 5160919"/>
                <a:gd name="connsiteY231" fmla="*/ 1064001 h 2958927"/>
                <a:gd name="connsiteX232" fmla="*/ 1399925 w 5160919"/>
                <a:gd name="connsiteY232" fmla="*/ 1040053 h 2958927"/>
                <a:gd name="connsiteX233" fmla="*/ 1312838 w 5160919"/>
                <a:gd name="connsiteY233" fmla="*/ 1047044 h 2958927"/>
                <a:gd name="connsiteX234" fmla="*/ 1292907 w 5160919"/>
                <a:gd name="connsiteY234" fmla="*/ 1064893 h 2958927"/>
                <a:gd name="connsiteX235" fmla="*/ 1286809 w 5160919"/>
                <a:gd name="connsiteY235" fmla="*/ 1132718 h 2958927"/>
                <a:gd name="connsiteX236" fmla="*/ 1256838 w 5160919"/>
                <a:gd name="connsiteY236" fmla="*/ 1116207 h 2958927"/>
                <a:gd name="connsiteX237" fmla="*/ 1269556 w 5160919"/>
                <a:gd name="connsiteY237" fmla="*/ 1147592 h 2958927"/>
                <a:gd name="connsiteX238" fmla="*/ 1255500 w 5160919"/>
                <a:gd name="connsiteY238" fmla="*/ 1151236 h 2958927"/>
                <a:gd name="connsiteX239" fmla="*/ 1205598 w 5160919"/>
                <a:gd name="connsiteY239" fmla="*/ 1084377 h 2958927"/>
                <a:gd name="connsiteX240" fmla="*/ 1183436 w 5160919"/>
                <a:gd name="connsiteY240" fmla="*/ 1005472 h 2958927"/>
                <a:gd name="connsiteX241" fmla="*/ 1207457 w 5160919"/>
                <a:gd name="connsiteY241" fmla="*/ 930136 h 2958927"/>
                <a:gd name="connsiteX242" fmla="*/ 1185742 w 5160919"/>
                <a:gd name="connsiteY242" fmla="*/ 809211 h 2958927"/>
                <a:gd name="connsiteX243" fmla="*/ 1110406 w 5160919"/>
                <a:gd name="connsiteY243" fmla="*/ 719894 h 2958927"/>
                <a:gd name="connsiteX244" fmla="*/ 1073816 w 5160919"/>
                <a:gd name="connsiteY244" fmla="*/ 732388 h 2958927"/>
                <a:gd name="connsiteX245" fmla="*/ 1052695 w 5160919"/>
                <a:gd name="connsiteY245" fmla="*/ 709928 h 2958927"/>
                <a:gd name="connsiteX246" fmla="*/ 954157 w 5160919"/>
                <a:gd name="connsiteY246" fmla="*/ 739899 h 2958927"/>
                <a:gd name="connsiteX247" fmla="*/ 947537 w 5160919"/>
                <a:gd name="connsiteY247" fmla="*/ 714019 h 2958927"/>
                <a:gd name="connsiteX248" fmla="*/ 980557 w 5160919"/>
                <a:gd name="connsiteY248" fmla="*/ 657498 h 2958927"/>
                <a:gd name="connsiteX249" fmla="*/ 916749 w 5160919"/>
                <a:gd name="connsiteY249" fmla="*/ 635708 h 2958927"/>
                <a:gd name="connsiteX250" fmla="*/ 877110 w 5160919"/>
                <a:gd name="connsiteY250" fmla="*/ 696319 h 2958927"/>
                <a:gd name="connsiteX251" fmla="*/ 862236 w 5160919"/>
                <a:gd name="connsiteY251" fmla="*/ 687469 h 2958927"/>
                <a:gd name="connsiteX252" fmla="*/ 773960 w 5160919"/>
                <a:gd name="connsiteY252" fmla="*/ 731049 h 2958927"/>
                <a:gd name="connsiteX253" fmla="*/ 752839 w 5160919"/>
                <a:gd name="connsiteY253" fmla="*/ 702046 h 2958927"/>
                <a:gd name="connsiteX254" fmla="*/ 651697 w 5160919"/>
                <a:gd name="connsiteY254" fmla="*/ 655787 h 2958927"/>
                <a:gd name="connsiteX255" fmla="*/ 633476 w 5160919"/>
                <a:gd name="connsiteY255" fmla="*/ 623362 h 2958927"/>
                <a:gd name="connsiteX256" fmla="*/ 633625 w 5160919"/>
                <a:gd name="connsiteY256" fmla="*/ 495002 h 2958927"/>
                <a:gd name="connsiteX257" fmla="*/ 576212 w 5160919"/>
                <a:gd name="connsiteY257" fmla="*/ 352435 h 2958927"/>
                <a:gd name="connsiteX258" fmla="*/ 613843 w 5160919"/>
                <a:gd name="connsiteY258" fmla="*/ 310566 h 2958927"/>
                <a:gd name="connsiteX259" fmla="*/ 595920 w 5160919"/>
                <a:gd name="connsiteY259" fmla="*/ 281413 h 2958927"/>
                <a:gd name="connsiteX260" fmla="*/ 607224 w 5160919"/>
                <a:gd name="connsiteY260" fmla="*/ 253153 h 2958927"/>
                <a:gd name="connsiteX261" fmla="*/ 509280 w 5160919"/>
                <a:gd name="connsiteY261" fmla="*/ 202359 h 2958927"/>
                <a:gd name="connsiteX262" fmla="*/ 518279 w 5160919"/>
                <a:gd name="connsiteY262" fmla="*/ 177742 h 2958927"/>
                <a:gd name="connsiteX263" fmla="*/ 487043 w 5160919"/>
                <a:gd name="connsiteY263" fmla="*/ 128733 h 2958927"/>
                <a:gd name="connsiteX264" fmla="*/ 548398 w 5160919"/>
                <a:gd name="connsiteY264" fmla="*/ 105455 h 2958927"/>
                <a:gd name="connsiteX265" fmla="*/ 609753 w 5160919"/>
                <a:gd name="connsiteY265" fmla="*/ 138104 h 2958927"/>
                <a:gd name="connsiteX266" fmla="*/ 672966 w 5160919"/>
                <a:gd name="connsiteY266" fmla="*/ 130146 h 2958927"/>
                <a:gd name="connsiteX267" fmla="*/ 700037 w 5160919"/>
                <a:gd name="connsiteY267" fmla="*/ 207192 h 2958927"/>
                <a:gd name="connsiteX268" fmla="*/ 751128 w 5160919"/>
                <a:gd name="connsiteY268" fmla="*/ 234560 h 2958927"/>
                <a:gd name="connsiteX269" fmla="*/ 818284 w 5160919"/>
                <a:gd name="connsiteY269" fmla="*/ 150672 h 2958927"/>
                <a:gd name="connsiteX270" fmla="*/ 858517 w 5160919"/>
                <a:gd name="connsiteY270" fmla="*/ 144722 h 2958927"/>
                <a:gd name="connsiteX271" fmla="*/ 858517 w 5160919"/>
                <a:gd name="connsiteY271" fmla="*/ 135798 h 2958927"/>
                <a:gd name="connsiteX272" fmla="*/ 895479 w 5160919"/>
                <a:gd name="connsiteY272" fmla="*/ 102035 h 2958927"/>
                <a:gd name="connsiteX273" fmla="*/ 944935 w 5160919"/>
                <a:gd name="connsiteY273" fmla="*/ 125089 h 2958927"/>
                <a:gd name="connsiteX274" fmla="*/ 1009338 w 5160919"/>
                <a:gd name="connsiteY274" fmla="*/ 109769 h 2958927"/>
                <a:gd name="connsiteX275" fmla="*/ 1014098 w 5160919"/>
                <a:gd name="connsiteY275" fmla="*/ 180197 h 2958927"/>
                <a:gd name="connsiteX276" fmla="*/ 1113083 w 5160919"/>
                <a:gd name="connsiteY276" fmla="*/ 183618 h 2958927"/>
                <a:gd name="connsiteX277" fmla="*/ 1134352 w 5160919"/>
                <a:gd name="connsiteY277" fmla="*/ 206152 h 2958927"/>
                <a:gd name="connsiteX278" fmla="*/ 1142310 w 5160919"/>
                <a:gd name="connsiteY278" fmla="*/ 208680 h 2958927"/>
                <a:gd name="connsiteX279" fmla="*/ 1210879 w 5160919"/>
                <a:gd name="connsiteY279" fmla="*/ 91474 h 2958927"/>
                <a:gd name="connsiteX280" fmla="*/ 1258475 w 5160919"/>
                <a:gd name="connsiteY280" fmla="*/ 69312 h 2958927"/>
                <a:gd name="connsiteX281" fmla="*/ 1264424 w 5160919"/>
                <a:gd name="connsiteY281" fmla="*/ 102406 h 2958927"/>
                <a:gd name="connsiteX282" fmla="*/ 1328828 w 5160919"/>
                <a:gd name="connsiteY282" fmla="*/ 71395 h 2958927"/>
                <a:gd name="connsiteX283" fmla="*/ 1321763 w 5160919"/>
                <a:gd name="connsiteY283" fmla="*/ 94226 h 2958927"/>
                <a:gd name="connsiteX284" fmla="*/ 1352700 w 5160919"/>
                <a:gd name="connsiteY284" fmla="*/ 147846 h 2958927"/>
                <a:gd name="connsiteX285" fmla="*/ 1404461 w 5160919"/>
                <a:gd name="connsiteY285" fmla="*/ 142566 h 2958927"/>
                <a:gd name="connsiteX286" fmla="*/ 1445290 w 5160919"/>
                <a:gd name="connsiteY286" fmla="*/ 162199 h 2958927"/>
                <a:gd name="connsiteX287" fmla="*/ 1504487 w 5160919"/>
                <a:gd name="connsiteY287" fmla="*/ 140335 h 2958927"/>
                <a:gd name="connsiteX288" fmla="*/ 1527914 w 5160919"/>
                <a:gd name="connsiteY288" fmla="*/ 182948 h 2958927"/>
                <a:gd name="connsiteX289" fmla="*/ 1519361 w 5160919"/>
                <a:gd name="connsiteY289" fmla="*/ 234486 h 2958927"/>
                <a:gd name="connsiteX290" fmla="*/ 1551043 w 5160919"/>
                <a:gd name="connsiteY290" fmla="*/ 277769 h 2958927"/>
                <a:gd name="connsiteX291" fmla="*/ 1612546 w 5160919"/>
                <a:gd name="connsiteY291" fmla="*/ 282529 h 2958927"/>
                <a:gd name="connsiteX292" fmla="*/ 1622214 w 5160919"/>
                <a:gd name="connsiteY292" fmla="*/ 282529 h 2958927"/>
                <a:gd name="connsiteX293" fmla="*/ 1751394 w 5160919"/>
                <a:gd name="connsiteY293" fmla="*/ 253822 h 2958927"/>
                <a:gd name="connsiteX294" fmla="*/ 1764110 w 5160919"/>
                <a:gd name="connsiteY294" fmla="*/ 270257 h 2958927"/>
                <a:gd name="connsiteX295" fmla="*/ 1801592 w 5160919"/>
                <a:gd name="connsiteY295" fmla="*/ 223331 h 2958927"/>
                <a:gd name="connsiteX296" fmla="*/ 1801592 w 5160919"/>
                <a:gd name="connsiteY296" fmla="*/ 228611 h 2958927"/>
                <a:gd name="connsiteX297" fmla="*/ 1822119 w 5160919"/>
                <a:gd name="connsiteY297" fmla="*/ 241402 h 2958927"/>
                <a:gd name="connsiteX298" fmla="*/ 1840219 w 5160919"/>
                <a:gd name="connsiteY298" fmla="*/ 243874 h 2958927"/>
                <a:gd name="connsiteX299" fmla="*/ 1840562 w 5160919"/>
                <a:gd name="connsiteY299" fmla="*/ 243783 h 2958927"/>
                <a:gd name="connsiteX300" fmla="*/ 1822044 w 5160919"/>
                <a:gd name="connsiteY300" fmla="*/ 241328 h 2958927"/>
                <a:gd name="connsiteX301" fmla="*/ 1901470 w 5160919"/>
                <a:gd name="connsiteY301" fmla="*/ 187039 h 2958927"/>
                <a:gd name="connsiteX302" fmla="*/ 1936870 w 5160919"/>
                <a:gd name="connsiteY302" fmla="*/ 241105 h 2958927"/>
                <a:gd name="connsiteX303" fmla="*/ 1977847 w 5160919"/>
                <a:gd name="connsiteY303" fmla="*/ 236494 h 2958927"/>
                <a:gd name="connsiteX304" fmla="*/ 2035260 w 5160919"/>
                <a:gd name="connsiteY304" fmla="*/ 281190 h 2958927"/>
                <a:gd name="connsiteX305" fmla="*/ 2056828 w 5160919"/>
                <a:gd name="connsiteY305" fmla="*/ 257243 h 2958927"/>
                <a:gd name="connsiteX306" fmla="*/ 2120934 w 5160919"/>
                <a:gd name="connsiteY306" fmla="*/ 257243 h 2958927"/>
                <a:gd name="connsiteX307" fmla="*/ 2132461 w 5160919"/>
                <a:gd name="connsiteY307" fmla="*/ 210316 h 2958927"/>
                <a:gd name="connsiteX308" fmla="*/ 2162729 w 5160919"/>
                <a:gd name="connsiteY308" fmla="*/ 218274 h 2958927"/>
                <a:gd name="connsiteX309" fmla="*/ 2147558 w 5160919"/>
                <a:gd name="connsiteY309" fmla="*/ 191649 h 2958927"/>
                <a:gd name="connsiteX310" fmla="*/ 2162580 w 5160919"/>
                <a:gd name="connsiteY310" fmla="*/ 177520 h 2958927"/>
                <a:gd name="connsiteX311" fmla="*/ 2186750 w 5160919"/>
                <a:gd name="connsiteY311" fmla="*/ 217158 h 2958927"/>
                <a:gd name="connsiteX312" fmla="*/ 2217837 w 5160919"/>
                <a:gd name="connsiteY312" fmla="*/ 217827 h 2958927"/>
                <a:gd name="connsiteX313" fmla="*/ 2217837 w 5160919"/>
                <a:gd name="connsiteY313" fmla="*/ 189344 h 2958927"/>
                <a:gd name="connsiteX314" fmla="*/ 2392306 w 5160919"/>
                <a:gd name="connsiteY314" fmla="*/ 128510 h 2958927"/>
                <a:gd name="connsiteX315" fmla="*/ 2391042 w 5160919"/>
                <a:gd name="connsiteY315" fmla="*/ 158332 h 2958927"/>
                <a:gd name="connsiteX316" fmla="*/ 2438341 w 5160919"/>
                <a:gd name="connsiteY316" fmla="*/ 191873 h 2958927"/>
                <a:gd name="connsiteX317" fmla="*/ 2439308 w 5160919"/>
                <a:gd name="connsiteY317" fmla="*/ 166066 h 2958927"/>
                <a:gd name="connsiteX318" fmla="*/ 2510182 w 5160919"/>
                <a:gd name="connsiteY318" fmla="*/ 147846 h 2958927"/>
                <a:gd name="connsiteX319" fmla="*/ 2540301 w 5160919"/>
                <a:gd name="connsiteY319" fmla="*/ 109323 h 2958927"/>
                <a:gd name="connsiteX320" fmla="*/ 2552721 w 5160919"/>
                <a:gd name="connsiteY320" fmla="*/ 161307 h 2958927"/>
                <a:gd name="connsiteX321" fmla="*/ 2596598 w 5160919"/>
                <a:gd name="connsiteY321" fmla="*/ 157886 h 2958927"/>
                <a:gd name="connsiteX322" fmla="*/ 2627238 w 5160919"/>
                <a:gd name="connsiteY322" fmla="*/ 128213 h 2958927"/>
                <a:gd name="connsiteX323" fmla="*/ 2601210 w 5160919"/>
                <a:gd name="connsiteY323" fmla="*/ 90136 h 2958927"/>
                <a:gd name="connsiteX324" fmla="*/ 2608721 w 5160919"/>
                <a:gd name="connsiteY324" fmla="*/ 29004 h 2958927"/>
                <a:gd name="connsiteX325" fmla="*/ 2681379 w 5160919"/>
                <a:gd name="connsiteY325" fmla="*/ 51389 h 2958927"/>
                <a:gd name="connsiteX326" fmla="*/ 2708375 w 5160919"/>
                <a:gd name="connsiteY326" fmla="*/ 36739 h 2958927"/>
                <a:gd name="connsiteX327" fmla="*/ 2714176 w 5160919"/>
                <a:gd name="connsiteY327" fmla="*/ 52282 h 2958927"/>
                <a:gd name="connsiteX328" fmla="*/ 2727935 w 5160919"/>
                <a:gd name="connsiteY328" fmla="*/ 22385 h 2958927"/>
                <a:gd name="connsiteX329" fmla="*/ 2779026 w 5160919"/>
                <a:gd name="connsiteY329" fmla="*/ 11899 h 2958927"/>
                <a:gd name="connsiteX330" fmla="*/ 2824465 w 5160919"/>
                <a:gd name="connsiteY330" fmla="*/ 30789 h 2958927"/>
                <a:gd name="connsiteX331" fmla="*/ 2855403 w 5160919"/>
                <a:gd name="connsiteY331" fmla="*/ 80095 h 2958927"/>
                <a:gd name="connsiteX332" fmla="*/ 2888199 w 5160919"/>
                <a:gd name="connsiteY332" fmla="*/ 82178 h 2958927"/>
                <a:gd name="connsiteX333" fmla="*/ 2888497 w 5160919"/>
                <a:gd name="connsiteY333" fmla="*/ 111331 h 2958927"/>
                <a:gd name="connsiteX334" fmla="*/ 2979822 w 5160919"/>
                <a:gd name="connsiteY334" fmla="*/ 98391 h 2958927"/>
                <a:gd name="connsiteX335" fmla="*/ 2990829 w 5160919"/>
                <a:gd name="connsiteY335" fmla="*/ 98391 h 2958927"/>
                <a:gd name="connsiteX336" fmla="*/ 2990680 w 5160919"/>
                <a:gd name="connsiteY336" fmla="*/ 141673 h 2958927"/>
                <a:gd name="connsiteX337" fmla="*/ 3017677 w 5160919"/>
                <a:gd name="connsiteY337" fmla="*/ 156770 h 2958927"/>
                <a:gd name="connsiteX338" fmla="*/ 3099854 w 5160919"/>
                <a:gd name="connsiteY338" fmla="*/ 95416 h 2958927"/>
                <a:gd name="connsiteX339" fmla="*/ 3154143 w 5160919"/>
                <a:gd name="connsiteY339" fmla="*/ 140558 h 2958927"/>
                <a:gd name="connsiteX340" fmla="*/ 3192442 w 5160919"/>
                <a:gd name="connsiteY340" fmla="*/ 164058 h 2958927"/>
                <a:gd name="connsiteX341" fmla="*/ 3188873 w 5160919"/>
                <a:gd name="connsiteY341" fmla="*/ 200053 h 2958927"/>
                <a:gd name="connsiteX342" fmla="*/ 3225760 w 5160919"/>
                <a:gd name="connsiteY342" fmla="*/ 239023 h 2958927"/>
                <a:gd name="connsiteX343" fmla="*/ 3270753 w 5160919"/>
                <a:gd name="connsiteY343" fmla="*/ 234486 h 2958927"/>
                <a:gd name="connsiteX344" fmla="*/ 3364607 w 5160919"/>
                <a:gd name="connsiteY344" fmla="*/ 264754 h 2958927"/>
                <a:gd name="connsiteX345" fmla="*/ 3386769 w 5160919"/>
                <a:gd name="connsiteY345" fmla="*/ 244749 h 2958927"/>
                <a:gd name="connsiteX346" fmla="*/ 3368251 w 5160919"/>
                <a:gd name="connsiteY346" fmla="*/ 221249 h 2958927"/>
                <a:gd name="connsiteX347" fmla="*/ 3377919 w 5160919"/>
                <a:gd name="connsiteY347" fmla="*/ 199830 h 2958927"/>
                <a:gd name="connsiteX348" fmla="*/ 3458386 w 5160919"/>
                <a:gd name="connsiteY348" fmla="*/ 214630 h 2958927"/>
                <a:gd name="connsiteX349" fmla="*/ 3470509 w 5160919"/>
                <a:gd name="connsiteY349" fmla="*/ 193211 h 2958927"/>
                <a:gd name="connsiteX350" fmla="*/ 3499438 w 5160919"/>
                <a:gd name="connsiteY350" fmla="*/ 219686 h 2958927"/>
                <a:gd name="connsiteX351" fmla="*/ 3525170 w 5160919"/>
                <a:gd name="connsiteY351" fmla="*/ 189790 h 2958927"/>
                <a:gd name="connsiteX352" fmla="*/ 3565850 w 5160919"/>
                <a:gd name="connsiteY352" fmla="*/ 217381 h 2958927"/>
                <a:gd name="connsiteX353" fmla="*/ 3630254 w 5160919"/>
                <a:gd name="connsiteY353" fmla="*/ 150152 h 2958927"/>
                <a:gd name="connsiteX354" fmla="*/ 3685213 w 5160919"/>
                <a:gd name="connsiteY354" fmla="*/ 145838 h 2958927"/>
                <a:gd name="connsiteX355" fmla="*/ 3729759 w 5160919"/>
                <a:gd name="connsiteY355" fmla="*/ 211878 h 2958927"/>
                <a:gd name="connsiteX356" fmla="*/ 3772150 w 5160919"/>
                <a:gd name="connsiteY356" fmla="*/ 209647 h 2958927"/>
                <a:gd name="connsiteX357" fmla="*/ 3792378 w 5160919"/>
                <a:gd name="connsiteY357" fmla="*/ 167480 h 2958927"/>
                <a:gd name="connsiteX358" fmla="*/ 3814838 w 5160919"/>
                <a:gd name="connsiteY358" fmla="*/ 200945 h 2958927"/>
                <a:gd name="connsiteX359" fmla="*/ 3882811 w 5160919"/>
                <a:gd name="connsiteY359" fmla="*/ 159522 h 2958927"/>
                <a:gd name="connsiteX360" fmla="*/ 3886455 w 5160919"/>
                <a:gd name="connsiteY360" fmla="*/ 121147 h 2958927"/>
                <a:gd name="connsiteX361" fmla="*/ 3894635 w 5160919"/>
                <a:gd name="connsiteY361" fmla="*/ 125312 h 2958927"/>
                <a:gd name="connsiteX362" fmla="*/ 4006487 w 5160919"/>
                <a:gd name="connsiteY362" fmla="*/ 83517 h 2958927"/>
                <a:gd name="connsiteX363" fmla="*/ 4069403 w 5160919"/>
                <a:gd name="connsiteY363" fmla="*/ 14130 h 2958927"/>
                <a:gd name="connsiteX364" fmla="*/ 4115884 w 5160919"/>
                <a:gd name="connsiteY364" fmla="*/ 17328 h 295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Lst>
              <a:rect l="l" t="t" r="r" b="b"/>
              <a:pathLst>
                <a:path w="5160919" h="2958927">
                  <a:moveTo>
                    <a:pt x="231511" y="3049"/>
                  </a:moveTo>
                  <a:lnTo>
                    <a:pt x="252334" y="20377"/>
                  </a:lnTo>
                  <a:lnTo>
                    <a:pt x="243336" y="66263"/>
                  </a:lnTo>
                  <a:lnTo>
                    <a:pt x="273604" y="72659"/>
                  </a:lnTo>
                  <a:lnTo>
                    <a:pt x="258433" y="88648"/>
                  </a:lnTo>
                  <a:lnTo>
                    <a:pt x="197375" y="139294"/>
                  </a:lnTo>
                  <a:lnTo>
                    <a:pt x="143384" y="154539"/>
                  </a:lnTo>
                  <a:lnTo>
                    <a:pt x="152531" y="184659"/>
                  </a:lnTo>
                  <a:lnTo>
                    <a:pt x="100176" y="271671"/>
                  </a:lnTo>
                  <a:lnTo>
                    <a:pt x="31681" y="239915"/>
                  </a:lnTo>
                  <a:lnTo>
                    <a:pt x="41795" y="226678"/>
                  </a:lnTo>
                  <a:lnTo>
                    <a:pt x="0" y="175362"/>
                  </a:lnTo>
                  <a:lnTo>
                    <a:pt x="15171" y="162794"/>
                  </a:lnTo>
                  <a:lnTo>
                    <a:pt x="1413" y="140707"/>
                  </a:lnTo>
                  <a:lnTo>
                    <a:pt x="40011" y="118322"/>
                  </a:lnTo>
                  <a:lnTo>
                    <a:pt x="52728" y="130890"/>
                  </a:lnTo>
                  <a:lnTo>
                    <a:pt x="53174" y="114455"/>
                  </a:lnTo>
                  <a:lnTo>
                    <a:pt x="78236" y="134311"/>
                  </a:lnTo>
                  <a:lnTo>
                    <a:pt x="116537" y="124940"/>
                  </a:lnTo>
                  <a:lnTo>
                    <a:pt x="115644" y="107613"/>
                  </a:lnTo>
                  <a:lnTo>
                    <a:pt x="173652" y="86863"/>
                  </a:lnTo>
                  <a:lnTo>
                    <a:pt x="139368" y="41647"/>
                  </a:lnTo>
                  <a:close/>
                  <a:moveTo>
                    <a:pt x="4119156" y="0"/>
                  </a:moveTo>
                  <a:lnTo>
                    <a:pt x="4127263" y="223"/>
                  </a:lnTo>
                  <a:lnTo>
                    <a:pt x="4138864" y="67304"/>
                  </a:lnTo>
                  <a:lnTo>
                    <a:pt x="4112240" y="122561"/>
                  </a:lnTo>
                  <a:lnTo>
                    <a:pt x="4158126" y="146954"/>
                  </a:lnTo>
                  <a:lnTo>
                    <a:pt x="4165191" y="147846"/>
                  </a:lnTo>
                  <a:lnTo>
                    <a:pt x="4185047" y="129402"/>
                  </a:lnTo>
                  <a:lnTo>
                    <a:pt x="4203417" y="143086"/>
                  </a:lnTo>
                  <a:lnTo>
                    <a:pt x="4205425" y="149482"/>
                  </a:lnTo>
                  <a:lnTo>
                    <a:pt x="4260830" y="149482"/>
                  </a:lnTo>
                  <a:lnTo>
                    <a:pt x="4313037" y="224446"/>
                  </a:lnTo>
                  <a:lnTo>
                    <a:pt x="4370449" y="217381"/>
                  </a:lnTo>
                  <a:lnTo>
                    <a:pt x="4401834" y="233817"/>
                  </a:lnTo>
                  <a:lnTo>
                    <a:pt x="4442365" y="175883"/>
                  </a:lnTo>
                  <a:lnTo>
                    <a:pt x="4415889" y="128213"/>
                  </a:lnTo>
                  <a:lnTo>
                    <a:pt x="4451810" y="138475"/>
                  </a:lnTo>
                  <a:lnTo>
                    <a:pt x="4516139" y="111628"/>
                  </a:lnTo>
                  <a:lnTo>
                    <a:pt x="4544102" y="132824"/>
                  </a:lnTo>
                  <a:lnTo>
                    <a:pt x="4601515" y="128956"/>
                  </a:lnTo>
                  <a:lnTo>
                    <a:pt x="4632750" y="154019"/>
                  </a:lnTo>
                  <a:lnTo>
                    <a:pt x="4629849" y="212399"/>
                  </a:lnTo>
                  <a:lnTo>
                    <a:pt x="4638699" y="190683"/>
                  </a:lnTo>
                  <a:lnTo>
                    <a:pt x="4741551" y="204367"/>
                  </a:lnTo>
                  <a:lnTo>
                    <a:pt x="4837637" y="366268"/>
                  </a:lnTo>
                  <a:lnTo>
                    <a:pt x="4817185" y="385158"/>
                  </a:lnTo>
                  <a:lnTo>
                    <a:pt x="4838751" y="409551"/>
                  </a:lnTo>
                  <a:lnTo>
                    <a:pt x="4828935" y="422938"/>
                  </a:lnTo>
                  <a:lnTo>
                    <a:pt x="4858757" y="407915"/>
                  </a:lnTo>
                  <a:lnTo>
                    <a:pt x="4961461" y="422715"/>
                  </a:lnTo>
                  <a:lnTo>
                    <a:pt x="4924722" y="507719"/>
                  </a:lnTo>
                  <a:lnTo>
                    <a:pt x="4898396" y="505265"/>
                  </a:lnTo>
                  <a:lnTo>
                    <a:pt x="4827225" y="579336"/>
                  </a:lnTo>
                  <a:lnTo>
                    <a:pt x="4830497" y="614066"/>
                  </a:lnTo>
                  <a:lnTo>
                    <a:pt x="4856080" y="625817"/>
                  </a:lnTo>
                  <a:lnTo>
                    <a:pt x="4845148" y="649243"/>
                  </a:lnTo>
                  <a:lnTo>
                    <a:pt x="4873185" y="662183"/>
                  </a:lnTo>
                  <a:lnTo>
                    <a:pt x="4899363" y="720265"/>
                  </a:lnTo>
                  <a:lnTo>
                    <a:pt x="4963172" y="697806"/>
                  </a:lnTo>
                  <a:lnTo>
                    <a:pt x="5079336" y="735213"/>
                  </a:lnTo>
                  <a:lnTo>
                    <a:pt x="5064611" y="795305"/>
                  </a:lnTo>
                  <a:lnTo>
                    <a:pt x="5109976" y="813152"/>
                  </a:lnTo>
                  <a:lnTo>
                    <a:pt x="5116372" y="854874"/>
                  </a:lnTo>
                  <a:lnTo>
                    <a:pt x="5065429" y="982342"/>
                  </a:lnTo>
                  <a:lnTo>
                    <a:pt x="5160919" y="1083634"/>
                  </a:lnTo>
                  <a:lnTo>
                    <a:pt x="5156606" y="1112563"/>
                  </a:lnTo>
                  <a:lnTo>
                    <a:pt x="5095846" y="1130858"/>
                  </a:lnTo>
                  <a:lnTo>
                    <a:pt x="5094061" y="1154136"/>
                  </a:lnTo>
                  <a:lnTo>
                    <a:pt x="5052265" y="1111894"/>
                  </a:lnTo>
                  <a:lnTo>
                    <a:pt x="5015973" y="1120447"/>
                  </a:lnTo>
                  <a:lnTo>
                    <a:pt x="4976632" y="1236983"/>
                  </a:lnTo>
                  <a:lnTo>
                    <a:pt x="4883001" y="1259293"/>
                  </a:lnTo>
                  <a:lnTo>
                    <a:pt x="4856675" y="1303320"/>
                  </a:lnTo>
                  <a:lnTo>
                    <a:pt x="4826927" y="1308526"/>
                  </a:lnTo>
                  <a:lnTo>
                    <a:pt x="4813169" y="1340951"/>
                  </a:lnTo>
                  <a:lnTo>
                    <a:pt x="4847899" y="1426847"/>
                  </a:lnTo>
                  <a:lnTo>
                    <a:pt x="4783198" y="1443283"/>
                  </a:lnTo>
                  <a:lnTo>
                    <a:pt x="4764382" y="1492143"/>
                  </a:lnTo>
                  <a:lnTo>
                    <a:pt x="4794651" y="1518470"/>
                  </a:lnTo>
                  <a:lnTo>
                    <a:pt x="4773827" y="1546210"/>
                  </a:lnTo>
                  <a:lnTo>
                    <a:pt x="4735006" y="1532674"/>
                  </a:lnTo>
                  <a:lnTo>
                    <a:pt x="4753227" y="1503448"/>
                  </a:lnTo>
                  <a:lnTo>
                    <a:pt x="4736197" y="1464255"/>
                  </a:lnTo>
                  <a:lnTo>
                    <a:pt x="4689716" y="1453174"/>
                  </a:lnTo>
                  <a:lnTo>
                    <a:pt x="4687559" y="1487012"/>
                  </a:lnTo>
                  <a:lnTo>
                    <a:pt x="4660266" y="1493705"/>
                  </a:lnTo>
                  <a:lnTo>
                    <a:pt x="4617132" y="1469609"/>
                  </a:lnTo>
                  <a:lnTo>
                    <a:pt x="4607612" y="1425733"/>
                  </a:lnTo>
                  <a:lnTo>
                    <a:pt x="4523651" y="1448935"/>
                  </a:lnTo>
                  <a:lnTo>
                    <a:pt x="4515471" y="1541897"/>
                  </a:lnTo>
                  <a:lnTo>
                    <a:pt x="4423253" y="1585998"/>
                  </a:lnTo>
                  <a:lnTo>
                    <a:pt x="4409420" y="1662673"/>
                  </a:lnTo>
                  <a:lnTo>
                    <a:pt x="4361527" y="1704915"/>
                  </a:lnTo>
                  <a:lnTo>
                    <a:pt x="4383466" y="1732580"/>
                  </a:lnTo>
                  <a:lnTo>
                    <a:pt x="4369335" y="1772813"/>
                  </a:lnTo>
                  <a:lnTo>
                    <a:pt x="4310435" y="1809403"/>
                  </a:lnTo>
                  <a:lnTo>
                    <a:pt x="4335646" y="1880723"/>
                  </a:lnTo>
                  <a:lnTo>
                    <a:pt x="4291917" y="1920213"/>
                  </a:lnTo>
                  <a:lnTo>
                    <a:pt x="4247222" y="1925865"/>
                  </a:lnTo>
                  <a:lnTo>
                    <a:pt x="4228406" y="2025594"/>
                  </a:lnTo>
                  <a:lnTo>
                    <a:pt x="4188767" y="2064117"/>
                  </a:lnTo>
                  <a:lnTo>
                    <a:pt x="4259269" y="2109780"/>
                  </a:lnTo>
                  <a:lnTo>
                    <a:pt x="4245511" y="2135735"/>
                  </a:lnTo>
                  <a:lnTo>
                    <a:pt x="4217399" y="2124357"/>
                  </a:lnTo>
                  <a:lnTo>
                    <a:pt x="4225059" y="2159012"/>
                  </a:lnTo>
                  <a:lnTo>
                    <a:pt x="4205426" y="2166896"/>
                  </a:lnTo>
                  <a:lnTo>
                    <a:pt x="4221787" y="2180728"/>
                  </a:lnTo>
                  <a:lnTo>
                    <a:pt x="4196130" y="2205568"/>
                  </a:lnTo>
                  <a:lnTo>
                    <a:pt x="4216135" y="2306635"/>
                  </a:lnTo>
                  <a:lnTo>
                    <a:pt x="4265144" y="2297042"/>
                  </a:lnTo>
                  <a:lnTo>
                    <a:pt x="4325458" y="2404431"/>
                  </a:lnTo>
                  <a:lnTo>
                    <a:pt x="4319732" y="2459613"/>
                  </a:lnTo>
                  <a:lnTo>
                    <a:pt x="4375136" y="2452474"/>
                  </a:lnTo>
                  <a:lnTo>
                    <a:pt x="4404884" y="2489732"/>
                  </a:lnTo>
                  <a:lnTo>
                    <a:pt x="4375136" y="2562168"/>
                  </a:lnTo>
                  <a:lnTo>
                    <a:pt x="4440804" y="2590503"/>
                  </a:lnTo>
                  <a:lnTo>
                    <a:pt x="4434259" y="2649775"/>
                  </a:lnTo>
                  <a:lnTo>
                    <a:pt x="4406669" y="2654460"/>
                  </a:lnTo>
                  <a:lnTo>
                    <a:pt x="4388820" y="2714327"/>
                  </a:lnTo>
                  <a:lnTo>
                    <a:pt x="4350967" y="2742141"/>
                  </a:lnTo>
                  <a:lnTo>
                    <a:pt x="4356618" y="2761552"/>
                  </a:lnTo>
                  <a:lnTo>
                    <a:pt x="4382796" y="2760213"/>
                  </a:lnTo>
                  <a:lnTo>
                    <a:pt x="4382945" y="2790630"/>
                  </a:lnTo>
                  <a:lnTo>
                    <a:pt x="4340406" y="2836888"/>
                  </a:lnTo>
                  <a:lnTo>
                    <a:pt x="4304932" y="2854067"/>
                  </a:lnTo>
                  <a:lnTo>
                    <a:pt x="4222456" y="2817105"/>
                  </a:lnTo>
                  <a:lnTo>
                    <a:pt x="4203121" y="2867825"/>
                  </a:lnTo>
                  <a:lnTo>
                    <a:pt x="4063901" y="2840012"/>
                  </a:lnTo>
                  <a:lnTo>
                    <a:pt x="4014595" y="2890731"/>
                  </a:lnTo>
                  <a:lnTo>
                    <a:pt x="4008348" y="2938030"/>
                  </a:lnTo>
                  <a:lnTo>
                    <a:pt x="3980310" y="2903820"/>
                  </a:lnTo>
                  <a:lnTo>
                    <a:pt x="3929070" y="2887607"/>
                  </a:lnTo>
                  <a:lnTo>
                    <a:pt x="3907280" y="2916909"/>
                  </a:lnTo>
                  <a:lnTo>
                    <a:pt x="3826069" y="2934460"/>
                  </a:lnTo>
                  <a:lnTo>
                    <a:pt x="3807700" y="2958927"/>
                  </a:lnTo>
                  <a:lnTo>
                    <a:pt x="3775349" y="2913190"/>
                  </a:lnTo>
                  <a:lnTo>
                    <a:pt x="3799891" y="2892962"/>
                  </a:lnTo>
                  <a:lnTo>
                    <a:pt x="3798032" y="2866040"/>
                  </a:lnTo>
                  <a:lnTo>
                    <a:pt x="3763896" y="2837334"/>
                  </a:lnTo>
                  <a:lnTo>
                    <a:pt x="3782712" y="2803794"/>
                  </a:lnTo>
                  <a:lnTo>
                    <a:pt x="3758244" y="2797770"/>
                  </a:lnTo>
                  <a:lnTo>
                    <a:pt x="3745230" y="2740803"/>
                  </a:lnTo>
                  <a:lnTo>
                    <a:pt x="3628767" y="2663086"/>
                  </a:lnTo>
                  <a:lnTo>
                    <a:pt x="3614042" y="2694099"/>
                  </a:lnTo>
                  <a:lnTo>
                    <a:pt x="3578122" y="2706964"/>
                  </a:lnTo>
                  <a:lnTo>
                    <a:pt x="3566967" y="2666210"/>
                  </a:lnTo>
                  <a:lnTo>
                    <a:pt x="3603482" y="2611624"/>
                  </a:lnTo>
                  <a:lnTo>
                    <a:pt x="3523164" y="2525801"/>
                  </a:lnTo>
                  <a:lnTo>
                    <a:pt x="3509703" y="2516431"/>
                  </a:lnTo>
                  <a:lnTo>
                    <a:pt x="3475270" y="2541865"/>
                  </a:lnTo>
                  <a:lnTo>
                    <a:pt x="3421054" y="2518662"/>
                  </a:lnTo>
                  <a:lnTo>
                    <a:pt x="3364311" y="2524016"/>
                  </a:lnTo>
                  <a:lnTo>
                    <a:pt x="3358362" y="2474114"/>
                  </a:lnTo>
                  <a:lnTo>
                    <a:pt x="3307939" y="2479246"/>
                  </a:lnTo>
                  <a:lnTo>
                    <a:pt x="3259897" y="2368957"/>
                  </a:lnTo>
                  <a:lnTo>
                    <a:pt x="3216465" y="2371634"/>
                  </a:lnTo>
                  <a:lnTo>
                    <a:pt x="3135329" y="2325376"/>
                  </a:lnTo>
                  <a:lnTo>
                    <a:pt x="3116959" y="2285589"/>
                  </a:lnTo>
                  <a:lnTo>
                    <a:pt x="3108767" y="2284880"/>
                  </a:lnTo>
                  <a:lnTo>
                    <a:pt x="3073570" y="2284880"/>
                  </a:lnTo>
                  <a:lnTo>
                    <a:pt x="3020724" y="2314444"/>
                  </a:lnTo>
                  <a:lnTo>
                    <a:pt x="2908501" y="2301057"/>
                  </a:lnTo>
                  <a:lnTo>
                    <a:pt x="2942190" y="2241785"/>
                  </a:lnTo>
                  <a:lnTo>
                    <a:pt x="2902105" y="2136404"/>
                  </a:lnTo>
                  <a:lnTo>
                    <a:pt x="2921812" y="2135735"/>
                  </a:lnTo>
                  <a:lnTo>
                    <a:pt x="2961600" y="2040616"/>
                  </a:lnTo>
                  <a:lnTo>
                    <a:pt x="2902402" y="1953901"/>
                  </a:lnTo>
                  <a:lnTo>
                    <a:pt x="2820820" y="1931666"/>
                  </a:lnTo>
                  <a:lnTo>
                    <a:pt x="2818811" y="1907867"/>
                  </a:lnTo>
                  <a:lnTo>
                    <a:pt x="2823571" y="1877153"/>
                  </a:lnTo>
                  <a:lnTo>
                    <a:pt x="2860161" y="1850678"/>
                  </a:lnTo>
                  <a:lnTo>
                    <a:pt x="2862317" y="1780175"/>
                  </a:lnTo>
                  <a:lnTo>
                    <a:pt x="2893404" y="1752361"/>
                  </a:lnTo>
                  <a:lnTo>
                    <a:pt x="2862912" y="1691899"/>
                  </a:lnTo>
                  <a:lnTo>
                    <a:pt x="2888942" y="1686991"/>
                  </a:lnTo>
                  <a:lnTo>
                    <a:pt x="2907757" y="1609647"/>
                  </a:lnTo>
                  <a:lnTo>
                    <a:pt x="2938025" y="1640213"/>
                  </a:lnTo>
                  <a:lnTo>
                    <a:pt x="2931778" y="1568892"/>
                  </a:lnTo>
                  <a:lnTo>
                    <a:pt x="2973128" y="1530667"/>
                  </a:lnTo>
                  <a:lnTo>
                    <a:pt x="2944941" y="1494151"/>
                  </a:lnTo>
                  <a:lnTo>
                    <a:pt x="2885298" y="1491251"/>
                  </a:lnTo>
                  <a:lnTo>
                    <a:pt x="2872581" y="1459272"/>
                  </a:lnTo>
                  <a:lnTo>
                    <a:pt x="2780289" y="1530890"/>
                  </a:lnTo>
                  <a:lnTo>
                    <a:pt x="2762068" y="1586890"/>
                  </a:lnTo>
                  <a:lnTo>
                    <a:pt x="2680039" y="1646757"/>
                  </a:lnTo>
                  <a:lnTo>
                    <a:pt x="2660406" y="1688330"/>
                  </a:lnTo>
                  <a:lnTo>
                    <a:pt x="2688591" y="1722911"/>
                  </a:lnTo>
                  <a:lnTo>
                    <a:pt x="2666206" y="1779729"/>
                  </a:lnTo>
                  <a:lnTo>
                    <a:pt x="2678774" y="1847107"/>
                  </a:lnTo>
                  <a:lnTo>
                    <a:pt x="2541935" y="1866816"/>
                  </a:lnTo>
                  <a:lnTo>
                    <a:pt x="2459906" y="1906083"/>
                  </a:lnTo>
                  <a:lnTo>
                    <a:pt x="2435885" y="1947803"/>
                  </a:lnTo>
                  <a:lnTo>
                    <a:pt x="2304683" y="1967680"/>
                  </a:lnTo>
                  <a:lnTo>
                    <a:pt x="2304551" y="1967958"/>
                  </a:lnTo>
                  <a:lnTo>
                    <a:pt x="2186081" y="1942375"/>
                  </a:lnTo>
                  <a:lnTo>
                    <a:pt x="2125619" y="1906306"/>
                  </a:lnTo>
                  <a:lnTo>
                    <a:pt x="1960520" y="1935682"/>
                  </a:lnTo>
                  <a:lnTo>
                    <a:pt x="1956355" y="1904075"/>
                  </a:lnTo>
                  <a:lnTo>
                    <a:pt x="1884440" y="1884813"/>
                  </a:lnTo>
                  <a:lnTo>
                    <a:pt x="1913518" y="1836325"/>
                  </a:lnTo>
                  <a:lnTo>
                    <a:pt x="1875887" y="1794826"/>
                  </a:lnTo>
                  <a:lnTo>
                    <a:pt x="1910618" y="1730349"/>
                  </a:lnTo>
                  <a:lnTo>
                    <a:pt x="1958511" y="1727671"/>
                  </a:lnTo>
                  <a:lnTo>
                    <a:pt x="2012057" y="1682975"/>
                  </a:lnTo>
                  <a:lnTo>
                    <a:pt x="1964312" y="1601764"/>
                  </a:lnTo>
                  <a:lnTo>
                    <a:pt x="1968328" y="1539666"/>
                  </a:lnTo>
                  <a:lnTo>
                    <a:pt x="1900801" y="1538550"/>
                  </a:lnTo>
                  <a:lnTo>
                    <a:pt x="1902512" y="1554317"/>
                  </a:lnTo>
                  <a:lnTo>
                    <a:pt x="1864434" y="1538104"/>
                  </a:lnTo>
                  <a:lnTo>
                    <a:pt x="1902883" y="1471469"/>
                  </a:lnTo>
                  <a:lnTo>
                    <a:pt x="1896636" y="1359246"/>
                  </a:lnTo>
                  <a:lnTo>
                    <a:pt x="1928615" y="1351809"/>
                  </a:lnTo>
                  <a:lnTo>
                    <a:pt x="1998522" y="1269260"/>
                  </a:lnTo>
                  <a:lnTo>
                    <a:pt x="1980153" y="1225679"/>
                  </a:lnTo>
                  <a:lnTo>
                    <a:pt x="1935903" y="1218242"/>
                  </a:lnTo>
                  <a:lnTo>
                    <a:pt x="1913369" y="1187081"/>
                  </a:lnTo>
                  <a:lnTo>
                    <a:pt x="1895297" y="1219134"/>
                  </a:lnTo>
                  <a:lnTo>
                    <a:pt x="1920434" y="1256840"/>
                  </a:lnTo>
                  <a:lnTo>
                    <a:pt x="1877598" y="1257509"/>
                  </a:lnTo>
                  <a:lnTo>
                    <a:pt x="1847627" y="1154805"/>
                  </a:lnTo>
                  <a:lnTo>
                    <a:pt x="1817508" y="1131305"/>
                  </a:lnTo>
                  <a:lnTo>
                    <a:pt x="1788876" y="1138072"/>
                  </a:lnTo>
                  <a:lnTo>
                    <a:pt x="1713912" y="1029344"/>
                  </a:lnTo>
                  <a:lnTo>
                    <a:pt x="1659548" y="1066231"/>
                  </a:lnTo>
                  <a:lnTo>
                    <a:pt x="1640137" y="1054035"/>
                  </a:lnTo>
                  <a:lnTo>
                    <a:pt x="1632626" y="1069429"/>
                  </a:lnTo>
                  <a:lnTo>
                    <a:pt x="1631436" y="1053142"/>
                  </a:lnTo>
                  <a:lnTo>
                    <a:pt x="1536541" y="1101705"/>
                  </a:lnTo>
                  <a:lnTo>
                    <a:pt x="1461428" y="1044962"/>
                  </a:lnTo>
                  <a:lnTo>
                    <a:pt x="1426698" y="1043846"/>
                  </a:lnTo>
                  <a:lnTo>
                    <a:pt x="1409593" y="1064001"/>
                  </a:lnTo>
                  <a:lnTo>
                    <a:pt x="1399925" y="1040053"/>
                  </a:lnTo>
                  <a:lnTo>
                    <a:pt x="1312838" y="1047044"/>
                  </a:lnTo>
                  <a:lnTo>
                    <a:pt x="1292907" y="1064893"/>
                  </a:lnTo>
                  <a:lnTo>
                    <a:pt x="1286809" y="1132718"/>
                  </a:lnTo>
                  <a:lnTo>
                    <a:pt x="1256838" y="1116207"/>
                  </a:lnTo>
                  <a:lnTo>
                    <a:pt x="1269556" y="1147592"/>
                  </a:lnTo>
                  <a:lnTo>
                    <a:pt x="1255500" y="1151236"/>
                  </a:lnTo>
                  <a:lnTo>
                    <a:pt x="1205598" y="1084377"/>
                  </a:lnTo>
                  <a:lnTo>
                    <a:pt x="1183436" y="1005472"/>
                  </a:lnTo>
                  <a:lnTo>
                    <a:pt x="1207457" y="930136"/>
                  </a:lnTo>
                  <a:lnTo>
                    <a:pt x="1185742" y="809211"/>
                  </a:lnTo>
                  <a:lnTo>
                    <a:pt x="1110406" y="719894"/>
                  </a:lnTo>
                  <a:lnTo>
                    <a:pt x="1073816" y="732388"/>
                  </a:lnTo>
                  <a:lnTo>
                    <a:pt x="1052695" y="709928"/>
                  </a:lnTo>
                  <a:lnTo>
                    <a:pt x="954157" y="739899"/>
                  </a:lnTo>
                  <a:lnTo>
                    <a:pt x="947537" y="714019"/>
                  </a:lnTo>
                  <a:lnTo>
                    <a:pt x="980557" y="657498"/>
                  </a:lnTo>
                  <a:lnTo>
                    <a:pt x="916749" y="635708"/>
                  </a:lnTo>
                  <a:lnTo>
                    <a:pt x="877110" y="696319"/>
                  </a:lnTo>
                  <a:lnTo>
                    <a:pt x="862236" y="687469"/>
                  </a:lnTo>
                  <a:lnTo>
                    <a:pt x="773960" y="731049"/>
                  </a:lnTo>
                  <a:lnTo>
                    <a:pt x="752839" y="702046"/>
                  </a:lnTo>
                  <a:lnTo>
                    <a:pt x="651697" y="655787"/>
                  </a:lnTo>
                  <a:lnTo>
                    <a:pt x="633476" y="623362"/>
                  </a:lnTo>
                  <a:lnTo>
                    <a:pt x="633625" y="495002"/>
                  </a:lnTo>
                  <a:lnTo>
                    <a:pt x="576212" y="352435"/>
                  </a:lnTo>
                  <a:lnTo>
                    <a:pt x="613843" y="310566"/>
                  </a:lnTo>
                  <a:lnTo>
                    <a:pt x="595920" y="281413"/>
                  </a:lnTo>
                  <a:lnTo>
                    <a:pt x="607224" y="253153"/>
                  </a:lnTo>
                  <a:lnTo>
                    <a:pt x="509280" y="202359"/>
                  </a:lnTo>
                  <a:lnTo>
                    <a:pt x="518279" y="177742"/>
                  </a:lnTo>
                  <a:lnTo>
                    <a:pt x="487043" y="128733"/>
                  </a:lnTo>
                  <a:lnTo>
                    <a:pt x="548398" y="105455"/>
                  </a:lnTo>
                  <a:lnTo>
                    <a:pt x="609753" y="138104"/>
                  </a:lnTo>
                  <a:lnTo>
                    <a:pt x="672966" y="130146"/>
                  </a:lnTo>
                  <a:lnTo>
                    <a:pt x="700037" y="207192"/>
                  </a:lnTo>
                  <a:lnTo>
                    <a:pt x="751128" y="234560"/>
                  </a:lnTo>
                  <a:lnTo>
                    <a:pt x="818284" y="150672"/>
                  </a:lnTo>
                  <a:lnTo>
                    <a:pt x="858517" y="144722"/>
                  </a:lnTo>
                  <a:lnTo>
                    <a:pt x="858517" y="135798"/>
                  </a:lnTo>
                  <a:lnTo>
                    <a:pt x="895479" y="102035"/>
                  </a:lnTo>
                  <a:lnTo>
                    <a:pt x="944935" y="125089"/>
                  </a:lnTo>
                  <a:lnTo>
                    <a:pt x="1009338" y="109769"/>
                  </a:lnTo>
                  <a:lnTo>
                    <a:pt x="1014098" y="180197"/>
                  </a:lnTo>
                  <a:lnTo>
                    <a:pt x="1113083" y="183618"/>
                  </a:lnTo>
                  <a:lnTo>
                    <a:pt x="1134352" y="206152"/>
                  </a:lnTo>
                  <a:lnTo>
                    <a:pt x="1142310" y="208680"/>
                  </a:lnTo>
                  <a:lnTo>
                    <a:pt x="1210879" y="91474"/>
                  </a:lnTo>
                  <a:lnTo>
                    <a:pt x="1258475" y="69312"/>
                  </a:lnTo>
                  <a:lnTo>
                    <a:pt x="1264424" y="102406"/>
                  </a:lnTo>
                  <a:lnTo>
                    <a:pt x="1328828" y="71395"/>
                  </a:lnTo>
                  <a:lnTo>
                    <a:pt x="1321763" y="94226"/>
                  </a:lnTo>
                  <a:lnTo>
                    <a:pt x="1352700" y="147846"/>
                  </a:lnTo>
                  <a:lnTo>
                    <a:pt x="1404461" y="142566"/>
                  </a:lnTo>
                  <a:lnTo>
                    <a:pt x="1445290" y="162199"/>
                  </a:lnTo>
                  <a:lnTo>
                    <a:pt x="1504487" y="140335"/>
                  </a:lnTo>
                  <a:lnTo>
                    <a:pt x="1527914" y="182948"/>
                  </a:lnTo>
                  <a:lnTo>
                    <a:pt x="1519361" y="234486"/>
                  </a:lnTo>
                  <a:lnTo>
                    <a:pt x="1551043" y="277769"/>
                  </a:lnTo>
                  <a:lnTo>
                    <a:pt x="1612546" y="282529"/>
                  </a:lnTo>
                  <a:lnTo>
                    <a:pt x="1622214" y="282529"/>
                  </a:lnTo>
                  <a:lnTo>
                    <a:pt x="1751394" y="253822"/>
                  </a:lnTo>
                  <a:lnTo>
                    <a:pt x="1764110" y="270257"/>
                  </a:lnTo>
                  <a:lnTo>
                    <a:pt x="1801592" y="223331"/>
                  </a:lnTo>
                  <a:lnTo>
                    <a:pt x="1801592" y="228611"/>
                  </a:lnTo>
                  <a:lnTo>
                    <a:pt x="1822119" y="241402"/>
                  </a:lnTo>
                  <a:lnTo>
                    <a:pt x="1840219" y="243874"/>
                  </a:lnTo>
                  <a:lnTo>
                    <a:pt x="1840562" y="243783"/>
                  </a:lnTo>
                  <a:lnTo>
                    <a:pt x="1822044" y="241328"/>
                  </a:lnTo>
                  <a:lnTo>
                    <a:pt x="1901470" y="187039"/>
                  </a:lnTo>
                  <a:lnTo>
                    <a:pt x="1936870" y="241105"/>
                  </a:lnTo>
                  <a:lnTo>
                    <a:pt x="1977847" y="236494"/>
                  </a:lnTo>
                  <a:lnTo>
                    <a:pt x="2035260" y="281190"/>
                  </a:lnTo>
                  <a:lnTo>
                    <a:pt x="2056828" y="257243"/>
                  </a:lnTo>
                  <a:lnTo>
                    <a:pt x="2120934" y="257243"/>
                  </a:lnTo>
                  <a:lnTo>
                    <a:pt x="2132461" y="210316"/>
                  </a:lnTo>
                  <a:lnTo>
                    <a:pt x="2162729" y="218274"/>
                  </a:lnTo>
                  <a:lnTo>
                    <a:pt x="2147558" y="191649"/>
                  </a:lnTo>
                  <a:lnTo>
                    <a:pt x="2162580" y="177520"/>
                  </a:lnTo>
                  <a:lnTo>
                    <a:pt x="2186750" y="217158"/>
                  </a:lnTo>
                  <a:lnTo>
                    <a:pt x="2217837" y="217827"/>
                  </a:lnTo>
                  <a:lnTo>
                    <a:pt x="2217837" y="189344"/>
                  </a:lnTo>
                  <a:lnTo>
                    <a:pt x="2392306" y="128510"/>
                  </a:lnTo>
                  <a:lnTo>
                    <a:pt x="2391042" y="158332"/>
                  </a:lnTo>
                  <a:lnTo>
                    <a:pt x="2438341" y="191873"/>
                  </a:lnTo>
                  <a:lnTo>
                    <a:pt x="2439308" y="166066"/>
                  </a:lnTo>
                  <a:lnTo>
                    <a:pt x="2510182" y="147846"/>
                  </a:lnTo>
                  <a:lnTo>
                    <a:pt x="2540301" y="109323"/>
                  </a:lnTo>
                  <a:lnTo>
                    <a:pt x="2552721" y="161307"/>
                  </a:lnTo>
                  <a:lnTo>
                    <a:pt x="2596598" y="157886"/>
                  </a:lnTo>
                  <a:lnTo>
                    <a:pt x="2627238" y="128213"/>
                  </a:lnTo>
                  <a:lnTo>
                    <a:pt x="2601210" y="90136"/>
                  </a:lnTo>
                  <a:lnTo>
                    <a:pt x="2608721" y="29004"/>
                  </a:lnTo>
                  <a:lnTo>
                    <a:pt x="2681379" y="51389"/>
                  </a:lnTo>
                  <a:lnTo>
                    <a:pt x="2708375" y="36739"/>
                  </a:lnTo>
                  <a:lnTo>
                    <a:pt x="2714176" y="52282"/>
                  </a:lnTo>
                  <a:lnTo>
                    <a:pt x="2727935" y="22385"/>
                  </a:lnTo>
                  <a:lnTo>
                    <a:pt x="2779026" y="11899"/>
                  </a:lnTo>
                  <a:lnTo>
                    <a:pt x="2824465" y="30789"/>
                  </a:lnTo>
                  <a:lnTo>
                    <a:pt x="2855403" y="80095"/>
                  </a:lnTo>
                  <a:lnTo>
                    <a:pt x="2888199" y="82178"/>
                  </a:lnTo>
                  <a:lnTo>
                    <a:pt x="2888497" y="111331"/>
                  </a:lnTo>
                  <a:lnTo>
                    <a:pt x="2979822" y="98391"/>
                  </a:lnTo>
                  <a:lnTo>
                    <a:pt x="2990829" y="98391"/>
                  </a:lnTo>
                  <a:lnTo>
                    <a:pt x="2990680" y="141673"/>
                  </a:lnTo>
                  <a:lnTo>
                    <a:pt x="3017677" y="156770"/>
                  </a:lnTo>
                  <a:lnTo>
                    <a:pt x="3099854" y="95416"/>
                  </a:lnTo>
                  <a:lnTo>
                    <a:pt x="3154143" y="140558"/>
                  </a:lnTo>
                  <a:lnTo>
                    <a:pt x="3192442" y="164058"/>
                  </a:lnTo>
                  <a:lnTo>
                    <a:pt x="3188873" y="200053"/>
                  </a:lnTo>
                  <a:lnTo>
                    <a:pt x="3225760" y="239023"/>
                  </a:lnTo>
                  <a:lnTo>
                    <a:pt x="3270753" y="234486"/>
                  </a:lnTo>
                  <a:lnTo>
                    <a:pt x="3364607" y="264754"/>
                  </a:lnTo>
                  <a:lnTo>
                    <a:pt x="3386769" y="244749"/>
                  </a:lnTo>
                  <a:lnTo>
                    <a:pt x="3368251" y="221249"/>
                  </a:lnTo>
                  <a:lnTo>
                    <a:pt x="3377919" y="199830"/>
                  </a:lnTo>
                  <a:lnTo>
                    <a:pt x="3458386" y="214630"/>
                  </a:lnTo>
                  <a:lnTo>
                    <a:pt x="3470509" y="193211"/>
                  </a:lnTo>
                  <a:lnTo>
                    <a:pt x="3499438" y="219686"/>
                  </a:lnTo>
                  <a:lnTo>
                    <a:pt x="3525170" y="189790"/>
                  </a:lnTo>
                  <a:lnTo>
                    <a:pt x="3565850" y="217381"/>
                  </a:lnTo>
                  <a:lnTo>
                    <a:pt x="3630254" y="150152"/>
                  </a:lnTo>
                  <a:lnTo>
                    <a:pt x="3685213" y="145838"/>
                  </a:lnTo>
                  <a:lnTo>
                    <a:pt x="3729759" y="211878"/>
                  </a:lnTo>
                  <a:lnTo>
                    <a:pt x="3772150" y="209647"/>
                  </a:lnTo>
                  <a:lnTo>
                    <a:pt x="3792378" y="167480"/>
                  </a:lnTo>
                  <a:lnTo>
                    <a:pt x="3814838" y="200945"/>
                  </a:lnTo>
                  <a:lnTo>
                    <a:pt x="3882811" y="159522"/>
                  </a:lnTo>
                  <a:lnTo>
                    <a:pt x="3886455" y="121147"/>
                  </a:lnTo>
                  <a:lnTo>
                    <a:pt x="3894635" y="125312"/>
                  </a:lnTo>
                  <a:lnTo>
                    <a:pt x="4006487" y="83517"/>
                  </a:lnTo>
                  <a:lnTo>
                    <a:pt x="4069403" y="14130"/>
                  </a:lnTo>
                  <a:lnTo>
                    <a:pt x="4115884" y="17328"/>
                  </a:lnTo>
                  <a:close/>
                </a:path>
              </a:pathLst>
            </a:custGeom>
            <a:solidFill>
              <a:srgbClr val="009D9C"/>
            </a:solidFill>
            <a:ln w="4763" cap="flat">
              <a:solidFill>
                <a:srgbClr val="FFFFFF"/>
              </a:solidFill>
              <a:prstDash val="solid"/>
              <a:miter/>
            </a:ln>
          </p:spPr>
          <p:txBody>
            <a:bodyPr wrap="square" rtlCol="0" anchor="ctr">
              <a:noAutofit/>
            </a:bodyPr>
            <a:lstStyle/>
            <a:p>
              <a:endParaRPr lang="en-BE" dirty="0"/>
            </a:p>
          </p:txBody>
        </p:sp>
        <p:sp>
          <p:nvSpPr>
            <p:cNvPr id="106" name="Freeform: Shape 105">
              <a:extLst>
                <a:ext uri="{FF2B5EF4-FFF2-40B4-BE49-F238E27FC236}">
                  <a16:creationId xmlns:a16="http://schemas.microsoft.com/office/drawing/2014/main" id="{8A181BA8-158D-467E-897F-8EE9EE10114D}"/>
                </a:ext>
              </a:extLst>
            </p:cNvPr>
            <p:cNvSpPr/>
            <p:nvPr/>
          </p:nvSpPr>
          <p:spPr>
            <a:xfrm>
              <a:off x="3304741" y="1285421"/>
              <a:ext cx="4871178" cy="1864955"/>
            </a:xfrm>
            <a:custGeom>
              <a:avLst/>
              <a:gdLst>
                <a:gd name="connsiteX0" fmla="*/ 4664878 w 4871178"/>
                <a:gd name="connsiteY0" fmla="*/ 1649509 h 1864956"/>
                <a:gd name="connsiteX1" fmla="*/ 4687487 w 4871178"/>
                <a:gd name="connsiteY1" fmla="*/ 1681339 h 1864956"/>
                <a:gd name="connsiteX2" fmla="*/ 4723630 w 4871178"/>
                <a:gd name="connsiteY2" fmla="*/ 1709376 h 1864956"/>
                <a:gd name="connsiteX3" fmla="*/ 4776283 w 4871178"/>
                <a:gd name="connsiteY3" fmla="*/ 1689966 h 1864956"/>
                <a:gd name="connsiteX4" fmla="*/ 4783497 w 4871178"/>
                <a:gd name="connsiteY4" fmla="*/ 1713020 h 1864956"/>
                <a:gd name="connsiteX5" fmla="*/ 4834737 w 4871178"/>
                <a:gd name="connsiteY5" fmla="*/ 1679256 h 1864956"/>
                <a:gd name="connsiteX6" fmla="*/ 4844702 w 4871178"/>
                <a:gd name="connsiteY6" fmla="*/ 1710937 h 1864956"/>
                <a:gd name="connsiteX7" fmla="*/ 4871178 w 4871178"/>
                <a:gd name="connsiteY7" fmla="*/ 1758609 h 1864956"/>
                <a:gd name="connsiteX8" fmla="*/ 4830647 w 4871178"/>
                <a:gd name="connsiteY8" fmla="*/ 1816467 h 1864956"/>
                <a:gd name="connsiteX9" fmla="*/ 4799264 w 4871178"/>
                <a:gd name="connsiteY9" fmla="*/ 1800032 h 1864956"/>
                <a:gd name="connsiteX10" fmla="*/ 4741850 w 4871178"/>
                <a:gd name="connsiteY10" fmla="*/ 1807097 h 1864956"/>
                <a:gd name="connsiteX11" fmla="*/ 4689643 w 4871178"/>
                <a:gd name="connsiteY11" fmla="*/ 1732133 h 1864956"/>
                <a:gd name="connsiteX12" fmla="*/ 4634238 w 4871178"/>
                <a:gd name="connsiteY12" fmla="*/ 1732133 h 1864956"/>
                <a:gd name="connsiteX13" fmla="*/ 4632230 w 4871178"/>
                <a:gd name="connsiteY13" fmla="*/ 1725737 h 1864956"/>
                <a:gd name="connsiteX14" fmla="*/ 4613862 w 4871178"/>
                <a:gd name="connsiteY14" fmla="*/ 1712053 h 1864956"/>
                <a:gd name="connsiteX15" fmla="*/ 4594004 w 4871178"/>
                <a:gd name="connsiteY15" fmla="*/ 1730497 h 1864956"/>
                <a:gd name="connsiteX16" fmla="*/ 4586940 w 4871178"/>
                <a:gd name="connsiteY16" fmla="*/ 1729604 h 1864956"/>
                <a:gd name="connsiteX17" fmla="*/ 4541053 w 4871178"/>
                <a:gd name="connsiteY17" fmla="*/ 1705211 h 1864956"/>
                <a:gd name="connsiteX18" fmla="*/ 4623380 w 4871178"/>
                <a:gd name="connsiteY18" fmla="*/ 1699708 h 1864956"/>
                <a:gd name="connsiteX19" fmla="*/ 2685319 w 4871178"/>
                <a:gd name="connsiteY19" fmla="*/ 1351511 h 1864956"/>
                <a:gd name="connsiteX20" fmla="*/ 2654530 w 4871178"/>
                <a:gd name="connsiteY20" fmla="*/ 1385795 h 1864956"/>
                <a:gd name="connsiteX21" fmla="*/ 2600686 w 4871178"/>
                <a:gd name="connsiteY21" fmla="*/ 1375904 h 1864956"/>
                <a:gd name="connsiteX22" fmla="*/ 2591390 w 4871178"/>
                <a:gd name="connsiteY22" fmla="*/ 1377987 h 1864956"/>
                <a:gd name="connsiteX23" fmla="*/ 2570716 w 4871178"/>
                <a:gd name="connsiteY23" fmla="*/ 1392637 h 1864956"/>
                <a:gd name="connsiteX24" fmla="*/ 2562759 w 4871178"/>
                <a:gd name="connsiteY24" fmla="*/ 1397248 h 1864956"/>
                <a:gd name="connsiteX25" fmla="*/ 2537845 w 4871178"/>
                <a:gd name="connsiteY25" fmla="*/ 1420377 h 1864956"/>
                <a:gd name="connsiteX26" fmla="*/ 2513526 w 4871178"/>
                <a:gd name="connsiteY26" fmla="*/ 1456297 h 1864956"/>
                <a:gd name="connsiteX27" fmla="*/ 2517319 w 4871178"/>
                <a:gd name="connsiteY27" fmla="*/ 1526428 h 1864956"/>
                <a:gd name="connsiteX28" fmla="*/ 2480134 w 4871178"/>
                <a:gd name="connsiteY28" fmla="*/ 1528287 h 1864956"/>
                <a:gd name="connsiteX29" fmla="*/ 2475970 w 4871178"/>
                <a:gd name="connsiteY29" fmla="*/ 1548812 h 1864956"/>
                <a:gd name="connsiteX30" fmla="*/ 2461393 w 4871178"/>
                <a:gd name="connsiteY30" fmla="*/ 1567777 h 1864956"/>
                <a:gd name="connsiteX31" fmla="*/ 2462286 w 4871178"/>
                <a:gd name="connsiteY31" fmla="*/ 1570528 h 1864956"/>
                <a:gd name="connsiteX32" fmla="*/ 2465930 w 4871178"/>
                <a:gd name="connsiteY32" fmla="*/ 1566884 h 1864956"/>
                <a:gd name="connsiteX33" fmla="*/ 2514939 w 4871178"/>
                <a:gd name="connsiteY33" fmla="*/ 1591575 h 1864956"/>
                <a:gd name="connsiteX34" fmla="*/ 2548628 w 4871178"/>
                <a:gd name="connsiteY34" fmla="*/ 1581535 h 1864956"/>
                <a:gd name="connsiteX35" fmla="*/ 2589011 w 4871178"/>
                <a:gd name="connsiteY35" fmla="*/ 1666018 h 1864956"/>
                <a:gd name="connsiteX36" fmla="*/ 2662487 w 4871178"/>
                <a:gd name="connsiteY36" fmla="*/ 1690635 h 1864956"/>
                <a:gd name="connsiteX37" fmla="*/ 2775603 w 4871178"/>
                <a:gd name="connsiteY37" fmla="*/ 1637907 h 1864956"/>
                <a:gd name="connsiteX38" fmla="*/ 2794419 w 4871178"/>
                <a:gd name="connsiteY38" fmla="*/ 1629949 h 1864956"/>
                <a:gd name="connsiteX39" fmla="*/ 2814944 w 4871178"/>
                <a:gd name="connsiteY39" fmla="*/ 1628090 h 1864956"/>
                <a:gd name="connsiteX40" fmla="*/ 2787427 w 4871178"/>
                <a:gd name="connsiteY40" fmla="*/ 1598417 h 1864956"/>
                <a:gd name="connsiteX41" fmla="*/ 2764448 w 4871178"/>
                <a:gd name="connsiteY41" fmla="*/ 1595888 h 1864956"/>
                <a:gd name="connsiteX42" fmla="*/ 2758796 w 4871178"/>
                <a:gd name="connsiteY42" fmla="*/ 1579676 h 1864956"/>
                <a:gd name="connsiteX43" fmla="*/ 2794121 w 4871178"/>
                <a:gd name="connsiteY43" fmla="*/ 1557068 h 1864956"/>
                <a:gd name="connsiteX44" fmla="*/ 2772256 w 4871178"/>
                <a:gd name="connsiteY44" fmla="*/ 1490135 h 1864956"/>
                <a:gd name="connsiteX45" fmla="*/ 2718265 w 4871178"/>
                <a:gd name="connsiteY45" fmla="*/ 1454215 h 1864956"/>
                <a:gd name="connsiteX46" fmla="*/ 2739534 w 4871178"/>
                <a:gd name="connsiteY46" fmla="*/ 1428632 h 1864956"/>
                <a:gd name="connsiteX47" fmla="*/ 2729271 w 4871178"/>
                <a:gd name="connsiteY47" fmla="*/ 1389960 h 1864956"/>
                <a:gd name="connsiteX48" fmla="*/ 2718860 w 4871178"/>
                <a:gd name="connsiteY48" fmla="*/ 1375309 h 1864956"/>
                <a:gd name="connsiteX49" fmla="*/ 2704134 w 4871178"/>
                <a:gd name="connsiteY49" fmla="*/ 1365269 h 1864956"/>
                <a:gd name="connsiteX50" fmla="*/ 927903 w 4871178"/>
                <a:gd name="connsiteY50" fmla="*/ 314954 h 1864956"/>
                <a:gd name="connsiteX51" fmla="*/ 910735 w 4871178"/>
                <a:gd name="connsiteY51" fmla="*/ 334024 h 1864956"/>
                <a:gd name="connsiteX52" fmla="*/ 910649 w 4871178"/>
                <a:gd name="connsiteY52" fmla="*/ 333918 h 1864956"/>
                <a:gd name="connsiteX53" fmla="*/ 945826 w 4871178"/>
                <a:gd name="connsiteY53" fmla="*/ 313095 h 1864956"/>
                <a:gd name="connsiteX54" fmla="*/ 979961 w 4871178"/>
                <a:gd name="connsiteY54" fmla="*/ 321424 h 1864956"/>
                <a:gd name="connsiteX55" fmla="*/ 979878 w 4871178"/>
                <a:gd name="connsiteY55" fmla="*/ 321502 h 1864956"/>
                <a:gd name="connsiteX56" fmla="*/ 3447455 w 4871178"/>
                <a:gd name="connsiteY56" fmla="*/ 113636 h 1864956"/>
                <a:gd name="connsiteX57" fmla="*/ 3481814 w 4871178"/>
                <a:gd name="connsiteY57" fmla="*/ 113934 h 1864956"/>
                <a:gd name="connsiteX58" fmla="*/ 3459503 w 4871178"/>
                <a:gd name="connsiteY58" fmla="*/ 124568 h 1864956"/>
                <a:gd name="connsiteX59" fmla="*/ 3460544 w 4871178"/>
                <a:gd name="connsiteY59" fmla="*/ 163910 h 1864956"/>
                <a:gd name="connsiteX60" fmla="*/ 3427673 w 4871178"/>
                <a:gd name="connsiteY60" fmla="*/ 149557 h 1864956"/>
                <a:gd name="connsiteX61" fmla="*/ 3433028 w 4871178"/>
                <a:gd name="connsiteY61" fmla="*/ 124792 h 1864956"/>
                <a:gd name="connsiteX62" fmla="*/ 3446934 w 4871178"/>
                <a:gd name="connsiteY62" fmla="*/ 139591 h 1864956"/>
                <a:gd name="connsiteX63" fmla="*/ 3459206 w 4871178"/>
                <a:gd name="connsiteY63" fmla="*/ 121520 h 1864956"/>
                <a:gd name="connsiteX64" fmla="*/ 3240635 w 4871178"/>
                <a:gd name="connsiteY64" fmla="*/ 0 h 1864956"/>
                <a:gd name="connsiteX65" fmla="*/ 3322961 w 4871178"/>
                <a:gd name="connsiteY65" fmla="*/ 44473 h 1864956"/>
                <a:gd name="connsiteX66" fmla="*/ 3329506 w 4871178"/>
                <a:gd name="connsiteY66" fmla="*/ 96606 h 1864956"/>
                <a:gd name="connsiteX67" fmla="*/ 3298568 w 4871178"/>
                <a:gd name="connsiteY67" fmla="*/ 124419 h 1864956"/>
                <a:gd name="connsiteX68" fmla="*/ 3309128 w 4871178"/>
                <a:gd name="connsiteY68" fmla="*/ 180866 h 1864956"/>
                <a:gd name="connsiteX69" fmla="*/ 3332703 w 4871178"/>
                <a:gd name="connsiteY69" fmla="*/ 179007 h 1864956"/>
                <a:gd name="connsiteX70" fmla="*/ 3316491 w 4871178"/>
                <a:gd name="connsiteY70" fmla="*/ 192170 h 1864956"/>
                <a:gd name="connsiteX71" fmla="*/ 3228067 w 4871178"/>
                <a:gd name="connsiteY71" fmla="*/ 157439 h 1864956"/>
                <a:gd name="connsiteX72" fmla="*/ 3225761 w 4871178"/>
                <a:gd name="connsiteY72" fmla="*/ 196558 h 1864956"/>
                <a:gd name="connsiteX73" fmla="*/ 3360443 w 4871178"/>
                <a:gd name="connsiteY73" fmla="*/ 209052 h 1864956"/>
                <a:gd name="connsiteX74" fmla="*/ 3391380 w 4871178"/>
                <a:gd name="connsiteY74" fmla="*/ 190088 h 1864956"/>
                <a:gd name="connsiteX75" fmla="*/ 3437787 w 4871178"/>
                <a:gd name="connsiteY75" fmla="*/ 244897 h 1864956"/>
                <a:gd name="connsiteX76" fmla="*/ 3558563 w 4871178"/>
                <a:gd name="connsiteY76" fmla="*/ 127097 h 1864956"/>
                <a:gd name="connsiteX77" fmla="*/ 3563323 w 4871178"/>
                <a:gd name="connsiteY77" fmla="*/ 72882 h 1864956"/>
                <a:gd name="connsiteX78" fmla="*/ 3595153 w 4871178"/>
                <a:gd name="connsiteY78" fmla="*/ 33020 h 1864956"/>
                <a:gd name="connsiteX79" fmla="*/ 3619323 w 4871178"/>
                <a:gd name="connsiteY79" fmla="*/ 64552 h 1864956"/>
                <a:gd name="connsiteX80" fmla="*/ 3667067 w 4871178"/>
                <a:gd name="connsiteY80" fmla="*/ 67527 h 1864956"/>
                <a:gd name="connsiteX81" fmla="*/ 3704996 w 4871178"/>
                <a:gd name="connsiteY81" fmla="*/ 158258 h 1864956"/>
                <a:gd name="connsiteX82" fmla="*/ 3657845 w 4871178"/>
                <a:gd name="connsiteY82" fmla="*/ 247352 h 1864956"/>
                <a:gd name="connsiteX83" fmla="*/ 3744932 w 4871178"/>
                <a:gd name="connsiteY83" fmla="*/ 352733 h 1864956"/>
                <a:gd name="connsiteX84" fmla="*/ 3748873 w 4871178"/>
                <a:gd name="connsiteY84" fmla="*/ 428515 h 1864956"/>
                <a:gd name="connsiteX85" fmla="*/ 3789553 w 4871178"/>
                <a:gd name="connsiteY85" fmla="*/ 440786 h 1864956"/>
                <a:gd name="connsiteX86" fmla="*/ 3843546 w 4871178"/>
                <a:gd name="connsiteY86" fmla="*/ 415649 h 1864956"/>
                <a:gd name="connsiteX87" fmla="*/ 3901850 w 4871178"/>
                <a:gd name="connsiteY87" fmla="*/ 454173 h 1864956"/>
                <a:gd name="connsiteX88" fmla="*/ 3880581 w 4871178"/>
                <a:gd name="connsiteY88" fmla="*/ 539325 h 1864956"/>
                <a:gd name="connsiteX89" fmla="*/ 3897240 w 4871178"/>
                <a:gd name="connsiteY89" fmla="*/ 554348 h 1864956"/>
                <a:gd name="connsiteX90" fmla="*/ 3897177 w 4871178"/>
                <a:gd name="connsiteY90" fmla="*/ 554418 h 1864956"/>
                <a:gd name="connsiteX91" fmla="*/ 4039062 w 4871178"/>
                <a:gd name="connsiteY91" fmla="*/ 550704 h 1864956"/>
                <a:gd name="connsiteX92" fmla="*/ 4053415 w 4871178"/>
                <a:gd name="connsiteY92" fmla="*/ 522593 h 1864956"/>
                <a:gd name="connsiteX93" fmla="*/ 4156863 w 4871178"/>
                <a:gd name="connsiteY93" fmla="*/ 550258 h 1864956"/>
                <a:gd name="connsiteX94" fmla="*/ 4256071 w 4871178"/>
                <a:gd name="connsiteY94" fmla="*/ 462353 h 1864956"/>
                <a:gd name="connsiteX95" fmla="*/ 4300171 w 4871178"/>
                <a:gd name="connsiteY95" fmla="*/ 473880 h 1864956"/>
                <a:gd name="connsiteX96" fmla="*/ 4327540 w 4871178"/>
                <a:gd name="connsiteY96" fmla="*/ 514188 h 1864956"/>
                <a:gd name="connsiteX97" fmla="*/ 4359668 w 4871178"/>
                <a:gd name="connsiteY97" fmla="*/ 544382 h 1864956"/>
                <a:gd name="connsiteX98" fmla="*/ 4365468 w 4871178"/>
                <a:gd name="connsiteY98" fmla="*/ 642178 h 1864956"/>
                <a:gd name="connsiteX99" fmla="*/ 4496358 w 4871178"/>
                <a:gd name="connsiteY99" fmla="*/ 697657 h 1864956"/>
                <a:gd name="connsiteX100" fmla="*/ 4505728 w 4871178"/>
                <a:gd name="connsiteY100" fmla="*/ 726884 h 1864956"/>
                <a:gd name="connsiteX101" fmla="*/ 4660267 w 4871178"/>
                <a:gd name="connsiteY101" fmla="*/ 730082 h 1864956"/>
                <a:gd name="connsiteX102" fmla="*/ 4677223 w 4871178"/>
                <a:gd name="connsiteY102" fmla="*/ 803707 h 1864956"/>
                <a:gd name="connsiteX103" fmla="*/ 4744900 w 4871178"/>
                <a:gd name="connsiteY103" fmla="*/ 766672 h 1864956"/>
                <a:gd name="connsiteX104" fmla="*/ 4788703 w 4871178"/>
                <a:gd name="connsiteY104" fmla="*/ 821408 h 1864956"/>
                <a:gd name="connsiteX105" fmla="*/ 4723184 w 4871178"/>
                <a:gd name="connsiteY105" fmla="*/ 882316 h 1864956"/>
                <a:gd name="connsiteX106" fmla="*/ 4755460 w 4871178"/>
                <a:gd name="connsiteY106" fmla="*/ 928276 h 1864956"/>
                <a:gd name="connsiteX107" fmla="*/ 4703253 w 4871178"/>
                <a:gd name="connsiteY107" fmla="*/ 943225 h 1864956"/>
                <a:gd name="connsiteX108" fmla="*/ 4709500 w 4871178"/>
                <a:gd name="connsiteY108" fmla="*/ 1012314 h 1864956"/>
                <a:gd name="connsiteX109" fmla="*/ 4671720 w 4871178"/>
                <a:gd name="connsiteY109" fmla="*/ 1009562 h 1864956"/>
                <a:gd name="connsiteX110" fmla="*/ 4649038 w 4871178"/>
                <a:gd name="connsiteY110" fmla="*/ 1075007 h 1864956"/>
                <a:gd name="connsiteX111" fmla="*/ 4675216 w 4871178"/>
                <a:gd name="connsiteY111" fmla="*/ 1099548 h 1864956"/>
                <a:gd name="connsiteX112" fmla="*/ 4660862 w 4871178"/>
                <a:gd name="connsiteY112" fmla="*/ 1157780 h 1864956"/>
                <a:gd name="connsiteX113" fmla="*/ 4595343 w 4871178"/>
                <a:gd name="connsiteY113" fmla="*/ 1239139 h 1864956"/>
                <a:gd name="connsiteX114" fmla="*/ 4606498 w 4871178"/>
                <a:gd name="connsiteY114" fmla="*/ 1256095 h 1864956"/>
                <a:gd name="connsiteX115" fmla="*/ 4639221 w 4871178"/>
                <a:gd name="connsiteY115" fmla="*/ 1245089 h 1864956"/>
                <a:gd name="connsiteX116" fmla="*/ 4648368 w 4871178"/>
                <a:gd name="connsiteY116" fmla="*/ 1267325 h 1864956"/>
                <a:gd name="connsiteX117" fmla="*/ 4598467 w 4871178"/>
                <a:gd name="connsiteY117" fmla="*/ 1360733 h 1864956"/>
                <a:gd name="connsiteX118" fmla="*/ 4564926 w 4871178"/>
                <a:gd name="connsiteY118" fmla="*/ 1358205 h 1864956"/>
                <a:gd name="connsiteX119" fmla="*/ 4534286 w 4871178"/>
                <a:gd name="connsiteY119" fmla="*/ 1425211 h 1864956"/>
                <a:gd name="connsiteX120" fmla="*/ 4485648 w 4871178"/>
                <a:gd name="connsiteY120" fmla="*/ 1446927 h 1864956"/>
                <a:gd name="connsiteX121" fmla="*/ 4492045 w 4871178"/>
                <a:gd name="connsiteY121" fmla="*/ 1547698 h 1864956"/>
                <a:gd name="connsiteX122" fmla="*/ 4548193 w 4871178"/>
                <a:gd name="connsiteY122" fmla="*/ 1582651 h 1864956"/>
                <a:gd name="connsiteX123" fmla="*/ 4544846 w 4871178"/>
                <a:gd name="connsiteY123" fmla="*/ 1599979 h 1864956"/>
                <a:gd name="connsiteX124" fmla="*/ 4498440 w 4871178"/>
                <a:gd name="connsiteY124" fmla="*/ 1596781 h 1864956"/>
                <a:gd name="connsiteX125" fmla="*/ 4435524 w 4871178"/>
                <a:gd name="connsiteY125" fmla="*/ 1666168 h 1864956"/>
                <a:gd name="connsiteX126" fmla="*/ 4323673 w 4871178"/>
                <a:gd name="connsiteY126" fmla="*/ 1707888 h 1864956"/>
                <a:gd name="connsiteX127" fmla="*/ 4315418 w 4871178"/>
                <a:gd name="connsiteY127" fmla="*/ 1703798 h 1864956"/>
                <a:gd name="connsiteX128" fmla="*/ 4311774 w 4871178"/>
                <a:gd name="connsiteY128" fmla="*/ 1742098 h 1864956"/>
                <a:gd name="connsiteX129" fmla="*/ 4243800 w 4871178"/>
                <a:gd name="connsiteY129" fmla="*/ 1783597 h 1864956"/>
                <a:gd name="connsiteX130" fmla="*/ 4221341 w 4871178"/>
                <a:gd name="connsiteY130" fmla="*/ 1750056 h 1864956"/>
                <a:gd name="connsiteX131" fmla="*/ 4201113 w 4871178"/>
                <a:gd name="connsiteY131" fmla="*/ 1792223 h 1864956"/>
                <a:gd name="connsiteX132" fmla="*/ 4158722 w 4871178"/>
                <a:gd name="connsiteY132" fmla="*/ 1794528 h 1864956"/>
                <a:gd name="connsiteX133" fmla="*/ 4114175 w 4871178"/>
                <a:gd name="connsiteY133" fmla="*/ 1728414 h 1864956"/>
                <a:gd name="connsiteX134" fmla="*/ 4059216 w 4871178"/>
                <a:gd name="connsiteY134" fmla="*/ 1732728 h 1864956"/>
                <a:gd name="connsiteX135" fmla="*/ 3994812 w 4871178"/>
                <a:gd name="connsiteY135" fmla="*/ 1799958 h 1864956"/>
                <a:gd name="connsiteX136" fmla="*/ 3954133 w 4871178"/>
                <a:gd name="connsiteY136" fmla="*/ 1772367 h 1864956"/>
                <a:gd name="connsiteX137" fmla="*/ 3928401 w 4871178"/>
                <a:gd name="connsiteY137" fmla="*/ 1802189 h 1864956"/>
                <a:gd name="connsiteX138" fmla="*/ 3899472 w 4871178"/>
                <a:gd name="connsiteY138" fmla="*/ 1775787 h 1864956"/>
                <a:gd name="connsiteX139" fmla="*/ 3887349 w 4871178"/>
                <a:gd name="connsiteY139" fmla="*/ 1797206 h 1864956"/>
                <a:gd name="connsiteX140" fmla="*/ 3806733 w 4871178"/>
                <a:gd name="connsiteY140" fmla="*/ 1782555 h 1864956"/>
                <a:gd name="connsiteX141" fmla="*/ 3797065 w 4871178"/>
                <a:gd name="connsiteY141" fmla="*/ 1803973 h 1864956"/>
                <a:gd name="connsiteX142" fmla="*/ 3815583 w 4871178"/>
                <a:gd name="connsiteY142" fmla="*/ 1827474 h 1864956"/>
                <a:gd name="connsiteX143" fmla="*/ 3793421 w 4871178"/>
                <a:gd name="connsiteY143" fmla="*/ 1847554 h 1864956"/>
                <a:gd name="connsiteX144" fmla="*/ 3699493 w 4871178"/>
                <a:gd name="connsiteY144" fmla="*/ 1817286 h 1864956"/>
                <a:gd name="connsiteX145" fmla="*/ 3701111 w 4871178"/>
                <a:gd name="connsiteY145" fmla="*/ 1813783 h 1864956"/>
                <a:gd name="connsiteX146" fmla="*/ 3701047 w 4871178"/>
                <a:gd name="connsiteY146" fmla="*/ 1813768 h 1864956"/>
                <a:gd name="connsiteX147" fmla="*/ 3699491 w 4871178"/>
                <a:gd name="connsiteY147" fmla="*/ 1817137 h 1864956"/>
                <a:gd name="connsiteX148" fmla="*/ 3654498 w 4871178"/>
                <a:gd name="connsiteY148" fmla="*/ 1821673 h 1864956"/>
                <a:gd name="connsiteX149" fmla="*/ 3617611 w 4871178"/>
                <a:gd name="connsiteY149" fmla="*/ 1782704 h 1864956"/>
                <a:gd name="connsiteX150" fmla="*/ 3621255 w 4871178"/>
                <a:gd name="connsiteY150" fmla="*/ 1746709 h 1864956"/>
                <a:gd name="connsiteX151" fmla="*/ 3582880 w 4871178"/>
                <a:gd name="connsiteY151" fmla="*/ 1723209 h 1864956"/>
                <a:gd name="connsiteX152" fmla="*/ 3528665 w 4871178"/>
                <a:gd name="connsiteY152" fmla="*/ 1678067 h 1864956"/>
                <a:gd name="connsiteX153" fmla="*/ 3446487 w 4871178"/>
                <a:gd name="connsiteY153" fmla="*/ 1739421 h 1864956"/>
                <a:gd name="connsiteX154" fmla="*/ 3419417 w 4871178"/>
                <a:gd name="connsiteY154" fmla="*/ 1724398 h 1864956"/>
                <a:gd name="connsiteX155" fmla="*/ 3419565 w 4871178"/>
                <a:gd name="connsiteY155" fmla="*/ 1681041 h 1864956"/>
                <a:gd name="connsiteX156" fmla="*/ 3408558 w 4871178"/>
                <a:gd name="connsiteY156" fmla="*/ 1681041 h 1864956"/>
                <a:gd name="connsiteX157" fmla="*/ 3317307 w 4871178"/>
                <a:gd name="connsiteY157" fmla="*/ 1694056 h 1864956"/>
                <a:gd name="connsiteX158" fmla="*/ 3317010 w 4871178"/>
                <a:gd name="connsiteY158" fmla="*/ 1664828 h 1864956"/>
                <a:gd name="connsiteX159" fmla="*/ 3284139 w 4871178"/>
                <a:gd name="connsiteY159" fmla="*/ 1662746 h 1864956"/>
                <a:gd name="connsiteX160" fmla="*/ 3253202 w 4871178"/>
                <a:gd name="connsiteY160" fmla="*/ 1613439 h 1864956"/>
                <a:gd name="connsiteX161" fmla="*/ 3207762 w 4871178"/>
                <a:gd name="connsiteY161" fmla="*/ 1594476 h 1864956"/>
                <a:gd name="connsiteX162" fmla="*/ 3156670 w 4871178"/>
                <a:gd name="connsiteY162" fmla="*/ 1604961 h 1864956"/>
                <a:gd name="connsiteX163" fmla="*/ 3142912 w 4871178"/>
                <a:gd name="connsiteY163" fmla="*/ 1634858 h 1864956"/>
                <a:gd name="connsiteX164" fmla="*/ 3137112 w 4871178"/>
                <a:gd name="connsiteY164" fmla="*/ 1619314 h 1864956"/>
                <a:gd name="connsiteX165" fmla="*/ 3110041 w 4871178"/>
                <a:gd name="connsiteY165" fmla="*/ 1633891 h 1864956"/>
                <a:gd name="connsiteX166" fmla="*/ 3037457 w 4871178"/>
                <a:gd name="connsiteY166" fmla="*/ 1611506 h 1864956"/>
                <a:gd name="connsiteX167" fmla="*/ 3029946 w 4871178"/>
                <a:gd name="connsiteY167" fmla="*/ 1672638 h 1864956"/>
                <a:gd name="connsiteX168" fmla="*/ 3055975 w 4871178"/>
                <a:gd name="connsiteY168" fmla="*/ 1710714 h 1864956"/>
                <a:gd name="connsiteX169" fmla="*/ 3025335 w 4871178"/>
                <a:gd name="connsiteY169" fmla="*/ 1740388 h 1864956"/>
                <a:gd name="connsiteX170" fmla="*/ 2981531 w 4871178"/>
                <a:gd name="connsiteY170" fmla="*/ 1743809 h 1864956"/>
                <a:gd name="connsiteX171" fmla="*/ 2969111 w 4871178"/>
                <a:gd name="connsiteY171" fmla="*/ 1691825 h 1864956"/>
                <a:gd name="connsiteX172" fmla="*/ 2938992 w 4871178"/>
                <a:gd name="connsiteY172" fmla="*/ 1730347 h 1864956"/>
                <a:gd name="connsiteX173" fmla="*/ 2868118 w 4871178"/>
                <a:gd name="connsiteY173" fmla="*/ 1748569 h 1864956"/>
                <a:gd name="connsiteX174" fmla="*/ 2867077 w 4871178"/>
                <a:gd name="connsiteY174" fmla="*/ 1774300 h 1864956"/>
                <a:gd name="connsiteX175" fmla="*/ 2819778 w 4871178"/>
                <a:gd name="connsiteY175" fmla="*/ 1740760 h 1864956"/>
                <a:gd name="connsiteX176" fmla="*/ 2821117 w 4871178"/>
                <a:gd name="connsiteY176" fmla="*/ 1710863 h 1864956"/>
                <a:gd name="connsiteX177" fmla="*/ 2646647 w 4871178"/>
                <a:gd name="connsiteY177" fmla="*/ 1771772 h 1864956"/>
                <a:gd name="connsiteX178" fmla="*/ 2646647 w 4871178"/>
                <a:gd name="connsiteY178" fmla="*/ 1800255 h 1864956"/>
                <a:gd name="connsiteX179" fmla="*/ 2615560 w 4871178"/>
                <a:gd name="connsiteY179" fmla="*/ 1799585 h 1864956"/>
                <a:gd name="connsiteX180" fmla="*/ 2591390 w 4871178"/>
                <a:gd name="connsiteY180" fmla="*/ 1759947 h 1864956"/>
                <a:gd name="connsiteX181" fmla="*/ 2576368 w 4871178"/>
                <a:gd name="connsiteY181" fmla="*/ 1774077 h 1864956"/>
                <a:gd name="connsiteX182" fmla="*/ 2591540 w 4871178"/>
                <a:gd name="connsiteY182" fmla="*/ 1800775 h 1864956"/>
                <a:gd name="connsiteX183" fmla="*/ 2561271 w 4871178"/>
                <a:gd name="connsiteY183" fmla="*/ 1792818 h 1864956"/>
                <a:gd name="connsiteX184" fmla="*/ 2549670 w 4871178"/>
                <a:gd name="connsiteY184" fmla="*/ 1839745 h 1864956"/>
                <a:gd name="connsiteX185" fmla="*/ 2485563 w 4871178"/>
                <a:gd name="connsiteY185" fmla="*/ 1839745 h 1864956"/>
                <a:gd name="connsiteX186" fmla="*/ 2463996 w 4871178"/>
                <a:gd name="connsiteY186" fmla="*/ 1863692 h 1864956"/>
                <a:gd name="connsiteX187" fmla="*/ 2406583 w 4871178"/>
                <a:gd name="connsiteY187" fmla="*/ 1819071 h 1864956"/>
                <a:gd name="connsiteX188" fmla="*/ 2365606 w 4871178"/>
                <a:gd name="connsiteY188" fmla="*/ 1823607 h 1864956"/>
                <a:gd name="connsiteX189" fmla="*/ 2330132 w 4871178"/>
                <a:gd name="connsiteY189" fmla="*/ 1769614 h 1864956"/>
                <a:gd name="connsiteX190" fmla="*/ 2250706 w 4871178"/>
                <a:gd name="connsiteY190" fmla="*/ 1823830 h 1864956"/>
                <a:gd name="connsiteX191" fmla="*/ 2230180 w 4871178"/>
                <a:gd name="connsiteY191" fmla="*/ 1811039 h 1864956"/>
                <a:gd name="connsiteX192" fmla="*/ 2230180 w 4871178"/>
                <a:gd name="connsiteY192" fmla="*/ 1805758 h 1864956"/>
                <a:gd name="connsiteX193" fmla="*/ 2192698 w 4871178"/>
                <a:gd name="connsiteY193" fmla="*/ 1852685 h 1864956"/>
                <a:gd name="connsiteX194" fmla="*/ 2179980 w 4871178"/>
                <a:gd name="connsiteY194" fmla="*/ 1836250 h 1864956"/>
                <a:gd name="connsiteX195" fmla="*/ 2050801 w 4871178"/>
                <a:gd name="connsiteY195" fmla="*/ 1864956 h 1864956"/>
                <a:gd name="connsiteX196" fmla="*/ 2041133 w 4871178"/>
                <a:gd name="connsiteY196" fmla="*/ 1864956 h 1864956"/>
                <a:gd name="connsiteX197" fmla="*/ 1979630 w 4871178"/>
                <a:gd name="connsiteY197" fmla="*/ 1860196 h 1864956"/>
                <a:gd name="connsiteX198" fmla="*/ 1947949 w 4871178"/>
                <a:gd name="connsiteY198" fmla="*/ 1816913 h 1864956"/>
                <a:gd name="connsiteX199" fmla="*/ 1956481 w 4871178"/>
                <a:gd name="connsiteY199" fmla="*/ 1765499 h 1864956"/>
                <a:gd name="connsiteX200" fmla="*/ 1933150 w 4871178"/>
                <a:gd name="connsiteY200" fmla="*/ 1723059 h 1864956"/>
                <a:gd name="connsiteX201" fmla="*/ 1874027 w 4871178"/>
                <a:gd name="connsiteY201" fmla="*/ 1744923 h 1864956"/>
                <a:gd name="connsiteX202" fmla="*/ 1833198 w 4871178"/>
                <a:gd name="connsiteY202" fmla="*/ 1725365 h 1864956"/>
                <a:gd name="connsiteX203" fmla="*/ 1781437 w 4871178"/>
                <a:gd name="connsiteY203" fmla="*/ 1730570 h 1864956"/>
                <a:gd name="connsiteX204" fmla="*/ 1750425 w 4871178"/>
                <a:gd name="connsiteY204" fmla="*/ 1676950 h 1864956"/>
                <a:gd name="connsiteX205" fmla="*/ 1757565 w 4871178"/>
                <a:gd name="connsiteY205" fmla="*/ 1654193 h 1864956"/>
                <a:gd name="connsiteX206" fmla="*/ 1693161 w 4871178"/>
                <a:gd name="connsiteY206" fmla="*/ 1685206 h 1864956"/>
                <a:gd name="connsiteX207" fmla="*/ 1687211 w 4871178"/>
                <a:gd name="connsiteY207" fmla="*/ 1652111 h 1864956"/>
                <a:gd name="connsiteX208" fmla="*/ 1639615 w 4871178"/>
                <a:gd name="connsiteY208" fmla="*/ 1674273 h 1864956"/>
                <a:gd name="connsiteX209" fmla="*/ 1571047 w 4871178"/>
                <a:gd name="connsiteY209" fmla="*/ 1791479 h 1864956"/>
                <a:gd name="connsiteX210" fmla="*/ 1563089 w 4871178"/>
                <a:gd name="connsiteY210" fmla="*/ 1788950 h 1864956"/>
                <a:gd name="connsiteX211" fmla="*/ 1541820 w 4871178"/>
                <a:gd name="connsiteY211" fmla="*/ 1766342 h 1864956"/>
                <a:gd name="connsiteX212" fmla="*/ 1442909 w 4871178"/>
                <a:gd name="connsiteY212" fmla="*/ 1762921 h 1864956"/>
                <a:gd name="connsiteX213" fmla="*/ 1438149 w 4871178"/>
                <a:gd name="connsiteY213" fmla="*/ 1692493 h 1864956"/>
                <a:gd name="connsiteX214" fmla="*/ 1373746 w 4871178"/>
                <a:gd name="connsiteY214" fmla="*/ 1707814 h 1864956"/>
                <a:gd name="connsiteX215" fmla="*/ 1324292 w 4871178"/>
                <a:gd name="connsiteY215" fmla="*/ 1684760 h 1864956"/>
                <a:gd name="connsiteX216" fmla="*/ 1324291 w 4871178"/>
                <a:gd name="connsiteY216" fmla="*/ 1684761 h 1864956"/>
                <a:gd name="connsiteX217" fmla="*/ 1287106 w 4871178"/>
                <a:gd name="connsiteY217" fmla="*/ 1718078 h 1864956"/>
                <a:gd name="connsiteX218" fmla="*/ 1287106 w 4871178"/>
                <a:gd name="connsiteY218" fmla="*/ 1726928 h 1864956"/>
                <a:gd name="connsiteX219" fmla="*/ 1246873 w 4871178"/>
                <a:gd name="connsiteY219" fmla="*/ 1732877 h 1864956"/>
                <a:gd name="connsiteX220" fmla="*/ 1179717 w 4871178"/>
                <a:gd name="connsiteY220" fmla="*/ 1816766 h 1864956"/>
                <a:gd name="connsiteX221" fmla="*/ 1128700 w 4871178"/>
                <a:gd name="connsiteY221" fmla="*/ 1789398 h 1864956"/>
                <a:gd name="connsiteX222" fmla="*/ 1101629 w 4871178"/>
                <a:gd name="connsiteY222" fmla="*/ 1712351 h 1864956"/>
                <a:gd name="connsiteX223" fmla="*/ 1038416 w 4871178"/>
                <a:gd name="connsiteY223" fmla="*/ 1720309 h 1864956"/>
                <a:gd name="connsiteX224" fmla="*/ 977061 w 4871178"/>
                <a:gd name="connsiteY224" fmla="*/ 1687736 h 1864956"/>
                <a:gd name="connsiteX225" fmla="*/ 915706 w 4871178"/>
                <a:gd name="connsiteY225" fmla="*/ 1710939 h 1864956"/>
                <a:gd name="connsiteX226" fmla="*/ 876365 w 4871178"/>
                <a:gd name="connsiteY226" fmla="*/ 1633669 h 1864956"/>
                <a:gd name="connsiteX227" fmla="*/ 840817 w 4871178"/>
                <a:gd name="connsiteY227" fmla="*/ 1641849 h 1864956"/>
                <a:gd name="connsiteX228" fmla="*/ 820663 w 4871178"/>
                <a:gd name="connsiteY228" fmla="*/ 1624745 h 1864956"/>
                <a:gd name="connsiteX229" fmla="*/ 779611 w 4871178"/>
                <a:gd name="connsiteY229" fmla="*/ 1674274 h 1864956"/>
                <a:gd name="connsiteX230" fmla="*/ 745773 w 4871178"/>
                <a:gd name="connsiteY230" fmla="*/ 1656203 h 1864956"/>
                <a:gd name="connsiteX231" fmla="*/ 707994 w 4871178"/>
                <a:gd name="connsiteY231" fmla="*/ 1681340 h 1864956"/>
                <a:gd name="connsiteX232" fmla="*/ 687320 w 4871178"/>
                <a:gd name="connsiteY232" fmla="*/ 1671523 h 1864956"/>
                <a:gd name="connsiteX233" fmla="*/ 702491 w 4871178"/>
                <a:gd name="connsiteY233" fmla="*/ 1655533 h 1864956"/>
                <a:gd name="connsiteX234" fmla="*/ 672297 w 4871178"/>
                <a:gd name="connsiteY234" fmla="*/ 1649138 h 1864956"/>
                <a:gd name="connsiteX235" fmla="*/ 681221 w 4871178"/>
                <a:gd name="connsiteY235" fmla="*/ 1603252 h 1864956"/>
                <a:gd name="connsiteX236" fmla="*/ 660397 w 4871178"/>
                <a:gd name="connsiteY236" fmla="*/ 1585924 h 1864956"/>
                <a:gd name="connsiteX237" fmla="*/ 568254 w 4871178"/>
                <a:gd name="connsiteY237" fmla="*/ 1624522 h 1864956"/>
                <a:gd name="connsiteX238" fmla="*/ 602538 w 4871178"/>
                <a:gd name="connsiteY238" fmla="*/ 1669664 h 1864956"/>
                <a:gd name="connsiteX239" fmla="*/ 544531 w 4871178"/>
                <a:gd name="connsiteY239" fmla="*/ 1690413 h 1864956"/>
                <a:gd name="connsiteX240" fmla="*/ 545422 w 4871178"/>
                <a:gd name="connsiteY240" fmla="*/ 1707815 h 1864956"/>
                <a:gd name="connsiteX241" fmla="*/ 507049 w 4871178"/>
                <a:gd name="connsiteY241" fmla="*/ 1717111 h 1864956"/>
                <a:gd name="connsiteX242" fmla="*/ 482061 w 4871178"/>
                <a:gd name="connsiteY242" fmla="*/ 1697255 h 1864956"/>
                <a:gd name="connsiteX243" fmla="*/ 481614 w 4871178"/>
                <a:gd name="connsiteY243" fmla="*/ 1713690 h 1864956"/>
                <a:gd name="connsiteX244" fmla="*/ 468897 w 4871178"/>
                <a:gd name="connsiteY244" fmla="*/ 1701196 h 1864956"/>
                <a:gd name="connsiteX245" fmla="*/ 430225 w 4871178"/>
                <a:gd name="connsiteY245" fmla="*/ 1723507 h 1864956"/>
                <a:gd name="connsiteX246" fmla="*/ 443984 w 4871178"/>
                <a:gd name="connsiteY246" fmla="*/ 1745669 h 1864956"/>
                <a:gd name="connsiteX247" fmla="*/ 428813 w 4871178"/>
                <a:gd name="connsiteY247" fmla="*/ 1758163 h 1864956"/>
                <a:gd name="connsiteX248" fmla="*/ 470608 w 4871178"/>
                <a:gd name="connsiteY248" fmla="*/ 1809478 h 1864956"/>
                <a:gd name="connsiteX249" fmla="*/ 460493 w 4871178"/>
                <a:gd name="connsiteY249" fmla="*/ 1822641 h 1864956"/>
                <a:gd name="connsiteX250" fmla="*/ 437737 w 4871178"/>
                <a:gd name="connsiteY250" fmla="*/ 1787316 h 1864956"/>
                <a:gd name="connsiteX251" fmla="*/ 395793 w 4871178"/>
                <a:gd name="connsiteY251" fmla="*/ 1803305 h 1864956"/>
                <a:gd name="connsiteX252" fmla="*/ 355038 w 4871178"/>
                <a:gd name="connsiteY252" fmla="*/ 1778466 h 1864956"/>
                <a:gd name="connsiteX253" fmla="*/ 341726 w 4871178"/>
                <a:gd name="connsiteY253" fmla="*/ 1722615 h 1864956"/>
                <a:gd name="connsiteX254" fmla="*/ 260813 w 4871178"/>
                <a:gd name="connsiteY254" fmla="*/ 1627496 h 1864956"/>
                <a:gd name="connsiteX255" fmla="*/ 259102 w 4871178"/>
                <a:gd name="connsiteY255" fmla="*/ 1587263 h 1864956"/>
                <a:gd name="connsiteX256" fmla="*/ 193880 w 4871178"/>
                <a:gd name="connsiteY256" fmla="*/ 1579752 h 1864956"/>
                <a:gd name="connsiteX257" fmla="*/ 180568 w 4871178"/>
                <a:gd name="connsiteY257" fmla="*/ 1560564 h 1864956"/>
                <a:gd name="connsiteX258" fmla="*/ 132377 w 4871178"/>
                <a:gd name="connsiteY258" fmla="*/ 1582503 h 1864956"/>
                <a:gd name="connsiteX259" fmla="*/ 104340 w 4871178"/>
                <a:gd name="connsiteY259" fmla="*/ 1500920 h 1864956"/>
                <a:gd name="connsiteX260" fmla="*/ 80690 w 4871178"/>
                <a:gd name="connsiteY260" fmla="*/ 1497499 h 1864956"/>
                <a:gd name="connsiteX261" fmla="*/ 98985 w 4871178"/>
                <a:gd name="connsiteY261" fmla="*/ 1462099 h 1864956"/>
                <a:gd name="connsiteX262" fmla="*/ 94152 w 4871178"/>
                <a:gd name="connsiteY262" fmla="*/ 1386614 h 1864956"/>
                <a:gd name="connsiteX263" fmla="*/ 90879 w 4871178"/>
                <a:gd name="connsiteY263" fmla="*/ 1351661 h 1864956"/>
                <a:gd name="connsiteX264" fmla="*/ 67304 w 4871178"/>
                <a:gd name="connsiteY264" fmla="*/ 1337233 h 1864956"/>
                <a:gd name="connsiteX265" fmla="*/ 127469 w 4871178"/>
                <a:gd name="connsiteY265" fmla="*/ 1273796 h 1864956"/>
                <a:gd name="connsiteX266" fmla="*/ 91697 w 4871178"/>
                <a:gd name="connsiteY266" fmla="*/ 1175481 h 1864956"/>
                <a:gd name="connsiteX267" fmla="*/ 43431 w 4871178"/>
                <a:gd name="connsiteY267" fmla="*/ 1147295 h 1864956"/>
                <a:gd name="connsiteX268" fmla="*/ 0 w 4871178"/>
                <a:gd name="connsiteY268" fmla="*/ 948580 h 1864956"/>
                <a:gd name="connsiteX269" fmla="*/ 318820 w 4871178"/>
                <a:gd name="connsiteY269" fmla="*/ 770168 h 1864956"/>
                <a:gd name="connsiteX270" fmla="*/ 768456 w 4871178"/>
                <a:gd name="connsiteY270" fmla="*/ 457668 h 1864956"/>
                <a:gd name="connsiteX271" fmla="*/ 924111 w 4871178"/>
                <a:gd name="connsiteY271" fmla="*/ 390513 h 1864956"/>
                <a:gd name="connsiteX272" fmla="*/ 903733 w 4871178"/>
                <a:gd name="connsiteY272" fmla="*/ 341801 h 1864956"/>
                <a:gd name="connsiteX273" fmla="*/ 910735 w 4871178"/>
                <a:gd name="connsiteY273" fmla="*/ 334024 h 1864956"/>
                <a:gd name="connsiteX274" fmla="*/ 933257 w 4871178"/>
                <a:gd name="connsiteY274" fmla="*/ 362104 h 1864956"/>
                <a:gd name="connsiteX275" fmla="*/ 953783 w 4871178"/>
                <a:gd name="connsiteY275" fmla="*/ 348941 h 1864956"/>
                <a:gd name="connsiteX276" fmla="*/ 928498 w 4871178"/>
                <a:gd name="connsiteY276" fmla="*/ 380845 h 1864956"/>
                <a:gd name="connsiteX277" fmla="*/ 943074 w 4871178"/>
                <a:gd name="connsiteY277" fmla="*/ 368797 h 1864956"/>
                <a:gd name="connsiteX278" fmla="*/ 945380 w 4871178"/>
                <a:gd name="connsiteY278" fmla="*/ 394009 h 1864956"/>
                <a:gd name="connsiteX279" fmla="*/ 955346 w 4871178"/>
                <a:gd name="connsiteY279" fmla="*/ 365599 h 1864956"/>
                <a:gd name="connsiteX280" fmla="*/ 969550 w 4871178"/>
                <a:gd name="connsiteY280" fmla="*/ 375044 h 1864956"/>
                <a:gd name="connsiteX281" fmla="*/ 959882 w 4871178"/>
                <a:gd name="connsiteY281" fmla="*/ 359352 h 1864956"/>
                <a:gd name="connsiteX282" fmla="*/ 984126 w 4871178"/>
                <a:gd name="connsiteY282" fmla="*/ 365599 h 1864956"/>
                <a:gd name="connsiteX283" fmla="*/ 973714 w 4871178"/>
                <a:gd name="connsiteY283" fmla="*/ 330497 h 1864956"/>
                <a:gd name="connsiteX284" fmla="*/ 962633 w 4871178"/>
                <a:gd name="connsiteY284" fmla="*/ 337636 h 1864956"/>
                <a:gd name="connsiteX285" fmla="*/ 979878 w 4871178"/>
                <a:gd name="connsiteY285" fmla="*/ 321502 h 1864956"/>
                <a:gd name="connsiteX286" fmla="*/ 981672 w 4871178"/>
                <a:gd name="connsiteY286" fmla="*/ 321944 h 1864956"/>
                <a:gd name="connsiteX287" fmla="*/ 988961 w 4871178"/>
                <a:gd name="connsiteY287" fmla="*/ 366715 h 1864956"/>
                <a:gd name="connsiteX288" fmla="*/ 1192880 w 4871178"/>
                <a:gd name="connsiteY288" fmla="*/ 305509 h 1864956"/>
                <a:gd name="connsiteX289" fmla="*/ 1215935 w 4871178"/>
                <a:gd name="connsiteY289" fmla="*/ 384266 h 1864956"/>
                <a:gd name="connsiteX290" fmla="*/ 1179494 w 4871178"/>
                <a:gd name="connsiteY290" fmla="*/ 428367 h 1864956"/>
                <a:gd name="connsiteX291" fmla="*/ 1204184 w 4871178"/>
                <a:gd name="connsiteY291" fmla="*/ 458412 h 1864956"/>
                <a:gd name="connsiteX292" fmla="*/ 1191319 w 4871178"/>
                <a:gd name="connsiteY292" fmla="*/ 467411 h 1864956"/>
                <a:gd name="connsiteX293" fmla="*/ 1211547 w 4871178"/>
                <a:gd name="connsiteY293" fmla="*/ 520882 h 1864956"/>
                <a:gd name="connsiteX294" fmla="*/ 1279594 w 4871178"/>
                <a:gd name="connsiteY294" fmla="*/ 589821 h 1864956"/>
                <a:gd name="connsiteX295" fmla="*/ 1422383 w 4871178"/>
                <a:gd name="connsiteY295" fmla="*/ 587070 h 1864956"/>
                <a:gd name="connsiteX296" fmla="*/ 1405576 w 4871178"/>
                <a:gd name="connsiteY296" fmla="*/ 492100 h 1864956"/>
                <a:gd name="connsiteX297" fmla="*/ 1437703 w 4871178"/>
                <a:gd name="connsiteY297" fmla="*/ 499240 h 1864956"/>
                <a:gd name="connsiteX298" fmla="*/ 1473400 w 4871178"/>
                <a:gd name="connsiteY298" fmla="*/ 474326 h 1864956"/>
                <a:gd name="connsiteX299" fmla="*/ 1502032 w 4871178"/>
                <a:gd name="connsiteY299" fmla="*/ 492546 h 1864956"/>
                <a:gd name="connsiteX300" fmla="*/ 1515121 w 4871178"/>
                <a:gd name="connsiteY300" fmla="*/ 448445 h 1864956"/>
                <a:gd name="connsiteX301" fmla="*/ 1666090 w 4871178"/>
                <a:gd name="connsiteY301" fmla="*/ 517906 h 1864956"/>
                <a:gd name="connsiteX302" fmla="*/ 1784858 w 4871178"/>
                <a:gd name="connsiteY302" fmla="*/ 546985 h 1864956"/>
                <a:gd name="connsiteX303" fmla="*/ 1811036 w 4871178"/>
                <a:gd name="connsiteY303" fmla="*/ 564982 h 1864956"/>
                <a:gd name="connsiteX304" fmla="*/ 1804566 w 4871178"/>
                <a:gd name="connsiteY304" fmla="*/ 658762 h 1864956"/>
                <a:gd name="connsiteX305" fmla="*/ 1901766 w 4871178"/>
                <a:gd name="connsiteY305" fmla="*/ 666348 h 1864956"/>
                <a:gd name="connsiteX306" fmla="*/ 1943710 w 4871178"/>
                <a:gd name="connsiteY306" fmla="*/ 638905 h 1864956"/>
                <a:gd name="connsiteX307" fmla="*/ 1943041 w 4871178"/>
                <a:gd name="connsiteY307" fmla="*/ 691187 h 1864956"/>
                <a:gd name="connsiteX308" fmla="*/ 2002016 w 4871178"/>
                <a:gd name="connsiteY308" fmla="*/ 645822 h 1864956"/>
                <a:gd name="connsiteX309" fmla="*/ 2013320 w 4871178"/>
                <a:gd name="connsiteY309" fmla="*/ 663819 h 1864956"/>
                <a:gd name="connsiteX310" fmla="*/ 2046117 w 4871178"/>
                <a:gd name="connsiteY310" fmla="*/ 654374 h 1864956"/>
                <a:gd name="connsiteX311" fmla="*/ 2128071 w 4871178"/>
                <a:gd name="connsiteY311" fmla="*/ 587739 h 1864956"/>
                <a:gd name="connsiteX312" fmla="*/ 2194855 w 4871178"/>
                <a:gd name="connsiteY312" fmla="*/ 590565 h 1864956"/>
                <a:gd name="connsiteX313" fmla="*/ 2349096 w 4871178"/>
                <a:gd name="connsiteY313" fmla="*/ 474773 h 1864956"/>
                <a:gd name="connsiteX314" fmla="*/ 2448899 w 4871178"/>
                <a:gd name="connsiteY314" fmla="*/ 340164 h 1864956"/>
                <a:gd name="connsiteX315" fmla="*/ 2449148 w 4871178"/>
                <a:gd name="connsiteY315" fmla="*/ 340306 h 1864956"/>
                <a:gd name="connsiteX316" fmla="*/ 2418856 w 4871178"/>
                <a:gd name="connsiteY316" fmla="*/ 291601 h 1864956"/>
                <a:gd name="connsiteX317" fmla="*/ 2590574 w 4871178"/>
                <a:gd name="connsiteY317" fmla="*/ 284239 h 1864956"/>
                <a:gd name="connsiteX318" fmla="*/ 2601730 w 4871178"/>
                <a:gd name="connsiteY318" fmla="*/ 327671 h 1864956"/>
                <a:gd name="connsiteX319" fmla="*/ 2660630 w 4871178"/>
                <a:gd name="connsiteY319" fmla="*/ 335256 h 1864956"/>
                <a:gd name="connsiteX320" fmla="*/ 2730388 w 4871178"/>
                <a:gd name="connsiteY320" fmla="*/ 314656 h 1864956"/>
                <a:gd name="connsiteX321" fmla="*/ 2661820 w 4871178"/>
                <a:gd name="connsiteY321" fmla="*/ 184435 h 1864956"/>
                <a:gd name="connsiteX322" fmla="*/ 2680040 w 4871178"/>
                <a:gd name="connsiteY322" fmla="*/ 137211 h 1864956"/>
                <a:gd name="connsiteX323" fmla="*/ 2653267 w 4871178"/>
                <a:gd name="connsiteY323" fmla="*/ 124271 h 1864956"/>
                <a:gd name="connsiteX324" fmla="*/ 2790404 w 4871178"/>
                <a:gd name="connsiteY324" fmla="*/ 51761 h 1864956"/>
                <a:gd name="connsiteX325" fmla="*/ 2884555 w 4871178"/>
                <a:gd name="connsiteY325" fmla="*/ 42242 h 1864956"/>
                <a:gd name="connsiteX326" fmla="*/ 2898016 w 4871178"/>
                <a:gd name="connsiteY326" fmla="*/ 63288 h 1864956"/>
                <a:gd name="connsiteX327" fmla="*/ 2873102 w 4871178"/>
                <a:gd name="connsiteY327" fmla="*/ 117727 h 1864956"/>
                <a:gd name="connsiteX328" fmla="*/ 2880912 w 4871178"/>
                <a:gd name="connsiteY328" fmla="*/ 177891 h 1864956"/>
                <a:gd name="connsiteX329" fmla="*/ 2938622 w 4871178"/>
                <a:gd name="connsiteY329" fmla="*/ 156398 h 1864956"/>
                <a:gd name="connsiteX330" fmla="*/ 3031509 w 4871178"/>
                <a:gd name="connsiteY330" fmla="*/ 178858 h 1864956"/>
                <a:gd name="connsiteX331" fmla="*/ 3073601 w 4871178"/>
                <a:gd name="connsiteY331" fmla="*/ 170305 h 1864956"/>
                <a:gd name="connsiteX332" fmla="*/ 3070999 w 4871178"/>
                <a:gd name="connsiteY332" fmla="*/ 128436 h 1864956"/>
                <a:gd name="connsiteX333" fmla="*/ 3108481 w 4871178"/>
                <a:gd name="connsiteY333" fmla="*/ 111330 h 1864956"/>
                <a:gd name="connsiteX334" fmla="*/ 3194526 w 4871178"/>
                <a:gd name="connsiteY334" fmla="*/ 1264 h 186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Lst>
              <a:rect l="l" t="t" r="r" b="b"/>
              <a:pathLst>
                <a:path w="4871178" h="1864956">
                  <a:moveTo>
                    <a:pt x="4664878" y="1649509"/>
                  </a:moveTo>
                  <a:lnTo>
                    <a:pt x="4687487" y="1681339"/>
                  </a:lnTo>
                  <a:lnTo>
                    <a:pt x="4723630" y="1709376"/>
                  </a:lnTo>
                  <a:lnTo>
                    <a:pt x="4776283" y="1689966"/>
                  </a:lnTo>
                  <a:lnTo>
                    <a:pt x="4783497" y="1713020"/>
                  </a:lnTo>
                  <a:lnTo>
                    <a:pt x="4834737" y="1679256"/>
                  </a:lnTo>
                  <a:lnTo>
                    <a:pt x="4844702" y="1710937"/>
                  </a:lnTo>
                  <a:lnTo>
                    <a:pt x="4871178" y="1758609"/>
                  </a:lnTo>
                  <a:lnTo>
                    <a:pt x="4830647" y="1816467"/>
                  </a:lnTo>
                  <a:lnTo>
                    <a:pt x="4799264" y="1800032"/>
                  </a:lnTo>
                  <a:lnTo>
                    <a:pt x="4741850" y="1807097"/>
                  </a:lnTo>
                  <a:lnTo>
                    <a:pt x="4689643" y="1732133"/>
                  </a:lnTo>
                  <a:lnTo>
                    <a:pt x="4634238" y="1732133"/>
                  </a:lnTo>
                  <a:lnTo>
                    <a:pt x="4632230" y="1725737"/>
                  </a:lnTo>
                  <a:lnTo>
                    <a:pt x="4613862" y="1712053"/>
                  </a:lnTo>
                  <a:lnTo>
                    <a:pt x="4594004" y="1730497"/>
                  </a:lnTo>
                  <a:lnTo>
                    <a:pt x="4586940" y="1729604"/>
                  </a:lnTo>
                  <a:lnTo>
                    <a:pt x="4541053" y="1705211"/>
                  </a:lnTo>
                  <a:lnTo>
                    <a:pt x="4623380" y="1699708"/>
                  </a:lnTo>
                  <a:close/>
                  <a:moveTo>
                    <a:pt x="2685319" y="1351511"/>
                  </a:moveTo>
                  <a:lnTo>
                    <a:pt x="2654530" y="1385795"/>
                  </a:lnTo>
                  <a:lnTo>
                    <a:pt x="2600686" y="1375904"/>
                  </a:lnTo>
                  <a:lnTo>
                    <a:pt x="2591390" y="1377987"/>
                  </a:lnTo>
                  <a:lnTo>
                    <a:pt x="2570716" y="1392637"/>
                  </a:lnTo>
                  <a:lnTo>
                    <a:pt x="2562759" y="1397248"/>
                  </a:lnTo>
                  <a:lnTo>
                    <a:pt x="2537845" y="1420377"/>
                  </a:lnTo>
                  <a:lnTo>
                    <a:pt x="2513526" y="1456297"/>
                  </a:lnTo>
                  <a:lnTo>
                    <a:pt x="2517319" y="1526428"/>
                  </a:lnTo>
                  <a:lnTo>
                    <a:pt x="2480134" y="1528287"/>
                  </a:lnTo>
                  <a:lnTo>
                    <a:pt x="2475970" y="1548812"/>
                  </a:lnTo>
                  <a:lnTo>
                    <a:pt x="2461393" y="1567777"/>
                  </a:lnTo>
                  <a:lnTo>
                    <a:pt x="2462286" y="1570528"/>
                  </a:lnTo>
                  <a:lnTo>
                    <a:pt x="2465930" y="1566884"/>
                  </a:lnTo>
                  <a:lnTo>
                    <a:pt x="2514939" y="1591575"/>
                  </a:lnTo>
                  <a:lnTo>
                    <a:pt x="2548628" y="1581535"/>
                  </a:lnTo>
                  <a:lnTo>
                    <a:pt x="2589011" y="1666018"/>
                  </a:lnTo>
                  <a:lnTo>
                    <a:pt x="2662487" y="1690635"/>
                  </a:lnTo>
                  <a:lnTo>
                    <a:pt x="2775603" y="1637907"/>
                  </a:lnTo>
                  <a:lnTo>
                    <a:pt x="2794419" y="1629949"/>
                  </a:lnTo>
                  <a:lnTo>
                    <a:pt x="2814944" y="1628090"/>
                  </a:lnTo>
                  <a:lnTo>
                    <a:pt x="2787427" y="1598417"/>
                  </a:lnTo>
                  <a:lnTo>
                    <a:pt x="2764448" y="1595888"/>
                  </a:lnTo>
                  <a:lnTo>
                    <a:pt x="2758796" y="1579676"/>
                  </a:lnTo>
                  <a:lnTo>
                    <a:pt x="2794121" y="1557068"/>
                  </a:lnTo>
                  <a:lnTo>
                    <a:pt x="2772256" y="1490135"/>
                  </a:lnTo>
                  <a:lnTo>
                    <a:pt x="2718265" y="1454215"/>
                  </a:lnTo>
                  <a:lnTo>
                    <a:pt x="2739534" y="1428632"/>
                  </a:lnTo>
                  <a:lnTo>
                    <a:pt x="2729271" y="1389960"/>
                  </a:lnTo>
                  <a:lnTo>
                    <a:pt x="2718860" y="1375309"/>
                  </a:lnTo>
                  <a:lnTo>
                    <a:pt x="2704134" y="1365269"/>
                  </a:lnTo>
                  <a:close/>
                  <a:moveTo>
                    <a:pt x="927903" y="314954"/>
                  </a:moveTo>
                  <a:lnTo>
                    <a:pt x="910735" y="334024"/>
                  </a:lnTo>
                  <a:lnTo>
                    <a:pt x="910649" y="333918"/>
                  </a:lnTo>
                  <a:close/>
                  <a:moveTo>
                    <a:pt x="945826" y="313095"/>
                  </a:moveTo>
                  <a:lnTo>
                    <a:pt x="979961" y="321424"/>
                  </a:lnTo>
                  <a:lnTo>
                    <a:pt x="979878" y="321502"/>
                  </a:lnTo>
                  <a:close/>
                  <a:moveTo>
                    <a:pt x="3447455" y="113636"/>
                  </a:moveTo>
                  <a:lnTo>
                    <a:pt x="3481814" y="113934"/>
                  </a:lnTo>
                  <a:lnTo>
                    <a:pt x="3459503" y="124568"/>
                  </a:lnTo>
                  <a:lnTo>
                    <a:pt x="3460544" y="163910"/>
                  </a:lnTo>
                  <a:lnTo>
                    <a:pt x="3427673" y="149557"/>
                  </a:lnTo>
                  <a:lnTo>
                    <a:pt x="3433028" y="124792"/>
                  </a:lnTo>
                  <a:lnTo>
                    <a:pt x="3446934" y="139591"/>
                  </a:lnTo>
                  <a:lnTo>
                    <a:pt x="3459206" y="121520"/>
                  </a:lnTo>
                  <a:close/>
                  <a:moveTo>
                    <a:pt x="3240635" y="0"/>
                  </a:moveTo>
                  <a:lnTo>
                    <a:pt x="3322961" y="44473"/>
                  </a:lnTo>
                  <a:lnTo>
                    <a:pt x="3329506" y="96606"/>
                  </a:lnTo>
                  <a:lnTo>
                    <a:pt x="3298568" y="124419"/>
                  </a:lnTo>
                  <a:lnTo>
                    <a:pt x="3309128" y="180866"/>
                  </a:lnTo>
                  <a:lnTo>
                    <a:pt x="3332703" y="179007"/>
                  </a:lnTo>
                  <a:lnTo>
                    <a:pt x="3316491" y="192170"/>
                  </a:lnTo>
                  <a:lnTo>
                    <a:pt x="3228067" y="157439"/>
                  </a:lnTo>
                  <a:lnTo>
                    <a:pt x="3225761" y="196558"/>
                  </a:lnTo>
                  <a:lnTo>
                    <a:pt x="3360443" y="209052"/>
                  </a:lnTo>
                  <a:lnTo>
                    <a:pt x="3391380" y="190088"/>
                  </a:lnTo>
                  <a:lnTo>
                    <a:pt x="3437787" y="244897"/>
                  </a:lnTo>
                  <a:lnTo>
                    <a:pt x="3558563" y="127097"/>
                  </a:lnTo>
                  <a:lnTo>
                    <a:pt x="3563323" y="72882"/>
                  </a:lnTo>
                  <a:lnTo>
                    <a:pt x="3595153" y="33020"/>
                  </a:lnTo>
                  <a:lnTo>
                    <a:pt x="3619323" y="64552"/>
                  </a:lnTo>
                  <a:lnTo>
                    <a:pt x="3667067" y="67527"/>
                  </a:lnTo>
                  <a:lnTo>
                    <a:pt x="3704996" y="158258"/>
                  </a:lnTo>
                  <a:lnTo>
                    <a:pt x="3657845" y="247352"/>
                  </a:lnTo>
                  <a:lnTo>
                    <a:pt x="3744932" y="352733"/>
                  </a:lnTo>
                  <a:lnTo>
                    <a:pt x="3748873" y="428515"/>
                  </a:lnTo>
                  <a:lnTo>
                    <a:pt x="3789553" y="440786"/>
                  </a:lnTo>
                  <a:lnTo>
                    <a:pt x="3843546" y="415649"/>
                  </a:lnTo>
                  <a:lnTo>
                    <a:pt x="3901850" y="454173"/>
                  </a:lnTo>
                  <a:lnTo>
                    <a:pt x="3880581" y="539325"/>
                  </a:lnTo>
                  <a:lnTo>
                    <a:pt x="3897240" y="554348"/>
                  </a:lnTo>
                  <a:lnTo>
                    <a:pt x="3897177" y="554418"/>
                  </a:lnTo>
                  <a:lnTo>
                    <a:pt x="4039062" y="550704"/>
                  </a:lnTo>
                  <a:lnTo>
                    <a:pt x="4053415" y="522593"/>
                  </a:lnTo>
                  <a:lnTo>
                    <a:pt x="4156863" y="550258"/>
                  </a:lnTo>
                  <a:lnTo>
                    <a:pt x="4256071" y="462353"/>
                  </a:lnTo>
                  <a:lnTo>
                    <a:pt x="4300171" y="473880"/>
                  </a:lnTo>
                  <a:lnTo>
                    <a:pt x="4327540" y="514188"/>
                  </a:lnTo>
                  <a:lnTo>
                    <a:pt x="4359668" y="544382"/>
                  </a:lnTo>
                  <a:lnTo>
                    <a:pt x="4365468" y="642178"/>
                  </a:lnTo>
                  <a:lnTo>
                    <a:pt x="4496358" y="697657"/>
                  </a:lnTo>
                  <a:lnTo>
                    <a:pt x="4505728" y="726884"/>
                  </a:lnTo>
                  <a:lnTo>
                    <a:pt x="4660267" y="730082"/>
                  </a:lnTo>
                  <a:lnTo>
                    <a:pt x="4677223" y="803707"/>
                  </a:lnTo>
                  <a:lnTo>
                    <a:pt x="4744900" y="766672"/>
                  </a:lnTo>
                  <a:lnTo>
                    <a:pt x="4788703" y="821408"/>
                  </a:lnTo>
                  <a:lnTo>
                    <a:pt x="4723184" y="882316"/>
                  </a:lnTo>
                  <a:lnTo>
                    <a:pt x="4755460" y="928276"/>
                  </a:lnTo>
                  <a:lnTo>
                    <a:pt x="4703253" y="943225"/>
                  </a:lnTo>
                  <a:lnTo>
                    <a:pt x="4709500" y="1012314"/>
                  </a:lnTo>
                  <a:lnTo>
                    <a:pt x="4671720" y="1009562"/>
                  </a:lnTo>
                  <a:lnTo>
                    <a:pt x="4649038" y="1075007"/>
                  </a:lnTo>
                  <a:lnTo>
                    <a:pt x="4675216" y="1099548"/>
                  </a:lnTo>
                  <a:lnTo>
                    <a:pt x="4660862" y="1157780"/>
                  </a:lnTo>
                  <a:lnTo>
                    <a:pt x="4595343" y="1239139"/>
                  </a:lnTo>
                  <a:lnTo>
                    <a:pt x="4606498" y="1256095"/>
                  </a:lnTo>
                  <a:lnTo>
                    <a:pt x="4639221" y="1245089"/>
                  </a:lnTo>
                  <a:lnTo>
                    <a:pt x="4648368" y="1267325"/>
                  </a:lnTo>
                  <a:lnTo>
                    <a:pt x="4598467" y="1360733"/>
                  </a:lnTo>
                  <a:lnTo>
                    <a:pt x="4564926" y="1358205"/>
                  </a:lnTo>
                  <a:lnTo>
                    <a:pt x="4534286" y="1425211"/>
                  </a:lnTo>
                  <a:lnTo>
                    <a:pt x="4485648" y="1446927"/>
                  </a:lnTo>
                  <a:lnTo>
                    <a:pt x="4492045" y="1547698"/>
                  </a:lnTo>
                  <a:lnTo>
                    <a:pt x="4548193" y="1582651"/>
                  </a:lnTo>
                  <a:lnTo>
                    <a:pt x="4544846" y="1599979"/>
                  </a:lnTo>
                  <a:lnTo>
                    <a:pt x="4498440" y="1596781"/>
                  </a:lnTo>
                  <a:lnTo>
                    <a:pt x="4435524" y="1666168"/>
                  </a:lnTo>
                  <a:lnTo>
                    <a:pt x="4323673" y="1707888"/>
                  </a:lnTo>
                  <a:lnTo>
                    <a:pt x="4315418" y="1703798"/>
                  </a:lnTo>
                  <a:lnTo>
                    <a:pt x="4311774" y="1742098"/>
                  </a:lnTo>
                  <a:lnTo>
                    <a:pt x="4243800" y="1783597"/>
                  </a:lnTo>
                  <a:lnTo>
                    <a:pt x="4221341" y="1750056"/>
                  </a:lnTo>
                  <a:lnTo>
                    <a:pt x="4201113" y="1792223"/>
                  </a:lnTo>
                  <a:lnTo>
                    <a:pt x="4158722" y="1794528"/>
                  </a:lnTo>
                  <a:lnTo>
                    <a:pt x="4114175" y="1728414"/>
                  </a:lnTo>
                  <a:lnTo>
                    <a:pt x="4059216" y="1732728"/>
                  </a:lnTo>
                  <a:lnTo>
                    <a:pt x="3994812" y="1799958"/>
                  </a:lnTo>
                  <a:lnTo>
                    <a:pt x="3954133" y="1772367"/>
                  </a:lnTo>
                  <a:lnTo>
                    <a:pt x="3928401" y="1802189"/>
                  </a:lnTo>
                  <a:lnTo>
                    <a:pt x="3899472" y="1775787"/>
                  </a:lnTo>
                  <a:lnTo>
                    <a:pt x="3887349" y="1797206"/>
                  </a:lnTo>
                  <a:lnTo>
                    <a:pt x="3806733" y="1782555"/>
                  </a:lnTo>
                  <a:lnTo>
                    <a:pt x="3797065" y="1803973"/>
                  </a:lnTo>
                  <a:lnTo>
                    <a:pt x="3815583" y="1827474"/>
                  </a:lnTo>
                  <a:lnTo>
                    <a:pt x="3793421" y="1847554"/>
                  </a:lnTo>
                  <a:lnTo>
                    <a:pt x="3699493" y="1817286"/>
                  </a:lnTo>
                  <a:lnTo>
                    <a:pt x="3701111" y="1813783"/>
                  </a:lnTo>
                  <a:lnTo>
                    <a:pt x="3701047" y="1813768"/>
                  </a:lnTo>
                  <a:lnTo>
                    <a:pt x="3699491" y="1817137"/>
                  </a:lnTo>
                  <a:lnTo>
                    <a:pt x="3654498" y="1821673"/>
                  </a:lnTo>
                  <a:lnTo>
                    <a:pt x="3617611" y="1782704"/>
                  </a:lnTo>
                  <a:lnTo>
                    <a:pt x="3621255" y="1746709"/>
                  </a:lnTo>
                  <a:lnTo>
                    <a:pt x="3582880" y="1723209"/>
                  </a:lnTo>
                  <a:lnTo>
                    <a:pt x="3528665" y="1678067"/>
                  </a:lnTo>
                  <a:lnTo>
                    <a:pt x="3446487" y="1739421"/>
                  </a:lnTo>
                  <a:lnTo>
                    <a:pt x="3419417" y="1724398"/>
                  </a:lnTo>
                  <a:lnTo>
                    <a:pt x="3419565" y="1681041"/>
                  </a:lnTo>
                  <a:lnTo>
                    <a:pt x="3408558" y="1681041"/>
                  </a:lnTo>
                  <a:lnTo>
                    <a:pt x="3317307" y="1694056"/>
                  </a:lnTo>
                  <a:lnTo>
                    <a:pt x="3317010" y="1664828"/>
                  </a:lnTo>
                  <a:lnTo>
                    <a:pt x="3284139" y="1662746"/>
                  </a:lnTo>
                  <a:lnTo>
                    <a:pt x="3253202" y="1613439"/>
                  </a:lnTo>
                  <a:lnTo>
                    <a:pt x="3207762" y="1594476"/>
                  </a:lnTo>
                  <a:lnTo>
                    <a:pt x="3156670" y="1604961"/>
                  </a:lnTo>
                  <a:lnTo>
                    <a:pt x="3142912" y="1634858"/>
                  </a:lnTo>
                  <a:lnTo>
                    <a:pt x="3137112" y="1619314"/>
                  </a:lnTo>
                  <a:lnTo>
                    <a:pt x="3110041" y="1633891"/>
                  </a:lnTo>
                  <a:lnTo>
                    <a:pt x="3037457" y="1611506"/>
                  </a:lnTo>
                  <a:lnTo>
                    <a:pt x="3029946" y="1672638"/>
                  </a:lnTo>
                  <a:lnTo>
                    <a:pt x="3055975" y="1710714"/>
                  </a:lnTo>
                  <a:lnTo>
                    <a:pt x="3025335" y="1740388"/>
                  </a:lnTo>
                  <a:lnTo>
                    <a:pt x="2981531" y="1743809"/>
                  </a:lnTo>
                  <a:lnTo>
                    <a:pt x="2969111" y="1691825"/>
                  </a:lnTo>
                  <a:lnTo>
                    <a:pt x="2938992" y="1730347"/>
                  </a:lnTo>
                  <a:lnTo>
                    <a:pt x="2868118" y="1748569"/>
                  </a:lnTo>
                  <a:lnTo>
                    <a:pt x="2867077" y="1774300"/>
                  </a:lnTo>
                  <a:lnTo>
                    <a:pt x="2819778" y="1740760"/>
                  </a:lnTo>
                  <a:lnTo>
                    <a:pt x="2821117" y="1710863"/>
                  </a:lnTo>
                  <a:lnTo>
                    <a:pt x="2646647" y="1771772"/>
                  </a:lnTo>
                  <a:lnTo>
                    <a:pt x="2646647" y="1800255"/>
                  </a:lnTo>
                  <a:lnTo>
                    <a:pt x="2615560" y="1799585"/>
                  </a:lnTo>
                  <a:lnTo>
                    <a:pt x="2591390" y="1759947"/>
                  </a:lnTo>
                  <a:lnTo>
                    <a:pt x="2576368" y="1774077"/>
                  </a:lnTo>
                  <a:lnTo>
                    <a:pt x="2591540" y="1800775"/>
                  </a:lnTo>
                  <a:lnTo>
                    <a:pt x="2561271" y="1792818"/>
                  </a:lnTo>
                  <a:lnTo>
                    <a:pt x="2549670" y="1839745"/>
                  </a:lnTo>
                  <a:lnTo>
                    <a:pt x="2485563" y="1839745"/>
                  </a:lnTo>
                  <a:lnTo>
                    <a:pt x="2463996" y="1863692"/>
                  </a:lnTo>
                  <a:lnTo>
                    <a:pt x="2406583" y="1819071"/>
                  </a:lnTo>
                  <a:lnTo>
                    <a:pt x="2365606" y="1823607"/>
                  </a:lnTo>
                  <a:lnTo>
                    <a:pt x="2330132" y="1769614"/>
                  </a:lnTo>
                  <a:lnTo>
                    <a:pt x="2250706" y="1823830"/>
                  </a:lnTo>
                  <a:lnTo>
                    <a:pt x="2230180" y="1811039"/>
                  </a:lnTo>
                  <a:lnTo>
                    <a:pt x="2230180" y="1805758"/>
                  </a:lnTo>
                  <a:lnTo>
                    <a:pt x="2192698" y="1852685"/>
                  </a:lnTo>
                  <a:lnTo>
                    <a:pt x="2179980" y="1836250"/>
                  </a:lnTo>
                  <a:lnTo>
                    <a:pt x="2050801" y="1864956"/>
                  </a:lnTo>
                  <a:lnTo>
                    <a:pt x="2041133" y="1864956"/>
                  </a:lnTo>
                  <a:lnTo>
                    <a:pt x="1979630" y="1860196"/>
                  </a:lnTo>
                  <a:lnTo>
                    <a:pt x="1947949" y="1816913"/>
                  </a:lnTo>
                  <a:lnTo>
                    <a:pt x="1956481" y="1765499"/>
                  </a:lnTo>
                  <a:lnTo>
                    <a:pt x="1933150" y="1723059"/>
                  </a:lnTo>
                  <a:lnTo>
                    <a:pt x="1874027" y="1744923"/>
                  </a:lnTo>
                  <a:lnTo>
                    <a:pt x="1833198" y="1725365"/>
                  </a:lnTo>
                  <a:lnTo>
                    <a:pt x="1781437" y="1730570"/>
                  </a:lnTo>
                  <a:lnTo>
                    <a:pt x="1750425" y="1676950"/>
                  </a:lnTo>
                  <a:lnTo>
                    <a:pt x="1757565" y="1654193"/>
                  </a:lnTo>
                  <a:lnTo>
                    <a:pt x="1693161" y="1685206"/>
                  </a:lnTo>
                  <a:lnTo>
                    <a:pt x="1687211" y="1652111"/>
                  </a:lnTo>
                  <a:lnTo>
                    <a:pt x="1639615" y="1674273"/>
                  </a:lnTo>
                  <a:lnTo>
                    <a:pt x="1571047" y="1791479"/>
                  </a:lnTo>
                  <a:lnTo>
                    <a:pt x="1563089" y="1788950"/>
                  </a:lnTo>
                  <a:lnTo>
                    <a:pt x="1541820" y="1766342"/>
                  </a:lnTo>
                  <a:lnTo>
                    <a:pt x="1442909" y="1762921"/>
                  </a:lnTo>
                  <a:lnTo>
                    <a:pt x="1438149" y="1692493"/>
                  </a:lnTo>
                  <a:lnTo>
                    <a:pt x="1373746" y="1707814"/>
                  </a:lnTo>
                  <a:lnTo>
                    <a:pt x="1324292" y="1684760"/>
                  </a:lnTo>
                  <a:lnTo>
                    <a:pt x="1324291" y="1684761"/>
                  </a:lnTo>
                  <a:lnTo>
                    <a:pt x="1287106" y="1718078"/>
                  </a:lnTo>
                  <a:lnTo>
                    <a:pt x="1287106" y="1726928"/>
                  </a:lnTo>
                  <a:lnTo>
                    <a:pt x="1246873" y="1732877"/>
                  </a:lnTo>
                  <a:lnTo>
                    <a:pt x="1179717" y="1816766"/>
                  </a:lnTo>
                  <a:lnTo>
                    <a:pt x="1128700" y="1789398"/>
                  </a:lnTo>
                  <a:lnTo>
                    <a:pt x="1101629" y="1712351"/>
                  </a:lnTo>
                  <a:lnTo>
                    <a:pt x="1038416" y="1720309"/>
                  </a:lnTo>
                  <a:lnTo>
                    <a:pt x="977061" y="1687736"/>
                  </a:lnTo>
                  <a:lnTo>
                    <a:pt x="915706" y="1710939"/>
                  </a:lnTo>
                  <a:lnTo>
                    <a:pt x="876365" y="1633669"/>
                  </a:lnTo>
                  <a:lnTo>
                    <a:pt x="840817" y="1641849"/>
                  </a:lnTo>
                  <a:lnTo>
                    <a:pt x="820663" y="1624745"/>
                  </a:lnTo>
                  <a:lnTo>
                    <a:pt x="779611" y="1674274"/>
                  </a:lnTo>
                  <a:lnTo>
                    <a:pt x="745773" y="1656203"/>
                  </a:lnTo>
                  <a:lnTo>
                    <a:pt x="707994" y="1681340"/>
                  </a:lnTo>
                  <a:lnTo>
                    <a:pt x="687320" y="1671523"/>
                  </a:lnTo>
                  <a:lnTo>
                    <a:pt x="702491" y="1655533"/>
                  </a:lnTo>
                  <a:lnTo>
                    <a:pt x="672297" y="1649138"/>
                  </a:lnTo>
                  <a:lnTo>
                    <a:pt x="681221" y="1603252"/>
                  </a:lnTo>
                  <a:lnTo>
                    <a:pt x="660397" y="1585924"/>
                  </a:lnTo>
                  <a:lnTo>
                    <a:pt x="568254" y="1624522"/>
                  </a:lnTo>
                  <a:lnTo>
                    <a:pt x="602538" y="1669664"/>
                  </a:lnTo>
                  <a:lnTo>
                    <a:pt x="544531" y="1690413"/>
                  </a:lnTo>
                  <a:lnTo>
                    <a:pt x="545422" y="1707815"/>
                  </a:lnTo>
                  <a:lnTo>
                    <a:pt x="507049" y="1717111"/>
                  </a:lnTo>
                  <a:lnTo>
                    <a:pt x="482061" y="1697255"/>
                  </a:lnTo>
                  <a:lnTo>
                    <a:pt x="481614" y="1713690"/>
                  </a:lnTo>
                  <a:lnTo>
                    <a:pt x="468897" y="1701196"/>
                  </a:lnTo>
                  <a:lnTo>
                    <a:pt x="430225" y="1723507"/>
                  </a:lnTo>
                  <a:lnTo>
                    <a:pt x="443984" y="1745669"/>
                  </a:lnTo>
                  <a:lnTo>
                    <a:pt x="428813" y="1758163"/>
                  </a:lnTo>
                  <a:lnTo>
                    <a:pt x="470608" y="1809478"/>
                  </a:lnTo>
                  <a:lnTo>
                    <a:pt x="460493" y="1822641"/>
                  </a:lnTo>
                  <a:lnTo>
                    <a:pt x="437737" y="1787316"/>
                  </a:lnTo>
                  <a:lnTo>
                    <a:pt x="395793" y="1803305"/>
                  </a:lnTo>
                  <a:lnTo>
                    <a:pt x="355038" y="1778466"/>
                  </a:lnTo>
                  <a:lnTo>
                    <a:pt x="341726" y="1722615"/>
                  </a:lnTo>
                  <a:lnTo>
                    <a:pt x="260813" y="1627496"/>
                  </a:lnTo>
                  <a:lnTo>
                    <a:pt x="259102" y="1587263"/>
                  </a:lnTo>
                  <a:lnTo>
                    <a:pt x="193880" y="1579752"/>
                  </a:lnTo>
                  <a:lnTo>
                    <a:pt x="180568" y="1560564"/>
                  </a:lnTo>
                  <a:lnTo>
                    <a:pt x="132377" y="1582503"/>
                  </a:lnTo>
                  <a:lnTo>
                    <a:pt x="104340" y="1500920"/>
                  </a:lnTo>
                  <a:lnTo>
                    <a:pt x="80690" y="1497499"/>
                  </a:lnTo>
                  <a:lnTo>
                    <a:pt x="98985" y="1462099"/>
                  </a:lnTo>
                  <a:lnTo>
                    <a:pt x="94152" y="1386614"/>
                  </a:lnTo>
                  <a:lnTo>
                    <a:pt x="90879" y="1351661"/>
                  </a:lnTo>
                  <a:lnTo>
                    <a:pt x="67304" y="1337233"/>
                  </a:lnTo>
                  <a:lnTo>
                    <a:pt x="127469" y="1273796"/>
                  </a:lnTo>
                  <a:lnTo>
                    <a:pt x="91697" y="1175481"/>
                  </a:lnTo>
                  <a:lnTo>
                    <a:pt x="43431" y="1147295"/>
                  </a:lnTo>
                  <a:lnTo>
                    <a:pt x="0" y="948580"/>
                  </a:lnTo>
                  <a:lnTo>
                    <a:pt x="318820" y="770168"/>
                  </a:lnTo>
                  <a:lnTo>
                    <a:pt x="768456" y="457668"/>
                  </a:lnTo>
                  <a:lnTo>
                    <a:pt x="924111" y="390513"/>
                  </a:lnTo>
                  <a:lnTo>
                    <a:pt x="903733" y="341801"/>
                  </a:lnTo>
                  <a:lnTo>
                    <a:pt x="910735" y="334024"/>
                  </a:lnTo>
                  <a:lnTo>
                    <a:pt x="933257" y="362104"/>
                  </a:lnTo>
                  <a:lnTo>
                    <a:pt x="953783" y="348941"/>
                  </a:lnTo>
                  <a:lnTo>
                    <a:pt x="928498" y="380845"/>
                  </a:lnTo>
                  <a:lnTo>
                    <a:pt x="943074" y="368797"/>
                  </a:lnTo>
                  <a:lnTo>
                    <a:pt x="945380" y="394009"/>
                  </a:lnTo>
                  <a:lnTo>
                    <a:pt x="955346" y="365599"/>
                  </a:lnTo>
                  <a:lnTo>
                    <a:pt x="969550" y="375044"/>
                  </a:lnTo>
                  <a:lnTo>
                    <a:pt x="959882" y="359352"/>
                  </a:lnTo>
                  <a:lnTo>
                    <a:pt x="984126" y="365599"/>
                  </a:lnTo>
                  <a:lnTo>
                    <a:pt x="973714" y="330497"/>
                  </a:lnTo>
                  <a:lnTo>
                    <a:pt x="962633" y="337636"/>
                  </a:lnTo>
                  <a:lnTo>
                    <a:pt x="979878" y="321502"/>
                  </a:lnTo>
                  <a:lnTo>
                    <a:pt x="981672" y="321944"/>
                  </a:lnTo>
                  <a:lnTo>
                    <a:pt x="988961" y="366715"/>
                  </a:lnTo>
                  <a:lnTo>
                    <a:pt x="1192880" y="305509"/>
                  </a:lnTo>
                  <a:lnTo>
                    <a:pt x="1215935" y="384266"/>
                  </a:lnTo>
                  <a:lnTo>
                    <a:pt x="1179494" y="428367"/>
                  </a:lnTo>
                  <a:lnTo>
                    <a:pt x="1204184" y="458412"/>
                  </a:lnTo>
                  <a:lnTo>
                    <a:pt x="1191319" y="467411"/>
                  </a:lnTo>
                  <a:lnTo>
                    <a:pt x="1211547" y="520882"/>
                  </a:lnTo>
                  <a:lnTo>
                    <a:pt x="1279594" y="589821"/>
                  </a:lnTo>
                  <a:lnTo>
                    <a:pt x="1422383" y="587070"/>
                  </a:lnTo>
                  <a:lnTo>
                    <a:pt x="1405576" y="492100"/>
                  </a:lnTo>
                  <a:lnTo>
                    <a:pt x="1437703" y="499240"/>
                  </a:lnTo>
                  <a:lnTo>
                    <a:pt x="1473400" y="474326"/>
                  </a:lnTo>
                  <a:lnTo>
                    <a:pt x="1502032" y="492546"/>
                  </a:lnTo>
                  <a:lnTo>
                    <a:pt x="1515121" y="448445"/>
                  </a:lnTo>
                  <a:lnTo>
                    <a:pt x="1666090" y="517906"/>
                  </a:lnTo>
                  <a:lnTo>
                    <a:pt x="1784858" y="546985"/>
                  </a:lnTo>
                  <a:lnTo>
                    <a:pt x="1811036" y="564982"/>
                  </a:lnTo>
                  <a:lnTo>
                    <a:pt x="1804566" y="658762"/>
                  </a:lnTo>
                  <a:lnTo>
                    <a:pt x="1901766" y="666348"/>
                  </a:lnTo>
                  <a:lnTo>
                    <a:pt x="1943710" y="638905"/>
                  </a:lnTo>
                  <a:lnTo>
                    <a:pt x="1943041" y="691187"/>
                  </a:lnTo>
                  <a:lnTo>
                    <a:pt x="2002016" y="645822"/>
                  </a:lnTo>
                  <a:lnTo>
                    <a:pt x="2013320" y="663819"/>
                  </a:lnTo>
                  <a:lnTo>
                    <a:pt x="2046117" y="654374"/>
                  </a:lnTo>
                  <a:lnTo>
                    <a:pt x="2128071" y="587739"/>
                  </a:lnTo>
                  <a:lnTo>
                    <a:pt x="2194855" y="590565"/>
                  </a:lnTo>
                  <a:lnTo>
                    <a:pt x="2349096" y="474773"/>
                  </a:lnTo>
                  <a:lnTo>
                    <a:pt x="2448899" y="340164"/>
                  </a:lnTo>
                  <a:lnTo>
                    <a:pt x="2449148" y="340306"/>
                  </a:lnTo>
                  <a:lnTo>
                    <a:pt x="2418856" y="291601"/>
                  </a:lnTo>
                  <a:lnTo>
                    <a:pt x="2590574" y="284239"/>
                  </a:lnTo>
                  <a:lnTo>
                    <a:pt x="2601730" y="327671"/>
                  </a:lnTo>
                  <a:lnTo>
                    <a:pt x="2660630" y="335256"/>
                  </a:lnTo>
                  <a:lnTo>
                    <a:pt x="2730388" y="314656"/>
                  </a:lnTo>
                  <a:lnTo>
                    <a:pt x="2661820" y="184435"/>
                  </a:lnTo>
                  <a:lnTo>
                    <a:pt x="2680040" y="137211"/>
                  </a:lnTo>
                  <a:lnTo>
                    <a:pt x="2653267" y="124271"/>
                  </a:lnTo>
                  <a:lnTo>
                    <a:pt x="2790404" y="51761"/>
                  </a:lnTo>
                  <a:lnTo>
                    <a:pt x="2884555" y="42242"/>
                  </a:lnTo>
                  <a:lnTo>
                    <a:pt x="2898016" y="63288"/>
                  </a:lnTo>
                  <a:lnTo>
                    <a:pt x="2873102" y="117727"/>
                  </a:lnTo>
                  <a:lnTo>
                    <a:pt x="2880912" y="177891"/>
                  </a:lnTo>
                  <a:lnTo>
                    <a:pt x="2938622" y="156398"/>
                  </a:lnTo>
                  <a:lnTo>
                    <a:pt x="3031509" y="178858"/>
                  </a:lnTo>
                  <a:lnTo>
                    <a:pt x="3073601" y="170305"/>
                  </a:lnTo>
                  <a:lnTo>
                    <a:pt x="3070999" y="128436"/>
                  </a:lnTo>
                  <a:lnTo>
                    <a:pt x="3108481" y="111330"/>
                  </a:lnTo>
                  <a:lnTo>
                    <a:pt x="3194526" y="1264"/>
                  </a:lnTo>
                  <a:close/>
                </a:path>
              </a:pathLst>
            </a:custGeom>
            <a:solidFill>
              <a:srgbClr val="004E4E"/>
            </a:solidFill>
            <a:ln w="4763" cap="flat">
              <a:solidFill>
                <a:srgbClr val="FFFFFF"/>
              </a:solidFill>
              <a:prstDash val="solid"/>
              <a:miter/>
            </a:ln>
          </p:spPr>
          <p:txBody>
            <a:bodyPr wrap="square" rtlCol="0" anchor="ctr">
              <a:noAutofit/>
            </a:bodyPr>
            <a:lstStyle/>
            <a:p>
              <a:endParaRPr lang="en-BE" dirty="0"/>
            </a:p>
          </p:txBody>
        </p:sp>
      </p:grpSp>
      <p:sp>
        <p:nvSpPr>
          <p:cNvPr id="257" name="strFooter">
            <a:extLst>
              <a:ext uri="{FF2B5EF4-FFF2-40B4-BE49-F238E27FC236}">
                <a16:creationId xmlns:a16="http://schemas.microsoft.com/office/drawing/2014/main" id="{DE257787-B097-4D05-894B-B55F573055B1}"/>
              </a:ext>
            </a:extLst>
          </p:cNvPr>
          <p:cNvSpPr>
            <a:spLocks noGrp="1"/>
          </p:cNvSpPr>
          <p:nvPr>
            <p:ph type="body" sz="quarter" idx="15"/>
          </p:nvPr>
        </p:nvSpPr>
        <p:spPr/>
        <p:txBody>
          <a:bodyPr/>
          <a:lstStyle/>
          <a:p>
            <a:r>
              <a:rPr lang="nl-BE" dirty="0"/>
              <a:t>Mannen, jongeren (18-34 jaar), en Belgen uit een hogere sociale klasse hebben een betere eerste indruk over kweekvlees. Meer Vlamingen (51%) hebben een goede eerste indruk over kweekvlees dan Walen (33%) en Brusselaars (39%). </a:t>
            </a:r>
          </a:p>
        </p:txBody>
      </p:sp>
      <p:sp>
        <p:nvSpPr>
          <p:cNvPr id="5" name="Rectangle 4">
            <a:extLst>
              <a:ext uri="{FF2B5EF4-FFF2-40B4-BE49-F238E27FC236}">
                <a16:creationId xmlns:a16="http://schemas.microsoft.com/office/drawing/2014/main" id="{6C80C6DE-0B87-4BF0-BDA2-1294E9FAA845}"/>
              </a:ext>
            </a:extLst>
          </p:cNvPr>
          <p:cNvSpPr/>
          <p:nvPr/>
        </p:nvSpPr>
        <p:spPr>
          <a:xfrm>
            <a:off x="407988" y="1500334"/>
            <a:ext cx="2926340" cy="212400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nl-BE" sz="1200" dirty="0">
                <a:solidFill>
                  <a:schemeClr val="bg2"/>
                </a:solidFill>
              </a:rPr>
              <a:t>GESLACHT</a:t>
            </a:r>
          </a:p>
        </p:txBody>
      </p:sp>
      <p:sp>
        <p:nvSpPr>
          <p:cNvPr id="97" name="Rectangle 96">
            <a:extLst>
              <a:ext uri="{FF2B5EF4-FFF2-40B4-BE49-F238E27FC236}">
                <a16:creationId xmlns:a16="http://schemas.microsoft.com/office/drawing/2014/main" id="{92BB3E07-E805-416B-B7C5-DB7E65AA37FA}"/>
              </a:ext>
            </a:extLst>
          </p:cNvPr>
          <p:cNvSpPr/>
          <p:nvPr/>
        </p:nvSpPr>
        <p:spPr>
          <a:xfrm>
            <a:off x="993861" y="2937839"/>
            <a:ext cx="1618253" cy="57124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tIns="36000" rIns="144000" bIns="36000" rtlCol="0" anchor="ctr"/>
          <a:lstStyle/>
          <a:p>
            <a:r>
              <a:rPr lang="nl-BE" sz="2800" dirty="0">
                <a:solidFill>
                  <a:schemeClr val="bg1"/>
                </a:solidFill>
                <a:latin typeface="+mj-lt"/>
              </a:rPr>
              <a:t>39%</a:t>
            </a:r>
          </a:p>
        </p:txBody>
      </p:sp>
      <p:sp>
        <p:nvSpPr>
          <p:cNvPr id="6" name="Text Placeholder 5">
            <a:extLst>
              <a:ext uri="{FF2B5EF4-FFF2-40B4-BE49-F238E27FC236}">
                <a16:creationId xmlns:a16="http://schemas.microsoft.com/office/drawing/2014/main" id="{B3BC0D14-CA5A-44EA-93B0-C7498DCE79A9}"/>
              </a:ext>
            </a:extLst>
          </p:cNvPr>
          <p:cNvSpPr>
            <a:spLocks noGrp="1"/>
          </p:cNvSpPr>
          <p:nvPr>
            <p:ph type="body" sz="quarter" idx="17"/>
          </p:nvPr>
        </p:nvSpPr>
        <p:spPr>
          <a:xfrm>
            <a:off x="950887" y="6200775"/>
            <a:ext cx="10080000" cy="246221"/>
          </a:xfrm>
        </p:spPr>
        <p:txBody>
          <a:bodyPr/>
          <a:lstStyle/>
          <a:p>
            <a:r>
              <a:rPr lang="nl-BE" dirty="0"/>
              <a:t>Basis:	Totale steekproef (n=1000) </a:t>
            </a:r>
          </a:p>
          <a:p>
            <a:r>
              <a:rPr lang="nl-BE" dirty="0"/>
              <a:t>Vraag:	P1. Wat zijn uw eerste indrukken over deze nieuwe manier om vlees te produceren?</a:t>
            </a:r>
          </a:p>
        </p:txBody>
      </p:sp>
      <p:sp>
        <p:nvSpPr>
          <p:cNvPr id="3" name="Slide Number Placeholder 2">
            <a:extLst>
              <a:ext uri="{FF2B5EF4-FFF2-40B4-BE49-F238E27FC236}">
                <a16:creationId xmlns:a16="http://schemas.microsoft.com/office/drawing/2014/main" id="{C245BC34-8487-4918-98B0-A5916C71D853}"/>
              </a:ext>
            </a:extLst>
          </p:cNvPr>
          <p:cNvSpPr>
            <a:spLocks noGrp="1"/>
          </p:cNvSpPr>
          <p:nvPr>
            <p:ph type="sldNum" sz="quarter" idx="18"/>
          </p:nvPr>
        </p:nvSpPr>
        <p:spPr/>
        <p:txBody>
          <a:bodyPr/>
          <a:lstStyle/>
          <a:p>
            <a:fld id="{D61AABEC-672F-4B68-B914-690DA978312C}" type="slidenum">
              <a:rPr lang="nl-BE" smtClean="0"/>
              <a:pPr/>
              <a:t>17</a:t>
            </a:fld>
            <a:r>
              <a:rPr lang="nl-BE" dirty="0"/>
              <a:t> </a:t>
            </a:r>
          </a:p>
        </p:txBody>
      </p:sp>
      <p:sp>
        <p:nvSpPr>
          <p:cNvPr id="7" name="Title 6">
            <a:extLst>
              <a:ext uri="{FF2B5EF4-FFF2-40B4-BE49-F238E27FC236}">
                <a16:creationId xmlns:a16="http://schemas.microsoft.com/office/drawing/2014/main" id="{126339CD-AB34-42CF-BBEE-EFA4EE111039}"/>
              </a:ext>
            </a:extLst>
          </p:cNvPr>
          <p:cNvSpPr>
            <a:spLocks noGrp="1"/>
          </p:cNvSpPr>
          <p:nvPr>
            <p:ph type="title"/>
          </p:nvPr>
        </p:nvSpPr>
        <p:spPr/>
        <p:txBody>
          <a:bodyPr/>
          <a:lstStyle/>
          <a:p>
            <a:pPr lvl="0"/>
            <a:r>
              <a:rPr lang="nl-BE" dirty="0"/>
              <a:t>EERSTE INDRUK - % TOP 2</a:t>
            </a:r>
          </a:p>
        </p:txBody>
      </p:sp>
      <p:sp>
        <p:nvSpPr>
          <p:cNvPr id="2" name="Rectangle 1">
            <a:extLst>
              <a:ext uri="{FF2B5EF4-FFF2-40B4-BE49-F238E27FC236}">
                <a16:creationId xmlns:a16="http://schemas.microsoft.com/office/drawing/2014/main" id="{6566E615-BA9B-473F-85F2-26871364092D}"/>
              </a:ext>
            </a:extLst>
          </p:cNvPr>
          <p:cNvSpPr/>
          <p:nvPr/>
        </p:nvSpPr>
        <p:spPr>
          <a:xfrm>
            <a:off x="993861" y="1983425"/>
            <a:ext cx="1618254" cy="5712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tIns="36000" rIns="144000" bIns="36000" rtlCol="0" anchor="ctr"/>
          <a:lstStyle/>
          <a:p>
            <a:r>
              <a:rPr lang="nl-BE" sz="2800" dirty="0">
                <a:solidFill>
                  <a:schemeClr val="bg1"/>
                </a:solidFill>
                <a:latin typeface="+mj-lt"/>
              </a:rPr>
              <a:t>49%</a:t>
            </a:r>
          </a:p>
        </p:txBody>
      </p:sp>
      <p:grpSp>
        <p:nvGrpSpPr>
          <p:cNvPr id="83" name="Group 51">
            <a:extLst>
              <a:ext uri="{FF2B5EF4-FFF2-40B4-BE49-F238E27FC236}">
                <a16:creationId xmlns:a16="http://schemas.microsoft.com/office/drawing/2014/main" id="{6E7EBBA4-B1DD-47BA-AA5F-6FF4BE81FADA}"/>
              </a:ext>
            </a:extLst>
          </p:cNvPr>
          <p:cNvGrpSpPr>
            <a:grpSpLocks/>
          </p:cNvGrpSpPr>
          <p:nvPr/>
        </p:nvGrpSpPr>
        <p:grpSpPr bwMode="auto">
          <a:xfrm>
            <a:off x="622428" y="1690834"/>
            <a:ext cx="742867" cy="863836"/>
            <a:chOff x="2123" y="1662"/>
            <a:chExt cx="871" cy="1014"/>
          </a:xfrm>
          <a:solidFill>
            <a:schemeClr val="bg1"/>
          </a:solidFill>
        </p:grpSpPr>
        <p:sp>
          <p:nvSpPr>
            <p:cNvPr id="85" name="Freeform 53">
              <a:extLst>
                <a:ext uri="{FF2B5EF4-FFF2-40B4-BE49-F238E27FC236}">
                  <a16:creationId xmlns:a16="http://schemas.microsoft.com/office/drawing/2014/main" id="{1B44E59E-813D-442B-94DA-19DF1AB214D2}"/>
                </a:ext>
              </a:extLst>
            </p:cNvPr>
            <p:cNvSpPr>
              <a:spLocks/>
            </p:cNvSpPr>
            <p:nvPr/>
          </p:nvSpPr>
          <p:spPr bwMode="auto">
            <a:xfrm>
              <a:off x="2123" y="1898"/>
              <a:ext cx="871" cy="778"/>
            </a:xfrm>
            <a:custGeom>
              <a:avLst/>
              <a:gdLst>
                <a:gd name="T0" fmla="*/ 302 w 414"/>
                <a:gd name="T1" fmla="*/ 0 h 370"/>
                <a:gd name="T2" fmla="*/ 321 w 414"/>
                <a:gd name="T3" fmla="*/ 31 h 370"/>
                <a:gd name="T4" fmla="*/ 300 w 414"/>
                <a:gd name="T5" fmla="*/ 63 h 370"/>
                <a:gd name="T6" fmla="*/ 260 w 414"/>
                <a:gd name="T7" fmla="*/ 125 h 370"/>
                <a:gd name="T8" fmla="*/ 263 w 414"/>
                <a:gd name="T9" fmla="*/ 152 h 370"/>
                <a:gd name="T10" fmla="*/ 269 w 414"/>
                <a:gd name="T11" fmla="*/ 163 h 370"/>
                <a:gd name="T12" fmla="*/ 273 w 414"/>
                <a:gd name="T13" fmla="*/ 165 h 370"/>
                <a:gd name="T14" fmla="*/ 341 w 414"/>
                <a:gd name="T15" fmla="*/ 184 h 370"/>
                <a:gd name="T16" fmla="*/ 368 w 414"/>
                <a:gd name="T17" fmla="*/ 198 h 370"/>
                <a:gd name="T18" fmla="*/ 395 w 414"/>
                <a:gd name="T19" fmla="*/ 243 h 370"/>
                <a:gd name="T20" fmla="*/ 414 w 414"/>
                <a:gd name="T21" fmla="*/ 344 h 370"/>
                <a:gd name="T22" fmla="*/ 207 w 414"/>
                <a:gd name="T23" fmla="*/ 370 h 370"/>
                <a:gd name="T24" fmla="*/ 0 w 414"/>
                <a:gd name="T25" fmla="*/ 344 h 370"/>
                <a:gd name="T26" fmla="*/ 19 w 414"/>
                <a:gd name="T27" fmla="*/ 243 h 370"/>
                <a:gd name="T28" fmla="*/ 46 w 414"/>
                <a:gd name="T29" fmla="*/ 198 h 370"/>
                <a:gd name="T30" fmla="*/ 72 w 414"/>
                <a:gd name="T31" fmla="*/ 184 h 370"/>
                <a:gd name="T32" fmla="*/ 140 w 414"/>
                <a:gd name="T33" fmla="*/ 165 h 370"/>
                <a:gd name="T34" fmla="*/ 144 w 414"/>
                <a:gd name="T35" fmla="*/ 163 h 370"/>
                <a:gd name="T36" fmla="*/ 151 w 414"/>
                <a:gd name="T37" fmla="*/ 152 h 370"/>
                <a:gd name="T38" fmla="*/ 154 w 414"/>
                <a:gd name="T39" fmla="*/ 125 h 370"/>
                <a:gd name="T40" fmla="*/ 114 w 414"/>
                <a:gd name="T41" fmla="*/ 63 h 370"/>
                <a:gd name="T42" fmla="*/ 93 w 414"/>
                <a:gd name="T43" fmla="*/ 31 h 370"/>
                <a:gd name="T44" fmla="*/ 111 w 414"/>
                <a:gd name="T45"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370">
                  <a:moveTo>
                    <a:pt x="302" y="0"/>
                  </a:moveTo>
                  <a:cubicBezTo>
                    <a:pt x="313" y="3"/>
                    <a:pt x="321" y="16"/>
                    <a:pt x="321" y="31"/>
                  </a:cubicBezTo>
                  <a:cubicBezTo>
                    <a:pt x="321" y="48"/>
                    <a:pt x="312" y="62"/>
                    <a:pt x="300" y="63"/>
                  </a:cubicBezTo>
                  <a:cubicBezTo>
                    <a:pt x="293" y="89"/>
                    <a:pt x="279" y="111"/>
                    <a:pt x="260" y="125"/>
                  </a:cubicBezTo>
                  <a:cubicBezTo>
                    <a:pt x="263" y="152"/>
                    <a:pt x="263" y="152"/>
                    <a:pt x="263" y="152"/>
                  </a:cubicBezTo>
                  <a:cubicBezTo>
                    <a:pt x="263" y="157"/>
                    <a:pt x="266" y="160"/>
                    <a:pt x="269" y="163"/>
                  </a:cubicBezTo>
                  <a:cubicBezTo>
                    <a:pt x="271" y="164"/>
                    <a:pt x="272" y="164"/>
                    <a:pt x="273" y="165"/>
                  </a:cubicBezTo>
                  <a:cubicBezTo>
                    <a:pt x="341" y="184"/>
                    <a:pt x="341" y="184"/>
                    <a:pt x="341" y="184"/>
                  </a:cubicBezTo>
                  <a:cubicBezTo>
                    <a:pt x="350" y="186"/>
                    <a:pt x="359" y="191"/>
                    <a:pt x="368" y="198"/>
                  </a:cubicBezTo>
                  <a:cubicBezTo>
                    <a:pt x="381" y="210"/>
                    <a:pt x="391" y="226"/>
                    <a:pt x="395" y="243"/>
                  </a:cubicBezTo>
                  <a:cubicBezTo>
                    <a:pt x="414" y="344"/>
                    <a:pt x="414" y="344"/>
                    <a:pt x="414" y="344"/>
                  </a:cubicBezTo>
                  <a:cubicBezTo>
                    <a:pt x="414" y="344"/>
                    <a:pt x="317" y="370"/>
                    <a:pt x="207" y="370"/>
                  </a:cubicBezTo>
                  <a:cubicBezTo>
                    <a:pt x="96" y="370"/>
                    <a:pt x="0" y="344"/>
                    <a:pt x="0" y="344"/>
                  </a:cubicBezTo>
                  <a:cubicBezTo>
                    <a:pt x="19" y="243"/>
                    <a:pt x="19" y="243"/>
                    <a:pt x="19" y="243"/>
                  </a:cubicBezTo>
                  <a:cubicBezTo>
                    <a:pt x="23" y="226"/>
                    <a:pt x="32" y="210"/>
                    <a:pt x="46" y="198"/>
                  </a:cubicBezTo>
                  <a:cubicBezTo>
                    <a:pt x="55" y="191"/>
                    <a:pt x="64" y="186"/>
                    <a:pt x="72" y="184"/>
                  </a:cubicBezTo>
                  <a:cubicBezTo>
                    <a:pt x="140" y="165"/>
                    <a:pt x="140" y="165"/>
                    <a:pt x="140" y="165"/>
                  </a:cubicBezTo>
                  <a:cubicBezTo>
                    <a:pt x="142" y="164"/>
                    <a:pt x="143" y="164"/>
                    <a:pt x="144" y="163"/>
                  </a:cubicBezTo>
                  <a:cubicBezTo>
                    <a:pt x="148" y="160"/>
                    <a:pt x="150" y="157"/>
                    <a:pt x="151" y="152"/>
                  </a:cubicBezTo>
                  <a:cubicBezTo>
                    <a:pt x="154" y="125"/>
                    <a:pt x="154" y="125"/>
                    <a:pt x="154" y="125"/>
                  </a:cubicBezTo>
                  <a:cubicBezTo>
                    <a:pt x="135" y="111"/>
                    <a:pt x="121" y="89"/>
                    <a:pt x="114" y="63"/>
                  </a:cubicBezTo>
                  <a:cubicBezTo>
                    <a:pt x="102" y="62"/>
                    <a:pt x="93" y="48"/>
                    <a:pt x="93" y="31"/>
                  </a:cubicBezTo>
                  <a:cubicBezTo>
                    <a:pt x="93" y="16"/>
                    <a:pt x="100" y="3"/>
                    <a:pt x="111" y="0"/>
                  </a:cubicBezTo>
                </a:path>
              </a:pathLst>
            </a:custGeom>
            <a:grpFill/>
            <a:ln w="19050" cap="rnd">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86" name="Freeform 54">
              <a:extLst>
                <a:ext uri="{FF2B5EF4-FFF2-40B4-BE49-F238E27FC236}">
                  <a16:creationId xmlns:a16="http://schemas.microsoft.com/office/drawing/2014/main" id="{F01FB1BE-D7E5-4BEE-A3E3-CC69FE39DBE7}"/>
                </a:ext>
              </a:extLst>
            </p:cNvPr>
            <p:cNvSpPr>
              <a:spLocks/>
            </p:cNvSpPr>
            <p:nvPr/>
          </p:nvSpPr>
          <p:spPr bwMode="auto">
            <a:xfrm>
              <a:off x="2346" y="1662"/>
              <a:ext cx="425" cy="236"/>
            </a:xfrm>
            <a:custGeom>
              <a:avLst/>
              <a:gdLst>
                <a:gd name="T0" fmla="*/ 196 w 202"/>
                <a:gd name="T1" fmla="*/ 112 h 112"/>
                <a:gd name="T2" fmla="*/ 101 w 202"/>
                <a:gd name="T3" fmla="*/ 0 h 112"/>
                <a:gd name="T4" fmla="*/ 5 w 202"/>
                <a:gd name="T5" fmla="*/ 112 h 112"/>
              </a:gdLst>
              <a:ahLst/>
              <a:cxnLst>
                <a:cxn ang="0">
                  <a:pos x="T0" y="T1"/>
                </a:cxn>
                <a:cxn ang="0">
                  <a:pos x="T2" y="T3"/>
                </a:cxn>
                <a:cxn ang="0">
                  <a:pos x="T4" y="T5"/>
                </a:cxn>
              </a:cxnLst>
              <a:rect l="0" t="0" r="r" b="b"/>
              <a:pathLst>
                <a:path w="202" h="112">
                  <a:moveTo>
                    <a:pt x="196" y="112"/>
                  </a:moveTo>
                  <a:cubicBezTo>
                    <a:pt x="196" y="112"/>
                    <a:pt x="202" y="0"/>
                    <a:pt x="101" y="0"/>
                  </a:cubicBezTo>
                  <a:cubicBezTo>
                    <a:pt x="0" y="0"/>
                    <a:pt x="5" y="112"/>
                    <a:pt x="5" y="112"/>
                  </a:cubicBezTo>
                </a:path>
              </a:pathLst>
            </a:custGeom>
            <a:grpFill/>
            <a:ln w="19050" cap="rnd">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87" name="Freeform 55">
              <a:extLst>
                <a:ext uri="{FF2B5EF4-FFF2-40B4-BE49-F238E27FC236}">
                  <a16:creationId xmlns:a16="http://schemas.microsoft.com/office/drawing/2014/main" id="{90569A8D-30D2-4C6A-A610-BB2293A3157E}"/>
                </a:ext>
              </a:extLst>
            </p:cNvPr>
            <p:cNvSpPr>
              <a:spLocks/>
            </p:cNvSpPr>
            <p:nvPr/>
          </p:nvSpPr>
          <p:spPr bwMode="auto">
            <a:xfrm>
              <a:off x="2371" y="1750"/>
              <a:ext cx="373" cy="70"/>
            </a:xfrm>
            <a:custGeom>
              <a:avLst/>
              <a:gdLst>
                <a:gd name="T0" fmla="*/ 0 w 177"/>
                <a:gd name="T1" fmla="*/ 22 h 33"/>
                <a:gd name="T2" fmla="*/ 20 w 177"/>
                <a:gd name="T3" fmla="*/ 5 h 33"/>
                <a:gd name="T4" fmla="*/ 62 w 177"/>
                <a:gd name="T5" fmla="*/ 10 h 33"/>
                <a:gd name="T6" fmla="*/ 120 w 177"/>
                <a:gd name="T7" fmla="*/ 31 h 33"/>
                <a:gd name="T8" fmla="*/ 177 w 177"/>
                <a:gd name="T9" fmla="*/ 22 h 33"/>
              </a:gdLst>
              <a:ahLst/>
              <a:cxnLst>
                <a:cxn ang="0">
                  <a:pos x="T0" y="T1"/>
                </a:cxn>
                <a:cxn ang="0">
                  <a:pos x="T2" y="T3"/>
                </a:cxn>
                <a:cxn ang="0">
                  <a:pos x="T4" y="T5"/>
                </a:cxn>
                <a:cxn ang="0">
                  <a:pos x="T6" y="T7"/>
                </a:cxn>
                <a:cxn ang="0">
                  <a:pos x="T8" y="T9"/>
                </a:cxn>
              </a:cxnLst>
              <a:rect l="0" t="0" r="r" b="b"/>
              <a:pathLst>
                <a:path w="177" h="33">
                  <a:moveTo>
                    <a:pt x="0" y="22"/>
                  </a:moveTo>
                  <a:cubicBezTo>
                    <a:pt x="4" y="14"/>
                    <a:pt x="12" y="8"/>
                    <a:pt x="20" y="5"/>
                  </a:cubicBezTo>
                  <a:cubicBezTo>
                    <a:pt x="34" y="0"/>
                    <a:pt x="49" y="4"/>
                    <a:pt x="62" y="10"/>
                  </a:cubicBezTo>
                  <a:cubicBezTo>
                    <a:pt x="81" y="18"/>
                    <a:pt x="98" y="29"/>
                    <a:pt x="120" y="31"/>
                  </a:cubicBezTo>
                  <a:cubicBezTo>
                    <a:pt x="140" y="33"/>
                    <a:pt x="159" y="31"/>
                    <a:pt x="177" y="22"/>
                  </a:cubicBezTo>
                </a:path>
              </a:pathLst>
            </a:custGeom>
            <a:grpFill/>
            <a:ln w="19050" cap="rnd">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88" name="Freeform 56">
              <a:extLst>
                <a:ext uri="{FF2B5EF4-FFF2-40B4-BE49-F238E27FC236}">
                  <a16:creationId xmlns:a16="http://schemas.microsoft.com/office/drawing/2014/main" id="{88195C2F-62BD-4317-BF6C-4356F7B34AAB}"/>
                </a:ext>
              </a:extLst>
            </p:cNvPr>
            <p:cNvSpPr>
              <a:spLocks/>
            </p:cNvSpPr>
            <p:nvPr/>
          </p:nvSpPr>
          <p:spPr bwMode="auto">
            <a:xfrm>
              <a:off x="2441" y="2205"/>
              <a:ext cx="233" cy="105"/>
            </a:xfrm>
            <a:custGeom>
              <a:avLst/>
              <a:gdLst>
                <a:gd name="T0" fmla="*/ 233 w 233"/>
                <a:gd name="T1" fmla="*/ 0 h 105"/>
                <a:gd name="T2" fmla="*/ 118 w 233"/>
                <a:gd name="T3" fmla="*/ 105 h 105"/>
                <a:gd name="T4" fmla="*/ 0 w 233"/>
                <a:gd name="T5" fmla="*/ 0 h 105"/>
              </a:gdLst>
              <a:ahLst/>
              <a:cxnLst>
                <a:cxn ang="0">
                  <a:pos x="T0" y="T1"/>
                </a:cxn>
                <a:cxn ang="0">
                  <a:pos x="T2" y="T3"/>
                </a:cxn>
                <a:cxn ang="0">
                  <a:pos x="T4" y="T5"/>
                </a:cxn>
              </a:cxnLst>
              <a:rect l="0" t="0" r="r" b="b"/>
              <a:pathLst>
                <a:path w="233" h="105">
                  <a:moveTo>
                    <a:pt x="233" y="0"/>
                  </a:moveTo>
                  <a:lnTo>
                    <a:pt x="118" y="105"/>
                  </a:lnTo>
                  <a:lnTo>
                    <a:pt x="0" y="0"/>
                  </a:lnTo>
                </a:path>
              </a:pathLst>
            </a:custGeom>
            <a:grpFill/>
            <a:ln w="1905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89" name="Line 57">
              <a:extLst>
                <a:ext uri="{FF2B5EF4-FFF2-40B4-BE49-F238E27FC236}">
                  <a16:creationId xmlns:a16="http://schemas.microsoft.com/office/drawing/2014/main" id="{ECB5CF95-F92B-4BD3-8F9B-A6F09619728D}"/>
                </a:ext>
              </a:extLst>
            </p:cNvPr>
            <p:cNvSpPr>
              <a:spLocks noChangeShapeType="1"/>
            </p:cNvSpPr>
            <p:nvPr/>
          </p:nvSpPr>
          <p:spPr bwMode="auto">
            <a:xfrm flipV="1">
              <a:off x="2744" y="2460"/>
              <a:ext cx="132" cy="25"/>
            </a:xfrm>
            <a:prstGeom prst="line">
              <a:avLst/>
            </a:prstGeom>
            <a:grpFill/>
            <a:ln w="1905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84" name="Freeform 52">
              <a:extLst>
                <a:ext uri="{FF2B5EF4-FFF2-40B4-BE49-F238E27FC236}">
                  <a16:creationId xmlns:a16="http://schemas.microsoft.com/office/drawing/2014/main" id="{88FD8E23-C0AB-4016-AC6A-6471CCBA648C}"/>
                </a:ext>
              </a:extLst>
            </p:cNvPr>
            <p:cNvSpPr>
              <a:spLocks/>
            </p:cNvSpPr>
            <p:nvPr/>
          </p:nvSpPr>
          <p:spPr bwMode="auto">
            <a:xfrm>
              <a:off x="2470" y="2337"/>
              <a:ext cx="177" cy="78"/>
            </a:xfrm>
            <a:custGeom>
              <a:avLst/>
              <a:gdLst>
                <a:gd name="T0" fmla="*/ 177 w 177"/>
                <a:gd name="T1" fmla="*/ 0 h 78"/>
                <a:gd name="T2" fmla="*/ 89 w 177"/>
                <a:gd name="T3" fmla="*/ 78 h 78"/>
                <a:gd name="T4" fmla="*/ 0 w 177"/>
                <a:gd name="T5" fmla="*/ 0 h 78"/>
              </a:gdLst>
              <a:ahLst/>
              <a:cxnLst>
                <a:cxn ang="0">
                  <a:pos x="T0" y="T1"/>
                </a:cxn>
                <a:cxn ang="0">
                  <a:pos x="T2" y="T3"/>
                </a:cxn>
                <a:cxn ang="0">
                  <a:pos x="T4" y="T5"/>
                </a:cxn>
              </a:cxnLst>
              <a:rect l="0" t="0" r="r" b="b"/>
              <a:pathLst>
                <a:path w="177" h="78">
                  <a:moveTo>
                    <a:pt x="177" y="0"/>
                  </a:moveTo>
                  <a:lnTo>
                    <a:pt x="89" y="78"/>
                  </a:lnTo>
                  <a:lnTo>
                    <a:pt x="0" y="0"/>
                  </a:lnTo>
                </a:path>
              </a:pathLst>
            </a:custGeom>
            <a:grpFill/>
            <a:ln w="1905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grpSp>
      <p:grpSp>
        <p:nvGrpSpPr>
          <p:cNvPr id="90" name="Group 104">
            <a:extLst>
              <a:ext uri="{FF2B5EF4-FFF2-40B4-BE49-F238E27FC236}">
                <a16:creationId xmlns:a16="http://schemas.microsoft.com/office/drawing/2014/main" id="{9D643F9B-8F48-436E-9431-13C3192F35FA}"/>
              </a:ext>
            </a:extLst>
          </p:cNvPr>
          <p:cNvGrpSpPr>
            <a:grpSpLocks/>
          </p:cNvGrpSpPr>
          <p:nvPr/>
        </p:nvGrpSpPr>
        <p:grpSpPr bwMode="auto">
          <a:xfrm>
            <a:off x="622428" y="2645248"/>
            <a:ext cx="742867" cy="863836"/>
            <a:chOff x="3403" y="1654"/>
            <a:chExt cx="872" cy="1014"/>
          </a:xfrm>
          <a:solidFill>
            <a:schemeClr val="bg1"/>
          </a:solidFill>
        </p:grpSpPr>
        <p:sp>
          <p:nvSpPr>
            <p:cNvPr id="95" name="Freeform 109">
              <a:extLst>
                <a:ext uri="{FF2B5EF4-FFF2-40B4-BE49-F238E27FC236}">
                  <a16:creationId xmlns:a16="http://schemas.microsoft.com/office/drawing/2014/main" id="{4FE653D7-5F13-4548-BAEC-2D65D89F32CE}"/>
                </a:ext>
              </a:extLst>
            </p:cNvPr>
            <p:cNvSpPr>
              <a:spLocks/>
            </p:cNvSpPr>
            <p:nvPr/>
          </p:nvSpPr>
          <p:spPr bwMode="auto">
            <a:xfrm>
              <a:off x="3839" y="1654"/>
              <a:ext cx="362" cy="551"/>
            </a:xfrm>
            <a:custGeom>
              <a:avLst/>
              <a:gdLst>
                <a:gd name="T0" fmla="*/ 0 w 172"/>
                <a:gd name="T1" fmla="*/ 0 h 262"/>
                <a:gd name="T2" fmla="*/ 99 w 172"/>
                <a:gd name="T3" fmla="*/ 60 h 262"/>
                <a:gd name="T4" fmla="*/ 112 w 172"/>
                <a:gd name="T5" fmla="*/ 113 h 262"/>
                <a:gd name="T6" fmla="*/ 128 w 172"/>
                <a:gd name="T7" fmla="*/ 186 h 262"/>
                <a:gd name="T8" fmla="*/ 172 w 172"/>
                <a:gd name="T9" fmla="*/ 217 h 262"/>
                <a:gd name="T10" fmla="*/ 89 w 172"/>
                <a:gd name="T11" fmla="*/ 252 h 262"/>
              </a:gdLst>
              <a:ahLst/>
              <a:cxnLst>
                <a:cxn ang="0">
                  <a:pos x="T0" y="T1"/>
                </a:cxn>
                <a:cxn ang="0">
                  <a:pos x="T2" y="T3"/>
                </a:cxn>
                <a:cxn ang="0">
                  <a:pos x="T4" y="T5"/>
                </a:cxn>
                <a:cxn ang="0">
                  <a:pos x="T6" y="T7"/>
                </a:cxn>
                <a:cxn ang="0">
                  <a:pos x="T8" y="T9"/>
                </a:cxn>
                <a:cxn ang="0">
                  <a:pos x="T10" y="T11"/>
                </a:cxn>
              </a:cxnLst>
              <a:rect l="0" t="0" r="r" b="b"/>
              <a:pathLst>
                <a:path w="172" h="262">
                  <a:moveTo>
                    <a:pt x="0" y="0"/>
                  </a:moveTo>
                  <a:cubicBezTo>
                    <a:pt x="40" y="0"/>
                    <a:pt x="82" y="22"/>
                    <a:pt x="99" y="60"/>
                  </a:cubicBezTo>
                  <a:cubicBezTo>
                    <a:pt x="107" y="77"/>
                    <a:pt x="110" y="95"/>
                    <a:pt x="112" y="113"/>
                  </a:cubicBezTo>
                  <a:cubicBezTo>
                    <a:pt x="115" y="138"/>
                    <a:pt x="116" y="163"/>
                    <a:pt x="128" y="186"/>
                  </a:cubicBezTo>
                  <a:cubicBezTo>
                    <a:pt x="137" y="202"/>
                    <a:pt x="151" y="214"/>
                    <a:pt x="172" y="217"/>
                  </a:cubicBezTo>
                  <a:cubicBezTo>
                    <a:pt x="172" y="217"/>
                    <a:pt x="146" y="262"/>
                    <a:pt x="89" y="252"/>
                  </a:cubicBezTo>
                </a:path>
              </a:pathLst>
            </a:custGeom>
            <a:grpFill/>
            <a:ln w="19050" cap="rnd">
              <a:solidFill>
                <a:schemeClr val="tx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96" name="Freeform 110">
              <a:extLst>
                <a:ext uri="{FF2B5EF4-FFF2-40B4-BE49-F238E27FC236}">
                  <a16:creationId xmlns:a16="http://schemas.microsoft.com/office/drawing/2014/main" id="{57E5DDB4-F2CB-4D7F-B8C0-E809AF1CB49F}"/>
                </a:ext>
              </a:extLst>
            </p:cNvPr>
            <p:cNvSpPr>
              <a:spLocks/>
            </p:cNvSpPr>
            <p:nvPr/>
          </p:nvSpPr>
          <p:spPr bwMode="auto">
            <a:xfrm>
              <a:off x="3474" y="1654"/>
              <a:ext cx="365" cy="551"/>
            </a:xfrm>
            <a:custGeom>
              <a:avLst/>
              <a:gdLst>
                <a:gd name="T0" fmla="*/ 173 w 173"/>
                <a:gd name="T1" fmla="*/ 0 h 262"/>
                <a:gd name="T2" fmla="*/ 73 w 173"/>
                <a:gd name="T3" fmla="*/ 60 h 262"/>
                <a:gd name="T4" fmla="*/ 61 w 173"/>
                <a:gd name="T5" fmla="*/ 113 h 262"/>
                <a:gd name="T6" fmla="*/ 44 w 173"/>
                <a:gd name="T7" fmla="*/ 186 h 262"/>
                <a:gd name="T8" fmla="*/ 0 w 173"/>
                <a:gd name="T9" fmla="*/ 217 h 262"/>
                <a:gd name="T10" fmla="*/ 84 w 173"/>
                <a:gd name="T11" fmla="*/ 252 h 262"/>
              </a:gdLst>
              <a:ahLst/>
              <a:cxnLst>
                <a:cxn ang="0">
                  <a:pos x="T0" y="T1"/>
                </a:cxn>
                <a:cxn ang="0">
                  <a:pos x="T2" y="T3"/>
                </a:cxn>
                <a:cxn ang="0">
                  <a:pos x="T4" y="T5"/>
                </a:cxn>
                <a:cxn ang="0">
                  <a:pos x="T6" y="T7"/>
                </a:cxn>
                <a:cxn ang="0">
                  <a:pos x="T8" y="T9"/>
                </a:cxn>
                <a:cxn ang="0">
                  <a:pos x="T10" y="T11"/>
                </a:cxn>
              </a:cxnLst>
              <a:rect l="0" t="0" r="r" b="b"/>
              <a:pathLst>
                <a:path w="173" h="262">
                  <a:moveTo>
                    <a:pt x="173" y="0"/>
                  </a:moveTo>
                  <a:cubicBezTo>
                    <a:pt x="133" y="0"/>
                    <a:pt x="90" y="22"/>
                    <a:pt x="73" y="60"/>
                  </a:cubicBezTo>
                  <a:cubicBezTo>
                    <a:pt x="66" y="77"/>
                    <a:pt x="63" y="95"/>
                    <a:pt x="61" y="113"/>
                  </a:cubicBezTo>
                  <a:cubicBezTo>
                    <a:pt x="58" y="138"/>
                    <a:pt x="57" y="163"/>
                    <a:pt x="44" y="186"/>
                  </a:cubicBezTo>
                  <a:cubicBezTo>
                    <a:pt x="35" y="202"/>
                    <a:pt x="22" y="214"/>
                    <a:pt x="0" y="217"/>
                  </a:cubicBezTo>
                  <a:cubicBezTo>
                    <a:pt x="0" y="217"/>
                    <a:pt x="27" y="262"/>
                    <a:pt x="84" y="252"/>
                  </a:cubicBezTo>
                </a:path>
              </a:pathLst>
            </a:custGeom>
            <a:grpFill/>
            <a:ln w="19050" cap="rnd">
              <a:solidFill>
                <a:schemeClr val="tx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91" name="Freeform 105">
              <a:extLst>
                <a:ext uri="{FF2B5EF4-FFF2-40B4-BE49-F238E27FC236}">
                  <a16:creationId xmlns:a16="http://schemas.microsoft.com/office/drawing/2014/main" id="{B4AC3C30-2F3C-4BA0-867C-90786C99A636}"/>
                </a:ext>
              </a:extLst>
            </p:cNvPr>
            <p:cNvSpPr>
              <a:spLocks/>
            </p:cNvSpPr>
            <p:nvPr/>
          </p:nvSpPr>
          <p:spPr bwMode="auto">
            <a:xfrm>
              <a:off x="3403" y="1732"/>
              <a:ext cx="872" cy="936"/>
            </a:xfrm>
            <a:custGeom>
              <a:avLst/>
              <a:gdLst>
                <a:gd name="T0" fmla="*/ 375 w 414"/>
                <a:gd name="T1" fmla="*/ 427 h 445"/>
                <a:gd name="T2" fmla="*/ 414 w 414"/>
                <a:gd name="T3" fmla="*/ 419 h 445"/>
                <a:gd name="T4" fmla="*/ 398 w 414"/>
                <a:gd name="T5" fmla="*/ 339 h 445"/>
                <a:gd name="T6" fmla="*/ 370 w 414"/>
                <a:gd name="T7" fmla="*/ 293 h 445"/>
                <a:gd name="T8" fmla="*/ 344 w 414"/>
                <a:gd name="T9" fmla="*/ 279 h 445"/>
                <a:gd name="T10" fmla="*/ 275 w 414"/>
                <a:gd name="T11" fmla="*/ 259 h 445"/>
                <a:gd name="T12" fmla="*/ 270 w 414"/>
                <a:gd name="T13" fmla="*/ 257 h 445"/>
                <a:gd name="T14" fmla="*/ 264 w 414"/>
                <a:gd name="T15" fmla="*/ 246 h 445"/>
                <a:gd name="T16" fmla="*/ 261 w 414"/>
                <a:gd name="T17" fmla="*/ 219 h 445"/>
                <a:gd name="T18" fmla="*/ 290 w 414"/>
                <a:gd name="T19" fmla="*/ 158 h 445"/>
                <a:gd name="T20" fmla="*/ 275 w 414"/>
                <a:gd name="T21" fmla="*/ 56 h 445"/>
                <a:gd name="T22" fmla="*/ 207 w 414"/>
                <a:gd name="T23" fmla="*/ 3 h 445"/>
                <a:gd name="T24" fmla="*/ 138 w 414"/>
                <a:gd name="T25" fmla="*/ 56 h 445"/>
                <a:gd name="T26" fmla="*/ 124 w 414"/>
                <a:gd name="T27" fmla="*/ 158 h 445"/>
                <a:gd name="T28" fmla="*/ 153 w 414"/>
                <a:gd name="T29" fmla="*/ 219 h 445"/>
                <a:gd name="T30" fmla="*/ 150 w 414"/>
                <a:gd name="T31" fmla="*/ 246 h 445"/>
                <a:gd name="T32" fmla="*/ 143 w 414"/>
                <a:gd name="T33" fmla="*/ 257 h 445"/>
                <a:gd name="T34" fmla="*/ 139 w 414"/>
                <a:gd name="T35" fmla="*/ 259 h 445"/>
                <a:gd name="T36" fmla="*/ 70 w 414"/>
                <a:gd name="T37" fmla="*/ 279 h 445"/>
                <a:gd name="T38" fmla="*/ 43 w 414"/>
                <a:gd name="T39" fmla="*/ 293 h 445"/>
                <a:gd name="T40" fmla="*/ 16 w 414"/>
                <a:gd name="T41" fmla="*/ 339 h 445"/>
                <a:gd name="T42" fmla="*/ 0 w 414"/>
                <a:gd name="T43" fmla="*/ 419 h 445"/>
                <a:gd name="T44" fmla="*/ 39 w 414"/>
                <a:gd name="T45" fmla="*/ 427 h 445"/>
                <a:gd name="T46" fmla="*/ 207 w 414"/>
                <a:gd name="T47" fmla="*/ 445 h 445"/>
                <a:gd name="T48" fmla="*/ 207 w 414"/>
                <a:gd name="T49" fmla="*/ 445 h 445"/>
                <a:gd name="T50" fmla="*/ 375 w 414"/>
                <a:gd name="T51" fmla="*/ 427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4" h="445">
                  <a:moveTo>
                    <a:pt x="375" y="427"/>
                  </a:moveTo>
                  <a:cubicBezTo>
                    <a:pt x="414" y="419"/>
                    <a:pt x="414" y="419"/>
                    <a:pt x="414" y="419"/>
                  </a:cubicBezTo>
                  <a:cubicBezTo>
                    <a:pt x="398" y="339"/>
                    <a:pt x="398" y="339"/>
                    <a:pt x="398" y="339"/>
                  </a:cubicBezTo>
                  <a:cubicBezTo>
                    <a:pt x="394" y="321"/>
                    <a:pt x="384" y="305"/>
                    <a:pt x="370" y="293"/>
                  </a:cubicBezTo>
                  <a:cubicBezTo>
                    <a:pt x="361" y="286"/>
                    <a:pt x="352" y="281"/>
                    <a:pt x="344" y="279"/>
                  </a:cubicBezTo>
                  <a:cubicBezTo>
                    <a:pt x="275" y="259"/>
                    <a:pt x="275" y="259"/>
                    <a:pt x="275" y="259"/>
                  </a:cubicBezTo>
                  <a:cubicBezTo>
                    <a:pt x="273" y="258"/>
                    <a:pt x="272" y="258"/>
                    <a:pt x="270" y="257"/>
                  </a:cubicBezTo>
                  <a:cubicBezTo>
                    <a:pt x="267" y="254"/>
                    <a:pt x="264" y="251"/>
                    <a:pt x="264" y="246"/>
                  </a:cubicBezTo>
                  <a:cubicBezTo>
                    <a:pt x="261" y="219"/>
                    <a:pt x="261" y="219"/>
                    <a:pt x="261" y="219"/>
                  </a:cubicBezTo>
                  <a:cubicBezTo>
                    <a:pt x="282" y="200"/>
                    <a:pt x="289" y="183"/>
                    <a:pt x="290" y="158"/>
                  </a:cubicBezTo>
                  <a:cubicBezTo>
                    <a:pt x="290" y="123"/>
                    <a:pt x="275" y="56"/>
                    <a:pt x="275" y="56"/>
                  </a:cubicBezTo>
                  <a:cubicBezTo>
                    <a:pt x="259" y="0"/>
                    <a:pt x="207" y="3"/>
                    <a:pt x="207" y="3"/>
                  </a:cubicBezTo>
                  <a:cubicBezTo>
                    <a:pt x="207" y="3"/>
                    <a:pt x="155" y="0"/>
                    <a:pt x="138" y="56"/>
                  </a:cubicBezTo>
                  <a:cubicBezTo>
                    <a:pt x="138" y="56"/>
                    <a:pt x="123" y="123"/>
                    <a:pt x="124" y="158"/>
                  </a:cubicBezTo>
                  <a:cubicBezTo>
                    <a:pt x="125" y="183"/>
                    <a:pt x="132" y="200"/>
                    <a:pt x="153" y="219"/>
                  </a:cubicBezTo>
                  <a:cubicBezTo>
                    <a:pt x="150" y="246"/>
                    <a:pt x="150" y="246"/>
                    <a:pt x="150" y="246"/>
                  </a:cubicBezTo>
                  <a:cubicBezTo>
                    <a:pt x="149" y="251"/>
                    <a:pt x="147" y="254"/>
                    <a:pt x="143" y="257"/>
                  </a:cubicBezTo>
                  <a:cubicBezTo>
                    <a:pt x="142" y="258"/>
                    <a:pt x="141" y="258"/>
                    <a:pt x="139" y="259"/>
                  </a:cubicBezTo>
                  <a:cubicBezTo>
                    <a:pt x="70" y="279"/>
                    <a:pt x="70" y="279"/>
                    <a:pt x="70" y="279"/>
                  </a:cubicBezTo>
                  <a:cubicBezTo>
                    <a:pt x="61" y="281"/>
                    <a:pt x="52" y="286"/>
                    <a:pt x="43" y="293"/>
                  </a:cubicBezTo>
                  <a:cubicBezTo>
                    <a:pt x="29" y="305"/>
                    <a:pt x="20" y="321"/>
                    <a:pt x="16" y="339"/>
                  </a:cubicBezTo>
                  <a:cubicBezTo>
                    <a:pt x="0" y="419"/>
                    <a:pt x="0" y="419"/>
                    <a:pt x="0" y="419"/>
                  </a:cubicBezTo>
                  <a:cubicBezTo>
                    <a:pt x="39" y="427"/>
                    <a:pt x="39" y="427"/>
                    <a:pt x="39" y="427"/>
                  </a:cubicBezTo>
                  <a:cubicBezTo>
                    <a:pt x="94" y="439"/>
                    <a:pt x="150" y="445"/>
                    <a:pt x="207" y="445"/>
                  </a:cubicBezTo>
                  <a:cubicBezTo>
                    <a:pt x="207" y="445"/>
                    <a:pt x="207" y="445"/>
                    <a:pt x="207" y="445"/>
                  </a:cubicBezTo>
                  <a:cubicBezTo>
                    <a:pt x="263" y="445"/>
                    <a:pt x="320" y="439"/>
                    <a:pt x="375" y="427"/>
                  </a:cubicBezTo>
                  <a:close/>
                </a:path>
              </a:pathLst>
            </a:custGeom>
            <a:grpFill/>
            <a:ln w="19050" cap="rnd">
              <a:solidFill>
                <a:schemeClr val="tx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93" name="Freeform 107">
              <a:extLst>
                <a:ext uri="{FF2B5EF4-FFF2-40B4-BE49-F238E27FC236}">
                  <a16:creationId xmlns:a16="http://schemas.microsoft.com/office/drawing/2014/main" id="{F4E8BA02-2945-4A52-9DC7-F9156555A378}"/>
                </a:ext>
              </a:extLst>
            </p:cNvPr>
            <p:cNvSpPr>
              <a:spLocks/>
            </p:cNvSpPr>
            <p:nvPr/>
          </p:nvSpPr>
          <p:spPr bwMode="auto">
            <a:xfrm>
              <a:off x="3839" y="2382"/>
              <a:ext cx="160" cy="70"/>
            </a:xfrm>
            <a:custGeom>
              <a:avLst/>
              <a:gdLst>
                <a:gd name="T0" fmla="*/ 76 w 76"/>
                <a:gd name="T1" fmla="*/ 0 h 33"/>
                <a:gd name="T2" fmla="*/ 48 w 76"/>
                <a:gd name="T3" fmla="*/ 27 h 33"/>
                <a:gd name="T4" fmla="*/ 25 w 76"/>
                <a:gd name="T5" fmla="*/ 27 h 33"/>
                <a:gd name="T6" fmla="*/ 0 w 76"/>
                <a:gd name="T7" fmla="*/ 3 h 33"/>
              </a:gdLst>
              <a:ahLst/>
              <a:cxnLst>
                <a:cxn ang="0">
                  <a:pos x="T0" y="T1"/>
                </a:cxn>
                <a:cxn ang="0">
                  <a:pos x="T2" y="T3"/>
                </a:cxn>
                <a:cxn ang="0">
                  <a:pos x="T4" y="T5"/>
                </a:cxn>
                <a:cxn ang="0">
                  <a:pos x="T6" y="T7"/>
                </a:cxn>
              </a:cxnLst>
              <a:rect l="0" t="0" r="r" b="b"/>
              <a:pathLst>
                <a:path w="76" h="33">
                  <a:moveTo>
                    <a:pt x="76" y="0"/>
                  </a:moveTo>
                  <a:cubicBezTo>
                    <a:pt x="48" y="27"/>
                    <a:pt x="48" y="27"/>
                    <a:pt x="48" y="27"/>
                  </a:cubicBezTo>
                  <a:cubicBezTo>
                    <a:pt x="42" y="33"/>
                    <a:pt x="31" y="33"/>
                    <a:pt x="25" y="27"/>
                  </a:cubicBezTo>
                  <a:cubicBezTo>
                    <a:pt x="0" y="3"/>
                    <a:pt x="0" y="3"/>
                    <a:pt x="0" y="3"/>
                  </a:cubicBezTo>
                </a:path>
              </a:pathLst>
            </a:custGeom>
            <a:grpFill/>
            <a:ln w="19050" cap="rnd">
              <a:solidFill>
                <a:schemeClr val="tx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94" name="Freeform 108">
              <a:extLst>
                <a:ext uri="{FF2B5EF4-FFF2-40B4-BE49-F238E27FC236}">
                  <a16:creationId xmlns:a16="http://schemas.microsoft.com/office/drawing/2014/main" id="{F272F0F3-6EFC-48FC-B0C6-A10A71B20682}"/>
                </a:ext>
              </a:extLst>
            </p:cNvPr>
            <p:cNvSpPr>
              <a:spLocks/>
            </p:cNvSpPr>
            <p:nvPr/>
          </p:nvSpPr>
          <p:spPr bwMode="auto">
            <a:xfrm>
              <a:off x="3677" y="2382"/>
              <a:ext cx="162" cy="70"/>
            </a:xfrm>
            <a:custGeom>
              <a:avLst/>
              <a:gdLst>
                <a:gd name="T0" fmla="*/ 0 w 77"/>
                <a:gd name="T1" fmla="*/ 0 h 33"/>
                <a:gd name="T2" fmla="*/ 28 w 77"/>
                <a:gd name="T3" fmla="*/ 27 h 33"/>
                <a:gd name="T4" fmla="*/ 52 w 77"/>
                <a:gd name="T5" fmla="*/ 27 h 33"/>
                <a:gd name="T6" fmla="*/ 77 w 77"/>
                <a:gd name="T7" fmla="*/ 3 h 33"/>
              </a:gdLst>
              <a:ahLst/>
              <a:cxnLst>
                <a:cxn ang="0">
                  <a:pos x="T0" y="T1"/>
                </a:cxn>
                <a:cxn ang="0">
                  <a:pos x="T2" y="T3"/>
                </a:cxn>
                <a:cxn ang="0">
                  <a:pos x="T4" y="T5"/>
                </a:cxn>
                <a:cxn ang="0">
                  <a:pos x="T6" y="T7"/>
                </a:cxn>
              </a:cxnLst>
              <a:rect l="0" t="0" r="r" b="b"/>
              <a:pathLst>
                <a:path w="77" h="33">
                  <a:moveTo>
                    <a:pt x="0" y="0"/>
                  </a:moveTo>
                  <a:cubicBezTo>
                    <a:pt x="28" y="27"/>
                    <a:pt x="28" y="27"/>
                    <a:pt x="28" y="27"/>
                  </a:cubicBezTo>
                  <a:cubicBezTo>
                    <a:pt x="35" y="33"/>
                    <a:pt x="45" y="33"/>
                    <a:pt x="52" y="27"/>
                  </a:cubicBezTo>
                  <a:cubicBezTo>
                    <a:pt x="77" y="3"/>
                    <a:pt x="77" y="3"/>
                    <a:pt x="77" y="3"/>
                  </a:cubicBezTo>
                </a:path>
              </a:pathLst>
            </a:custGeom>
            <a:grpFill/>
            <a:ln w="19050" cap="rnd">
              <a:solidFill>
                <a:schemeClr val="tx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92" name="Freeform 106">
              <a:extLst>
                <a:ext uri="{FF2B5EF4-FFF2-40B4-BE49-F238E27FC236}">
                  <a16:creationId xmlns:a16="http://schemas.microsoft.com/office/drawing/2014/main" id="{60CF9A41-7CE3-4E4E-B83B-B56F9A788979}"/>
                </a:ext>
              </a:extLst>
            </p:cNvPr>
            <p:cNvSpPr>
              <a:spLocks/>
            </p:cNvSpPr>
            <p:nvPr/>
          </p:nvSpPr>
          <p:spPr bwMode="auto">
            <a:xfrm>
              <a:off x="3721" y="2237"/>
              <a:ext cx="236" cy="105"/>
            </a:xfrm>
            <a:custGeom>
              <a:avLst/>
              <a:gdLst>
                <a:gd name="T0" fmla="*/ 236 w 236"/>
                <a:gd name="T1" fmla="*/ 0 h 105"/>
                <a:gd name="T2" fmla="*/ 118 w 236"/>
                <a:gd name="T3" fmla="*/ 105 h 105"/>
                <a:gd name="T4" fmla="*/ 0 w 236"/>
                <a:gd name="T5" fmla="*/ 0 h 105"/>
              </a:gdLst>
              <a:ahLst/>
              <a:cxnLst>
                <a:cxn ang="0">
                  <a:pos x="T0" y="T1"/>
                </a:cxn>
                <a:cxn ang="0">
                  <a:pos x="T2" y="T3"/>
                </a:cxn>
                <a:cxn ang="0">
                  <a:pos x="T4" y="T5"/>
                </a:cxn>
              </a:cxnLst>
              <a:rect l="0" t="0" r="r" b="b"/>
              <a:pathLst>
                <a:path w="236" h="105">
                  <a:moveTo>
                    <a:pt x="236" y="0"/>
                  </a:moveTo>
                  <a:lnTo>
                    <a:pt x="118" y="105"/>
                  </a:lnTo>
                  <a:lnTo>
                    <a:pt x="0" y="0"/>
                  </a:lnTo>
                </a:path>
              </a:pathLst>
            </a:custGeom>
            <a:grpFill/>
            <a:ln w="19050"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grpSp>
      <p:grpSp>
        <p:nvGrpSpPr>
          <p:cNvPr id="9" name="Group 8">
            <a:extLst>
              <a:ext uri="{FF2B5EF4-FFF2-40B4-BE49-F238E27FC236}">
                <a16:creationId xmlns:a16="http://schemas.microsoft.com/office/drawing/2014/main" id="{02ADD50D-D436-44D5-B71F-E619174E4612}"/>
              </a:ext>
            </a:extLst>
          </p:cNvPr>
          <p:cNvGrpSpPr/>
          <p:nvPr/>
        </p:nvGrpSpPr>
        <p:grpSpPr>
          <a:xfrm>
            <a:off x="687438" y="4055485"/>
            <a:ext cx="2241414" cy="887386"/>
            <a:chOff x="-1826200" y="4605030"/>
            <a:chExt cx="2241414" cy="887386"/>
          </a:xfrm>
        </p:grpSpPr>
        <p:grpSp>
          <p:nvGrpSpPr>
            <p:cNvPr id="224" name="Group 10">
              <a:extLst>
                <a:ext uri="{FF2B5EF4-FFF2-40B4-BE49-F238E27FC236}">
                  <a16:creationId xmlns:a16="http://schemas.microsoft.com/office/drawing/2014/main" id="{15CE4E33-8057-4622-AC41-C5E7CAD954BC}"/>
                </a:ext>
              </a:extLst>
            </p:cNvPr>
            <p:cNvGrpSpPr>
              <a:grpSpLocks/>
            </p:cNvGrpSpPr>
            <p:nvPr/>
          </p:nvGrpSpPr>
          <p:grpSpPr bwMode="auto">
            <a:xfrm rot="10800000" flipH="1">
              <a:off x="-1826200" y="4672592"/>
              <a:ext cx="355601" cy="291082"/>
              <a:chOff x="1033" y="1616"/>
              <a:chExt cx="1907" cy="1561"/>
            </a:xfrm>
            <a:solidFill>
              <a:schemeClr val="bg2"/>
            </a:solidFill>
          </p:grpSpPr>
          <p:sp>
            <p:nvSpPr>
              <p:cNvPr id="225" name="Freeform 11">
                <a:extLst>
                  <a:ext uri="{FF2B5EF4-FFF2-40B4-BE49-F238E27FC236}">
                    <a16:creationId xmlns:a16="http://schemas.microsoft.com/office/drawing/2014/main" id="{097AE2A3-BD97-4BAC-B413-C07236B6F66E}"/>
                  </a:ext>
                </a:extLst>
              </p:cNvPr>
              <p:cNvSpPr>
                <a:spLocks/>
              </p:cNvSpPr>
              <p:nvPr userDrawn="1"/>
            </p:nvSpPr>
            <p:spPr bwMode="auto">
              <a:xfrm>
                <a:off x="1033" y="1616"/>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dirty="0"/>
              </a:p>
            </p:txBody>
          </p:sp>
          <p:sp>
            <p:nvSpPr>
              <p:cNvPr id="226" name="Freeform 12">
                <a:extLst>
                  <a:ext uri="{FF2B5EF4-FFF2-40B4-BE49-F238E27FC236}">
                    <a16:creationId xmlns:a16="http://schemas.microsoft.com/office/drawing/2014/main" id="{3F107027-58D9-4E20-AEA8-1BDE79F9E197}"/>
                  </a:ext>
                </a:extLst>
              </p:cNvPr>
              <p:cNvSpPr>
                <a:spLocks/>
              </p:cNvSpPr>
              <p:nvPr userDrawn="1"/>
            </p:nvSpPr>
            <p:spPr bwMode="auto">
              <a:xfrm>
                <a:off x="1895" y="1629"/>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dirty="0"/>
              </a:p>
            </p:txBody>
          </p:sp>
        </p:grpSp>
        <p:sp>
          <p:nvSpPr>
            <p:cNvPr id="227" name="Espace réservé du texte 20">
              <a:extLst>
                <a:ext uri="{FF2B5EF4-FFF2-40B4-BE49-F238E27FC236}">
                  <a16:creationId xmlns:a16="http://schemas.microsoft.com/office/drawing/2014/main" id="{D9B858ED-A4CA-4917-82F7-3A368CBA67A1}"/>
                </a:ext>
              </a:extLst>
            </p:cNvPr>
            <p:cNvSpPr txBox="1">
              <a:spLocks/>
            </p:cNvSpPr>
            <p:nvPr/>
          </p:nvSpPr>
          <p:spPr>
            <a:xfrm>
              <a:off x="-1496913" y="4631685"/>
              <a:ext cx="1912127" cy="852951"/>
            </a:xfrm>
            <a:prstGeom prst="rect">
              <a:avLst/>
            </a:prstGeom>
            <a:solidFill>
              <a:schemeClr val="bg1"/>
            </a:solidFill>
          </p:spPr>
          <p:txBody>
            <a:bodyPr rIns="0" anchor="ctr">
              <a:noAutofit/>
            </a:bodyPr>
            <a:lstStyle>
              <a:lvl1pPr marL="0" indent="0" algn="l" defTabSz="914400" rtl="0" eaLnBrk="1" latinLnBrk="0" hangingPunct="1">
                <a:lnSpc>
                  <a:spcPct val="90000"/>
                </a:lnSpc>
                <a:spcBef>
                  <a:spcPts val="1800"/>
                </a:spcBef>
                <a:buSzPct val="50000"/>
                <a:buFont typeface="Arial" panose="020B0406020202030204" pitchFamily="34" charset="0"/>
                <a:buNone/>
                <a:defRPr sz="2800" b="0" kern="1200">
                  <a:solidFill>
                    <a:schemeClr val="bg2"/>
                  </a:solidFill>
                  <a:latin typeface="+mn-lt"/>
                  <a:ea typeface="+mn-ea"/>
                  <a:cs typeface="+mn-cs"/>
                </a:defRPr>
              </a:lvl1pPr>
              <a:lvl2pPr marL="447675" indent="-314325" algn="l" defTabSz="914400" rtl="0" eaLnBrk="1" latinLnBrk="0" hangingPunct="1">
                <a:lnSpc>
                  <a:spcPct val="90000"/>
                </a:lnSpc>
                <a:spcBef>
                  <a:spcPts val="600"/>
                </a:spcBef>
                <a:buFont typeface="Arial" panose="020B0604020202020204" pitchFamily="34" charset="0"/>
                <a:buChar char="—"/>
                <a:defRPr sz="1400" kern="1200">
                  <a:solidFill>
                    <a:schemeClr val="bg2"/>
                  </a:solidFill>
                  <a:latin typeface="+mn-lt"/>
                  <a:ea typeface="+mn-ea"/>
                  <a:cs typeface="+mn-cs"/>
                </a:defRPr>
              </a:lvl2pPr>
              <a:lvl3pPr marL="714375" indent="-171450" algn="l" defTabSz="914400" rtl="0" eaLnBrk="1" latinLnBrk="0" hangingPunct="1">
                <a:lnSpc>
                  <a:spcPct val="90000"/>
                </a:lnSpc>
                <a:spcBef>
                  <a:spcPts val="600"/>
                </a:spcBef>
                <a:buFont typeface="Courier New" panose="02070309020205020404" pitchFamily="49" charset="0"/>
                <a:buChar char="o"/>
                <a:defRPr sz="1200" kern="1200">
                  <a:solidFill>
                    <a:schemeClr val="bg2"/>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Arial"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nl-BE" sz="1600" dirty="0">
                  <a:solidFill>
                    <a:schemeClr val="tx2"/>
                  </a:solidFill>
                  <a:latin typeface="+mj-lt"/>
                </a:rPr>
                <a:t>NEDERLANDS:</a:t>
              </a:r>
            </a:p>
            <a:p>
              <a:pPr>
                <a:lnSpc>
                  <a:spcPct val="100000"/>
                </a:lnSpc>
                <a:spcBef>
                  <a:spcPts val="0"/>
                </a:spcBef>
              </a:pPr>
              <a:r>
                <a:rPr lang="nl-BE" sz="3200" dirty="0">
                  <a:solidFill>
                    <a:schemeClr val="tx2"/>
                  </a:solidFill>
                  <a:latin typeface="+mj-lt"/>
                </a:rPr>
                <a:t>52%</a:t>
              </a:r>
            </a:p>
          </p:txBody>
        </p:sp>
        <p:cxnSp>
          <p:nvCxnSpPr>
            <p:cNvPr id="228" name="Straight Connector 35">
              <a:extLst>
                <a:ext uri="{FF2B5EF4-FFF2-40B4-BE49-F238E27FC236}">
                  <a16:creationId xmlns:a16="http://schemas.microsoft.com/office/drawing/2014/main" id="{9698EA31-226B-428D-8685-6003678066F2}"/>
                </a:ext>
              </a:extLst>
            </p:cNvPr>
            <p:cNvCxnSpPr>
              <a:cxnSpLocks/>
            </p:cNvCxnSpPr>
            <p:nvPr/>
          </p:nvCxnSpPr>
          <p:spPr>
            <a:xfrm flipV="1">
              <a:off x="-1496913" y="4605030"/>
              <a:ext cx="0" cy="887386"/>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229" name="Group 228">
            <a:extLst>
              <a:ext uri="{FF2B5EF4-FFF2-40B4-BE49-F238E27FC236}">
                <a16:creationId xmlns:a16="http://schemas.microsoft.com/office/drawing/2014/main" id="{969D260E-0966-4094-9616-7B0CB949EB2D}"/>
              </a:ext>
            </a:extLst>
          </p:cNvPr>
          <p:cNvGrpSpPr/>
          <p:nvPr/>
        </p:nvGrpSpPr>
        <p:grpSpPr>
          <a:xfrm>
            <a:off x="687438" y="5046873"/>
            <a:ext cx="1472114" cy="887386"/>
            <a:chOff x="-1826200" y="4605030"/>
            <a:chExt cx="1472114" cy="887386"/>
          </a:xfrm>
        </p:grpSpPr>
        <p:grpSp>
          <p:nvGrpSpPr>
            <p:cNvPr id="230" name="Group 10">
              <a:extLst>
                <a:ext uri="{FF2B5EF4-FFF2-40B4-BE49-F238E27FC236}">
                  <a16:creationId xmlns:a16="http://schemas.microsoft.com/office/drawing/2014/main" id="{996A6B07-D260-4445-8875-2785614C6B1B}"/>
                </a:ext>
              </a:extLst>
            </p:cNvPr>
            <p:cNvGrpSpPr>
              <a:grpSpLocks/>
            </p:cNvGrpSpPr>
            <p:nvPr/>
          </p:nvGrpSpPr>
          <p:grpSpPr bwMode="auto">
            <a:xfrm rot="10800000" flipH="1">
              <a:off x="-1826200" y="4672592"/>
              <a:ext cx="355601" cy="291082"/>
              <a:chOff x="1033" y="1616"/>
              <a:chExt cx="1907" cy="1561"/>
            </a:xfrm>
            <a:solidFill>
              <a:schemeClr val="bg2"/>
            </a:solidFill>
          </p:grpSpPr>
          <p:sp>
            <p:nvSpPr>
              <p:cNvPr id="233" name="Freeform 11">
                <a:extLst>
                  <a:ext uri="{FF2B5EF4-FFF2-40B4-BE49-F238E27FC236}">
                    <a16:creationId xmlns:a16="http://schemas.microsoft.com/office/drawing/2014/main" id="{978170D5-E191-43C6-B43E-5D5C479025F9}"/>
                  </a:ext>
                </a:extLst>
              </p:cNvPr>
              <p:cNvSpPr>
                <a:spLocks/>
              </p:cNvSpPr>
              <p:nvPr userDrawn="1"/>
            </p:nvSpPr>
            <p:spPr bwMode="auto">
              <a:xfrm>
                <a:off x="1033" y="1616"/>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dirty="0"/>
              </a:p>
            </p:txBody>
          </p:sp>
          <p:sp>
            <p:nvSpPr>
              <p:cNvPr id="234" name="Freeform 12">
                <a:extLst>
                  <a:ext uri="{FF2B5EF4-FFF2-40B4-BE49-F238E27FC236}">
                    <a16:creationId xmlns:a16="http://schemas.microsoft.com/office/drawing/2014/main" id="{D61305FE-EBFB-4202-81CF-F66C5A766399}"/>
                  </a:ext>
                </a:extLst>
              </p:cNvPr>
              <p:cNvSpPr>
                <a:spLocks/>
              </p:cNvSpPr>
              <p:nvPr userDrawn="1"/>
            </p:nvSpPr>
            <p:spPr bwMode="auto">
              <a:xfrm>
                <a:off x="1895" y="1629"/>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dirty="0"/>
              </a:p>
            </p:txBody>
          </p:sp>
        </p:grpSp>
        <p:sp>
          <p:nvSpPr>
            <p:cNvPr id="231" name="Espace réservé du texte 20">
              <a:extLst>
                <a:ext uri="{FF2B5EF4-FFF2-40B4-BE49-F238E27FC236}">
                  <a16:creationId xmlns:a16="http://schemas.microsoft.com/office/drawing/2014/main" id="{6FEE01D9-A3CD-4EE2-B19B-A052B13623C2}"/>
                </a:ext>
              </a:extLst>
            </p:cNvPr>
            <p:cNvSpPr txBox="1">
              <a:spLocks/>
            </p:cNvSpPr>
            <p:nvPr/>
          </p:nvSpPr>
          <p:spPr>
            <a:xfrm>
              <a:off x="-1496912" y="4631685"/>
              <a:ext cx="1142826" cy="852951"/>
            </a:xfrm>
            <a:prstGeom prst="rect">
              <a:avLst/>
            </a:prstGeom>
            <a:solidFill>
              <a:schemeClr val="bg1"/>
            </a:solidFill>
          </p:spPr>
          <p:txBody>
            <a:bodyPr rIns="0" anchor="ctr">
              <a:noAutofit/>
            </a:bodyPr>
            <a:lstStyle>
              <a:lvl1pPr marL="0" indent="0" algn="l" defTabSz="914400" rtl="0" eaLnBrk="1" latinLnBrk="0" hangingPunct="1">
                <a:lnSpc>
                  <a:spcPct val="90000"/>
                </a:lnSpc>
                <a:spcBef>
                  <a:spcPts val="1800"/>
                </a:spcBef>
                <a:buSzPct val="50000"/>
                <a:buFont typeface="Arial" panose="020B0406020202030204" pitchFamily="34" charset="0"/>
                <a:buNone/>
                <a:defRPr sz="2800" b="0" kern="1200">
                  <a:solidFill>
                    <a:schemeClr val="bg2"/>
                  </a:solidFill>
                  <a:latin typeface="+mn-lt"/>
                  <a:ea typeface="+mn-ea"/>
                  <a:cs typeface="+mn-cs"/>
                </a:defRPr>
              </a:lvl1pPr>
              <a:lvl2pPr marL="447675" indent="-314325" algn="l" defTabSz="914400" rtl="0" eaLnBrk="1" latinLnBrk="0" hangingPunct="1">
                <a:lnSpc>
                  <a:spcPct val="90000"/>
                </a:lnSpc>
                <a:spcBef>
                  <a:spcPts val="600"/>
                </a:spcBef>
                <a:buFont typeface="Arial" panose="020B0604020202020204" pitchFamily="34" charset="0"/>
                <a:buChar char="—"/>
                <a:defRPr sz="1400" kern="1200">
                  <a:solidFill>
                    <a:schemeClr val="bg2"/>
                  </a:solidFill>
                  <a:latin typeface="+mn-lt"/>
                  <a:ea typeface="+mn-ea"/>
                  <a:cs typeface="+mn-cs"/>
                </a:defRPr>
              </a:lvl2pPr>
              <a:lvl3pPr marL="714375" indent="-171450" algn="l" defTabSz="914400" rtl="0" eaLnBrk="1" latinLnBrk="0" hangingPunct="1">
                <a:lnSpc>
                  <a:spcPct val="90000"/>
                </a:lnSpc>
                <a:spcBef>
                  <a:spcPts val="600"/>
                </a:spcBef>
                <a:buFont typeface="Courier New" panose="02070309020205020404" pitchFamily="49" charset="0"/>
                <a:buChar char="o"/>
                <a:defRPr sz="1200" kern="1200">
                  <a:solidFill>
                    <a:schemeClr val="bg2"/>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Arial"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nl-BE" sz="1600" dirty="0">
                  <a:solidFill>
                    <a:schemeClr val="tx2">
                      <a:lumMod val="50000"/>
                    </a:schemeClr>
                  </a:solidFill>
                  <a:latin typeface="+mj-lt"/>
                </a:rPr>
                <a:t>FRANS:</a:t>
              </a:r>
            </a:p>
            <a:p>
              <a:pPr>
                <a:lnSpc>
                  <a:spcPct val="100000"/>
                </a:lnSpc>
                <a:spcBef>
                  <a:spcPts val="0"/>
                </a:spcBef>
              </a:pPr>
              <a:r>
                <a:rPr lang="nl-BE" sz="3200" dirty="0">
                  <a:solidFill>
                    <a:schemeClr val="tx2">
                      <a:lumMod val="50000"/>
                    </a:schemeClr>
                  </a:solidFill>
                  <a:latin typeface="+mj-lt"/>
                </a:rPr>
                <a:t>33%</a:t>
              </a:r>
            </a:p>
          </p:txBody>
        </p:sp>
        <p:cxnSp>
          <p:nvCxnSpPr>
            <p:cNvPr id="232" name="Straight Connector 35">
              <a:extLst>
                <a:ext uri="{FF2B5EF4-FFF2-40B4-BE49-F238E27FC236}">
                  <a16:creationId xmlns:a16="http://schemas.microsoft.com/office/drawing/2014/main" id="{3D9E00AE-8DD6-4BC9-B022-66E95C15E6A7}"/>
                </a:ext>
              </a:extLst>
            </p:cNvPr>
            <p:cNvCxnSpPr>
              <a:cxnSpLocks/>
            </p:cNvCxnSpPr>
            <p:nvPr/>
          </p:nvCxnSpPr>
          <p:spPr>
            <a:xfrm flipV="1">
              <a:off x="-1496913" y="4605030"/>
              <a:ext cx="0" cy="887386"/>
            </a:xfrm>
            <a:prstGeom prst="line">
              <a:avLst/>
            </a:prstGeom>
            <a:ln w="12700">
              <a:gradFill>
                <a:gsLst>
                  <a:gs pos="0">
                    <a:schemeClr val="tx2">
                      <a:lumMod val="50000"/>
                      <a:alpha val="0"/>
                    </a:schemeClr>
                  </a:gs>
                  <a:gs pos="55000">
                    <a:schemeClr val="tx2">
                      <a:lumMod val="50000"/>
                    </a:schemeClr>
                  </a:gs>
                  <a:gs pos="100000">
                    <a:schemeClr val="tx2">
                      <a:lumMod val="5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172" name="Rectangle 171">
            <a:extLst>
              <a:ext uri="{FF2B5EF4-FFF2-40B4-BE49-F238E27FC236}">
                <a16:creationId xmlns:a16="http://schemas.microsoft.com/office/drawing/2014/main" id="{4DBDFB78-290E-4730-A971-CBF7EA6EF5EA}"/>
              </a:ext>
            </a:extLst>
          </p:cNvPr>
          <p:cNvSpPr/>
          <p:nvPr/>
        </p:nvSpPr>
        <p:spPr>
          <a:xfrm>
            <a:off x="3508188" y="1500334"/>
            <a:ext cx="4482900" cy="212400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nl-BE" sz="1200" dirty="0">
                <a:solidFill>
                  <a:schemeClr val="bg2"/>
                </a:solidFill>
              </a:rPr>
              <a:t>LEEFTIJD</a:t>
            </a:r>
          </a:p>
        </p:txBody>
      </p:sp>
      <p:sp>
        <p:nvSpPr>
          <p:cNvPr id="173" name="Rectangle 172">
            <a:extLst>
              <a:ext uri="{FF2B5EF4-FFF2-40B4-BE49-F238E27FC236}">
                <a16:creationId xmlns:a16="http://schemas.microsoft.com/office/drawing/2014/main" id="{58667E06-25FB-4E57-8243-2AF2DD124B46}"/>
              </a:ext>
            </a:extLst>
          </p:cNvPr>
          <p:cNvSpPr/>
          <p:nvPr/>
        </p:nvSpPr>
        <p:spPr>
          <a:xfrm>
            <a:off x="3508188" y="3789438"/>
            <a:ext cx="4482900" cy="212400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nl-BE" sz="1200" dirty="0">
                <a:solidFill>
                  <a:schemeClr val="bg2"/>
                </a:solidFill>
              </a:rPr>
              <a:t>SOCIALE KLASSE</a:t>
            </a:r>
          </a:p>
        </p:txBody>
      </p:sp>
      <p:sp>
        <p:nvSpPr>
          <p:cNvPr id="249" name="Rectangle 248">
            <a:extLst>
              <a:ext uri="{FF2B5EF4-FFF2-40B4-BE49-F238E27FC236}">
                <a16:creationId xmlns:a16="http://schemas.microsoft.com/office/drawing/2014/main" id="{775373B7-B18F-41E5-8E62-F028DE0BFC95}"/>
              </a:ext>
            </a:extLst>
          </p:cNvPr>
          <p:cNvSpPr/>
          <p:nvPr/>
        </p:nvSpPr>
        <p:spPr>
          <a:xfrm>
            <a:off x="2566128" y="2217051"/>
            <a:ext cx="617477" cy="369332"/>
          </a:xfrm>
          <a:prstGeom prst="rect">
            <a:avLst/>
          </a:prstGeom>
        </p:spPr>
        <p:txBody>
          <a:bodyPr wrap="none">
            <a:spAutoFit/>
          </a:bodyPr>
          <a:lstStyle/>
          <a:p>
            <a:r>
              <a:rPr lang="nl-BE" sz="900" dirty="0"/>
              <a:t>(n=492) </a:t>
            </a:r>
          </a:p>
          <a:p>
            <a:r>
              <a:rPr lang="nl-BE" sz="900" dirty="0"/>
              <a:t>(A)</a:t>
            </a:r>
          </a:p>
        </p:txBody>
      </p:sp>
      <p:sp>
        <p:nvSpPr>
          <p:cNvPr id="218" name="Rectangle 217">
            <a:extLst>
              <a:ext uri="{FF2B5EF4-FFF2-40B4-BE49-F238E27FC236}">
                <a16:creationId xmlns:a16="http://schemas.microsoft.com/office/drawing/2014/main" id="{8A757551-0E9A-4846-A693-15A5248A8851}"/>
              </a:ext>
            </a:extLst>
          </p:cNvPr>
          <p:cNvSpPr/>
          <p:nvPr/>
        </p:nvSpPr>
        <p:spPr>
          <a:xfrm>
            <a:off x="2566128" y="3186636"/>
            <a:ext cx="617477" cy="369332"/>
          </a:xfrm>
          <a:prstGeom prst="rect">
            <a:avLst/>
          </a:prstGeom>
        </p:spPr>
        <p:txBody>
          <a:bodyPr wrap="none">
            <a:spAutoFit/>
          </a:bodyPr>
          <a:lstStyle/>
          <a:p>
            <a:r>
              <a:rPr lang="nl-BE" sz="900" dirty="0"/>
              <a:t>(n=508) </a:t>
            </a:r>
          </a:p>
          <a:p>
            <a:r>
              <a:rPr lang="nl-BE" sz="900" dirty="0"/>
              <a:t>(B)</a:t>
            </a:r>
          </a:p>
        </p:txBody>
      </p:sp>
      <p:sp>
        <p:nvSpPr>
          <p:cNvPr id="219" name="Rectangle 218">
            <a:extLst>
              <a:ext uri="{FF2B5EF4-FFF2-40B4-BE49-F238E27FC236}">
                <a16:creationId xmlns:a16="http://schemas.microsoft.com/office/drawing/2014/main" id="{77567AA5-139D-4C50-8D5C-D62E99FF7AFB}"/>
              </a:ext>
            </a:extLst>
          </p:cNvPr>
          <p:cNvSpPr/>
          <p:nvPr/>
        </p:nvSpPr>
        <p:spPr>
          <a:xfrm>
            <a:off x="2378080" y="4473625"/>
            <a:ext cx="617477" cy="369332"/>
          </a:xfrm>
          <a:prstGeom prst="rect">
            <a:avLst/>
          </a:prstGeom>
        </p:spPr>
        <p:txBody>
          <a:bodyPr wrap="none">
            <a:spAutoFit/>
          </a:bodyPr>
          <a:lstStyle/>
          <a:p>
            <a:r>
              <a:rPr lang="nl-BE" sz="900" dirty="0"/>
              <a:t>(n=576) </a:t>
            </a:r>
          </a:p>
          <a:p>
            <a:r>
              <a:rPr lang="nl-BE" sz="900" dirty="0"/>
              <a:t>(F)</a:t>
            </a:r>
          </a:p>
        </p:txBody>
      </p:sp>
      <p:sp>
        <p:nvSpPr>
          <p:cNvPr id="220" name="Rectangle 219">
            <a:extLst>
              <a:ext uri="{FF2B5EF4-FFF2-40B4-BE49-F238E27FC236}">
                <a16:creationId xmlns:a16="http://schemas.microsoft.com/office/drawing/2014/main" id="{D16B5505-BC97-4AFC-A840-76CE2A9C622D}"/>
              </a:ext>
            </a:extLst>
          </p:cNvPr>
          <p:cNvSpPr/>
          <p:nvPr/>
        </p:nvSpPr>
        <p:spPr>
          <a:xfrm>
            <a:off x="2378080" y="5443210"/>
            <a:ext cx="617477" cy="369332"/>
          </a:xfrm>
          <a:prstGeom prst="rect">
            <a:avLst/>
          </a:prstGeom>
        </p:spPr>
        <p:txBody>
          <a:bodyPr wrap="none">
            <a:spAutoFit/>
          </a:bodyPr>
          <a:lstStyle/>
          <a:p>
            <a:r>
              <a:rPr lang="nl-BE" sz="900" dirty="0"/>
              <a:t>(n=424) </a:t>
            </a:r>
          </a:p>
          <a:p>
            <a:r>
              <a:rPr lang="nl-BE" sz="900" dirty="0"/>
              <a:t>(G)</a:t>
            </a:r>
          </a:p>
        </p:txBody>
      </p:sp>
      <p:graphicFrame>
        <p:nvGraphicFramePr>
          <p:cNvPr id="221" name="Chart 220">
            <a:extLst>
              <a:ext uri="{FF2B5EF4-FFF2-40B4-BE49-F238E27FC236}">
                <a16:creationId xmlns:a16="http://schemas.microsoft.com/office/drawing/2014/main" id="{80F31BAF-E1A5-4791-8BCC-851E91C053A7}"/>
              </a:ext>
            </a:extLst>
          </p:cNvPr>
          <p:cNvGraphicFramePr/>
          <p:nvPr/>
        </p:nvGraphicFramePr>
        <p:xfrm>
          <a:off x="3617785" y="1765802"/>
          <a:ext cx="4263706" cy="17981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2" name="Table 221">
            <a:extLst>
              <a:ext uri="{FF2B5EF4-FFF2-40B4-BE49-F238E27FC236}">
                <a16:creationId xmlns:a16="http://schemas.microsoft.com/office/drawing/2014/main" id="{40B3F0BE-D1DE-4E18-BDE9-3795CF7F6510}"/>
              </a:ext>
            </a:extLst>
          </p:cNvPr>
          <p:cNvGraphicFramePr>
            <a:graphicFrameLocks noGrp="1"/>
          </p:cNvGraphicFramePr>
          <p:nvPr>
            <p:extLst>
              <p:ext uri="{D42A27DB-BD31-4B8C-83A1-F6EECF244321}">
                <p14:modId xmlns:p14="http://schemas.microsoft.com/office/powerpoint/2010/main" val="1363160747"/>
              </p:ext>
            </p:extLst>
          </p:nvPr>
        </p:nvGraphicFramePr>
        <p:xfrm>
          <a:off x="3620714" y="1745099"/>
          <a:ext cx="4257849" cy="434742"/>
        </p:xfrm>
        <a:graphic>
          <a:graphicData uri="http://schemas.openxmlformats.org/drawingml/2006/table">
            <a:tbl>
              <a:tblPr firstRow="1" bandRow="1">
                <a:tableStyleId>{5C22544A-7EE6-4342-B048-85BDC9FD1C3A}</a:tableStyleId>
              </a:tblPr>
              <a:tblGrid>
                <a:gridCol w="1419283">
                  <a:extLst>
                    <a:ext uri="{9D8B030D-6E8A-4147-A177-3AD203B41FA5}">
                      <a16:colId xmlns:a16="http://schemas.microsoft.com/office/drawing/2014/main" val="20000"/>
                    </a:ext>
                  </a:extLst>
                </a:gridCol>
                <a:gridCol w="1419283">
                  <a:extLst>
                    <a:ext uri="{9D8B030D-6E8A-4147-A177-3AD203B41FA5}">
                      <a16:colId xmlns:a16="http://schemas.microsoft.com/office/drawing/2014/main" val="20002"/>
                    </a:ext>
                  </a:extLst>
                </a:gridCol>
                <a:gridCol w="1419283">
                  <a:extLst>
                    <a:ext uri="{9D8B030D-6E8A-4147-A177-3AD203B41FA5}">
                      <a16:colId xmlns:a16="http://schemas.microsoft.com/office/drawing/2014/main" val="20003"/>
                    </a:ext>
                  </a:extLst>
                </a:gridCol>
              </a:tblGrid>
              <a:tr h="217371">
                <a:tc>
                  <a:txBody>
                    <a:bodyPr/>
                    <a:lstStyle/>
                    <a:p>
                      <a:pPr marL="0" algn="ctr" defTabSz="914400" rtl="0" eaLnBrk="1" latinLnBrk="0" hangingPunct="1"/>
                      <a:r>
                        <a:rPr lang="nl-BE" sz="1100" b="0" kern="1200" dirty="0">
                          <a:solidFill>
                            <a:schemeClr val="bg1"/>
                          </a:solidFill>
                          <a:latin typeface="+mn-lt"/>
                          <a:ea typeface="+mn-ea"/>
                          <a:cs typeface="+mn-cs"/>
                        </a:rPr>
                        <a:t>18-34 jaar</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nl-BE" sz="1100" b="0" kern="1200" dirty="0">
                          <a:solidFill>
                            <a:schemeClr val="bg1"/>
                          </a:solidFill>
                          <a:latin typeface="+mn-lt"/>
                          <a:ea typeface="+mn-ea"/>
                          <a:cs typeface="+mn-cs"/>
                        </a:rPr>
                        <a:t>35-54 jaar</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nl-BE" sz="1100" b="0" kern="1200" dirty="0">
                          <a:solidFill>
                            <a:schemeClr val="bg1"/>
                          </a:solidFill>
                          <a:latin typeface="+mn-lt"/>
                          <a:ea typeface="Open Sans" panose="020B0606030504020204" pitchFamily="34" charset="0"/>
                          <a:cs typeface="Open Sans" panose="020B0606030504020204" pitchFamily="34" charset="0"/>
                        </a:rPr>
                        <a:t>≥ 5</a:t>
                      </a:r>
                      <a:r>
                        <a:rPr lang="nl-BE" sz="1100" b="0" kern="1200" dirty="0">
                          <a:solidFill>
                            <a:schemeClr val="bg1"/>
                          </a:solidFill>
                          <a:latin typeface="+mn-lt"/>
                          <a:ea typeface="+mn-ea"/>
                          <a:cs typeface="+mn-cs"/>
                        </a:rPr>
                        <a:t>5 jaar</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17371">
                <a:tc>
                  <a:txBody>
                    <a:bodyPr/>
                    <a:lstStyle/>
                    <a:p>
                      <a:pPr marL="0" algn="ctr" defTabSz="914400" rtl="0" eaLnBrk="1" latinLnBrk="0" hangingPunct="1"/>
                      <a:r>
                        <a:rPr lang="nl-BE" sz="900" b="0" kern="1200" dirty="0">
                          <a:solidFill>
                            <a:schemeClr val="tx1"/>
                          </a:solidFill>
                          <a:latin typeface="+mn-lt"/>
                          <a:ea typeface="+mn-ea"/>
                          <a:cs typeface="+mn-cs"/>
                        </a:rPr>
                        <a:t>(n=264) (C)</a:t>
                      </a:r>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nl-BE" sz="900" b="0" kern="1200" dirty="0">
                          <a:solidFill>
                            <a:schemeClr val="tx1"/>
                          </a:solidFill>
                          <a:latin typeface="+mn-lt"/>
                          <a:ea typeface="+mn-ea"/>
                          <a:cs typeface="+mn-cs"/>
                        </a:rPr>
                        <a:t>(n=338) (D)</a:t>
                      </a:r>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nl-BE" sz="900" b="0" kern="1200" dirty="0">
                          <a:solidFill>
                            <a:schemeClr val="tx1"/>
                          </a:solidFill>
                          <a:latin typeface="+mn-lt"/>
                          <a:ea typeface="+mn-ea"/>
                          <a:cs typeface="+mn-cs"/>
                        </a:rPr>
                        <a:t>(n=398) (E)</a:t>
                      </a:r>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1515360"/>
                  </a:ext>
                </a:extLst>
              </a:tr>
            </a:tbl>
          </a:graphicData>
        </a:graphic>
      </p:graphicFrame>
      <p:sp>
        <p:nvSpPr>
          <p:cNvPr id="250" name="Rectangle 249">
            <a:extLst>
              <a:ext uri="{FF2B5EF4-FFF2-40B4-BE49-F238E27FC236}">
                <a16:creationId xmlns:a16="http://schemas.microsoft.com/office/drawing/2014/main" id="{010D06CB-DDDB-4F87-94A8-9E686AC4DA10}"/>
              </a:ext>
            </a:extLst>
          </p:cNvPr>
          <p:cNvSpPr/>
          <p:nvPr/>
        </p:nvSpPr>
        <p:spPr>
          <a:xfrm>
            <a:off x="4342040" y="2305382"/>
            <a:ext cx="397866" cy="276999"/>
          </a:xfrm>
          <a:prstGeom prst="rect">
            <a:avLst/>
          </a:prstGeom>
        </p:spPr>
        <p:txBody>
          <a:bodyPr wrap="none">
            <a:spAutoFit/>
          </a:bodyPr>
          <a:lstStyle/>
          <a:p>
            <a:r>
              <a:rPr lang="nl-BE" sz="1200" b="1" dirty="0">
                <a:solidFill>
                  <a:schemeClr val="tx2">
                    <a:lumMod val="75000"/>
                  </a:schemeClr>
                </a:solidFill>
              </a:rPr>
              <a:t>DE</a:t>
            </a:r>
          </a:p>
        </p:txBody>
      </p:sp>
      <p:sp>
        <p:nvSpPr>
          <p:cNvPr id="251" name="Rectangle 250">
            <a:extLst>
              <a:ext uri="{FF2B5EF4-FFF2-40B4-BE49-F238E27FC236}">
                <a16:creationId xmlns:a16="http://schemas.microsoft.com/office/drawing/2014/main" id="{10526B7A-4250-4596-BFC2-2018892F5EA7}"/>
              </a:ext>
            </a:extLst>
          </p:cNvPr>
          <p:cNvSpPr/>
          <p:nvPr/>
        </p:nvSpPr>
        <p:spPr>
          <a:xfrm>
            <a:off x="2225854" y="2143141"/>
            <a:ext cx="364202" cy="369332"/>
          </a:xfrm>
          <a:prstGeom prst="rect">
            <a:avLst/>
          </a:prstGeom>
        </p:spPr>
        <p:txBody>
          <a:bodyPr wrap="none">
            <a:spAutoFit/>
          </a:bodyPr>
          <a:lstStyle/>
          <a:p>
            <a:r>
              <a:rPr lang="nl-BE" b="1" dirty="0">
                <a:solidFill>
                  <a:schemeClr val="bg1"/>
                </a:solidFill>
                <a:latin typeface="+mj-lt"/>
              </a:rPr>
              <a:t>B</a:t>
            </a:r>
            <a:endParaRPr lang="nl-BE" b="1" dirty="0">
              <a:solidFill>
                <a:schemeClr val="tx2">
                  <a:lumMod val="75000"/>
                </a:schemeClr>
              </a:solidFill>
              <a:latin typeface="+mj-lt"/>
            </a:endParaRPr>
          </a:p>
        </p:txBody>
      </p:sp>
      <p:sp>
        <p:nvSpPr>
          <p:cNvPr id="10" name="Rectangle 9">
            <a:extLst>
              <a:ext uri="{FF2B5EF4-FFF2-40B4-BE49-F238E27FC236}">
                <a16:creationId xmlns:a16="http://schemas.microsoft.com/office/drawing/2014/main" id="{6C537B5C-973B-4EB6-AB35-CB3C11351791}"/>
              </a:ext>
            </a:extLst>
          </p:cNvPr>
          <p:cNvSpPr/>
          <p:nvPr/>
        </p:nvSpPr>
        <p:spPr>
          <a:xfrm>
            <a:off x="407988" y="3789438"/>
            <a:ext cx="2926340" cy="21240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nl-BE" sz="1200" dirty="0">
                <a:solidFill>
                  <a:schemeClr val="bg2"/>
                </a:solidFill>
              </a:rPr>
              <a:t>TAAL</a:t>
            </a:r>
          </a:p>
        </p:txBody>
      </p:sp>
      <p:sp>
        <p:nvSpPr>
          <p:cNvPr id="252" name="Rectangle 251">
            <a:extLst>
              <a:ext uri="{FF2B5EF4-FFF2-40B4-BE49-F238E27FC236}">
                <a16:creationId xmlns:a16="http://schemas.microsoft.com/office/drawing/2014/main" id="{E7D98108-43A7-467A-AB5F-75F26AA0E985}"/>
              </a:ext>
            </a:extLst>
          </p:cNvPr>
          <p:cNvSpPr/>
          <p:nvPr/>
        </p:nvSpPr>
        <p:spPr>
          <a:xfrm>
            <a:off x="2001054" y="4505640"/>
            <a:ext cx="377026" cy="369332"/>
          </a:xfrm>
          <a:prstGeom prst="rect">
            <a:avLst/>
          </a:prstGeom>
        </p:spPr>
        <p:txBody>
          <a:bodyPr wrap="none">
            <a:spAutoFit/>
          </a:bodyPr>
          <a:lstStyle/>
          <a:p>
            <a:r>
              <a:rPr lang="nl-BE" b="1" dirty="0">
                <a:solidFill>
                  <a:schemeClr val="tx2"/>
                </a:solidFill>
                <a:latin typeface="+mj-lt"/>
              </a:rPr>
              <a:t>G</a:t>
            </a:r>
          </a:p>
        </p:txBody>
      </p:sp>
      <p:graphicFrame>
        <p:nvGraphicFramePr>
          <p:cNvPr id="253" name="Chart 252">
            <a:extLst>
              <a:ext uri="{FF2B5EF4-FFF2-40B4-BE49-F238E27FC236}">
                <a16:creationId xmlns:a16="http://schemas.microsoft.com/office/drawing/2014/main" id="{8BDF04E1-DA1A-4252-A6E0-7D91BA588020}"/>
              </a:ext>
            </a:extLst>
          </p:cNvPr>
          <p:cNvGraphicFramePr/>
          <p:nvPr/>
        </p:nvGraphicFramePr>
        <p:xfrm>
          <a:off x="4892040" y="4103109"/>
          <a:ext cx="3114288" cy="17570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4" name="Table 253">
            <a:extLst>
              <a:ext uri="{FF2B5EF4-FFF2-40B4-BE49-F238E27FC236}">
                <a16:creationId xmlns:a16="http://schemas.microsoft.com/office/drawing/2014/main" id="{0865FFF3-4933-45DE-933B-F398DAACB3A2}"/>
              </a:ext>
            </a:extLst>
          </p:cNvPr>
          <p:cNvGraphicFramePr>
            <a:graphicFrameLocks noGrp="1"/>
          </p:cNvGraphicFramePr>
          <p:nvPr>
            <p:extLst>
              <p:ext uri="{D42A27DB-BD31-4B8C-83A1-F6EECF244321}">
                <p14:modId xmlns:p14="http://schemas.microsoft.com/office/powerpoint/2010/main" val="3413366349"/>
              </p:ext>
            </p:extLst>
          </p:nvPr>
        </p:nvGraphicFramePr>
        <p:xfrm>
          <a:off x="3633211" y="4135356"/>
          <a:ext cx="1419284" cy="1656000"/>
        </p:xfrm>
        <a:graphic>
          <a:graphicData uri="http://schemas.openxmlformats.org/drawingml/2006/table">
            <a:tbl>
              <a:tblPr firstRow="1" bandRow="1">
                <a:tableStyleId>{5C22544A-7EE6-4342-B048-85BDC9FD1C3A}</a:tableStyleId>
              </a:tblPr>
              <a:tblGrid>
                <a:gridCol w="709642">
                  <a:extLst>
                    <a:ext uri="{9D8B030D-6E8A-4147-A177-3AD203B41FA5}">
                      <a16:colId xmlns:a16="http://schemas.microsoft.com/office/drawing/2014/main" val="3588506730"/>
                    </a:ext>
                  </a:extLst>
                </a:gridCol>
                <a:gridCol w="709642">
                  <a:extLst>
                    <a:ext uri="{9D8B030D-6E8A-4147-A177-3AD203B41FA5}">
                      <a16:colId xmlns:a16="http://schemas.microsoft.com/office/drawing/2014/main" val="20000"/>
                    </a:ext>
                  </a:extLst>
                </a:gridCol>
              </a:tblGrid>
              <a:tr h="41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050" b="1" i="0" u="none" strike="noStrike" kern="1200" cap="none" spc="0" normalizeH="0" baseline="0" noProof="0" dirty="0">
                          <a:ln>
                            <a:noFill/>
                          </a:ln>
                          <a:solidFill>
                            <a:srgbClr val="282828"/>
                          </a:solidFill>
                          <a:effectLst/>
                          <a:uLnTx/>
                          <a:uFillTx/>
                          <a:latin typeface="Arial"/>
                          <a:ea typeface="+mn-ea"/>
                          <a:cs typeface="+mn-cs"/>
                        </a:rPr>
                        <a:t>Groep 1-2</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900" b="0" i="0" u="none" strike="noStrike" kern="1200" cap="none" spc="0" normalizeH="0" baseline="0" noProof="0" dirty="0">
                          <a:ln>
                            <a:noFill/>
                          </a:ln>
                          <a:solidFill>
                            <a:srgbClr val="282828"/>
                          </a:solidFill>
                          <a:effectLst/>
                          <a:uLnTx/>
                          <a:uFillTx/>
                          <a:latin typeface="Arial"/>
                          <a:ea typeface="+mn-ea"/>
                          <a:cs typeface="+mn-cs"/>
                        </a:rPr>
                        <a:t>(n=326) (H)</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1515360"/>
                  </a:ext>
                </a:extLst>
              </a:tr>
              <a:tr h="41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050" b="1" i="0" u="none" strike="noStrike" kern="1200" cap="none" spc="0" normalizeH="0" baseline="0" noProof="0" dirty="0">
                          <a:ln>
                            <a:noFill/>
                          </a:ln>
                          <a:solidFill>
                            <a:srgbClr val="282828"/>
                          </a:solidFill>
                          <a:effectLst/>
                          <a:uLnTx/>
                          <a:uFillTx/>
                          <a:latin typeface="Arial"/>
                          <a:ea typeface="+mn-ea"/>
                          <a:cs typeface="+mn-cs"/>
                        </a:rPr>
                        <a:t>Groep 3-4</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900" b="0" i="0" u="none" strike="noStrike" kern="1200" cap="none" spc="0" normalizeH="0" baseline="0" noProof="0" dirty="0">
                          <a:ln>
                            <a:noFill/>
                          </a:ln>
                          <a:solidFill>
                            <a:srgbClr val="282828"/>
                          </a:solidFill>
                          <a:effectLst/>
                          <a:uLnTx/>
                          <a:uFillTx/>
                          <a:latin typeface="Arial"/>
                          <a:ea typeface="+mn-ea"/>
                          <a:cs typeface="+mn-cs"/>
                        </a:rPr>
                        <a:t>(n=275) (I)</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4212266"/>
                  </a:ext>
                </a:extLst>
              </a:tr>
              <a:tr h="41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050" b="1" i="0" u="none" strike="noStrike" kern="1200" cap="none" spc="0" normalizeH="0" baseline="0" noProof="0" dirty="0">
                          <a:ln>
                            <a:noFill/>
                          </a:ln>
                          <a:solidFill>
                            <a:srgbClr val="282828"/>
                          </a:solidFill>
                          <a:effectLst/>
                          <a:uLnTx/>
                          <a:uFillTx/>
                          <a:latin typeface="Arial"/>
                          <a:ea typeface="+mn-ea"/>
                          <a:cs typeface="+mn-cs"/>
                        </a:rPr>
                        <a:t>Groep 5-6</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900" b="0" i="0" u="none" strike="noStrike" kern="1200" cap="none" spc="0" normalizeH="0" baseline="0" noProof="0" dirty="0">
                          <a:ln>
                            <a:noFill/>
                          </a:ln>
                          <a:solidFill>
                            <a:srgbClr val="282828"/>
                          </a:solidFill>
                          <a:effectLst/>
                          <a:uLnTx/>
                          <a:uFillTx/>
                          <a:latin typeface="Arial"/>
                          <a:ea typeface="+mn-ea"/>
                          <a:cs typeface="+mn-cs"/>
                        </a:rPr>
                        <a:t>(n=193) (J)</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477190"/>
                  </a:ext>
                </a:extLst>
              </a:tr>
              <a:tr h="41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050" b="1" i="0" u="none" strike="noStrike" kern="1200" cap="none" spc="0" normalizeH="0" baseline="0" noProof="0" dirty="0">
                          <a:ln>
                            <a:noFill/>
                          </a:ln>
                          <a:solidFill>
                            <a:srgbClr val="282828"/>
                          </a:solidFill>
                          <a:effectLst/>
                          <a:uLnTx/>
                          <a:uFillTx/>
                          <a:latin typeface="Arial"/>
                          <a:ea typeface="+mn-ea"/>
                          <a:cs typeface="+mn-cs"/>
                        </a:rPr>
                        <a:t>Groep 7-8</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900" b="0" i="0" u="none" strike="noStrike" kern="1200" cap="none" spc="0" normalizeH="0" baseline="0" noProof="0" dirty="0">
                          <a:ln>
                            <a:noFill/>
                          </a:ln>
                          <a:solidFill>
                            <a:srgbClr val="282828"/>
                          </a:solidFill>
                          <a:effectLst/>
                          <a:uLnTx/>
                          <a:uFillTx/>
                          <a:latin typeface="Arial"/>
                          <a:ea typeface="+mn-ea"/>
                          <a:cs typeface="+mn-cs"/>
                        </a:rPr>
                        <a:t>(n=198) (K)</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9397977"/>
                  </a:ext>
                </a:extLst>
              </a:tr>
            </a:tbl>
          </a:graphicData>
        </a:graphic>
      </p:graphicFrame>
      <p:sp>
        <p:nvSpPr>
          <p:cNvPr id="255" name="Rectangle 254">
            <a:extLst>
              <a:ext uri="{FF2B5EF4-FFF2-40B4-BE49-F238E27FC236}">
                <a16:creationId xmlns:a16="http://schemas.microsoft.com/office/drawing/2014/main" id="{840DE006-E2A6-4482-A0DB-8F2D051C5045}"/>
              </a:ext>
            </a:extLst>
          </p:cNvPr>
          <p:cNvSpPr/>
          <p:nvPr/>
        </p:nvSpPr>
        <p:spPr>
          <a:xfrm>
            <a:off x="6634961" y="4215487"/>
            <a:ext cx="295274" cy="276999"/>
          </a:xfrm>
          <a:prstGeom prst="rect">
            <a:avLst/>
          </a:prstGeom>
        </p:spPr>
        <p:txBody>
          <a:bodyPr wrap="none">
            <a:spAutoFit/>
          </a:bodyPr>
          <a:lstStyle/>
          <a:p>
            <a:r>
              <a:rPr lang="nl-BE" sz="1200" b="1" dirty="0">
                <a:solidFill>
                  <a:schemeClr val="tx2"/>
                </a:solidFill>
              </a:rPr>
              <a:t>K</a:t>
            </a:r>
          </a:p>
        </p:txBody>
      </p:sp>
      <p:sp>
        <p:nvSpPr>
          <p:cNvPr id="306" name="Freeform 9">
            <a:extLst>
              <a:ext uri="{FF2B5EF4-FFF2-40B4-BE49-F238E27FC236}">
                <a16:creationId xmlns:a16="http://schemas.microsoft.com/office/drawing/2014/main" id="{D22386B3-DA1A-467A-A640-2B010B97E037}"/>
              </a:ext>
            </a:extLst>
          </p:cNvPr>
          <p:cNvSpPr>
            <a:spLocks noChangeAspect="1" noEditPoints="1"/>
          </p:cNvSpPr>
          <p:nvPr/>
        </p:nvSpPr>
        <p:spPr bwMode="auto">
          <a:xfrm>
            <a:off x="8313758" y="4499785"/>
            <a:ext cx="234679" cy="274831"/>
          </a:xfrm>
          <a:custGeom>
            <a:avLst/>
            <a:gdLst>
              <a:gd name="T0" fmla="*/ 2147483647 w 814"/>
              <a:gd name="T1" fmla="*/ 2147483647 h 959"/>
              <a:gd name="T2" fmla="*/ 2147483647 w 814"/>
              <a:gd name="T3" fmla="*/ 2147483647 h 959"/>
              <a:gd name="T4" fmla="*/ 2147483647 w 814"/>
              <a:gd name="T5" fmla="*/ 2147483647 h 959"/>
              <a:gd name="T6" fmla="*/ 2147483647 w 814"/>
              <a:gd name="T7" fmla="*/ 2147483647 h 959"/>
              <a:gd name="T8" fmla="*/ 2147483647 w 814"/>
              <a:gd name="T9" fmla="*/ 2147483647 h 959"/>
              <a:gd name="T10" fmla="*/ 2147483647 w 814"/>
              <a:gd name="T11" fmla="*/ 2147483647 h 959"/>
              <a:gd name="T12" fmla="*/ 2147483647 w 814"/>
              <a:gd name="T13" fmla="*/ 2147483647 h 959"/>
              <a:gd name="T14" fmla="*/ 2147483647 w 814"/>
              <a:gd name="T15" fmla="*/ 2147483647 h 959"/>
              <a:gd name="T16" fmla="*/ 2147483647 w 814"/>
              <a:gd name="T17" fmla="*/ 2147483647 h 959"/>
              <a:gd name="T18" fmla="*/ 2147483647 w 814"/>
              <a:gd name="T19" fmla="*/ 2147483647 h 959"/>
              <a:gd name="T20" fmla="*/ 2147483647 w 814"/>
              <a:gd name="T21" fmla="*/ 2147483647 h 959"/>
              <a:gd name="T22" fmla="*/ 2147483647 w 814"/>
              <a:gd name="T23" fmla="*/ 2147483647 h 959"/>
              <a:gd name="T24" fmla="*/ 2147483647 w 814"/>
              <a:gd name="T25" fmla="*/ 2147483647 h 959"/>
              <a:gd name="T26" fmla="*/ 2147483647 w 814"/>
              <a:gd name="T27" fmla="*/ 2147483647 h 959"/>
              <a:gd name="T28" fmla="*/ 2147483647 w 814"/>
              <a:gd name="T29" fmla="*/ 2147483647 h 959"/>
              <a:gd name="T30" fmla="*/ 2147483647 w 814"/>
              <a:gd name="T31" fmla="*/ 2147483647 h 959"/>
              <a:gd name="T32" fmla="*/ 2147483647 w 814"/>
              <a:gd name="T33" fmla="*/ 2147483647 h 959"/>
              <a:gd name="T34" fmla="*/ 2147483647 w 814"/>
              <a:gd name="T35" fmla="*/ 2147483647 h 959"/>
              <a:gd name="T36" fmla="*/ 2147483647 w 814"/>
              <a:gd name="T37" fmla="*/ 2147483647 h 959"/>
              <a:gd name="T38" fmla="*/ 2147483647 w 814"/>
              <a:gd name="T39" fmla="*/ 2147483647 h 959"/>
              <a:gd name="T40" fmla="*/ 2147483647 w 814"/>
              <a:gd name="T41" fmla="*/ 2147483647 h 959"/>
              <a:gd name="T42" fmla="*/ 2147483647 w 814"/>
              <a:gd name="T43" fmla="*/ 2147483647 h 959"/>
              <a:gd name="T44" fmla="*/ 2147483647 w 814"/>
              <a:gd name="T45" fmla="*/ 2147483647 h 959"/>
              <a:gd name="T46" fmla="*/ 2147483647 w 814"/>
              <a:gd name="T47" fmla="*/ 2147483647 h 959"/>
              <a:gd name="T48" fmla="*/ 2147483647 w 814"/>
              <a:gd name="T49" fmla="*/ 2147483647 h 959"/>
              <a:gd name="T50" fmla="*/ 2147483647 w 814"/>
              <a:gd name="T51" fmla="*/ 2147483647 h 959"/>
              <a:gd name="T52" fmla="*/ 2147483647 w 814"/>
              <a:gd name="T53" fmla="*/ 2147483647 h 959"/>
              <a:gd name="T54" fmla="*/ 2147483647 w 814"/>
              <a:gd name="T55" fmla="*/ 2147483647 h 959"/>
              <a:gd name="T56" fmla="*/ 2147483647 w 814"/>
              <a:gd name="T57" fmla="*/ 2147483647 h 959"/>
              <a:gd name="T58" fmla="*/ 2147483647 w 814"/>
              <a:gd name="T59" fmla="*/ 2147483647 h 959"/>
              <a:gd name="T60" fmla="*/ 2147483647 w 814"/>
              <a:gd name="T61" fmla="*/ 2147483647 h 959"/>
              <a:gd name="T62" fmla="*/ 2147483647 w 814"/>
              <a:gd name="T63" fmla="*/ 2147483647 h 959"/>
              <a:gd name="T64" fmla="*/ 2147483647 w 814"/>
              <a:gd name="T65" fmla="*/ 2147483647 h 959"/>
              <a:gd name="T66" fmla="*/ 2147483647 w 814"/>
              <a:gd name="T67" fmla="*/ 2147483647 h 959"/>
              <a:gd name="T68" fmla="*/ 2147483647 w 814"/>
              <a:gd name="T69" fmla="*/ 2147483647 h 959"/>
              <a:gd name="T70" fmla="*/ 2147483647 w 814"/>
              <a:gd name="T71" fmla="*/ 2147483647 h 959"/>
              <a:gd name="T72" fmla="*/ 2147483647 w 814"/>
              <a:gd name="T73" fmla="*/ 2147483647 h 959"/>
              <a:gd name="T74" fmla="*/ 2147483647 w 814"/>
              <a:gd name="T75" fmla="*/ 2147483647 h 959"/>
              <a:gd name="T76" fmla="*/ 2147483647 w 814"/>
              <a:gd name="T77" fmla="*/ 2147483647 h 959"/>
              <a:gd name="T78" fmla="*/ 2147483647 w 814"/>
              <a:gd name="T79" fmla="*/ 2147483647 h 959"/>
              <a:gd name="T80" fmla="*/ 2147483647 w 814"/>
              <a:gd name="T81" fmla="*/ 2147483647 h 959"/>
              <a:gd name="T82" fmla="*/ 2147483647 w 814"/>
              <a:gd name="T83" fmla="*/ 2147483647 h 959"/>
              <a:gd name="T84" fmla="*/ 2147483647 w 814"/>
              <a:gd name="T85" fmla="*/ 2147483647 h 959"/>
              <a:gd name="T86" fmla="*/ 2147483647 w 814"/>
              <a:gd name="T87" fmla="*/ 2147483647 h 959"/>
              <a:gd name="T88" fmla="*/ 2147483647 w 814"/>
              <a:gd name="T89" fmla="*/ 2147483647 h 959"/>
              <a:gd name="T90" fmla="*/ 2147483647 w 814"/>
              <a:gd name="T91" fmla="*/ 2147483647 h 959"/>
              <a:gd name="T92" fmla="*/ 2147483647 w 814"/>
              <a:gd name="T93" fmla="*/ 2147483647 h 959"/>
              <a:gd name="T94" fmla="*/ 2147483647 w 814"/>
              <a:gd name="T95" fmla="*/ 2147483647 h 959"/>
              <a:gd name="T96" fmla="*/ 2147483647 w 814"/>
              <a:gd name="T97" fmla="*/ 2147483647 h 959"/>
              <a:gd name="T98" fmla="*/ 2147483647 w 814"/>
              <a:gd name="T99" fmla="*/ 2147483647 h 959"/>
              <a:gd name="T100" fmla="*/ 2147483647 w 814"/>
              <a:gd name="T101" fmla="*/ 2147483647 h 959"/>
              <a:gd name="T102" fmla="*/ 2147483647 w 814"/>
              <a:gd name="T103" fmla="*/ 2147483647 h 959"/>
              <a:gd name="T104" fmla="*/ 2147483647 w 814"/>
              <a:gd name="T105" fmla="*/ 2147483647 h 959"/>
              <a:gd name="T106" fmla="*/ 2147483647 w 814"/>
              <a:gd name="T107" fmla="*/ 2147483647 h 959"/>
              <a:gd name="T108" fmla="*/ 2147483647 w 814"/>
              <a:gd name="T109" fmla="*/ 2147483647 h 959"/>
              <a:gd name="T110" fmla="*/ 2147483647 w 814"/>
              <a:gd name="T111" fmla="*/ 2147483647 h 959"/>
              <a:gd name="T112" fmla="*/ 2147483647 w 814"/>
              <a:gd name="T113" fmla="*/ 2147483647 h 9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14"/>
              <a:gd name="T172" fmla="*/ 0 h 959"/>
              <a:gd name="T173" fmla="*/ 814 w 814"/>
              <a:gd name="T174" fmla="*/ 959 h 9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14" h="959">
                <a:moveTo>
                  <a:pt x="720" y="0"/>
                </a:moveTo>
                <a:cubicBezTo>
                  <a:pt x="726" y="1"/>
                  <a:pt x="726" y="9"/>
                  <a:pt x="732" y="10"/>
                </a:cubicBezTo>
                <a:cubicBezTo>
                  <a:pt x="734" y="24"/>
                  <a:pt x="732" y="34"/>
                  <a:pt x="726" y="42"/>
                </a:cubicBezTo>
                <a:cubicBezTo>
                  <a:pt x="724" y="49"/>
                  <a:pt x="733" y="51"/>
                  <a:pt x="736" y="54"/>
                </a:cubicBezTo>
                <a:cubicBezTo>
                  <a:pt x="739" y="59"/>
                  <a:pt x="740" y="63"/>
                  <a:pt x="745" y="67"/>
                </a:cubicBezTo>
                <a:cubicBezTo>
                  <a:pt x="749" y="77"/>
                  <a:pt x="756" y="84"/>
                  <a:pt x="761" y="92"/>
                </a:cubicBezTo>
                <a:cubicBezTo>
                  <a:pt x="782" y="94"/>
                  <a:pt x="801" y="92"/>
                  <a:pt x="805" y="77"/>
                </a:cubicBezTo>
                <a:cubicBezTo>
                  <a:pt x="814" y="77"/>
                  <a:pt x="806" y="89"/>
                  <a:pt x="805" y="92"/>
                </a:cubicBezTo>
                <a:cubicBezTo>
                  <a:pt x="804" y="99"/>
                  <a:pt x="800" y="103"/>
                  <a:pt x="796" y="111"/>
                </a:cubicBezTo>
                <a:cubicBezTo>
                  <a:pt x="788" y="110"/>
                  <a:pt x="789" y="117"/>
                  <a:pt x="780" y="115"/>
                </a:cubicBezTo>
                <a:cubicBezTo>
                  <a:pt x="778" y="122"/>
                  <a:pt x="779" y="126"/>
                  <a:pt x="777" y="140"/>
                </a:cubicBezTo>
                <a:cubicBezTo>
                  <a:pt x="761" y="151"/>
                  <a:pt x="776" y="175"/>
                  <a:pt x="796" y="175"/>
                </a:cubicBezTo>
                <a:cubicBezTo>
                  <a:pt x="787" y="192"/>
                  <a:pt x="754" y="190"/>
                  <a:pt x="751" y="169"/>
                </a:cubicBezTo>
                <a:cubicBezTo>
                  <a:pt x="731" y="171"/>
                  <a:pt x="726" y="214"/>
                  <a:pt x="739" y="229"/>
                </a:cubicBezTo>
                <a:cubicBezTo>
                  <a:pt x="740" y="234"/>
                  <a:pt x="721" y="234"/>
                  <a:pt x="723" y="229"/>
                </a:cubicBezTo>
                <a:cubicBezTo>
                  <a:pt x="713" y="232"/>
                  <a:pt x="716" y="221"/>
                  <a:pt x="710" y="219"/>
                </a:cubicBezTo>
                <a:cubicBezTo>
                  <a:pt x="705" y="221"/>
                  <a:pt x="711" y="223"/>
                  <a:pt x="710" y="229"/>
                </a:cubicBezTo>
                <a:cubicBezTo>
                  <a:pt x="702" y="226"/>
                  <a:pt x="695" y="221"/>
                  <a:pt x="688" y="213"/>
                </a:cubicBezTo>
                <a:cubicBezTo>
                  <a:pt x="687" y="211"/>
                  <a:pt x="682" y="208"/>
                  <a:pt x="682" y="207"/>
                </a:cubicBezTo>
                <a:cubicBezTo>
                  <a:pt x="680" y="204"/>
                  <a:pt x="683" y="200"/>
                  <a:pt x="682" y="197"/>
                </a:cubicBezTo>
                <a:cubicBezTo>
                  <a:pt x="681" y="196"/>
                  <a:pt x="679" y="197"/>
                  <a:pt x="678" y="194"/>
                </a:cubicBezTo>
                <a:cubicBezTo>
                  <a:pt x="677" y="183"/>
                  <a:pt x="681" y="168"/>
                  <a:pt x="688" y="159"/>
                </a:cubicBezTo>
                <a:cubicBezTo>
                  <a:pt x="685" y="156"/>
                  <a:pt x="682" y="153"/>
                  <a:pt x="678" y="149"/>
                </a:cubicBezTo>
                <a:cubicBezTo>
                  <a:pt x="677" y="120"/>
                  <a:pt x="680" y="96"/>
                  <a:pt x="691" y="80"/>
                </a:cubicBezTo>
                <a:cubicBezTo>
                  <a:pt x="688" y="65"/>
                  <a:pt x="683" y="62"/>
                  <a:pt x="672" y="61"/>
                </a:cubicBezTo>
                <a:cubicBezTo>
                  <a:pt x="660" y="59"/>
                  <a:pt x="653" y="70"/>
                  <a:pt x="644" y="80"/>
                </a:cubicBezTo>
                <a:cubicBezTo>
                  <a:pt x="640" y="83"/>
                  <a:pt x="634" y="86"/>
                  <a:pt x="631" y="89"/>
                </a:cubicBezTo>
                <a:cubicBezTo>
                  <a:pt x="630" y="90"/>
                  <a:pt x="632" y="95"/>
                  <a:pt x="631" y="96"/>
                </a:cubicBezTo>
                <a:cubicBezTo>
                  <a:pt x="626" y="99"/>
                  <a:pt x="626" y="101"/>
                  <a:pt x="621" y="108"/>
                </a:cubicBezTo>
                <a:cubicBezTo>
                  <a:pt x="615" y="118"/>
                  <a:pt x="609" y="152"/>
                  <a:pt x="612" y="175"/>
                </a:cubicBezTo>
                <a:cubicBezTo>
                  <a:pt x="614" y="197"/>
                  <a:pt x="625" y="216"/>
                  <a:pt x="637" y="232"/>
                </a:cubicBezTo>
                <a:cubicBezTo>
                  <a:pt x="647" y="245"/>
                  <a:pt x="663" y="257"/>
                  <a:pt x="675" y="273"/>
                </a:cubicBezTo>
                <a:cubicBezTo>
                  <a:pt x="677" y="275"/>
                  <a:pt x="678" y="273"/>
                  <a:pt x="678" y="276"/>
                </a:cubicBezTo>
                <a:cubicBezTo>
                  <a:pt x="679" y="281"/>
                  <a:pt x="693" y="294"/>
                  <a:pt x="698" y="299"/>
                </a:cubicBezTo>
                <a:cubicBezTo>
                  <a:pt x="703" y="304"/>
                  <a:pt x="708" y="309"/>
                  <a:pt x="713" y="314"/>
                </a:cubicBezTo>
                <a:cubicBezTo>
                  <a:pt x="718" y="320"/>
                  <a:pt x="725" y="325"/>
                  <a:pt x="729" y="330"/>
                </a:cubicBezTo>
                <a:cubicBezTo>
                  <a:pt x="734" y="336"/>
                  <a:pt x="738" y="343"/>
                  <a:pt x="742" y="349"/>
                </a:cubicBezTo>
                <a:cubicBezTo>
                  <a:pt x="743" y="351"/>
                  <a:pt x="745" y="349"/>
                  <a:pt x="745" y="353"/>
                </a:cubicBezTo>
                <a:cubicBezTo>
                  <a:pt x="745" y="354"/>
                  <a:pt x="748" y="358"/>
                  <a:pt x="748" y="359"/>
                </a:cubicBezTo>
                <a:cubicBezTo>
                  <a:pt x="752" y="365"/>
                  <a:pt x="757" y="375"/>
                  <a:pt x="761" y="387"/>
                </a:cubicBezTo>
                <a:cubicBezTo>
                  <a:pt x="762" y="393"/>
                  <a:pt x="763" y="395"/>
                  <a:pt x="764" y="400"/>
                </a:cubicBezTo>
                <a:cubicBezTo>
                  <a:pt x="777" y="443"/>
                  <a:pt x="761" y="509"/>
                  <a:pt x="742" y="540"/>
                </a:cubicBezTo>
                <a:cubicBezTo>
                  <a:pt x="741" y="541"/>
                  <a:pt x="739" y="542"/>
                  <a:pt x="739" y="543"/>
                </a:cubicBezTo>
                <a:cubicBezTo>
                  <a:pt x="735" y="549"/>
                  <a:pt x="733" y="555"/>
                  <a:pt x="726" y="562"/>
                </a:cubicBezTo>
                <a:cubicBezTo>
                  <a:pt x="723" y="565"/>
                  <a:pt x="718" y="570"/>
                  <a:pt x="717" y="571"/>
                </a:cubicBezTo>
                <a:cubicBezTo>
                  <a:pt x="715" y="572"/>
                  <a:pt x="711" y="570"/>
                  <a:pt x="710" y="571"/>
                </a:cubicBezTo>
                <a:cubicBezTo>
                  <a:pt x="707" y="576"/>
                  <a:pt x="705" y="578"/>
                  <a:pt x="698" y="581"/>
                </a:cubicBezTo>
                <a:cubicBezTo>
                  <a:pt x="696" y="581"/>
                  <a:pt x="692" y="580"/>
                  <a:pt x="691" y="581"/>
                </a:cubicBezTo>
                <a:cubicBezTo>
                  <a:pt x="690" y="583"/>
                  <a:pt x="683" y="585"/>
                  <a:pt x="675" y="587"/>
                </a:cubicBezTo>
                <a:cubicBezTo>
                  <a:pt x="646" y="594"/>
                  <a:pt x="605" y="590"/>
                  <a:pt x="577" y="578"/>
                </a:cubicBezTo>
                <a:cubicBezTo>
                  <a:pt x="570" y="580"/>
                  <a:pt x="576" y="596"/>
                  <a:pt x="574" y="603"/>
                </a:cubicBezTo>
                <a:cubicBezTo>
                  <a:pt x="574" y="612"/>
                  <a:pt x="574" y="620"/>
                  <a:pt x="574" y="629"/>
                </a:cubicBezTo>
                <a:cubicBezTo>
                  <a:pt x="589" y="655"/>
                  <a:pt x="622" y="645"/>
                  <a:pt x="640" y="632"/>
                </a:cubicBezTo>
                <a:cubicBezTo>
                  <a:pt x="648" y="626"/>
                  <a:pt x="652" y="620"/>
                  <a:pt x="659" y="613"/>
                </a:cubicBezTo>
                <a:cubicBezTo>
                  <a:pt x="661" y="611"/>
                  <a:pt x="662" y="609"/>
                  <a:pt x="666" y="610"/>
                </a:cubicBezTo>
                <a:cubicBezTo>
                  <a:pt x="664" y="632"/>
                  <a:pt x="665" y="652"/>
                  <a:pt x="691" y="648"/>
                </a:cubicBezTo>
                <a:cubicBezTo>
                  <a:pt x="688" y="655"/>
                  <a:pt x="678" y="656"/>
                  <a:pt x="682" y="670"/>
                </a:cubicBezTo>
                <a:cubicBezTo>
                  <a:pt x="685" y="683"/>
                  <a:pt x="695" y="690"/>
                  <a:pt x="713" y="689"/>
                </a:cubicBezTo>
                <a:cubicBezTo>
                  <a:pt x="711" y="705"/>
                  <a:pt x="695" y="707"/>
                  <a:pt x="678" y="708"/>
                </a:cubicBezTo>
                <a:cubicBezTo>
                  <a:pt x="682" y="716"/>
                  <a:pt x="691" y="718"/>
                  <a:pt x="704" y="717"/>
                </a:cubicBezTo>
                <a:cubicBezTo>
                  <a:pt x="700" y="731"/>
                  <a:pt x="686" y="735"/>
                  <a:pt x="672" y="740"/>
                </a:cubicBezTo>
                <a:cubicBezTo>
                  <a:pt x="678" y="748"/>
                  <a:pt x="684" y="756"/>
                  <a:pt x="698" y="755"/>
                </a:cubicBezTo>
                <a:cubicBezTo>
                  <a:pt x="696" y="771"/>
                  <a:pt x="678" y="769"/>
                  <a:pt x="666" y="775"/>
                </a:cubicBezTo>
                <a:cubicBezTo>
                  <a:pt x="669" y="782"/>
                  <a:pt x="679" y="783"/>
                  <a:pt x="688" y="784"/>
                </a:cubicBezTo>
                <a:cubicBezTo>
                  <a:pt x="684" y="802"/>
                  <a:pt x="659" y="799"/>
                  <a:pt x="644" y="806"/>
                </a:cubicBezTo>
                <a:cubicBezTo>
                  <a:pt x="651" y="814"/>
                  <a:pt x="662" y="820"/>
                  <a:pt x="675" y="822"/>
                </a:cubicBezTo>
                <a:cubicBezTo>
                  <a:pt x="666" y="830"/>
                  <a:pt x="654" y="837"/>
                  <a:pt x="634" y="835"/>
                </a:cubicBezTo>
                <a:cubicBezTo>
                  <a:pt x="625" y="835"/>
                  <a:pt x="628" y="848"/>
                  <a:pt x="628" y="857"/>
                </a:cubicBezTo>
                <a:cubicBezTo>
                  <a:pt x="628" y="864"/>
                  <a:pt x="636" y="863"/>
                  <a:pt x="640" y="867"/>
                </a:cubicBezTo>
                <a:cubicBezTo>
                  <a:pt x="644" y="870"/>
                  <a:pt x="646" y="871"/>
                  <a:pt x="650" y="876"/>
                </a:cubicBezTo>
                <a:cubicBezTo>
                  <a:pt x="653" y="886"/>
                  <a:pt x="645" y="886"/>
                  <a:pt x="644" y="892"/>
                </a:cubicBezTo>
                <a:cubicBezTo>
                  <a:pt x="646" y="915"/>
                  <a:pt x="638" y="928"/>
                  <a:pt x="621" y="933"/>
                </a:cubicBezTo>
                <a:cubicBezTo>
                  <a:pt x="621" y="923"/>
                  <a:pt x="629" y="915"/>
                  <a:pt x="621" y="908"/>
                </a:cubicBezTo>
                <a:cubicBezTo>
                  <a:pt x="622" y="898"/>
                  <a:pt x="612" y="916"/>
                  <a:pt x="612" y="905"/>
                </a:cubicBezTo>
                <a:cubicBezTo>
                  <a:pt x="608" y="903"/>
                  <a:pt x="607" y="899"/>
                  <a:pt x="602" y="898"/>
                </a:cubicBezTo>
                <a:cubicBezTo>
                  <a:pt x="601" y="887"/>
                  <a:pt x="605" y="873"/>
                  <a:pt x="599" y="867"/>
                </a:cubicBezTo>
                <a:cubicBezTo>
                  <a:pt x="579" y="872"/>
                  <a:pt x="575" y="893"/>
                  <a:pt x="577" y="920"/>
                </a:cubicBezTo>
                <a:cubicBezTo>
                  <a:pt x="573" y="923"/>
                  <a:pt x="568" y="925"/>
                  <a:pt x="561" y="924"/>
                </a:cubicBezTo>
                <a:cubicBezTo>
                  <a:pt x="559" y="935"/>
                  <a:pt x="556" y="948"/>
                  <a:pt x="561" y="959"/>
                </a:cubicBezTo>
                <a:cubicBezTo>
                  <a:pt x="544" y="954"/>
                  <a:pt x="536" y="939"/>
                  <a:pt x="539" y="914"/>
                </a:cubicBezTo>
                <a:cubicBezTo>
                  <a:pt x="525" y="913"/>
                  <a:pt x="523" y="924"/>
                  <a:pt x="523" y="936"/>
                </a:cubicBezTo>
                <a:cubicBezTo>
                  <a:pt x="513" y="934"/>
                  <a:pt x="513" y="921"/>
                  <a:pt x="507" y="914"/>
                </a:cubicBezTo>
                <a:cubicBezTo>
                  <a:pt x="513" y="905"/>
                  <a:pt x="512" y="893"/>
                  <a:pt x="517" y="882"/>
                </a:cubicBezTo>
                <a:cubicBezTo>
                  <a:pt x="517" y="881"/>
                  <a:pt x="519" y="882"/>
                  <a:pt x="520" y="879"/>
                </a:cubicBezTo>
                <a:cubicBezTo>
                  <a:pt x="520" y="877"/>
                  <a:pt x="519" y="875"/>
                  <a:pt x="520" y="873"/>
                </a:cubicBezTo>
                <a:cubicBezTo>
                  <a:pt x="520" y="871"/>
                  <a:pt x="514" y="871"/>
                  <a:pt x="510" y="873"/>
                </a:cubicBezTo>
                <a:cubicBezTo>
                  <a:pt x="506" y="875"/>
                  <a:pt x="494" y="891"/>
                  <a:pt x="491" y="886"/>
                </a:cubicBezTo>
                <a:cubicBezTo>
                  <a:pt x="489" y="860"/>
                  <a:pt x="502" y="850"/>
                  <a:pt x="520" y="844"/>
                </a:cubicBezTo>
                <a:cubicBezTo>
                  <a:pt x="520" y="840"/>
                  <a:pt x="520" y="836"/>
                  <a:pt x="520" y="832"/>
                </a:cubicBezTo>
                <a:cubicBezTo>
                  <a:pt x="536" y="829"/>
                  <a:pt x="543" y="836"/>
                  <a:pt x="558" y="835"/>
                </a:cubicBezTo>
                <a:cubicBezTo>
                  <a:pt x="560" y="834"/>
                  <a:pt x="561" y="832"/>
                  <a:pt x="564" y="832"/>
                </a:cubicBezTo>
                <a:cubicBezTo>
                  <a:pt x="573" y="828"/>
                  <a:pt x="574" y="816"/>
                  <a:pt x="577" y="806"/>
                </a:cubicBezTo>
                <a:cubicBezTo>
                  <a:pt x="587" y="803"/>
                  <a:pt x="589" y="791"/>
                  <a:pt x="596" y="784"/>
                </a:cubicBezTo>
                <a:cubicBezTo>
                  <a:pt x="599" y="762"/>
                  <a:pt x="589" y="753"/>
                  <a:pt x="586" y="736"/>
                </a:cubicBezTo>
                <a:cubicBezTo>
                  <a:pt x="578" y="738"/>
                  <a:pt x="574" y="748"/>
                  <a:pt x="567" y="755"/>
                </a:cubicBezTo>
                <a:cubicBezTo>
                  <a:pt x="558" y="759"/>
                  <a:pt x="550" y="763"/>
                  <a:pt x="539" y="762"/>
                </a:cubicBezTo>
                <a:cubicBezTo>
                  <a:pt x="528" y="761"/>
                  <a:pt x="521" y="753"/>
                  <a:pt x="513" y="749"/>
                </a:cubicBezTo>
                <a:cubicBezTo>
                  <a:pt x="504" y="767"/>
                  <a:pt x="523" y="781"/>
                  <a:pt x="536" y="787"/>
                </a:cubicBezTo>
                <a:cubicBezTo>
                  <a:pt x="526" y="803"/>
                  <a:pt x="500" y="789"/>
                  <a:pt x="494" y="781"/>
                </a:cubicBezTo>
                <a:cubicBezTo>
                  <a:pt x="491" y="794"/>
                  <a:pt x="491" y="800"/>
                  <a:pt x="494" y="813"/>
                </a:cubicBezTo>
                <a:cubicBezTo>
                  <a:pt x="477" y="810"/>
                  <a:pt x="477" y="790"/>
                  <a:pt x="472" y="775"/>
                </a:cubicBezTo>
                <a:cubicBezTo>
                  <a:pt x="460" y="776"/>
                  <a:pt x="469" y="799"/>
                  <a:pt x="456" y="800"/>
                </a:cubicBezTo>
                <a:cubicBezTo>
                  <a:pt x="446" y="765"/>
                  <a:pt x="465" y="738"/>
                  <a:pt x="491" y="730"/>
                </a:cubicBezTo>
                <a:cubicBezTo>
                  <a:pt x="489" y="696"/>
                  <a:pt x="471" y="678"/>
                  <a:pt x="463" y="651"/>
                </a:cubicBezTo>
                <a:cubicBezTo>
                  <a:pt x="444" y="650"/>
                  <a:pt x="430" y="650"/>
                  <a:pt x="418" y="657"/>
                </a:cubicBezTo>
                <a:cubicBezTo>
                  <a:pt x="386" y="678"/>
                  <a:pt x="375" y="736"/>
                  <a:pt x="421" y="746"/>
                </a:cubicBezTo>
                <a:cubicBezTo>
                  <a:pt x="432" y="745"/>
                  <a:pt x="439" y="740"/>
                  <a:pt x="450" y="740"/>
                </a:cubicBezTo>
                <a:cubicBezTo>
                  <a:pt x="446" y="758"/>
                  <a:pt x="427" y="774"/>
                  <a:pt x="406" y="765"/>
                </a:cubicBezTo>
                <a:cubicBezTo>
                  <a:pt x="392" y="768"/>
                  <a:pt x="390" y="783"/>
                  <a:pt x="380" y="790"/>
                </a:cubicBezTo>
                <a:cubicBezTo>
                  <a:pt x="374" y="784"/>
                  <a:pt x="370" y="775"/>
                  <a:pt x="368" y="765"/>
                </a:cubicBezTo>
                <a:cubicBezTo>
                  <a:pt x="358" y="772"/>
                  <a:pt x="354" y="785"/>
                  <a:pt x="352" y="800"/>
                </a:cubicBezTo>
                <a:cubicBezTo>
                  <a:pt x="334" y="796"/>
                  <a:pt x="334" y="773"/>
                  <a:pt x="320" y="765"/>
                </a:cubicBezTo>
                <a:cubicBezTo>
                  <a:pt x="314" y="769"/>
                  <a:pt x="313" y="779"/>
                  <a:pt x="310" y="787"/>
                </a:cubicBezTo>
                <a:cubicBezTo>
                  <a:pt x="294" y="782"/>
                  <a:pt x="287" y="766"/>
                  <a:pt x="279" y="752"/>
                </a:cubicBezTo>
                <a:cubicBezTo>
                  <a:pt x="270" y="755"/>
                  <a:pt x="268" y="765"/>
                  <a:pt x="266" y="775"/>
                </a:cubicBezTo>
                <a:cubicBezTo>
                  <a:pt x="247" y="769"/>
                  <a:pt x="252" y="740"/>
                  <a:pt x="234" y="733"/>
                </a:cubicBezTo>
                <a:cubicBezTo>
                  <a:pt x="223" y="741"/>
                  <a:pt x="224" y="761"/>
                  <a:pt x="215" y="771"/>
                </a:cubicBezTo>
                <a:cubicBezTo>
                  <a:pt x="211" y="775"/>
                  <a:pt x="207" y="775"/>
                  <a:pt x="203" y="771"/>
                </a:cubicBezTo>
                <a:cubicBezTo>
                  <a:pt x="201" y="776"/>
                  <a:pt x="198" y="779"/>
                  <a:pt x="193" y="781"/>
                </a:cubicBezTo>
                <a:cubicBezTo>
                  <a:pt x="194" y="791"/>
                  <a:pt x="187" y="794"/>
                  <a:pt x="190" y="806"/>
                </a:cubicBezTo>
                <a:cubicBezTo>
                  <a:pt x="177" y="800"/>
                  <a:pt x="168" y="774"/>
                  <a:pt x="180" y="762"/>
                </a:cubicBezTo>
                <a:cubicBezTo>
                  <a:pt x="184" y="752"/>
                  <a:pt x="170" y="759"/>
                  <a:pt x="174" y="749"/>
                </a:cubicBezTo>
                <a:cubicBezTo>
                  <a:pt x="180" y="746"/>
                  <a:pt x="183" y="740"/>
                  <a:pt x="190" y="736"/>
                </a:cubicBezTo>
                <a:cubicBezTo>
                  <a:pt x="196" y="733"/>
                  <a:pt x="208" y="737"/>
                  <a:pt x="209" y="727"/>
                </a:cubicBezTo>
                <a:cubicBezTo>
                  <a:pt x="205" y="719"/>
                  <a:pt x="192" y="727"/>
                  <a:pt x="187" y="727"/>
                </a:cubicBezTo>
                <a:cubicBezTo>
                  <a:pt x="178" y="727"/>
                  <a:pt x="167" y="734"/>
                  <a:pt x="158" y="736"/>
                </a:cubicBezTo>
                <a:cubicBezTo>
                  <a:pt x="146" y="740"/>
                  <a:pt x="152" y="726"/>
                  <a:pt x="145" y="724"/>
                </a:cubicBezTo>
                <a:cubicBezTo>
                  <a:pt x="132" y="724"/>
                  <a:pt x="128" y="734"/>
                  <a:pt x="117" y="736"/>
                </a:cubicBezTo>
                <a:cubicBezTo>
                  <a:pt x="115" y="726"/>
                  <a:pt x="119" y="722"/>
                  <a:pt x="120" y="714"/>
                </a:cubicBezTo>
                <a:cubicBezTo>
                  <a:pt x="127" y="714"/>
                  <a:pt x="127" y="705"/>
                  <a:pt x="133" y="702"/>
                </a:cubicBezTo>
                <a:cubicBezTo>
                  <a:pt x="137" y="698"/>
                  <a:pt x="150" y="702"/>
                  <a:pt x="149" y="692"/>
                </a:cubicBezTo>
                <a:cubicBezTo>
                  <a:pt x="144" y="684"/>
                  <a:pt x="135" y="697"/>
                  <a:pt x="126" y="695"/>
                </a:cubicBezTo>
                <a:cubicBezTo>
                  <a:pt x="126" y="683"/>
                  <a:pt x="131" y="677"/>
                  <a:pt x="139" y="673"/>
                </a:cubicBezTo>
                <a:cubicBezTo>
                  <a:pt x="141" y="664"/>
                  <a:pt x="157" y="668"/>
                  <a:pt x="158" y="657"/>
                </a:cubicBezTo>
                <a:cubicBezTo>
                  <a:pt x="157" y="650"/>
                  <a:pt x="142" y="656"/>
                  <a:pt x="136" y="654"/>
                </a:cubicBezTo>
                <a:cubicBezTo>
                  <a:pt x="146" y="633"/>
                  <a:pt x="176" y="640"/>
                  <a:pt x="203" y="641"/>
                </a:cubicBezTo>
                <a:cubicBezTo>
                  <a:pt x="202" y="653"/>
                  <a:pt x="208" y="657"/>
                  <a:pt x="209" y="667"/>
                </a:cubicBezTo>
                <a:cubicBezTo>
                  <a:pt x="212" y="674"/>
                  <a:pt x="220" y="680"/>
                  <a:pt x="228" y="686"/>
                </a:cubicBezTo>
                <a:cubicBezTo>
                  <a:pt x="233" y="689"/>
                  <a:pt x="232" y="690"/>
                  <a:pt x="241" y="692"/>
                </a:cubicBezTo>
                <a:cubicBezTo>
                  <a:pt x="243" y="693"/>
                  <a:pt x="243" y="695"/>
                  <a:pt x="244" y="695"/>
                </a:cubicBezTo>
                <a:cubicBezTo>
                  <a:pt x="261" y="700"/>
                  <a:pt x="289" y="694"/>
                  <a:pt x="310" y="695"/>
                </a:cubicBezTo>
                <a:cubicBezTo>
                  <a:pt x="319" y="696"/>
                  <a:pt x="327" y="700"/>
                  <a:pt x="336" y="698"/>
                </a:cubicBezTo>
                <a:cubicBezTo>
                  <a:pt x="337" y="671"/>
                  <a:pt x="319" y="662"/>
                  <a:pt x="320" y="635"/>
                </a:cubicBezTo>
                <a:cubicBezTo>
                  <a:pt x="308" y="634"/>
                  <a:pt x="299" y="635"/>
                  <a:pt x="291" y="638"/>
                </a:cubicBezTo>
                <a:cubicBezTo>
                  <a:pt x="277" y="639"/>
                  <a:pt x="294" y="630"/>
                  <a:pt x="291" y="622"/>
                </a:cubicBezTo>
                <a:cubicBezTo>
                  <a:pt x="280" y="625"/>
                  <a:pt x="275" y="635"/>
                  <a:pt x="263" y="638"/>
                </a:cubicBezTo>
                <a:cubicBezTo>
                  <a:pt x="247" y="641"/>
                  <a:pt x="245" y="631"/>
                  <a:pt x="231" y="632"/>
                </a:cubicBezTo>
                <a:cubicBezTo>
                  <a:pt x="233" y="621"/>
                  <a:pt x="243" y="628"/>
                  <a:pt x="250" y="625"/>
                </a:cubicBezTo>
                <a:cubicBezTo>
                  <a:pt x="261" y="621"/>
                  <a:pt x="269" y="612"/>
                  <a:pt x="276" y="603"/>
                </a:cubicBezTo>
                <a:cubicBezTo>
                  <a:pt x="270" y="598"/>
                  <a:pt x="259" y="599"/>
                  <a:pt x="250" y="597"/>
                </a:cubicBezTo>
                <a:cubicBezTo>
                  <a:pt x="250" y="590"/>
                  <a:pt x="242" y="592"/>
                  <a:pt x="237" y="587"/>
                </a:cubicBezTo>
                <a:cubicBezTo>
                  <a:pt x="233" y="582"/>
                  <a:pt x="230" y="573"/>
                  <a:pt x="228" y="565"/>
                </a:cubicBezTo>
                <a:cubicBezTo>
                  <a:pt x="225" y="558"/>
                  <a:pt x="221" y="552"/>
                  <a:pt x="225" y="546"/>
                </a:cubicBezTo>
                <a:cubicBezTo>
                  <a:pt x="237" y="558"/>
                  <a:pt x="247" y="572"/>
                  <a:pt x="269" y="575"/>
                </a:cubicBezTo>
                <a:cubicBezTo>
                  <a:pt x="276" y="571"/>
                  <a:pt x="265" y="558"/>
                  <a:pt x="269" y="546"/>
                </a:cubicBezTo>
                <a:cubicBezTo>
                  <a:pt x="279" y="537"/>
                  <a:pt x="283" y="524"/>
                  <a:pt x="298" y="521"/>
                </a:cubicBezTo>
                <a:cubicBezTo>
                  <a:pt x="298" y="535"/>
                  <a:pt x="288" y="538"/>
                  <a:pt x="291" y="556"/>
                </a:cubicBezTo>
                <a:cubicBezTo>
                  <a:pt x="294" y="564"/>
                  <a:pt x="303" y="565"/>
                  <a:pt x="310" y="568"/>
                </a:cubicBezTo>
                <a:cubicBezTo>
                  <a:pt x="322" y="573"/>
                  <a:pt x="335" y="566"/>
                  <a:pt x="349" y="556"/>
                </a:cubicBezTo>
                <a:cubicBezTo>
                  <a:pt x="350" y="554"/>
                  <a:pt x="353" y="550"/>
                  <a:pt x="355" y="549"/>
                </a:cubicBezTo>
                <a:cubicBezTo>
                  <a:pt x="369" y="541"/>
                  <a:pt x="381" y="533"/>
                  <a:pt x="396" y="533"/>
                </a:cubicBezTo>
                <a:cubicBezTo>
                  <a:pt x="402" y="534"/>
                  <a:pt x="410" y="539"/>
                  <a:pt x="415" y="540"/>
                </a:cubicBezTo>
                <a:cubicBezTo>
                  <a:pt x="419" y="540"/>
                  <a:pt x="419" y="545"/>
                  <a:pt x="421" y="546"/>
                </a:cubicBezTo>
                <a:cubicBezTo>
                  <a:pt x="425" y="548"/>
                  <a:pt x="431" y="544"/>
                  <a:pt x="431" y="549"/>
                </a:cubicBezTo>
                <a:cubicBezTo>
                  <a:pt x="445" y="549"/>
                  <a:pt x="458" y="549"/>
                  <a:pt x="472" y="549"/>
                </a:cubicBezTo>
                <a:cubicBezTo>
                  <a:pt x="473" y="535"/>
                  <a:pt x="464" y="530"/>
                  <a:pt x="463" y="518"/>
                </a:cubicBezTo>
                <a:cubicBezTo>
                  <a:pt x="455" y="514"/>
                  <a:pt x="442" y="516"/>
                  <a:pt x="428" y="514"/>
                </a:cubicBezTo>
                <a:cubicBezTo>
                  <a:pt x="421" y="514"/>
                  <a:pt x="407" y="511"/>
                  <a:pt x="402" y="508"/>
                </a:cubicBezTo>
                <a:cubicBezTo>
                  <a:pt x="401" y="507"/>
                  <a:pt x="400" y="502"/>
                  <a:pt x="399" y="502"/>
                </a:cubicBezTo>
                <a:cubicBezTo>
                  <a:pt x="398" y="501"/>
                  <a:pt x="394" y="503"/>
                  <a:pt x="393" y="502"/>
                </a:cubicBezTo>
                <a:cubicBezTo>
                  <a:pt x="387" y="497"/>
                  <a:pt x="382" y="489"/>
                  <a:pt x="377" y="483"/>
                </a:cubicBezTo>
                <a:cubicBezTo>
                  <a:pt x="371" y="476"/>
                  <a:pt x="364" y="471"/>
                  <a:pt x="361" y="464"/>
                </a:cubicBezTo>
                <a:cubicBezTo>
                  <a:pt x="350" y="472"/>
                  <a:pt x="341" y="481"/>
                  <a:pt x="333" y="492"/>
                </a:cubicBezTo>
                <a:cubicBezTo>
                  <a:pt x="325" y="486"/>
                  <a:pt x="337" y="478"/>
                  <a:pt x="329" y="470"/>
                </a:cubicBezTo>
                <a:cubicBezTo>
                  <a:pt x="320" y="468"/>
                  <a:pt x="319" y="477"/>
                  <a:pt x="320" y="486"/>
                </a:cubicBezTo>
                <a:cubicBezTo>
                  <a:pt x="307" y="486"/>
                  <a:pt x="300" y="480"/>
                  <a:pt x="291" y="476"/>
                </a:cubicBezTo>
                <a:cubicBezTo>
                  <a:pt x="283" y="480"/>
                  <a:pt x="301" y="483"/>
                  <a:pt x="298" y="492"/>
                </a:cubicBezTo>
                <a:cubicBezTo>
                  <a:pt x="285" y="490"/>
                  <a:pt x="274" y="487"/>
                  <a:pt x="266" y="479"/>
                </a:cubicBezTo>
                <a:cubicBezTo>
                  <a:pt x="261" y="479"/>
                  <a:pt x="261" y="499"/>
                  <a:pt x="266" y="498"/>
                </a:cubicBezTo>
                <a:cubicBezTo>
                  <a:pt x="259" y="508"/>
                  <a:pt x="253" y="491"/>
                  <a:pt x="244" y="492"/>
                </a:cubicBezTo>
                <a:cubicBezTo>
                  <a:pt x="238" y="504"/>
                  <a:pt x="259" y="507"/>
                  <a:pt x="250" y="511"/>
                </a:cubicBezTo>
                <a:cubicBezTo>
                  <a:pt x="232" y="512"/>
                  <a:pt x="230" y="498"/>
                  <a:pt x="218" y="492"/>
                </a:cubicBezTo>
                <a:cubicBezTo>
                  <a:pt x="211" y="493"/>
                  <a:pt x="217" y="506"/>
                  <a:pt x="215" y="511"/>
                </a:cubicBezTo>
                <a:cubicBezTo>
                  <a:pt x="207" y="510"/>
                  <a:pt x="204" y="503"/>
                  <a:pt x="199" y="498"/>
                </a:cubicBezTo>
                <a:cubicBezTo>
                  <a:pt x="192" y="500"/>
                  <a:pt x="199" y="515"/>
                  <a:pt x="193" y="518"/>
                </a:cubicBezTo>
                <a:cubicBezTo>
                  <a:pt x="187" y="517"/>
                  <a:pt x="186" y="512"/>
                  <a:pt x="187" y="505"/>
                </a:cubicBezTo>
                <a:cubicBezTo>
                  <a:pt x="180" y="509"/>
                  <a:pt x="180" y="519"/>
                  <a:pt x="177" y="527"/>
                </a:cubicBezTo>
                <a:cubicBezTo>
                  <a:pt x="173" y="526"/>
                  <a:pt x="171" y="523"/>
                  <a:pt x="171" y="518"/>
                </a:cubicBezTo>
                <a:cubicBezTo>
                  <a:pt x="165" y="516"/>
                  <a:pt x="167" y="525"/>
                  <a:pt x="164" y="527"/>
                </a:cubicBezTo>
                <a:cubicBezTo>
                  <a:pt x="164" y="527"/>
                  <a:pt x="162" y="527"/>
                  <a:pt x="161" y="527"/>
                </a:cubicBezTo>
                <a:cubicBezTo>
                  <a:pt x="161" y="528"/>
                  <a:pt x="162" y="533"/>
                  <a:pt x="161" y="533"/>
                </a:cubicBezTo>
                <a:cubicBezTo>
                  <a:pt x="155" y="538"/>
                  <a:pt x="148" y="546"/>
                  <a:pt x="142" y="556"/>
                </a:cubicBezTo>
                <a:cubicBezTo>
                  <a:pt x="128" y="542"/>
                  <a:pt x="144" y="519"/>
                  <a:pt x="136" y="502"/>
                </a:cubicBezTo>
                <a:cubicBezTo>
                  <a:pt x="108" y="503"/>
                  <a:pt x="116" y="541"/>
                  <a:pt x="111" y="565"/>
                </a:cubicBezTo>
                <a:cubicBezTo>
                  <a:pt x="104" y="572"/>
                  <a:pt x="100" y="562"/>
                  <a:pt x="95" y="568"/>
                </a:cubicBezTo>
                <a:cubicBezTo>
                  <a:pt x="91" y="577"/>
                  <a:pt x="91" y="588"/>
                  <a:pt x="91" y="600"/>
                </a:cubicBezTo>
                <a:cubicBezTo>
                  <a:pt x="70" y="596"/>
                  <a:pt x="72" y="569"/>
                  <a:pt x="72" y="543"/>
                </a:cubicBezTo>
                <a:cubicBezTo>
                  <a:pt x="77" y="538"/>
                  <a:pt x="81" y="533"/>
                  <a:pt x="85" y="527"/>
                </a:cubicBezTo>
                <a:cubicBezTo>
                  <a:pt x="88" y="523"/>
                  <a:pt x="96" y="520"/>
                  <a:pt x="95" y="511"/>
                </a:cubicBezTo>
                <a:cubicBezTo>
                  <a:pt x="84" y="501"/>
                  <a:pt x="76" y="516"/>
                  <a:pt x="69" y="521"/>
                </a:cubicBezTo>
                <a:cubicBezTo>
                  <a:pt x="62" y="527"/>
                  <a:pt x="54" y="533"/>
                  <a:pt x="50" y="540"/>
                </a:cubicBezTo>
                <a:cubicBezTo>
                  <a:pt x="46" y="540"/>
                  <a:pt x="42" y="540"/>
                  <a:pt x="38" y="540"/>
                </a:cubicBezTo>
                <a:cubicBezTo>
                  <a:pt x="27" y="544"/>
                  <a:pt x="23" y="555"/>
                  <a:pt x="19" y="565"/>
                </a:cubicBezTo>
                <a:cubicBezTo>
                  <a:pt x="0" y="549"/>
                  <a:pt x="19" y="531"/>
                  <a:pt x="19" y="508"/>
                </a:cubicBezTo>
                <a:cubicBezTo>
                  <a:pt x="29" y="497"/>
                  <a:pt x="52" y="499"/>
                  <a:pt x="63" y="489"/>
                </a:cubicBezTo>
                <a:cubicBezTo>
                  <a:pt x="63" y="482"/>
                  <a:pt x="49" y="488"/>
                  <a:pt x="44" y="486"/>
                </a:cubicBezTo>
                <a:cubicBezTo>
                  <a:pt x="41" y="483"/>
                  <a:pt x="42" y="477"/>
                  <a:pt x="38" y="476"/>
                </a:cubicBezTo>
                <a:cubicBezTo>
                  <a:pt x="27" y="476"/>
                  <a:pt x="15" y="475"/>
                  <a:pt x="12" y="483"/>
                </a:cubicBezTo>
                <a:cubicBezTo>
                  <a:pt x="5" y="483"/>
                  <a:pt x="10" y="473"/>
                  <a:pt x="12" y="470"/>
                </a:cubicBezTo>
                <a:cubicBezTo>
                  <a:pt x="16" y="464"/>
                  <a:pt x="26" y="449"/>
                  <a:pt x="41" y="451"/>
                </a:cubicBezTo>
                <a:cubicBezTo>
                  <a:pt x="44" y="448"/>
                  <a:pt x="47" y="445"/>
                  <a:pt x="50" y="441"/>
                </a:cubicBezTo>
                <a:cubicBezTo>
                  <a:pt x="63" y="446"/>
                  <a:pt x="68" y="449"/>
                  <a:pt x="79" y="457"/>
                </a:cubicBezTo>
                <a:cubicBezTo>
                  <a:pt x="81" y="459"/>
                  <a:pt x="83" y="463"/>
                  <a:pt x="85" y="464"/>
                </a:cubicBezTo>
                <a:cubicBezTo>
                  <a:pt x="88" y="465"/>
                  <a:pt x="92" y="462"/>
                  <a:pt x="95" y="464"/>
                </a:cubicBezTo>
                <a:cubicBezTo>
                  <a:pt x="96" y="464"/>
                  <a:pt x="95" y="466"/>
                  <a:pt x="98" y="467"/>
                </a:cubicBezTo>
                <a:cubicBezTo>
                  <a:pt x="103" y="467"/>
                  <a:pt x="103" y="464"/>
                  <a:pt x="107" y="464"/>
                </a:cubicBezTo>
                <a:cubicBezTo>
                  <a:pt x="115" y="462"/>
                  <a:pt x="119" y="463"/>
                  <a:pt x="126" y="460"/>
                </a:cubicBezTo>
                <a:cubicBezTo>
                  <a:pt x="137" y="457"/>
                  <a:pt x="149" y="447"/>
                  <a:pt x="161" y="438"/>
                </a:cubicBezTo>
                <a:cubicBezTo>
                  <a:pt x="172" y="431"/>
                  <a:pt x="183" y="423"/>
                  <a:pt x="193" y="416"/>
                </a:cubicBezTo>
                <a:cubicBezTo>
                  <a:pt x="195" y="415"/>
                  <a:pt x="193" y="413"/>
                  <a:pt x="196" y="413"/>
                </a:cubicBezTo>
                <a:cubicBezTo>
                  <a:pt x="197" y="413"/>
                  <a:pt x="201" y="410"/>
                  <a:pt x="203" y="410"/>
                </a:cubicBezTo>
                <a:cubicBezTo>
                  <a:pt x="205" y="408"/>
                  <a:pt x="207" y="405"/>
                  <a:pt x="209" y="403"/>
                </a:cubicBezTo>
                <a:cubicBezTo>
                  <a:pt x="211" y="402"/>
                  <a:pt x="213" y="402"/>
                  <a:pt x="215" y="400"/>
                </a:cubicBezTo>
                <a:cubicBezTo>
                  <a:pt x="217" y="399"/>
                  <a:pt x="218" y="397"/>
                  <a:pt x="218" y="397"/>
                </a:cubicBezTo>
                <a:cubicBezTo>
                  <a:pt x="221" y="396"/>
                  <a:pt x="225" y="396"/>
                  <a:pt x="228" y="394"/>
                </a:cubicBezTo>
                <a:cubicBezTo>
                  <a:pt x="229" y="393"/>
                  <a:pt x="230" y="388"/>
                  <a:pt x="231" y="387"/>
                </a:cubicBezTo>
                <a:cubicBezTo>
                  <a:pt x="235" y="385"/>
                  <a:pt x="238" y="385"/>
                  <a:pt x="244" y="381"/>
                </a:cubicBezTo>
                <a:cubicBezTo>
                  <a:pt x="249" y="377"/>
                  <a:pt x="253" y="371"/>
                  <a:pt x="260" y="372"/>
                </a:cubicBezTo>
                <a:cubicBezTo>
                  <a:pt x="250" y="356"/>
                  <a:pt x="238" y="343"/>
                  <a:pt x="234" y="321"/>
                </a:cubicBezTo>
                <a:cubicBezTo>
                  <a:pt x="228" y="325"/>
                  <a:pt x="227" y="335"/>
                  <a:pt x="225" y="343"/>
                </a:cubicBezTo>
                <a:cubicBezTo>
                  <a:pt x="215" y="338"/>
                  <a:pt x="217" y="311"/>
                  <a:pt x="222" y="302"/>
                </a:cubicBezTo>
                <a:cubicBezTo>
                  <a:pt x="212" y="301"/>
                  <a:pt x="211" y="310"/>
                  <a:pt x="209" y="318"/>
                </a:cubicBezTo>
                <a:cubicBezTo>
                  <a:pt x="204" y="313"/>
                  <a:pt x="205" y="301"/>
                  <a:pt x="206" y="292"/>
                </a:cubicBezTo>
                <a:cubicBezTo>
                  <a:pt x="207" y="284"/>
                  <a:pt x="210" y="275"/>
                  <a:pt x="212" y="270"/>
                </a:cubicBezTo>
                <a:cubicBezTo>
                  <a:pt x="200" y="270"/>
                  <a:pt x="202" y="283"/>
                  <a:pt x="196" y="289"/>
                </a:cubicBezTo>
                <a:cubicBezTo>
                  <a:pt x="189" y="282"/>
                  <a:pt x="193" y="255"/>
                  <a:pt x="196" y="245"/>
                </a:cubicBezTo>
                <a:cubicBezTo>
                  <a:pt x="191" y="243"/>
                  <a:pt x="190" y="247"/>
                  <a:pt x="190" y="251"/>
                </a:cubicBezTo>
                <a:cubicBezTo>
                  <a:pt x="175" y="244"/>
                  <a:pt x="189" y="221"/>
                  <a:pt x="187" y="207"/>
                </a:cubicBezTo>
                <a:cubicBezTo>
                  <a:pt x="177" y="203"/>
                  <a:pt x="181" y="214"/>
                  <a:pt x="180" y="219"/>
                </a:cubicBezTo>
                <a:cubicBezTo>
                  <a:pt x="173" y="212"/>
                  <a:pt x="172" y="203"/>
                  <a:pt x="168" y="191"/>
                </a:cubicBezTo>
                <a:cubicBezTo>
                  <a:pt x="166" y="186"/>
                  <a:pt x="166" y="177"/>
                  <a:pt x="164" y="172"/>
                </a:cubicBezTo>
                <a:cubicBezTo>
                  <a:pt x="164" y="170"/>
                  <a:pt x="161" y="172"/>
                  <a:pt x="161" y="169"/>
                </a:cubicBezTo>
                <a:cubicBezTo>
                  <a:pt x="161" y="159"/>
                  <a:pt x="150" y="155"/>
                  <a:pt x="139" y="149"/>
                </a:cubicBezTo>
                <a:cubicBezTo>
                  <a:pt x="126" y="151"/>
                  <a:pt x="124" y="164"/>
                  <a:pt x="114" y="169"/>
                </a:cubicBezTo>
                <a:cubicBezTo>
                  <a:pt x="102" y="163"/>
                  <a:pt x="87" y="168"/>
                  <a:pt x="79" y="162"/>
                </a:cubicBezTo>
                <a:cubicBezTo>
                  <a:pt x="77" y="161"/>
                  <a:pt x="76" y="160"/>
                  <a:pt x="76" y="159"/>
                </a:cubicBezTo>
                <a:cubicBezTo>
                  <a:pt x="74" y="158"/>
                  <a:pt x="67" y="157"/>
                  <a:pt x="66" y="156"/>
                </a:cubicBezTo>
                <a:cubicBezTo>
                  <a:pt x="64" y="154"/>
                  <a:pt x="64" y="148"/>
                  <a:pt x="63" y="146"/>
                </a:cubicBezTo>
                <a:cubicBezTo>
                  <a:pt x="62" y="145"/>
                  <a:pt x="59" y="143"/>
                  <a:pt x="60" y="140"/>
                </a:cubicBezTo>
                <a:cubicBezTo>
                  <a:pt x="71" y="141"/>
                  <a:pt x="78" y="145"/>
                  <a:pt x="91" y="143"/>
                </a:cubicBezTo>
                <a:cubicBezTo>
                  <a:pt x="96" y="141"/>
                  <a:pt x="97" y="136"/>
                  <a:pt x="98" y="130"/>
                </a:cubicBezTo>
                <a:cubicBezTo>
                  <a:pt x="110" y="127"/>
                  <a:pt x="121" y="124"/>
                  <a:pt x="130" y="118"/>
                </a:cubicBezTo>
                <a:cubicBezTo>
                  <a:pt x="123" y="106"/>
                  <a:pt x="114" y="98"/>
                  <a:pt x="98" y="105"/>
                </a:cubicBezTo>
                <a:cubicBezTo>
                  <a:pt x="89" y="106"/>
                  <a:pt x="90" y="98"/>
                  <a:pt x="88" y="92"/>
                </a:cubicBezTo>
                <a:cubicBezTo>
                  <a:pt x="75" y="93"/>
                  <a:pt x="58" y="89"/>
                  <a:pt x="53" y="99"/>
                </a:cubicBezTo>
                <a:cubicBezTo>
                  <a:pt x="46" y="92"/>
                  <a:pt x="60" y="80"/>
                  <a:pt x="63" y="73"/>
                </a:cubicBezTo>
                <a:cubicBezTo>
                  <a:pt x="66" y="71"/>
                  <a:pt x="74" y="73"/>
                  <a:pt x="76" y="70"/>
                </a:cubicBezTo>
                <a:cubicBezTo>
                  <a:pt x="79" y="66"/>
                  <a:pt x="82" y="69"/>
                  <a:pt x="88" y="67"/>
                </a:cubicBezTo>
                <a:cubicBezTo>
                  <a:pt x="93" y="65"/>
                  <a:pt x="97" y="58"/>
                  <a:pt x="104" y="61"/>
                </a:cubicBezTo>
                <a:cubicBezTo>
                  <a:pt x="102" y="50"/>
                  <a:pt x="91" y="48"/>
                  <a:pt x="79" y="48"/>
                </a:cubicBezTo>
                <a:cubicBezTo>
                  <a:pt x="92" y="22"/>
                  <a:pt x="131" y="35"/>
                  <a:pt x="145" y="51"/>
                </a:cubicBezTo>
                <a:cubicBezTo>
                  <a:pt x="152" y="45"/>
                  <a:pt x="147" y="33"/>
                  <a:pt x="145" y="26"/>
                </a:cubicBezTo>
                <a:cubicBezTo>
                  <a:pt x="142" y="24"/>
                  <a:pt x="129" y="15"/>
                  <a:pt x="136" y="13"/>
                </a:cubicBezTo>
                <a:cubicBezTo>
                  <a:pt x="166" y="14"/>
                  <a:pt x="174" y="37"/>
                  <a:pt x="183" y="57"/>
                </a:cubicBezTo>
                <a:cubicBezTo>
                  <a:pt x="181" y="76"/>
                  <a:pt x="172" y="97"/>
                  <a:pt x="187" y="111"/>
                </a:cubicBezTo>
                <a:cubicBezTo>
                  <a:pt x="188" y="112"/>
                  <a:pt x="192" y="110"/>
                  <a:pt x="193" y="111"/>
                </a:cubicBezTo>
                <a:cubicBezTo>
                  <a:pt x="194" y="112"/>
                  <a:pt x="195" y="117"/>
                  <a:pt x="196" y="118"/>
                </a:cubicBezTo>
                <a:cubicBezTo>
                  <a:pt x="198" y="119"/>
                  <a:pt x="204" y="119"/>
                  <a:pt x="206" y="121"/>
                </a:cubicBezTo>
                <a:cubicBezTo>
                  <a:pt x="212" y="126"/>
                  <a:pt x="218" y="136"/>
                  <a:pt x="225" y="143"/>
                </a:cubicBezTo>
                <a:cubicBezTo>
                  <a:pt x="233" y="151"/>
                  <a:pt x="243" y="157"/>
                  <a:pt x="247" y="162"/>
                </a:cubicBezTo>
                <a:cubicBezTo>
                  <a:pt x="248" y="163"/>
                  <a:pt x="246" y="168"/>
                  <a:pt x="247" y="169"/>
                </a:cubicBezTo>
                <a:cubicBezTo>
                  <a:pt x="252" y="173"/>
                  <a:pt x="256" y="179"/>
                  <a:pt x="260" y="188"/>
                </a:cubicBezTo>
                <a:cubicBezTo>
                  <a:pt x="264" y="197"/>
                  <a:pt x="265" y="205"/>
                  <a:pt x="269" y="213"/>
                </a:cubicBezTo>
                <a:cubicBezTo>
                  <a:pt x="270" y="215"/>
                  <a:pt x="272" y="213"/>
                  <a:pt x="272" y="216"/>
                </a:cubicBezTo>
                <a:cubicBezTo>
                  <a:pt x="273" y="221"/>
                  <a:pt x="278" y="223"/>
                  <a:pt x="279" y="229"/>
                </a:cubicBezTo>
                <a:cubicBezTo>
                  <a:pt x="279" y="233"/>
                  <a:pt x="283" y="233"/>
                  <a:pt x="285" y="235"/>
                </a:cubicBezTo>
                <a:cubicBezTo>
                  <a:pt x="286" y="236"/>
                  <a:pt x="284" y="241"/>
                  <a:pt x="285" y="241"/>
                </a:cubicBezTo>
                <a:cubicBezTo>
                  <a:pt x="288" y="244"/>
                  <a:pt x="289" y="245"/>
                  <a:pt x="291" y="248"/>
                </a:cubicBezTo>
                <a:cubicBezTo>
                  <a:pt x="292" y="249"/>
                  <a:pt x="297" y="250"/>
                  <a:pt x="298" y="251"/>
                </a:cubicBezTo>
                <a:cubicBezTo>
                  <a:pt x="298" y="252"/>
                  <a:pt x="297" y="256"/>
                  <a:pt x="298" y="257"/>
                </a:cubicBezTo>
                <a:cubicBezTo>
                  <a:pt x="300" y="260"/>
                  <a:pt x="306" y="260"/>
                  <a:pt x="310" y="264"/>
                </a:cubicBezTo>
                <a:cubicBezTo>
                  <a:pt x="313" y="266"/>
                  <a:pt x="314" y="271"/>
                  <a:pt x="317" y="273"/>
                </a:cubicBezTo>
                <a:cubicBezTo>
                  <a:pt x="318" y="274"/>
                  <a:pt x="322" y="272"/>
                  <a:pt x="323" y="273"/>
                </a:cubicBezTo>
                <a:cubicBezTo>
                  <a:pt x="327" y="278"/>
                  <a:pt x="333" y="281"/>
                  <a:pt x="339" y="286"/>
                </a:cubicBezTo>
                <a:cubicBezTo>
                  <a:pt x="363" y="278"/>
                  <a:pt x="381" y="264"/>
                  <a:pt x="415" y="267"/>
                </a:cubicBezTo>
                <a:cubicBezTo>
                  <a:pt x="422" y="263"/>
                  <a:pt x="433" y="254"/>
                  <a:pt x="425" y="245"/>
                </a:cubicBezTo>
                <a:cubicBezTo>
                  <a:pt x="425" y="239"/>
                  <a:pt x="409" y="247"/>
                  <a:pt x="402" y="248"/>
                </a:cubicBezTo>
                <a:cubicBezTo>
                  <a:pt x="384" y="250"/>
                  <a:pt x="360" y="246"/>
                  <a:pt x="345" y="251"/>
                </a:cubicBezTo>
                <a:cubicBezTo>
                  <a:pt x="345" y="242"/>
                  <a:pt x="354" y="240"/>
                  <a:pt x="355" y="232"/>
                </a:cubicBezTo>
                <a:cubicBezTo>
                  <a:pt x="357" y="222"/>
                  <a:pt x="349" y="223"/>
                  <a:pt x="352" y="213"/>
                </a:cubicBezTo>
                <a:cubicBezTo>
                  <a:pt x="359" y="220"/>
                  <a:pt x="363" y="219"/>
                  <a:pt x="364" y="207"/>
                </a:cubicBezTo>
                <a:cubicBezTo>
                  <a:pt x="358" y="199"/>
                  <a:pt x="343" y="206"/>
                  <a:pt x="329" y="203"/>
                </a:cubicBezTo>
                <a:cubicBezTo>
                  <a:pt x="330" y="203"/>
                  <a:pt x="328" y="201"/>
                  <a:pt x="326" y="200"/>
                </a:cubicBezTo>
                <a:cubicBezTo>
                  <a:pt x="323" y="199"/>
                  <a:pt x="317" y="199"/>
                  <a:pt x="314" y="197"/>
                </a:cubicBezTo>
                <a:cubicBezTo>
                  <a:pt x="303" y="189"/>
                  <a:pt x="296" y="162"/>
                  <a:pt x="301" y="146"/>
                </a:cubicBezTo>
                <a:cubicBezTo>
                  <a:pt x="301" y="145"/>
                  <a:pt x="304" y="146"/>
                  <a:pt x="304" y="143"/>
                </a:cubicBezTo>
                <a:cubicBezTo>
                  <a:pt x="304" y="137"/>
                  <a:pt x="310" y="131"/>
                  <a:pt x="320" y="130"/>
                </a:cubicBezTo>
                <a:cubicBezTo>
                  <a:pt x="314" y="167"/>
                  <a:pt x="335" y="177"/>
                  <a:pt x="361" y="181"/>
                </a:cubicBezTo>
                <a:cubicBezTo>
                  <a:pt x="363" y="167"/>
                  <a:pt x="354" y="165"/>
                  <a:pt x="345" y="162"/>
                </a:cubicBezTo>
                <a:cubicBezTo>
                  <a:pt x="345" y="153"/>
                  <a:pt x="345" y="143"/>
                  <a:pt x="345" y="134"/>
                </a:cubicBezTo>
                <a:cubicBezTo>
                  <a:pt x="347" y="122"/>
                  <a:pt x="336" y="115"/>
                  <a:pt x="342" y="108"/>
                </a:cubicBezTo>
                <a:cubicBezTo>
                  <a:pt x="347" y="103"/>
                  <a:pt x="361" y="106"/>
                  <a:pt x="371" y="105"/>
                </a:cubicBezTo>
                <a:cubicBezTo>
                  <a:pt x="374" y="102"/>
                  <a:pt x="381" y="102"/>
                  <a:pt x="387" y="99"/>
                </a:cubicBezTo>
                <a:cubicBezTo>
                  <a:pt x="390" y="96"/>
                  <a:pt x="393" y="95"/>
                  <a:pt x="396" y="92"/>
                </a:cubicBezTo>
                <a:cubicBezTo>
                  <a:pt x="399" y="90"/>
                  <a:pt x="401" y="90"/>
                  <a:pt x="406" y="89"/>
                </a:cubicBezTo>
                <a:cubicBezTo>
                  <a:pt x="408" y="88"/>
                  <a:pt x="411" y="87"/>
                  <a:pt x="415" y="86"/>
                </a:cubicBezTo>
                <a:cubicBezTo>
                  <a:pt x="417" y="85"/>
                  <a:pt x="418" y="83"/>
                  <a:pt x="418" y="83"/>
                </a:cubicBezTo>
                <a:cubicBezTo>
                  <a:pt x="424" y="82"/>
                  <a:pt x="432" y="85"/>
                  <a:pt x="437" y="83"/>
                </a:cubicBezTo>
                <a:cubicBezTo>
                  <a:pt x="450" y="77"/>
                  <a:pt x="454" y="66"/>
                  <a:pt x="463" y="57"/>
                </a:cubicBezTo>
                <a:cubicBezTo>
                  <a:pt x="475" y="58"/>
                  <a:pt x="476" y="70"/>
                  <a:pt x="472" y="80"/>
                </a:cubicBezTo>
                <a:cubicBezTo>
                  <a:pt x="473" y="85"/>
                  <a:pt x="478" y="84"/>
                  <a:pt x="482" y="86"/>
                </a:cubicBezTo>
                <a:cubicBezTo>
                  <a:pt x="484" y="87"/>
                  <a:pt x="486" y="91"/>
                  <a:pt x="488" y="92"/>
                </a:cubicBezTo>
                <a:cubicBezTo>
                  <a:pt x="493" y="96"/>
                  <a:pt x="498" y="101"/>
                  <a:pt x="504" y="105"/>
                </a:cubicBezTo>
                <a:cubicBezTo>
                  <a:pt x="502" y="115"/>
                  <a:pt x="509" y="114"/>
                  <a:pt x="507" y="124"/>
                </a:cubicBezTo>
                <a:cubicBezTo>
                  <a:pt x="517" y="120"/>
                  <a:pt x="532" y="122"/>
                  <a:pt x="536" y="111"/>
                </a:cubicBezTo>
                <a:cubicBezTo>
                  <a:pt x="545" y="120"/>
                  <a:pt x="534" y="135"/>
                  <a:pt x="526" y="137"/>
                </a:cubicBezTo>
                <a:cubicBezTo>
                  <a:pt x="535" y="150"/>
                  <a:pt x="538" y="169"/>
                  <a:pt x="542" y="188"/>
                </a:cubicBezTo>
                <a:cubicBezTo>
                  <a:pt x="544" y="196"/>
                  <a:pt x="552" y="199"/>
                  <a:pt x="564" y="197"/>
                </a:cubicBezTo>
                <a:cubicBezTo>
                  <a:pt x="561" y="208"/>
                  <a:pt x="555" y="216"/>
                  <a:pt x="542" y="216"/>
                </a:cubicBezTo>
                <a:cubicBezTo>
                  <a:pt x="540" y="237"/>
                  <a:pt x="546" y="250"/>
                  <a:pt x="555" y="261"/>
                </a:cubicBezTo>
                <a:cubicBezTo>
                  <a:pt x="567" y="262"/>
                  <a:pt x="564" y="262"/>
                  <a:pt x="577" y="261"/>
                </a:cubicBezTo>
                <a:cubicBezTo>
                  <a:pt x="571" y="274"/>
                  <a:pt x="554" y="278"/>
                  <a:pt x="539" y="283"/>
                </a:cubicBezTo>
                <a:cubicBezTo>
                  <a:pt x="540" y="295"/>
                  <a:pt x="536" y="313"/>
                  <a:pt x="542" y="321"/>
                </a:cubicBezTo>
                <a:cubicBezTo>
                  <a:pt x="545" y="327"/>
                  <a:pt x="554" y="328"/>
                  <a:pt x="564" y="327"/>
                </a:cubicBezTo>
                <a:cubicBezTo>
                  <a:pt x="561" y="341"/>
                  <a:pt x="541" y="337"/>
                  <a:pt x="529" y="343"/>
                </a:cubicBezTo>
                <a:cubicBezTo>
                  <a:pt x="532" y="357"/>
                  <a:pt x="539" y="367"/>
                  <a:pt x="552" y="372"/>
                </a:cubicBezTo>
                <a:cubicBezTo>
                  <a:pt x="546" y="379"/>
                  <a:pt x="538" y="384"/>
                  <a:pt x="529" y="384"/>
                </a:cubicBezTo>
                <a:cubicBezTo>
                  <a:pt x="517" y="384"/>
                  <a:pt x="510" y="370"/>
                  <a:pt x="501" y="365"/>
                </a:cubicBezTo>
                <a:cubicBezTo>
                  <a:pt x="501" y="378"/>
                  <a:pt x="506" y="387"/>
                  <a:pt x="513" y="397"/>
                </a:cubicBezTo>
                <a:cubicBezTo>
                  <a:pt x="515" y="399"/>
                  <a:pt x="519" y="402"/>
                  <a:pt x="520" y="403"/>
                </a:cubicBezTo>
                <a:cubicBezTo>
                  <a:pt x="521" y="404"/>
                  <a:pt x="519" y="409"/>
                  <a:pt x="520" y="410"/>
                </a:cubicBezTo>
                <a:cubicBezTo>
                  <a:pt x="524" y="413"/>
                  <a:pt x="525" y="415"/>
                  <a:pt x="529" y="422"/>
                </a:cubicBezTo>
                <a:cubicBezTo>
                  <a:pt x="530" y="424"/>
                  <a:pt x="532" y="422"/>
                  <a:pt x="533" y="426"/>
                </a:cubicBezTo>
                <a:cubicBezTo>
                  <a:pt x="533" y="427"/>
                  <a:pt x="535" y="430"/>
                  <a:pt x="536" y="432"/>
                </a:cubicBezTo>
                <a:cubicBezTo>
                  <a:pt x="537" y="434"/>
                  <a:pt x="537" y="438"/>
                  <a:pt x="539" y="441"/>
                </a:cubicBezTo>
                <a:cubicBezTo>
                  <a:pt x="540" y="443"/>
                  <a:pt x="545" y="443"/>
                  <a:pt x="545" y="445"/>
                </a:cubicBezTo>
                <a:cubicBezTo>
                  <a:pt x="546" y="446"/>
                  <a:pt x="544" y="449"/>
                  <a:pt x="545" y="451"/>
                </a:cubicBezTo>
                <a:cubicBezTo>
                  <a:pt x="546" y="453"/>
                  <a:pt x="551" y="455"/>
                  <a:pt x="552" y="457"/>
                </a:cubicBezTo>
                <a:cubicBezTo>
                  <a:pt x="554" y="462"/>
                  <a:pt x="552" y="465"/>
                  <a:pt x="555" y="470"/>
                </a:cubicBezTo>
                <a:cubicBezTo>
                  <a:pt x="556" y="472"/>
                  <a:pt x="560" y="475"/>
                  <a:pt x="561" y="476"/>
                </a:cubicBezTo>
                <a:cubicBezTo>
                  <a:pt x="563" y="481"/>
                  <a:pt x="562" y="485"/>
                  <a:pt x="564" y="489"/>
                </a:cubicBezTo>
                <a:cubicBezTo>
                  <a:pt x="565" y="491"/>
                  <a:pt x="570" y="494"/>
                  <a:pt x="571" y="495"/>
                </a:cubicBezTo>
                <a:cubicBezTo>
                  <a:pt x="571" y="496"/>
                  <a:pt x="570" y="501"/>
                  <a:pt x="571" y="502"/>
                </a:cubicBezTo>
                <a:cubicBezTo>
                  <a:pt x="572" y="502"/>
                  <a:pt x="576" y="504"/>
                  <a:pt x="577" y="505"/>
                </a:cubicBezTo>
                <a:cubicBezTo>
                  <a:pt x="579" y="508"/>
                  <a:pt x="578" y="511"/>
                  <a:pt x="580" y="514"/>
                </a:cubicBezTo>
                <a:cubicBezTo>
                  <a:pt x="583" y="518"/>
                  <a:pt x="587" y="525"/>
                  <a:pt x="593" y="530"/>
                </a:cubicBezTo>
                <a:cubicBezTo>
                  <a:pt x="600" y="537"/>
                  <a:pt x="606" y="540"/>
                  <a:pt x="615" y="546"/>
                </a:cubicBezTo>
                <a:cubicBezTo>
                  <a:pt x="617" y="547"/>
                  <a:pt x="620" y="552"/>
                  <a:pt x="621" y="552"/>
                </a:cubicBezTo>
                <a:cubicBezTo>
                  <a:pt x="623" y="553"/>
                  <a:pt x="626" y="552"/>
                  <a:pt x="628" y="552"/>
                </a:cubicBezTo>
                <a:cubicBezTo>
                  <a:pt x="636" y="554"/>
                  <a:pt x="658" y="557"/>
                  <a:pt x="672" y="552"/>
                </a:cubicBezTo>
                <a:cubicBezTo>
                  <a:pt x="684" y="548"/>
                  <a:pt x="690" y="540"/>
                  <a:pt x="701" y="530"/>
                </a:cubicBezTo>
                <a:cubicBezTo>
                  <a:pt x="705" y="526"/>
                  <a:pt x="710" y="525"/>
                  <a:pt x="713" y="521"/>
                </a:cubicBezTo>
                <a:cubicBezTo>
                  <a:pt x="715" y="518"/>
                  <a:pt x="715" y="514"/>
                  <a:pt x="717" y="511"/>
                </a:cubicBezTo>
                <a:cubicBezTo>
                  <a:pt x="718" y="509"/>
                  <a:pt x="722" y="506"/>
                  <a:pt x="723" y="505"/>
                </a:cubicBezTo>
                <a:cubicBezTo>
                  <a:pt x="724" y="503"/>
                  <a:pt x="722" y="500"/>
                  <a:pt x="723" y="498"/>
                </a:cubicBezTo>
                <a:cubicBezTo>
                  <a:pt x="725" y="491"/>
                  <a:pt x="728" y="469"/>
                  <a:pt x="723" y="457"/>
                </a:cubicBezTo>
                <a:cubicBezTo>
                  <a:pt x="713" y="435"/>
                  <a:pt x="675" y="411"/>
                  <a:pt x="656" y="435"/>
                </a:cubicBezTo>
                <a:cubicBezTo>
                  <a:pt x="655" y="452"/>
                  <a:pt x="664" y="459"/>
                  <a:pt x="675" y="464"/>
                </a:cubicBezTo>
                <a:cubicBezTo>
                  <a:pt x="672" y="475"/>
                  <a:pt x="655" y="473"/>
                  <a:pt x="640" y="473"/>
                </a:cubicBezTo>
                <a:cubicBezTo>
                  <a:pt x="639" y="469"/>
                  <a:pt x="633" y="469"/>
                  <a:pt x="631" y="467"/>
                </a:cubicBezTo>
                <a:cubicBezTo>
                  <a:pt x="628" y="464"/>
                  <a:pt x="631" y="457"/>
                  <a:pt x="625" y="457"/>
                </a:cubicBezTo>
                <a:cubicBezTo>
                  <a:pt x="605" y="466"/>
                  <a:pt x="615" y="495"/>
                  <a:pt x="618" y="514"/>
                </a:cubicBezTo>
                <a:cubicBezTo>
                  <a:pt x="605" y="507"/>
                  <a:pt x="590" y="492"/>
                  <a:pt x="590" y="473"/>
                </a:cubicBezTo>
                <a:cubicBezTo>
                  <a:pt x="589" y="457"/>
                  <a:pt x="599" y="447"/>
                  <a:pt x="605" y="435"/>
                </a:cubicBezTo>
                <a:cubicBezTo>
                  <a:pt x="602" y="430"/>
                  <a:pt x="597" y="429"/>
                  <a:pt x="593" y="426"/>
                </a:cubicBezTo>
                <a:cubicBezTo>
                  <a:pt x="589" y="422"/>
                  <a:pt x="589" y="417"/>
                  <a:pt x="583" y="416"/>
                </a:cubicBezTo>
                <a:cubicBezTo>
                  <a:pt x="583" y="406"/>
                  <a:pt x="583" y="397"/>
                  <a:pt x="583" y="387"/>
                </a:cubicBezTo>
                <a:cubicBezTo>
                  <a:pt x="592" y="399"/>
                  <a:pt x="601" y="410"/>
                  <a:pt x="618" y="413"/>
                </a:cubicBezTo>
                <a:cubicBezTo>
                  <a:pt x="627" y="414"/>
                  <a:pt x="626" y="406"/>
                  <a:pt x="628" y="400"/>
                </a:cubicBezTo>
                <a:cubicBezTo>
                  <a:pt x="636" y="401"/>
                  <a:pt x="638" y="395"/>
                  <a:pt x="640" y="391"/>
                </a:cubicBezTo>
                <a:cubicBezTo>
                  <a:pt x="629" y="366"/>
                  <a:pt x="637" y="335"/>
                  <a:pt x="666" y="333"/>
                </a:cubicBezTo>
                <a:cubicBezTo>
                  <a:pt x="658" y="351"/>
                  <a:pt x="654" y="371"/>
                  <a:pt x="669" y="384"/>
                </a:cubicBezTo>
                <a:cubicBezTo>
                  <a:pt x="693" y="387"/>
                  <a:pt x="708" y="398"/>
                  <a:pt x="723" y="410"/>
                </a:cubicBezTo>
                <a:cubicBezTo>
                  <a:pt x="718" y="379"/>
                  <a:pt x="707" y="358"/>
                  <a:pt x="691" y="337"/>
                </a:cubicBezTo>
                <a:cubicBezTo>
                  <a:pt x="687" y="331"/>
                  <a:pt x="681" y="323"/>
                  <a:pt x="675" y="318"/>
                </a:cubicBezTo>
                <a:cubicBezTo>
                  <a:pt x="670" y="312"/>
                  <a:pt x="665" y="306"/>
                  <a:pt x="659" y="302"/>
                </a:cubicBezTo>
                <a:cubicBezTo>
                  <a:pt x="656" y="298"/>
                  <a:pt x="651" y="299"/>
                  <a:pt x="647" y="295"/>
                </a:cubicBezTo>
                <a:cubicBezTo>
                  <a:pt x="644" y="293"/>
                  <a:pt x="643" y="288"/>
                  <a:pt x="640" y="286"/>
                </a:cubicBezTo>
                <a:cubicBezTo>
                  <a:pt x="639" y="285"/>
                  <a:pt x="635" y="287"/>
                  <a:pt x="634" y="286"/>
                </a:cubicBezTo>
                <a:cubicBezTo>
                  <a:pt x="626" y="276"/>
                  <a:pt x="612" y="260"/>
                  <a:pt x="602" y="245"/>
                </a:cubicBezTo>
                <a:cubicBezTo>
                  <a:pt x="601" y="243"/>
                  <a:pt x="601" y="241"/>
                  <a:pt x="599" y="238"/>
                </a:cubicBezTo>
                <a:cubicBezTo>
                  <a:pt x="597" y="235"/>
                  <a:pt x="593" y="224"/>
                  <a:pt x="590" y="216"/>
                </a:cubicBezTo>
                <a:cubicBezTo>
                  <a:pt x="588" y="212"/>
                  <a:pt x="582" y="197"/>
                  <a:pt x="580" y="188"/>
                </a:cubicBezTo>
                <a:cubicBezTo>
                  <a:pt x="576" y="163"/>
                  <a:pt x="578" y="141"/>
                  <a:pt x="583" y="121"/>
                </a:cubicBezTo>
                <a:cubicBezTo>
                  <a:pt x="584" y="116"/>
                  <a:pt x="587" y="108"/>
                  <a:pt x="590" y="102"/>
                </a:cubicBezTo>
                <a:cubicBezTo>
                  <a:pt x="591" y="100"/>
                  <a:pt x="592" y="100"/>
                  <a:pt x="593" y="99"/>
                </a:cubicBezTo>
                <a:cubicBezTo>
                  <a:pt x="597" y="88"/>
                  <a:pt x="602" y="78"/>
                  <a:pt x="612" y="67"/>
                </a:cubicBezTo>
                <a:cubicBezTo>
                  <a:pt x="613" y="65"/>
                  <a:pt x="615" y="67"/>
                  <a:pt x="615" y="64"/>
                </a:cubicBezTo>
                <a:cubicBezTo>
                  <a:pt x="615" y="60"/>
                  <a:pt x="619" y="63"/>
                  <a:pt x="621" y="61"/>
                </a:cubicBezTo>
                <a:cubicBezTo>
                  <a:pt x="624" y="59"/>
                  <a:pt x="625" y="53"/>
                  <a:pt x="628" y="51"/>
                </a:cubicBezTo>
                <a:cubicBezTo>
                  <a:pt x="629" y="50"/>
                  <a:pt x="633" y="52"/>
                  <a:pt x="634" y="51"/>
                </a:cubicBezTo>
                <a:cubicBezTo>
                  <a:pt x="636" y="49"/>
                  <a:pt x="636" y="49"/>
                  <a:pt x="640" y="48"/>
                </a:cubicBezTo>
                <a:cubicBezTo>
                  <a:pt x="643" y="47"/>
                  <a:pt x="646" y="46"/>
                  <a:pt x="650" y="45"/>
                </a:cubicBezTo>
                <a:cubicBezTo>
                  <a:pt x="661" y="42"/>
                  <a:pt x="687" y="40"/>
                  <a:pt x="701" y="32"/>
                </a:cubicBezTo>
                <a:cubicBezTo>
                  <a:pt x="706" y="29"/>
                  <a:pt x="710" y="23"/>
                  <a:pt x="717" y="19"/>
                </a:cubicBezTo>
                <a:cubicBezTo>
                  <a:pt x="716" y="14"/>
                  <a:pt x="720" y="14"/>
                  <a:pt x="720" y="10"/>
                </a:cubicBezTo>
                <a:cubicBezTo>
                  <a:pt x="720" y="7"/>
                  <a:pt x="720" y="4"/>
                  <a:pt x="720" y="0"/>
                </a:cubicBezTo>
                <a:close/>
                <a:moveTo>
                  <a:pt x="374" y="181"/>
                </a:moveTo>
                <a:cubicBezTo>
                  <a:pt x="387" y="181"/>
                  <a:pt x="399" y="181"/>
                  <a:pt x="412" y="181"/>
                </a:cubicBezTo>
                <a:cubicBezTo>
                  <a:pt x="412" y="176"/>
                  <a:pt x="412" y="171"/>
                  <a:pt x="412" y="165"/>
                </a:cubicBezTo>
                <a:cubicBezTo>
                  <a:pt x="395" y="166"/>
                  <a:pt x="372" y="161"/>
                  <a:pt x="374" y="181"/>
                </a:cubicBezTo>
                <a:close/>
                <a:moveTo>
                  <a:pt x="377" y="222"/>
                </a:moveTo>
                <a:cubicBezTo>
                  <a:pt x="396" y="223"/>
                  <a:pt x="415" y="222"/>
                  <a:pt x="415" y="203"/>
                </a:cubicBezTo>
                <a:cubicBezTo>
                  <a:pt x="401" y="203"/>
                  <a:pt x="388" y="203"/>
                  <a:pt x="374" y="203"/>
                </a:cubicBezTo>
                <a:cubicBezTo>
                  <a:pt x="372" y="213"/>
                  <a:pt x="379" y="213"/>
                  <a:pt x="377" y="222"/>
                </a:cubicBezTo>
                <a:close/>
              </a:path>
            </a:pathLst>
          </a:custGeom>
          <a:solidFill>
            <a:schemeClr val="tx2">
              <a:lumMod val="50000"/>
            </a:schemeClr>
          </a:solidFill>
          <a:ln w="3175">
            <a:noFill/>
            <a:round/>
            <a:headEnd/>
            <a:tailEnd/>
          </a:ln>
        </p:spPr>
        <p:txBody>
          <a:bodyPr/>
          <a:lstStyle/>
          <a:p>
            <a:endParaRPr lang="nl-BE" sz="1200" dirty="0">
              <a:solidFill>
                <a:srgbClr val="1F497D"/>
              </a:solidFill>
            </a:endParaRPr>
          </a:p>
        </p:txBody>
      </p:sp>
      <p:sp>
        <p:nvSpPr>
          <p:cNvPr id="307" name="Freeform 46">
            <a:extLst>
              <a:ext uri="{FF2B5EF4-FFF2-40B4-BE49-F238E27FC236}">
                <a16:creationId xmlns:a16="http://schemas.microsoft.com/office/drawing/2014/main" id="{E79A5E3D-AD15-4362-8722-AABF4A0EAC7B}"/>
              </a:ext>
            </a:extLst>
          </p:cNvPr>
          <p:cNvSpPr>
            <a:spLocks noChangeAspect="1" noEditPoints="1"/>
          </p:cNvSpPr>
          <p:nvPr/>
        </p:nvSpPr>
        <p:spPr bwMode="auto">
          <a:xfrm>
            <a:off x="8297299" y="4956732"/>
            <a:ext cx="267597" cy="263383"/>
          </a:xfrm>
          <a:custGeom>
            <a:avLst/>
            <a:gdLst>
              <a:gd name="T0" fmla="*/ 2147483647 w 1511"/>
              <a:gd name="T1" fmla="*/ 0 h 1496"/>
              <a:gd name="T2" fmla="*/ 2147483647 w 1511"/>
              <a:gd name="T3" fmla="*/ 2147483647 h 1496"/>
              <a:gd name="T4" fmla="*/ 2147483647 w 1511"/>
              <a:gd name="T5" fmla="*/ 2147483647 h 1496"/>
              <a:gd name="T6" fmla="*/ 2147483647 w 1511"/>
              <a:gd name="T7" fmla="*/ 2147483647 h 1496"/>
              <a:gd name="T8" fmla="*/ 2147483647 w 1511"/>
              <a:gd name="T9" fmla="*/ 2147483647 h 1496"/>
              <a:gd name="T10" fmla="*/ 2147483647 w 1511"/>
              <a:gd name="T11" fmla="*/ 2147483647 h 1496"/>
              <a:gd name="T12" fmla="*/ 2147483647 w 1511"/>
              <a:gd name="T13" fmla="*/ 2147483647 h 1496"/>
              <a:gd name="T14" fmla="*/ 2147483647 w 1511"/>
              <a:gd name="T15" fmla="*/ 2147483647 h 1496"/>
              <a:gd name="T16" fmla="*/ 2147483647 w 1511"/>
              <a:gd name="T17" fmla="*/ 2147483647 h 1496"/>
              <a:gd name="T18" fmla="*/ 2147483647 w 1511"/>
              <a:gd name="T19" fmla="*/ 2147483647 h 1496"/>
              <a:gd name="T20" fmla="*/ 2147483647 w 1511"/>
              <a:gd name="T21" fmla="*/ 2147483647 h 1496"/>
              <a:gd name="T22" fmla="*/ 2147483647 w 1511"/>
              <a:gd name="T23" fmla="*/ 2147483647 h 1496"/>
              <a:gd name="T24" fmla="*/ 2147483647 w 1511"/>
              <a:gd name="T25" fmla="*/ 2147483647 h 1496"/>
              <a:gd name="T26" fmla="*/ 2147483647 w 1511"/>
              <a:gd name="T27" fmla="*/ 2147483647 h 1496"/>
              <a:gd name="T28" fmla="*/ 0 w 1511"/>
              <a:gd name="T29" fmla="*/ 2147483647 h 1496"/>
              <a:gd name="T30" fmla="*/ 2147483647 w 1511"/>
              <a:gd name="T31" fmla="*/ 2147483647 h 1496"/>
              <a:gd name="T32" fmla="*/ 2147483647 w 1511"/>
              <a:gd name="T33" fmla="*/ 2147483647 h 1496"/>
              <a:gd name="T34" fmla="*/ 2147483647 w 1511"/>
              <a:gd name="T35" fmla="*/ 2147483647 h 1496"/>
              <a:gd name="T36" fmla="*/ 2147483647 w 1511"/>
              <a:gd name="T37" fmla="*/ 2147483647 h 1496"/>
              <a:gd name="T38" fmla="*/ 2147483647 w 1511"/>
              <a:gd name="T39" fmla="*/ 2147483647 h 1496"/>
              <a:gd name="T40" fmla="*/ 2147483647 w 1511"/>
              <a:gd name="T41" fmla="*/ 2147483647 h 1496"/>
              <a:gd name="T42" fmla="*/ 2147483647 w 1511"/>
              <a:gd name="T43" fmla="*/ 2147483647 h 1496"/>
              <a:gd name="T44" fmla="*/ 2147483647 w 1511"/>
              <a:gd name="T45" fmla="*/ 2147483647 h 1496"/>
              <a:gd name="T46" fmla="*/ 2147483647 w 1511"/>
              <a:gd name="T47" fmla="*/ 2147483647 h 1496"/>
              <a:gd name="T48" fmla="*/ 2147483647 w 1511"/>
              <a:gd name="T49" fmla="*/ 2147483647 h 1496"/>
              <a:gd name="T50" fmla="*/ 2147483647 w 1511"/>
              <a:gd name="T51" fmla="*/ 2147483647 h 1496"/>
              <a:gd name="T52" fmla="*/ 2147483647 w 1511"/>
              <a:gd name="T53" fmla="*/ 2147483647 h 1496"/>
              <a:gd name="T54" fmla="*/ 2147483647 w 1511"/>
              <a:gd name="T55" fmla="*/ 2147483647 h 1496"/>
              <a:gd name="T56" fmla="*/ 2147483647 w 1511"/>
              <a:gd name="T57" fmla="*/ 2147483647 h 1496"/>
              <a:gd name="T58" fmla="*/ 2147483647 w 1511"/>
              <a:gd name="T59" fmla="*/ 2147483647 h 1496"/>
              <a:gd name="T60" fmla="*/ 2147483647 w 1511"/>
              <a:gd name="T61" fmla="*/ 2147483647 h 1496"/>
              <a:gd name="T62" fmla="*/ 2147483647 w 1511"/>
              <a:gd name="T63" fmla="*/ 2147483647 h 1496"/>
              <a:gd name="T64" fmla="*/ 2147483647 w 1511"/>
              <a:gd name="T65" fmla="*/ 2147483647 h 1496"/>
              <a:gd name="T66" fmla="*/ 2147483647 w 1511"/>
              <a:gd name="T67" fmla="*/ 2147483647 h 1496"/>
              <a:gd name="T68" fmla="*/ 2147483647 w 1511"/>
              <a:gd name="T69" fmla="*/ 2147483647 h 1496"/>
              <a:gd name="T70" fmla="*/ 2147483647 w 1511"/>
              <a:gd name="T71" fmla="*/ 2147483647 h 1496"/>
              <a:gd name="T72" fmla="*/ 2147483647 w 1511"/>
              <a:gd name="T73" fmla="*/ 2147483647 h 1496"/>
              <a:gd name="T74" fmla="*/ 2147483647 w 1511"/>
              <a:gd name="T75" fmla="*/ 2147483647 h 1496"/>
              <a:gd name="T76" fmla="*/ 2147483647 w 1511"/>
              <a:gd name="T77" fmla="*/ 2147483647 h 1496"/>
              <a:gd name="T78" fmla="*/ 2147483647 w 1511"/>
              <a:gd name="T79" fmla="*/ 2147483647 h 1496"/>
              <a:gd name="T80" fmla="*/ 2147483647 w 1511"/>
              <a:gd name="T81" fmla="*/ 2147483647 h 1496"/>
              <a:gd name="T82" fmla="*/ 2147483647 w 1511"/>
              <a:gd name="T83" fmla="*/ 2147483647 h 1496"/>
              <a:gd name="T84" fmla="*/ 2147483647 w 1511"/>
              <a:gd name="T85" fmla="*/ 2147483647 h 1496"/>
              <a:gd name="T86" fmla="*/ 2147483647 w 1511"/>
              <a:gd name="T87" fmla="*/ 2147483647 h 1496"/>
              <a:gd name="T88" fmla="*/ 2147483647 w 1511"/>
              <a:gd name="T89" fmla="*/ 0 h 1496"/>
              <a:gd name="T90" fmla="*/ 2147483647 w 1511"/>
              <a:gd name="T91" fmla="*/ 2147483647 h 1496"/>
              <a:gd name="T92" fmla="*/ 2147483647 w 1511"/>
              <a:gd name="T93" fmla="*/ 2147483647 h 1496"/>
              <a:gd name="T94" fmla="*/ 2147483647 w 1511"/>
              <a:gd name="T95" fmla="*/ 2147483647 h 1496"/>
              <a:gd name="T96" fmla="*/ 2147483647 w 1511"/>
              <a:gd name="T97" fmla="*/ 2147483647 h 14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11"/>
              <a:gd name="T148" fmla="*/ 0 h 1496"/>
              <a:gd name="T149" fmla="*/ 1511 w 1511"/>
              <a:gd name="T150" fmla="*/ 1496 h 149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11" h="1496">
                <a:moveTo>
                  <a:pt x="781" y="0"/>
                </a:moveTo>
                <a:cubicBezTo>
                  <a:pt x="691" y="0"/>
                  <a:pt x="569" y="121"/>
                  <a:pt x="569" y="353"/>
                </a:cubicBezTo>
                <a:cubicBezTo>
                  <a:pt x="569" y="434"/>
                  <a:pt x="588" y="620"/>
                  <a:pt x="589" y="668"/>
                </a:cubicBezTo>
                <a:cubicBezTo>
                  <a:pt x="565" y="598"/>
                  <a:pt x="530" y="406"/>
                  <a:pt x="530" y="313"/>
                </a:cubicBezTo>
                <a:cubicBezTo>
                  <a:pt x="530" y="267"/>
                  <a:pt x="544" y="126"/>
                  <a:pt x="513" y="87"/>
                </a:cubicBezTo>
                <a:cubicBezTo>
                  <a:pt x="457" y="110"/>
                  <a:pt x="433" y="187"/>
                  <a:pt x="433" y="278"/>
                </a:cubicBezTo>
                <a:cubicBezTo>
                  <a:pt x="433" y="408"/>
                  <a:pt x="497" y="545"/>
                  <a:pt x="532" y="624"/>
                </a:cubicBezTo>
                <a:cubicBezTo>
                  <a:pt x="482" y="545"/>
                  <a:pt x="428" y="494"/>
                  <a:pt x="365" y="494"/>
                </a:cubicBezTo>
                <a:cubicBezTo>
                  <a:pt x="281" y="494"/>
                  <a:pt x="228" y="571"/>
                  <a:pt x="248" y="603"/>
                </a:cubicBezTo>
                <a:cubicBezTo>
                  <a:pt x="448" y="632"/>
                  <a:pt x="493" y="695"/>
                  <a:pt x="493" y="864"/>
                </a:cubicBezTo>
                <a:cubicBezTo>
                  <a:pt x="493" y="990"/>
                  <a:pt x="522" y="1031"/>
                  <a:pt x="561" y="1058"/>
                </a:cubicBezTo>
                <a:cubicBezTo>
                  <a:pt x="555" y="1074"/>
                  <a:pt x="550" y="1089"/>
                  <a:pt x="545" y="1104"/>
                </a:cubicBezTo>
                <a:cubicBezTo>
                  <a:pt x="477" y="1078"/>
                  <a:pt x="470" y="1012"/>
                  <a:pt x="454" y="865"/>
                </a:cubicBezTo>
                <a:cubicBezTo>
                  <a:pt x="433" y="663"/>
                  <a:pt x="294" y="640"/>
                  <a:pt x="234" y="640"/>
                </a:cubicBezTo>
                <a:cubicBezTo>
                  <a:pt x="64" y="640"/>
                  <a:pt x="0" y="743"/>
                  <a:pt x="0" y="803"/>
                </a:cubicBezTo>
                <a:cubicBezTo>
                  <a:pt x="0" y="851"/>
                  <a:pt x="43" y="899"/>
                  <a:pt x="96" y="899"/>
                </a:cubicBezTo>
                <a:cubicBezTo>
                  <a:pt x="186" y="899"/>
                  <a:pt x="244" y="798"/>
                  <a:pt x="318" y="798"/>
                </a:cubicBezTo>
                <a:cubicBezTo>
                  <a:pt x="467" y="798"/>
                  <a:pt x="373" y="1127"/>
                  <a:pt x="531" y="1177"/>
                </a:cubicBezTo>
                <a:cubicBezTo>
                  <a:pt x="517" y="1311"/>
                  <a:pt x="567" y="1430"/>
                  <a:pt x="631" y="1467"/>
                </a:cubicBezTo>
                <a:cubicBezTo>
                  <a:pt x="680" y="1496"/>
                  <a:pt x="686" y="1462"/>
                  <a:pt x="686" y="1458"/>
                </a:cubicBezTo>
                <a:cubicBezTo>
                  <a:pt x="686" y="1425"/>
                  <a:pt x="633" y="1434"/>
                  <a:pt x="633" y="1354"/>
                </a:cubicBezTo>
                <a:cubicBezTo>
                  <a:pt x="633" y="1201"/>
                  <a:pt x="730" y="1085"/>
                  <a:pt x="853" y="1085"/>
                </a:cubicBezTo>
                <a:cubicBezTo>
                  <a:pt x="963" y="1085"/>
                  <a:pt x="950" y="1151"/>
                  <a:pt x="1041" y="1151"/>
                </a:cubicBezTo>
                <a:cubicBezTo>
                  <a:pt x="1065" y="1151"/>
                  <a:pt x="1119" y="1142"/>
                  <a:pt x="1119" y="1100"/>
                </a:cubicBezTo>
                <a:cubicBezTo>
                  <a:pt x="1119" y="1026"/>
                  <a:pt x="1016" y="979"/>
                  <a:pt x="916" y="979"/>
                </a:cubicBezTo>
                <a:cubicBezTo>
                  <a:pt x="809" y="979"/>
                  <a:pt x="581" y="1060"/>
                  <a:pt x="591" y="1345"/>
                </a:cubicBezTo>
                <a:cubicBezTo>
                  <a:pt x="580" y="1312"/>
                  <a:pt x="573" y="1275"/>
                  <a:pt x="573" y="1235"/>
                </a:cubicBezTo>
                <a:cubicBezTo>
                  <a:pt x="573" y="1012"/>
                  <a:pt x="786" y="857"/>
                  <a:pt x="1031" y="852"/>
                </a:cubicBezTo>
                <a:cubicBezTo>
                  <a:pt x="1292" y="846"/>
                  <a:pt x="1288" y="1016"/>
                  <a:pt x="1392" y="1016"/>
                </a:cubicBezTo>
                <a:cubicBezTo>
                  <a:pt x="1483" y="1016"/>
                  <a:pt x="1511" y="986"/>
                  <a:pt x="1511" y="943"/>
                </a:cubicBezTo>
                <a:cubicBezTo>
                  <a:pt x="1511" y="877"/>
                  <a:pt x="1423" y="719"/>
                  <a:pt x="1169" y="719"/>
                </a:cubicBezTo>
                <a:cubicBezTo>
                  <a:pt x="1077" y="719"/>
                  <a:pt x="1023" y="724"/>
                  <a:pt x="937" y="751"/>
                </a:cubicBezTo>
                <a:cubicBezTo>
                  <a:pt x="937" y="663"/>
                  <a:pt x="844" y="616"/>
                  <a:pt x="745" y="644"/>
                </a:cubicBezTo>
                <a:cubicBezTo>
                  <a:pt x="824" y="587"/>
                  <a:pt x="1021" y="422"/>
                  <a:pt x="1021" y="274"/>
                </a:cubicBezTo>
                <a:cubicBezTo>
                  <a:pt x="1021" y="205"/>
                  <a:pt x="982" y="160"/>
                  <a:pt x="944" y="160"/>
                </a:cubicBezTo>
                <a:cubicBezTo>
                  <a:pt x="937" y="160"/>
                  <a:pt x="932" y="162"/>
                  <a:pt x="932" y="171"/>
                </a:cubicBezTo>
                <a:cubicBezTo>
                  <a:pt x="931" y="422"/>
                  <a:pt x="787" y="567"/>
                  <a:pt x="690" y="644"/>
                </a:cubicBezTo>
                <a:cubicBezTo>
                  <a:pt x="742" y="584"/>
                  <a:pt x="898" y="358"/>
                  <a:pt x="898" y="162"/>
                </a:cubicBezTo>
                <a:cubicBezTo>
                  <a:pt x="898" y="68"/>
                  <a:pt x="849" y="64"/>
                  <a:pt x="837" y="64"/>
                </a:cubicBezTo>
                <a:cubicBezTo>
                  <a:pt x="813" y="64"/>
                  <a:pt x="801" y="78"/>
                  <a:pt x="793" y="87"/>
                </a:cubicBezTo>
                <a:cubicBezTo>
                  <a:pt x="794" y="94"/>
                  <a:pt x="796" y="108"/>
                  <a:pt x="796" y="133"/>
                </a:cubicBezTo>
                <a:cubicBezTo>
                  <a:pt x="796" y="361"/>
                  <a:pt x="704" y="582"/>
                  <a:pt x="614" y="710"/>
                </a:cubicBezTo>
                <a:cubicBezTo>
                  <a:pt x="638" y="630"/>
                  <a:pt x="662" y="300"/>
                  <a:pt x="688" y="223"/>
                </a:cubicBezTo>
                <a:cubicBezTo>
                  <a:pt x="725" y="111"/>
                  <a:pt x="752" y="84"/>
                  <a:pt x="826" y="16"/>
                </a:cubicBezTo>
                <a:cubicBezTo>
                  <a:pt x="821" y="12"/>
                  <a:pt x="806" y="0"/>
                  <a:pt x="781" y="0"/>
                </a:cubicBezTo>
                <a:close/>
                <a:moveTo>
                  <a:pt x="836" y="788"/>
                </a:moveTo>
                <a:cubicBezTo>
                  <a:pt x="712" y="848"/>
                  <a:pt x="632" y="927"/>
                  <a:pt x="585" y="1010"/>
                </a:cubicBezTo>
                <a:cubicBezTo>
                  <a:pt x="574" y="998"/>
                  <a:pt x="568" y="983"/>
                  <a:pt x="568" y="965"/>
                </a:cubicBezTo>
                <a:cubicBezTo>
                  <a:pt x="568" y="854"/>
                  <a:pt x="703" y="790"/>
                  <a:pt x="836" y="788"/>
                </a:cubicBezTo>
                <a:close/>
              </a:path>
            </a:pathLst>
          </a:custGeom>
          <a:solidFill>
            <a:srgbClr val="96CAC5"/>
          </a:solidFill>
          <a:ln w="3175">
            <a:noFill/>
            <a:round/>
            <a:headEnd/>
            <a:tailEnd/>
          </a:ln>
        </p:spPr>
        <p:txBody>
          <a:bodyPr/>
          <a:lstStyle/>
          <a:p>
            <a:endParaRPr lang="nl-BE" sz="1200" dirty="0">
              <a:solidFill>
                <a:srgbClr val="1F497D"/>
              </a:solidFill>
            </a:endParaRPr>
          </a:p>
        </p:txBody>
      </p:sp>
      <p:sp>
        <p:nvSpPr>
          <p:cNvPr id="337" name="Rectangle 336">
            <a:extLst>
              <a:ext uri="{FF2B5EF4-FFF2-40B4-BE49-F238E27FC236}">
                <a16:creationId xmlns:a16="http://schemas.microsoft.com/office/drawing/2014/main" id="{1CD7F201-CD31-4AC6-9418-43720B9B7303}"/>
              </a:ext>
            </a:extLst>
          </p:cNvPr>
          <p:cNvSpPr/>
          <p:nvPr/>
        </p:nvSpPr>
        <p:spPr>
          <a:xfrm>
            <a:off x="8524428" y="4414062"/>
            <a:ext cx="1784642" cy="446276"/>
          </a:xfrm>
          <a:prstGeom prst="rect">
            <a:avLst/>
          </a:prstGeom>
        </p:spPr>
        <p:txBody>
          <a:bodyPr wrap="square">
            <a:spAutoFit/>
          </a:bodyPr>
          <a:lstStyle/>
          <a:p>
            <a:r>
              <a:rPr lang="nl-BE" sz="1400" dirty="0">
                <a:solidFill>
                  <a:schemeClr val="tx2">
                    <a:lumMod val="50000"/>
                  </a:schemeClr>
                </a:solidFill>
                <a:latin typeface="+mj-lt"/>
              </a:rPr>
              <a:t>VLAANDEREN</a:t>
            </a:r>
            <a:endParaRPr lang="nl-BE" sz="900" dirty="0">
              <a:solidFill>
                <a:schemeClr val="tx2">
                  <a:lumMod val="50000"/>
                </a:schemeClr>
              </a:solidFill>
              <a:latin typeface="+mj-lt"/>
            </a:endParaRPr>
          </a:p>
          <a:p>
            <a:r>
              <a:rPr lang="nl-BE" sz="900" dirty="0"/>
              <a:t>(n=576) (L)</a:t>
            </a:r>
          </a:p>
        </p:txBody>
      </p:sp>
      <p:sp>
        <p:nvSpPr>
          <p:cNvPr id="338" name="Rectangle 337">
            <a:extLst>
              <a:ext uri="{FF2B5EF4-FFF2-40B4-BE49-F238E27FC236}">
                <a16:creationId xmlns:a16="http://schemas.microsoft.com/office/drawing/2014/main" id="{62F56CC3-F053-4BA8-8EDA-680D9F68C235}"/>
              </a:ext>
            </a:extLst>
          </p:cNvPr>
          <p:cNvSpPr/>
          <p:nvPr/>
        </p:nvSpPr>
        <p:spPr>
          <a:xfrm>
            <a:off x="8871167" y="2239337"/>
            <a:ext cx="1784642" cy="400110"/>
          </a:xfrm>
          <a:prstGeom prst="rect">
            <a:avLst/>
          </a:prstGeom>
        </p:spPr>
        <p:txBody>
          <a:bodyPr wrap="square">
            <a:spAutoFit/>
          </a:bodyPr>
          <a:lstStyle/>
          <a:p>
            <a:pPr algn="ctr"/>
            <a:r>
              <a:rPr lang="nl-BE" sz="2000" dirty="0">
                <a:solidFill>
                  <a:schemeClr val="bg1"/>
                </a:solidFill>
                <a:latin typeface="+mj-lt"/>
              </a:rPr>
              <a:t>51%</a:t>
            </a:r>
            <a:endParaRPr lang="nl-BE" sz="1100" dirty="0">
              <a:solidFill>
                <a:schemeClr val="bg1"/>
              </a:solidFill>
            </a:endParaRPr>
          </a:p>
        </p:txBody>
      </p:sp>
      <p:sp>
        <p:nvSpPr>
          <p:cNvPr id="340" name="Rectangle 339">
            <a:extLst>
              <a:ext uri="{FF2B5EF4-FFF2-40B4-BE49-F238E27FC236}">
                <a16:creationId xmlns:a16="http://schemas.microsoft.com/office/drawing/2014/main" id="{87FD81F1-9EAC-49D1-A3D7-3780C6AF738F}"/>
              </a:ext>
            </a:extLst>
          </p:cNvPr>
          <p:cNvSpPr/>
          <p:nvPr/>
        </p:nvSpPr>
        <p:spPr>
          <a:xfrm>
            <a:off x="10013616" y="2311472"/>
            <a:ext cx="458780" cy="276999"/>
          </a:xfrm>
          <a:prstGeom prst="rect">
            <a:avLst/>
          </a:prstGeom>
        </p:spPr>
        <p:txBody>
          <a:bodyPr wrap="none">
            <a:spAutoFit/>
          </a:bodyPr>
          <a:lstStyle/>
          <a:p>
            <a:r>
              <a:rPr lang="nl-BE" sz="1200" b="1" dirty="0">
                <a:solidFill>
                  <a:schemeClr val="bg1"/>
                </a:solidFill>
                <a:latin typeface="+mj-lt"/>
              </a:rPr>
              <a:t>MN</a:t>
            </a:r>
            <a:endParaRPr lang="nl-BE" sz="1400" b="1" dirty="0">
              <a:solidFill>
                <a:schemeClr val="bg1"/>
              </a:solidFill>
              <a:latin typeface="+mj-lt"/>
            </a:endParaRPr>
          </a:p>
        </p:txBody>
      </p:sp>
      <p:grpSp>
        <p:nvGrpSpPr>
          <p:cNvPr id="308" name="Group 116">
            <a:extLst>
              <a:ext uri="{FF2B5EF4-FFF2-40B4-BE49-F238E27FC236}">
                <a16:creationId xmlns:a16="http://schemas.microsoft.com/office/drawing/2014/main" id="{17067078-DA98-4163-9F25-584AD7175962}"/>
              </a:ext>
            </a:extLst>
          </p:cNvPr>
          <p:cNvGrpSpPr>
            <a:grpSpLocks noChangeAspect="1"/>
          </p:cNvGrpSpPr>
          <p:nvPr/>
        </p:nvGrpSpPr>
        <p:grpSpPr bwMode="auto">
          <a:xfrm>
            <a:off x="8303645" y="5402230"/>
            <a:ext cx="254905" cy="263383"/>
            <a:chOff x="1403648" y="-2259632"/>
            <a:chExt cx="1152128" cy="1197298"/>
          </a:xfrm>
          <a:solidFill>
            <a:schemeClr val="tx2"/>
          </a:solidFill>
        </p:grpSpPr>
        <p:sp>
          <p:nvSpPr>
            <p:cNvPr id="309" name="Freeform 14">
              <a:extLst>
                <a:ext uri="{FF2B5EF4-FFF2-40B4-BE49-F238E27FC236}">
                  <a16:creationId xmlns:a16="http://schemas.microsoft.com/office/drawing/2014/main" id="{3FDAF23F-B617-489E-8037-3F819603409C}"/>
                </a:ext>
              </a:extLst>
            </p:cNvPr>
            <p:cNvSpPr>
              <a:spLocks/>
            </p:cNvSpPr>
            <p:nvPr/>
          </p:nvSpPr>
          <p:spPr bwMode="auto">
            <a:xfrm>
              <a:off x="1542678" y="-1985386"/>
              <a:ext cx="228783" cy="397730"/>
            </a:xfrm>
            <a:custGeom>
              <a:avLst/>
              <a:gdLst>
                <a:gd name="T0" fmla="*/ 2147483647 w 330"/>
                <a:gd name="T1" fmla="*/ 2147483647 h 574"/>
                <a:gd name="T2" fmla="*/ 2147483647 w 330"/>
                <a:gd name="T3" fmla="*/ 2147483647 h 574"/>
                <a:gd name="T4" fmla="*/ 2147483647 w 330"/>
                <a:gd name="T5" fmla="*/ 2147483647 h 574"/>
                <a:gd name="T6" fmla="*/ 2147483647 w 330"/>
                <a:gd name="T7" fmla="*/ 2147483647 h 574"/>
                <a:gd name="T8" fmla="*/ 2147483647 w 330"/>
                <a:gd name="T9" fmla="*/ 2147483647 h 574"/>
                <a:gd name="T10" fmla="*/ 2147483647 w 330"/>
                <a:gd name="T11" fmla="*/ 2147483647 h 574"/>
                <a:gd name="T12" fmla="*/ 2147483647 w 330"/>
                <a:gd name="T13" fmla="*/ 2147483647 h 574"/>
                <a:gd name="T14" fmla="*/ 2147483647 w 330"/>
                <a:gd name="T15" fmla="*/ 2147483647 h 574"/>
                <a:gd name="T16" fmla="*/ 2147483647 w 330"/>
                <a:gd name="T17" fmla="*/ 2147483647 h 574"/>
                <a:gd name="T18" fmla="*/ 2147483647 w 330"/>
                <a:gd name="T19" fmla="*/ 2147483647 h 574"/>
                <a:gd name="T20" fmla="*/ 2147483647 w 330"/>
                <a:gd name="T21" fmla="*/ 2147483647 h 574"/>
                <a:gd name="T22" fmla="*/ 2147483647 w 330"/>
                <a:gd name="T23" fmla="*/ 2147483647 h 5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0"/>
                <a:gd name="T37" fmla="*/ 0 h 574"/>
                <a:gd name="T38" fmla="*/ 330 w 330"/>
                <a:gd name="T39" fmla="*/ 574 h 5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0" h="574">
                  <a:moveTo>
                    <a:pt x="257" y="574"/>
                  </a:moveTo>
                  <a:cubicBezTo>
                    <a:pt x="131" y="549"/>
                    <a:pt x="0" y="437"/>
                    <a:pt x="3" y="294"/>
                  </a:cubicBezTo>
                  <a:cubicBezTo>
                    <a:pt x="6" y="235"/>
                    <a:pt x="24" y="251"/>
                    <a:pt x="29" y="206"/>
                  </a:cubicBezTo>
                  <a:cubicBezTo>
                    <a:pt x="17" y="100"/>
                    <a:pt x="132" y="36"/>
                    <a:pt x="196" y="4"/>
                  </a:cubicBezTo>
                  <a:cubicBezTo>
                    <a:pt x="232" y="0"/>
                    <a:pt x="251" y="15"/>
                    <a:pt x="311" y="12"/>
                  </a:cubicBezTo>
                  <a:cubicBezTo>
                    <a:pt x="270" y="30"/>
                    <a:pt x="241" y="45"/>
                    <a:pt x="242" y="60"/>
                  </a:cubicBezTo>
                  <a:cubicBezTo>
                    <a:pt x="276" y="56"/>
                    <a:pt x="276" y="56"/>
                    <a:pt x="276" y="56"/>
                  </a:cubicBezTo>
                  <a:cubicBezTo>
                    <a:pt x="276" y="56"/>
                    <a:pt x="296" y="82"/>
                    <a:pt x="189" y="100"/>
                  </a:cubicBezTo>
                  <a:cubicBezTo>
                    <a:pt x="222" y="134"/>
                    <a:pt x="242" y="134"/>
                    <a:pt x="280" y="126"/>
                  </a:cubicBezTo>
                  <a:cubicBezTo>
                    <a:pt x="330" y="112"/>
                    <a:pt x="144" y="191"/>
                    <a:pt x="273" y="282"/>
                  </a:cubicBezTo>
                  <a:cubicBezTo>
                    <a:pt x="277" y="356"/>
                    <a:pt x="157" y="270"/>
                    <a:pt x="133" y="396"/>
                  </a:cubicBezTo>
                  <a:cubicBezTo>
                    <a:pt x="122" y="449"/>
                    <a:pt x="205" y="523"/>
                    <a:pt x="257" y="574"/>
                  </a:cubicBezTo>
                  <a:close/>
                </a:path>
              </a:pathLst>
            </a:custGeom>
            <a:grpFill/>
            <a:ln w="3175">
              <a:noFill/>
              <a:round/>
              <a:headEnd/>
              <a:tailEnd/>
            </a:ln>
          </p:spPr>
          <p:txBody>
            <a:bodyPr/>
            <a:lstStyle/>
            <a:p>
              <a:endParaRPr lang="nl-BE" sz="1200" dirty="0">
                <a:solidFill>
                  <a:srgbClr val="1F497D"/>
                </a:solidFill>
              </a:endParaRPr>
            </a:p>
          </p:txBody>
        </p:sp>
        <p:sp>
          <p:nvSpPr>
            <p:cNvPr id="310" name="Freeform 15">
              <a:extLst>
                <a:ext uri="{FF2B5EF4-FFF2-40B4-BE49-F238E27FC236}">
                  <a16:creationId xmlns:a16="http://schemas.microsoft.com/office/drawing/2014/main" id="{8259951F-BDAE-44A7-B0A2-6E77F8B1FE25}"/>
                </a:ext>
              </a:extLst>
            </p:cNvPr>
            <p:cNvSpPr>
              <a:spLocks/>
            </p:cNvSpPr>
            <p:nvPr/>
          </p:nvSpPr>
          <p:spPr bwMode="auto">
            <a:xfrm>
              <a:off x="1643284" y="-1800893"/>
              <a:ext cx="285392" cy="253421"/>
            </a:xfrm>
            <a:custGeom>
              <a:avLst/>
              <a:gdLst>
                <a:gd name="T0" fmla="*/ 2147483647 w 412"/>
                <a:gd name="T1" fmla="*/ 2147483647 h 366"/>
                <a:gd name="T2" fmla="*/ 2147483647 w 412"/>
                <a:gd name="T3" fmla="*/ 2147483647 h 366"/>
                <a:gd name="T4" fmla="*/ 2147483647 w 412"/>
                <a:gd name="T5" fmla="*/ 2147483647 h 366"/>
                <a:gd name="T6" fmla="*/ 2147483647 w 412"/>
                <a:gd name="T7" fmla="*/ 2147483647 h 366"/>
                <a:gd name="T8" fmla="*/ 2147483647 w 412"/>
                <a:gd name="T9" fmla="*/ 2147483647 h 366"/>
                <a:gd name="T10" fmla="*/ 2147483647 w 412"/>
                <a:gd name="T11" fmla="*/ 2147483647 h 366"/>
                <a:gd name="T12" fmla="*/ 2147483647 w 412"/>
                <a:gd name="T13" fmla="*/ 2147483647 h 366"/>
                <a:gd name="T14" fmla="*/ 2147483647 w 412"/>
                <a:gd name="T15" fmla="*/ 2147483647 h 366"/>
                <a:gd name="T16" fmla="*/ 2147483647 w 412"/>
                <a:gd name="T17" fmla="*/ 2147483647 h 3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2"/>
                <a:gd name="T28" fmla="*/ 0 h 366"/>
                <a:gd name="T29" fmla="*/ 412 w 412"/>
                <a:gd name="T30" fmla="*/ 366 h 3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2" h="366">
                  <a:moveTo>
                    <a:pt x="5" y="151"/>
                  </a:moveTo>
                  <a:cubicBezTo>
                    <a:pt x="9" y="186"/>
                    <a:pt x="112" y="303"/>
                    <a:pt x="189" y="340"/>
                  </a:cubicBezTo>
                  <a:cubicBezTo>
                    <a:pt x="269" y="366"/>
                    <a:pt x="373" y="303"/>
                    <a:pt x="388" y="266"/>
                  </a:cubicBezTo>
                  <a:cubicBezTo>
                    <a:pt x="409" y="221"/>
                    <a:pt x="412" y="149"/>
                    <a:pt x="392" y="119"/>
                  </a:cubicBezTo>
                  <a:cubicBezTo>
                    <a:pt x="385" y="108"/>
                    <a:pt x="312" y="22"/>
                    <a:pt x="269" y="16"/>
                  </a:cubicBezTo>
                  <a:cubicBezTo>
                    <a:pt x="166" y="0"/>
                    <a:pt x="185" y="25"/>
                    <a:pt x="143" y="20"/>
                  </a:cubicBezTo>
                  <a:cubicBezTo>
                    <a:pt x="143" y="42"/>
                    <a:pt x="135" y="58"/>
                    <a:pt x="120" y="66"/>
                  </a:cubicBezTo>
                  <a:cubicBezTo>
                    <a:pt x="105" y="73"/>
                    <a:pt x="86" y="66"/>
                    <a:pt x="49" y="77"/>
                  </a:cubicBezTo>
                  <a:cubicBezTo>
                    <a:pt x="38" y="81"/>
                    <a:pt x="0" y="104"/>
                    <a:pt x="5" y="151"/>
                  </a:cubicBezTo>
                  <a:close/>
                </a:path>
              </a:pathLst>
            </a:custGeom>
            <a:grpFill/>
            <a:ln w="3175">
              <a:noFill/>
              <a:round/>
              <a:headEnd/>
              <a:tailEnd/>
            </a:ln>
          </p:spPr>
          <p:txBody>
            <a:bodyPr/>
            <a:lstStyle/>
            <a:p>
              <a:endParaRPr lang="nl-BE" sz="1200" dirty="0">
                <a:solidFill>
                  <a:srgbClr val="1F497D"/>
                </a:solidFill>
              </a:endParaRPr>
            </a:p>
          </p:txBody>
        </p:sp>
        <p:sp>
          <p:nvSpPr>
            <p:cNvPr id="311" name="Freeform 16">
              <a:extLst>
                <a:ext uri="{FF2B5EF4-FFF2-40B4-BE49-F238E27FC236}">
                  <a16:creationId xmlns:a16="http://schemas.microsoft.com/office/drawing/2014/main" id="{E466C64A-D10C-47EA-90B4-FE3450DD6940}"/>
                </a:ext>
              </a:extLst>
            </p:cNvPr>
            <p:cNvSpPr>
              <a:spLocks/>
            </p:cNvSpPr>
            <p:nvPr/>
          </p:nvSpPr>
          <p:spPr bwMode="auto">
            <a:xfrm>
              <a:off x="1609259" y="-1629012"/>
              <a:ext cx="264860" cy="155162"/>
            </a:xfrm>
            <a:custGeom>
              <a:avLst/>
              <a:gdLst>
                <a:gd name="T0" fmla="*/ 0 w 382"/>
                <a:gd name="T1" fmla="*/ 0 h 224"/>
                <a:gd name="T2" fmla="*/ 2147483647 w 382"/>
                <a:gd name="T3" fmla="*/ 2147483647 h 224"/>
                <a:gd name="T4" fmla="*/ 2147483647 w 382"/>
                <a:gd name="T5" fmla="*/ 2147483647 h 224"/>
                <a:gd name="T6" fmla="*/ 0 w 382"/>
                <a:gd name="T7" fmla="*/ 0 h 224"/>
                <a:gd name="T8" fmla="*/ 0 60000 65536"/>
                <a:gd name="T9" fmla="*/ 0 60000 65536"/>
                <a:gd name="T10" fmla="*/ 0 60000 65536"/>
                <a:gd name="T11" fmla="*/ 0 60000 65536"/>
                <a:gd name="T12" fmla="*/ 0 w 382"/>
                <a:gd name="T13" fmla="*/ 0 h 224"/>
                <a:gd name="T14" fmla="*/ 382 w 382"/>
                <a:gd name="T15" fmla="*/ 224 h 224"/>
              </a:gdLst>
              <a:ahLst/>
              <a:cxnLst>
                <a:cxn ang="T8">
                  <a:pos x="T0" y="T1"/>
                </a:cxn>
                <a:cxn ang="T9">
                  <a:pos x="T2" y="T3"/>
                </a:cxn>
                <a:cxn ang="T10">
                  <a:pos x="T4" y="T5"/>
                </a:cxn>
                <a:cxn ang="T11">
                  <a:pos x="T6" y="T7"/>
                </a:cxn>
              </a:cxnLst>
              <a:rect l="T12" t="T13" r="T14" b="T15"/>
              <a:pathLst>
                <a:path w="382" h="224">
                  <a:moveTo>
                    <a:pt x="0" y="0"/>
                  </a:moveTo>
                  <a:cubicBezTo>
                    <a:pt x="53" y="140"/>
                    <a:pt x="262" y="224"/>
                    <a:pt x="382" y="208"/>
                  </a:cubicBezTo>
                  <a:cubicBezTo>
                    <a:pt x="319" y="148"/>
                    <a:pt x="271" y="163"/>
                    <a:pt x="173" y="79"/>
                  </a:cubicBezTo>
                  <a:cubicBezTo>
                    <a:pt x="135" y="74"/>
                    <a:pt x="42" y="41"/>
                    <a:pt x="0" y="0"/>
                  </a:cubicBezTo>
                  <a:close/>
                </a:path>
              </a:pathLst>
            </a:custGeom>
            <a:grpFill/>
            <a:ln w="3175">
              <a:noFill/>
              <a:round/>
              <a:headEnd/>
              <a:tailEnd/>
            </a:ln>
          </p:spPr>
          <p:txBody>
            <a:bodyPr/>
            <a:lstStyle/>
            <a:p>
              <a:endParaRPr lang="nl-BE" sz="1200" dirty="0">
                <a:solidFill>
                  <a:srgbClr val="1F497D"/>
                </a:solidFill>
              </a:endParaRPr>
            </a:p>
          </p:txBody>
        </p:sp>
        <p:sp>
          <p:nvSpPr>
            <p:cNvPr id="312" name="Freeform 17">
              <a:extLst>
                <a:ext uri="{FF2B5EF4-FFF2-40B4-BE49-F238E27FC236}">
                  <a16:creationId xmlns:a16="http://schemas.microsoft.com/office/drawing/2014/main" id="{15779BA2-1514-46DB-A487-58690B3A5DE5}"/>
                </a:ext>
              </a:extLst>
            </p:cNvPr>
            <p:cNvSpPr>
              <a:spLocks/>
            </p:cNvSpPr>
            <p:nvPr/>
          </p:nvSpPr>
          <p:spPr bwMode="auto">
            <a:xfrm>
              <a:off x="1670855" y="-2081592"/>
              <a:ext cx="215584" cy="260461"/>
            </a:xfrm>
            <a:custGeom>
              <a:avLst/>
              <a:gdLst>
                <a:gd name="T0" fmla="*/ 2147483647 w 311"/>
                <a:gd name="T1" fmla="*/ 2147483647 h 376"/>
                <a:gd name="T2" fmla="*/ 2147483647 w 311"/>
                <a:gd name="T3" fmla="*/ 2147483647 h 376"/>
                <a:gd name="T4" fmla="*/ 2147483647 w 311"/>
                <a:gd name="T5" fmla="*/ 2147483647 h 376"/>
                <a:gd name="T6" fmla="*/ 2147483647 w 311"/>
                <a:gd name="T7" fmla="*/ 0 h 376"/>
                <a:gd name="T8" fmla="*/ 2147483647 w 311"/>
                <a:gd name="T9" fmla="*/ 2147483647 h 376"/>
                <a:gd name="T10" fmla="*/ 2147483647 w 311"/>
                <a:gd name="T11" fmla="*/ 2147483647 h 376"/>
                <a:gd name="T12" fmla="*/ 2147483647 w 311"/>
                <a:gd name="T13" fmla="*/ 2147483647 h 376"/>
                <a:gd name="T14" fmla="*/ 2147483647 w 311"/>
                <a:gd name="T15" fmla="*/ 2147483647 h 376"/>
                <a:gd name="T16" fmla="*/ 2147483647 w 311"/>
                <a:gd name="T17" fmla="*/ 2147483647 h 376"/>
                <a:gd name="T18" fmla="*/ 2147483647 w 311"/>
                <a:gd name="T19" fmla="*/ 2147483647 h 376"/>
                <a:gd name="T20" fmla="*/ 2147483647 w 311"/>
                <a:gd name="T21" fmla="*/ 2147483647 h 376"/>
                <a:gd name="T22" fmla="*/ 2147483647 w 311"/>
                <a:gd name="T23" fmla="*/ 2147483647 h 376"/>
                <a:gd name="T24" fmla="*/ 2147483647 w 311"/>
                <a:gd name="T25" fmla="*/ 2147483647 h 376"/>
                <a:gd name="T26" fmla="*/ 2147483647 w 311"/>
                <a:gd name="T27" fmla="*/ 2147483647 h 376"/>
                <a:gd name="T28" fmla="*/ 2147483647 w 311"/>
                <a:gd name="T29" fmla="*/ 2147483647 h 376"/>
                <a:gd name="T30" fmla="*/ 2147483647 w 311"/>
                <a:gd name="T31" fmla="*/ 2147483647 h 376"/>
                <a:gd name="T32" fmla="*/ 2147483647 w 311"/>
                <a:gd name="T33" fmla="*/ 2147483647 h 376"/>
                <a:gd name="T34" fmla="*/ 2147483647 w 311"/>
                <a:gd name="T35" fmla="*/ 2147483647 h 376"/>
                <a:gd name="T36" fmla="*/ 2147483647 w 311"/>
                <a:gd name="T37" fmla="*/ 2147483647 h 376"/>
                <a:gd name="T38" fmla="*/ 2147483647 w 311"/>
                <a:gd name="T39" fmla="*/ 2147483647 h 3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1"/>
                <a:gd name="T61" fmla="*/ 0 h 376"/>
                <a:gd name="T62" fmla="*/ 311 w 311"/>
                <a:gd name="T63" fmla="*/ 376 h 37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1" h="376">
                  <a:moveTo>
                    <a:pt x="14" y="122"/>
                  </a:moveTo>
                  <a:cubicBezTo>
                    <a:pt x="0" y="109"/>
                    <a:pt x="17" y="88"/>
                    <a:pt x="49" y="72"/>
                  </a:cubicBezTo>
                  <a:cubicBezTo>
                    <a:pt x="82" y="56"/>
                    <a:pt x="101" y="61"/>
                    <a:pt x="114" y="61"/>
                  </a:cubicBezTo>
                  <a:cubicBezTo>
                    <a:pt x="184" y="42"/>
                    <a:pt x="143" y="43"/>
                    <a:pt x="213" y="0"/>
                  </a:cubicBezTo>
                  <a:cubicBezTo>
                    <a:pt x="228" y="9"/>
                    <a:pt x="287" y="49"/>
                    <a:pt x="309" y="72"/>
                  </a:cubicBezTo>
                  <a:cubicBezTo>
                    <a:pt x="311" y="252"/>
                    <a:pt x="262" y="252"/>
                    <a:pt x="255" y="376"/>
                  </a:cubicBezTo>
                  <a:cubicBezTo>
                    <a:pt x="240" y="353"/>
                    <a:pt x="240" y="296"/>
                    <a:pt x="225" y="239"/>
                  </a:cubicBezTo>
                  <a:cubicBezTo>
                    <a:pt x="194" y="282"/>
                    <a:pt x="169" y="283"/>
                    <a:pt x="141" y="318"/>
                  </a:cubicBezTo>
                  <a:cubicBezTo>
                    <a:pt x="141" y="297"/>
                    <a:pt x="130" y="297"/>
                    <a:pt x="125" y="287"/>
                  </a:cubicBezTo>
                  <a:cubicBezTo>
                    <a:pt x="121" y="303"/>
                    <a:pt x="85" y="325"/>
                    <a:pt x="65" y="357"/>
                  </a:cubicBezTo>
                  <a:cubicBezTo>
                    <a:pt x="54" y="308"/>
                    <a:pt x="137" y="272"/>
                    <a:pt x="128" y="242"/>
                  </a:cubicBezTo>
                  <a:cubicBezTo>
                    <a:pt x="103" y="241"/>
                    <a:pt x="74" y="256"/>
                    <a:pt x="41" y="247"/>
                  </a:cubicBezTo>
                  <a:cubicBezTo>
                    <a:pt x="128" y="220"/>
                    <a:pt x="98" y="212"/>
                    <a:pt x="122" y="187"/>
                  </a:cubicBezTo>
                  <a:cubicBezTo>
                    <a:pt x="109" y="184"/>
                    <a:pt x="106" y="182"/>
                    <a:pt x="88" y="184"/>
                  </a:cubicBezTo>
                  <a:cubicBezTo>
                    <a:pt x="123" y="163"/>
                    <a:pt x="158" y="154"/>
                    <a:pt x="157" y="140"/>
                  </a:cubicBezTo>
                  <a:cubicBezTo>
                    <a:pt x="157" y="121"/>
                    <a:pt x="150" y="103"/>
                    <a:pt x="147" y="85"/>
                  </a:cubicBezTo>
                  <a:cubicBezTo>
                    <a:pt x="141" y="102"/>
                    <a:pt x="132" y="115"/>
                    <a:pt x="122" y="127"/>
                  </a:cubicBezTo>
                  <a:cubicBezTo>
                    <a:pt x="113" y="139"/>
                    <a:pt x="67" y="140"/>
                    <a:pt x="61" y="135"/>
                  </a:cubicBezTo>
                  <a:cubicBezTo>
                    <a:pt x="47" y="120"/>
                    <a:pt x="57" y="107"/>
                    <a:pt x="79" y="82"/>
                  </a:cubicBezTo>
                  <a:cubicBezTo>
                    <a:pt x="44" y="93"/>
                    <a:pt x="30" y="135"/>
                    <a:pt x="14" y="122"/>
                  </a:cubicBezTo>
                  <a:close/>
                </a:path>
              </a:pathLst>
            </a:custGeom>
            <a:grpFill/>
            <a:ln w="3175">
              <a:noFill/>
              <a:round/>
              <a:headEnd/>
              <a:tailEnd/>
            </a:ln>
          </p:spPr>
          <p:txBody>
            <a:bodyPr/>
            <a:lstStyle/>
            <a:p>
              <a:endParaRPr lang="nl-BE" sz="1200" dirty="0">
                <a:solidFill>
                  <a:srgbClr val="1F497D"/>
                </a:solidFill>
              </a:endParaRPr>
            </a:p>
          </p:txBody>
        </p:sp>
        <p:sp>
          <p:nvSpPr>
            <p:cNvPr id="313" name="Freeform 18">
              <a:extLst>
                <a:ext uri="{FF2B5EF4-FFF2-40B4-BE49-F238E27FC236}">
                  <a16:creationId xmlns:a16="http://schemas.microsoft.com/office/drawing/2014/main" id="{158E1BAF-857C-46E2-89D0-0263E86CDCAF}"/>
                </a:ext>
              </a:extLst>
            </p:cNvPr>
            <p:cNvSpPr>
              <a:spLocks/>
            </p:cNvSpPr>
            <p:nvPr/>
          </p:nvSpPr>
          <p:spPr bwMode="auto">
            <a:xfrm>
              <a:off x="1723064" y="-1889766"/>
              <a:ext cx="104419" cy="90047"/>
            </a:xfrm>
            <a:custGeom>
              <a:avLst/>
              <a:gdLst>
                <a:gd name="T0" fmla="*/ 0 w 151"/>
                <a:gd name="T1" fmla="*/ 2147483647 h 130"/>
                <a:gd name="T2" fmla="*/ 2147483647 w 151"/>
                <a:gd name="T3" fmla="*/ 2147483647 h 130"/>
                <a:gd name="T4" fmla="*/ 2147483647 w 151"/>
                <a:gd name="T5" fmla="*/ 2147483647 h 130"/>
                <a:gd name="T6" fmla="*/ 2147483647 w 151"/>
                <a:gd name="T7" fmla="*/ 0 h 130"/>
                <a:gd name="T8" fmla="*/ 2147483647 w 151"/>
                <a:gd name="T9" fmla="*/ 2147483647 h 130"/>
                <a:gd name="T10" fmla="*/ 2147483647 w 151"/>
                <a:gd name="T11" fmla="*/ 2147483647 h 130"/>
                <a:gd name="T12" fmla="*/ 0 w 151"/>
                <a:gd name="T13" fmla="*/ 2147483647 h 130"/>
                <a:gd name="T14" fmla="*/ 0 60000 65536"/>
                <a:gd name="T15" fmla="*/ 0 60000 65536"/>
                <a:gd name="T16" fmla="*/ 0 60000 65536"/>
                <a:gd name="T17" fmla="*/ 0 60000 65536"/>
                <a:gd name="T18" fmla="*/ 0 60000 65536"/>
                <a:gd name="T19" fmla="*/ 0 60000 65536"/>
                <a:gd name="T20" fmla="*/ 0 60000 65536"/>
                <a:gd name="T21" fmla="*/ 0 w 151"/>
                <a:gd name="T22" fmla="*/ 0 h 130"/>
                <a:gd name="T23" fmla="*/ 151 w 151"/>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 h="130">
                  <a:moveTo>
                    <a:pt x="0" y="101"/>
                  </a:moveTo>
                  <a:cubicBezTo>
                    <a:pt x="5" y="114"/>
                    <a:pt x="24" y="125"/>
                    <a:pt x="40" y="130"/>
                  </a:cubicBezTo>
                  <a:cubicBezTo>
                    <a:pt x="51" y="114"/>
                    <a:pt x="151" y="120"/>
                    <a:pt x="149" y="120"/>
                  </a:cubicBezTo>
                  <a:cubicBezTo>
                    <a:pt x="138" y="89"/>
                    <a:pt x="132" y="57"/>
                    <a:pt x="141" y="0"/>
                  </a:cubicBezTo>
                  <a:cubicBezTo>
                    <a:pt x="124" y="14"/>
                    <a:pt x="85" y="38"/>
                    <a:pt x="55" y="91"/>
                  </a:cubicBezTo>
                  <a:cubicBezTo>
                    <a:pt x="47" y="75"/>
                    <a:pt x="55" y="65"/>
                    <a:pt x="47" y="44"/>
                  </a:cubicBezTo>
                  <a:cubicBezTo>
                    <a:pt x="36" y="64"/>
                    <a:pt x="3" y="81"/>
                    <a:pt x="0" y="101"/>
                  </a:cubicBezTo>
                  <a:close/>
                </a:path>
              </a:pathLst>
            </a:custGeom>
            <a:grpFill/>
            <a:ln w="3175">
              <a:noFill/>
              <a:round/>
              <a:headEnd/>
              <a:tailEnd/>
            </a:ln>
          </p:spPr>
          <p:txBody>
            <a:bodyPr/>
            <a:lstStyle/>
            <a:p>
              <a:endParaRPr lang="nl-BE" sz="1200" dirty="0">
                <a:solidFill>
                  <a:srgbClr val="1F497D"/>
                </a:solidFill>
              </a:endParaRPr>
            </a:p>
          </p:txBody>
        </p:sp>
        <p:sp>
          <p:nvSpPr>
            <p:cNvPr id="314" name="Freeform 19">
              <a:extLst>
                <a:ext uri="{FF2B5EF4-FFF2-40B4-BE49-F238E27FC236}">
                  <a16:creationId xmlns:a16="http://schemas.microsoft.com/office/drawing/2014/main" id="{E2013215-572A-479C-B4C5-89F6D9DFF29E}"/>
                </a:ext>
              </a:extLst>
            </p:cNvPr>
            <p:cNvSpPr>
              <a:spLocks/>
            </p:cNvSpPr>
            <p:nvPr/>
          </p:nvSpPr>
          <p:spPr bwMode="auto">
            <a:xfrm>
              <a:off x="1725704" y="-1501715"/>
              <a:ext cx="145483" cy="128177"/>
            </a:xfrm>
            <a:custGeom>
              <a:avLst/>
              <a:gdLst>
                <a:gd name="T0" fmla="*/ 0 w 210"/>
                <a:gd name="T1" fmla="*/ 0 h 185"/>
                <a:gd name="T2" fmla="*/ 2147483647 w 210"/>
                <a:gd name="T3" fmla="*/ 2147483647 h 185"/>
                <a:gd name="T4" fmla="*/ 2147483647 w 210"/>
                <a:gd name="T5" fmla="*/ 2147483647 h 185"/>
                <a:gd name="T6" fmla="*/ 2147483647 w 210"/>
                <a:gd name="T7" fmla="*/ 2147483647 h 185"/>
                <a:gd name="T8" fmla="*/ 0 w 210"/>
                <a:gd name="T9" fmla="*/ 0 h 185"/>
                <a:gd name="T10" fmla="*/ 0 60000 65536"/>
                <a:gd name="T11" fmla="*/ 0 60000 65536"/>
                <a:gd name="T12" fmla="*/ 0 60000 65536"/>
                <a:gd name="T13" fmla="*/ 0 60000 65536"/>
                <a:gd name="T14" fmla="*/ 0 60000 65536"/>
                <a:gd name="T15" fmla="*/ 0 w 210"/>
                <a:gd name="T16" fmla="*/ 0 h 185"/>
                <a:gd name="T17" fmla="*/ 210 w 210"/>
                <a:gd name="T18" fmla="*/ 185 h 185"/>
              </a:gdLst>
              <a:ahLst/>
              <a:cxnLst>
                <a:cxn ang="T10">
                  <a:pos x="T0" y="T1"/>
                </a:cxn>
                <a:cxn ang="T11">
                  <a:pos x="T2" y="T3"/>
                </a:cxn>
                <a:cxn ang="T12">
                  <a:pos x="T4" y="T5"/>
                </a:cxn>
                <a:cxn ang="T13">
                  <a:pos x="T6" y="T7"/>
                </a:cxn>
                <a:cxn ang="T14">
                  <a:pos x="T8" y="T9"/>
                </a:cxn>
              </a:cxnLst>
              <a:rect l="T15" t="T16" r="T17" b="T18"/>
              <a:pathLst>
                <a:path w="210" h="185">
                  <a:moveTo>
                    <a:pt x="0" y="0"/>
                  </a:moveTo>
                  <a:cubicBezTo>
                    <a:pt x="5" y="121"/>
                    <a:pt x="76" y="185"/>
                    <a:pt x="87" y="180"/>
                  </a:cubicBezTo>
                  <a:cubicBezTo>
                    <a:pt x="114" y="182"/>
                    <a:pt x="123" y="154"/>
                    <a:pt x="210" y="153"/>
                  </a:cubicBezTo>
                  <a:cubicBezTo>
                    <a:pt x="170" y="122"/>
                    <a:pt x="111" y="55"/>
                    <a:pt x="101" y="32"/>
                  </a:cubicBezTo>
                  <a:cubicBezTo>
                    <a:pt x="81" y="29"/>
                    <a:pt x="53" y="29"/>
                    <a:pt x="0" y="0"/>
                  </a:cubicBezTo>
                  <a:close/>
                </a:path>
              </a:pathLst>
            </a:custGeom>
            <a:grpFill/>
            <a:ln w="3175">
              <a:noFill/>
              <a:round/>
              <a:headEnd/>
              <a:tailEnd/>
            </a:ln>
          </p:spPr>
          <p:txBody>
            <a:bodyPr/>
            <a:lstStyle/>
            <a:p>
              <a:endParaRPr lang="nl-BE" sz="1200" dirty="0">
                <a:solidFill>
                  <a:srgbClr val="1F497D"/>
                </a:solidFill>
              </a:endParaRPr>
            </a:p>
          </p:txBody>
        </p:sp>
        <p:sp>
          <p:nvSpPr>
            <p:cNvPr id="315" name="Freeform 20">
              <a:extLst>
                <a:ext uri="{FF2B5EF4-FFF2-40B4-BE49-F238E27FC236}">
                  <a16:creationId xmlns:a16="http://schemas.microsoft.com/office/drawing/2014/main" id="{3B7C4685-960C-4D80-865C-0DFFBFED50C2}"/>
                </a:ext>
              </a:extLst>
            </p:cNvPr>
            <p:cNvSpPr>
              <a:spLocks/>
            </p:cNvSpPr>
            <p:nvPr/>
          </p:nvSpPr>
          <p:spPr bwMode="auto">
            <a:xfrm>
              <a:off x="1403648" y="-1513447"/>
              <a:ext cx="344934" cy="111752"/>
            </a:xfrm>
            <a:custGeom>
              <a:avLst/>
              <a:gdLst>
                <a:gd name="T0" fmla="*/ 2147483647 w 498"/>
                <a:gd name="T1" fmla="*/ 2147483647 h 161"/>
                <a:gd name="T2" fmla="*/ 2147483647 w 498"/>
                <a:gd name="T3" fmla="*/ 2147483647 h 161"/>
                <a:gd name="T4" fmla="*/ 2147483647 w 498"/>
                <a:gd name="T5" fmla="*/ 2147483647 h 161"/>
                <a:gd name="T6" fmla="*/ 2147483647 w 498"/>
                <a:gd name="T7" fmla="*/ 2147483647 h 161"/>
                <a:gd name="T8" fmla="*/ 2147483647 w 498"/>
                <a:gd name="T9" fmla="*/ 2147483647 h 161"/>
                <a:gd name="T10" fmla="*/ 2147483647 w 498"/>
                <a:gd name="T11" fmla="*/ 2147483647 h 161"/>
                <a:gd name="T12" fmla="*/ 2147483647 w 498"/>
                <a:gd name="T13" fmla="*/ 2147483647 h 161"/>
                <a:gd name="T14" fmla="*/ 2147483647 w 498"/>
                <a:gd name="T15" fmla="*/ 2147483647 h 161"/>
                <a:gd name="T16" fmla="*/ 2147483647 w 498"/>
                <a:gd name="T17" fmla="*/ 2147483647 h 161"/>
                <a:gd name="T18" fmla="*/ 2147483647 w 498"/>
                <a:gd name="T19" fmla="*/ 2147483647 h 161"/>
                <a:gd name="T20" fmla="*/ 2147483647 w 498"/>
                <a:gd name="T21" fmla="*/ 2147483647 h 161"/>
                <a:gd name="T22" fmla="*/ 2147483647 w 498"/>
                <a:gd name="T23" fmla="*/ 2147483647 h 161"/>
                <a:gd name="T24" fmla="*/ 2147483647 w 498"/>
                <a:gd name="T25" fmla="*/ 2147483647 h 161"/>
                <a:gd name="T26" fmla="*/ 2147483647 w 498"/>
                <a:gd name="T27" fmla="*/ 2147483647 h 161"/>
                <a:gd name="T28" fmla="*/ 2147483647 w 498"/>
                <a:gd name="T29" fmla="*/ 2147483647 h 161"/>
                <a:gd name="T30" fmla="*/ 2147483647 w 498"/>
                <a:gd name="T31" fmla="*/ 2147483647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8"/>
                <a:gd name="T49" fmla="*/ 0 h 161"/>
                <a:gd name="T50" fmla="*/ 498 w 498"/>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8" h="161">
                  <a:moveTo>
                    <a:pt x="6" y="91"/>
                  </a:moveTo>
                  <a:cubicBezTo>
                    <a:pt x="0" y="55"/>
                    <a:pt x="15" y="39"/>
                    <a:pt x="92" y="30"/>
                  </a:cubicBezTo>
                  <a:cubicBezTo>
                    <a:pt x="158" y="11"/>
                    <a:pt x="144" y="5"/>
                    <a:pt x="185" y="3"/>
                  </a:cubicBezTo>
                  <a:cubicBezTo>
                    <a:pt x="232" y="0"/>
                    <a:pt x="253" y="49"/>
                    <a:pt x="457" y="77"/>
                  </a:cubicBezTo>
                  <a:cubicBezTo>
                    <a:pt x="458" y="99"/>
                    <a:pt x="470" y="125"/>
                    <a:pt x="498" y="161"/>
                  </a:cubicBezTo>
                  <a:cubicBezTo>
                    <a:pt x="430" y="146"/>
                    <a:pt x="395" y="119"/>
                    <a:pt x="358" y="109"/>
                  </a:cubicBezTo>
                  <a:cubicBezTo>
                    <a:pt x="340" y="107"/>
                    <a:pt x="347" y="139"/>
                    <a:pt x="330" y="148"/>
                  </a:cubicBezTo>
                  <a:cubicBezTo>
                    <a:pt x="321" y="131"/>
                    <a:pt x="332" y="92"/>
                    <a:pt x="319" y="89"/>
                  </a:cubicBezTo>
                  <a:cubicBezTo>
                    <a:pt x="243" y="66"/>
                    <a:pt x="243" y="66"/>
                    <a:pt x="243" y="66"/>
                  </a:cubicBezTo>
                  <a:cubicBezTo>
                    <a:pt x="237" y="100"/>
                    <a:pt x="253" y="120"/>
                    <a:pt x="270" y="157"/>
                  </a:cubicBezTo>
                  <a:cubicBezTo>
                    <a:pt x="228" y="154"/>
                    <a:pt x="217" y="119"/>
                    <a:pt x="221" y="64"/>
                  </a:cubicBezTo>
                  <a:cubicBezTo>
                    <a:pt x="185" y="67"/>
                    <a:pt x="164" y="65"/>
                    <a:pt x="165" y="68"/>
                  </a:cubicBezTo>
                  <a:cubicBezTo>
                    <a:pt x="154" y="76"/>
                    <a:pt x="108" y="144"/>
                    <a:pt x="116" y="159"/>
                  </a:cubicBezTo>
                  <a:cubicBezTo>
                    <a:pt x="95" y="153"/>
                    <a:pt x="88" y="143"/>
                    <a:pt x="87" y="122"/>
                  </a:cubicBezTo>
                  <a:cubicBezTo>
                    <a:pt x="85" y="113"/>
                    <a:pt x="111" y="95"/>
                    <a:pt x="131" y="65"/>
                  </a:cubicBezTo>
                  <a:cubicBezTo>
                    <a:pt x="88" y="60"/>
                    <a:pt x="49" y="74"/>
                    <a:pt x="6" y="91"/>
                  </a:cubicBezTo>
                  <a:close/>
                </a:path>
              </a:pathLst>
            </a:custGeom>
            <a:grpFill/>
            <a:ln w="3175">
              <a:noFill/>
              <a:round/>
              <a:headEnd/>
              <a:tailEnd/>
            </a:ln>
          </p:spPr>
          <p:txBody>
            <a:bodyPr/>
            <a:lstStyle/>
            <a:p>
              <a:endParaRPr lang="nl-BE" sz="1200" dirty="0">
                <a:solidFill>
                  <a:srgbClr val="1F497D"/>
                </a:solidFill>
              </a:endParaRPr>
            </a:p>
          </p:txBody>
        </p:sp>
        <p:sp>
          <p:nvSpPr>
            <p:cNvPr id="316" name="Freeform 21">
              <a:extLst>
                <a:ext uri="{FF2B5EF4-FFF2-40B4-BE49-F238E27FC236}">
                  <a16:creationId xmlns:a16="http://schemas.microsoft.com/office/drawing/2014/main" id="{73352A51-B092-4C5E-88F8-57FFC3E47B7A}"/>
                </a:ext>
              </a:extLst>
            </p:cNvPr>
            <p:cNvSpPr>
              <a:spLocks/>
            </p:cNvSpPr>
            <p:nvPr/>
          </p:nvSpPr>
          <p:spPr bwMode="auto">
            <a:xfrm>
              <a:off x="1811644" y="-1476783"/>
              <a:ext cx="241102" cy="167774"/>
            </a:xfrm>
            <a:custGeom>
              <a:avLst/>
              <a:gdLst>
                <a:gd name="T0" fmla="*/ 0 w 348"/>
                <a:gd name="T1" fmla="*/ 0 h 242"/>
                <a:gd name="T2" fmla="*/ 2147483647 w 348"/>
                <a:gd name="T3" fmla="*/ 2147483647 h 242"/>
                <a:gd name="T4" fmla="*/ 2147483647 w 348"/>
                <a:gd name="T5" fmla="*/ 2147483647 h 242"/>
                <a:gd name="T6" fmla="*/ 2147483647 w 348"/>
                <a:gd name="T7" fmla="*/ 2147483647 h 242"/>
                <a:gd name="T8" fmla="*/ 2147483647 w 348"/>
                <a:gd name="T9" fmla="*/ 2147483647 h 242"/>
                <a:gd name="T10" fmla="*/ 2147483647 w 348"/>
                <a:gd name="T11" fmla="*/ 2147483647 h 242"/>
                <a:gd name="T12" fmla="*/ 2147483647 w 348"/>
                <a:gd name="T13" fmla="*/ 2147483647 h 242"/>
                <a:gd name="T14" fmla="*/ 2147483647 w 348"/>
                <a:gd name="T15" fmla="*/ 2147483647 h 242"/>
                <a:gd name="T16" fmla="*/ 2147483647 w 348"/>
                <a:gd name="T17" fmla="*/ 2147483647 h 242"/>
                <a:gd name="T18" fmla="*/ 2147483647 w 348"/>
                <a:gd name="T19" fmla="*/ 2147483647 h 242"/>
                <a:gd name="T20" fmla="*/ 0 w 348"/>
                <a:gd name="T21" fmla="*/ 0 h 2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8"/>
                <a:gd name="T34" fmla="*/ 0 h 242"/>
                <a:gd name="T35" fmla="*/ 348 w 348"/>
                <a:gd name="T36" fmla="*/ 242 h 2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8" h="242">
                  <a:moveTo>
                    <a:pt x="0" y="0"/>
                  </a:moveTo>
                  <a:cubicBezTo>
                    <a:pt x="112" y="145"/>
                    <a:pt x="187" y="157"/>
                    <a:pt x="218" y="204"/>
                  </a:cubicBezTo>
                  <a:cubicBezTo>
                    <a:pt x="230" y="223"/>
                    <a:pt x="245" y="238"/>
                    <a:pt x="254" y="240"/>
                  </a:cubicBezTo>
                  <a:cubicBezTo>
                    <a:pt x="279" y="242"/>
                    <a:pt x="313" y="241"/>
                    <a:pt x="329" y="239"/>
                  </a:cubicBezTo>
                  <a:cubicBezTo>
                    <a:pt x="348" y="214"/>
                    <a:pt x="327" y="197"/>
                    <a:pt x="323" y="178"/>
                  </a:cubicBezTo>
                  <a:cubicBezTo>
                    <a:pt x="322" y="147"/>
                    <a:pt x="337" y="132"/>
                    <a:pt x="331" y="107"/>
                  </a:cubicBezTo>
                  <a:cubicBezTo>
                    <a:pt x="313" y="119"/>
                    <a:pt x="295" y="134"/>
                    <a:pt x="267" y="131"/>
                  </a:cubicBezTo>
                  <a:cubicBezTo>
                    <a:pt x="271" y="102"/>
                    <a:pt x="296" y="103"/>
                    <a:pt x="290" y="74"/>
                  </a:cubicBezTo>
                  <a:cubicBezTo>
                    <a:pt x="313" y="48"/>
                    <a:pt x="307" y="34"/>
                    <a:pt x="308" y="23"/>
                  </a:cubicBezTo>
                  <a:cubicBezTo>
                    <a:pt x="179" y="38"/>
                    <a:pt x="131" y="2"/>
                    <a:pt x="106" y="5"/>
                  </a:cubicBezTo>
                  <a:cubicBezTo>
                    <a:pt x="88" y="6"/>
                    <a:pt x="44" y="11"/>
                    <a:pt x="0" y="0"/>
                  </a:cubicBezTo>
                  <a:close/>
                </a:path>
              </a:pathLst>
            </a:custGeom>
            <a:grpFill/>
            <a:ln w="3175">
              <a:noFill/>
              <a:round/>
              <a:headEnd/>
              <a:tailEnd/>
            </a:ln>
          </p:spPr>
          <p:txBody>
            <a:bodyPr/>
            <a:lstStyle/>
            <a:p>
              <a:endParaRPr lang="nl-BE" sz="1200" dirty="0">
                <a:solidFill>
                  <a:srgbClr val="1F497D"/>
                </a:solidFill>
              </a:endParaRPr>
            </a:p>
          </p:txBody>
        </p:sp>
        <p:sp>
          <p:nvSpPr>
            <p:cNvPr id="317" name="Freeform 22">
              <a:extLst>
                <a:ext uri="{FF2B5EF4-FFF2-40B4-BE49-F238E27FC236}">
                  <a16:creationId xmlns:a16="http://schemas.microsoft.com/office/drawing/2014/main" id="{7BB70706-96B6-43C0-9018-688293E5F6FE}"/>
                </a:ext>
              </a:extLst>
            </p:cNvPr>
            <p:cNvSpPr>
              <a:spLocks/>
            </p:cNvSpPr>
            <p:nvPr/>
          </p:nvSpPr>
          <p:spPr bwMode="auto">
            <a:xfrm>
              <a:off x="1733917" y="-1320742"/>
              <a:ext cx="284219" cy="258408"/>
            </a:xfrm>
            <a:custGeom>
              <a:avLst/>
              <a:gdLst>
                <a:gd name="T0" fmla="*/ 2147483647 w 410"/>
                <a:gd name="T1" fmla="*/ 0 h 373"/>
                <a:gd name="T2" fmla="*/ 2147483647 w 410"/>
                <a:gd name="T3" fmla="*/ 2147483647 h 373"/>
                <a:gd name="T4" fmla="*/ 2147483647 w 410"/>
                <a:gd name="T5" fmla="*/ 2147483647 h 373"/>
                <a:gd name="T6" fmla="*/ 0 w 410"/>
                <a:gd name="T7" fmla="*/ 2147483647 h 373"/>
                <a:gd name="T8" fmla="*/ 2147483647 w 410"/>
                <a:gd name="T9" fmla="*/ 2147483647 h 373"/>
                <a:gd name="T10" fmla="*/ 2147483647 w 410"/>
                <a:gd name="T11" fmla="*/ 2147483647 h 373"/>
                <a:gd name="T12" fmla="*/ 2147483647 w 410"/>
                <a:gd name="T13" fmla="*/ 2147483647 h 373"/>
                <a:gd name="T14" fmla="*/ 2147483647 w 410"/>
                <a:gd name="T15" fmla="*/ 2147483647 h 373"/>
                <a:gd name="T16" fmla="*/ 2147483647 w 410"/>
                <a:gd name="T17" fmla="*/ 2147483647 h 373"/>
                <a:gd name="T18" fmla="*/ 2147483647 w 410"/>
                <a:gd name="T19" fmla="*/ 2147483647 h 373"/>
                <a:gd name="T20" fmla="*/ 2147483647 w 410"/>
                <a:gd name="T21" fmla="*/ 2147483647 h 373"/>
                <a:gd name="T22" fmla="*/ 2147483647 w 410"/>
                <a:gd name="T23" fmla="*/ 2147483647 h 373"/>
                <a:gd name="T24" fmla="*/ 2147483647 w 410"/>
                <a:gd name="T25" fmla="*/ 2147483647 h 373"/>
                <a:gd name="T26" fmla="*/ 2147483647 w 410"/>
                <a:gd name="T27" fmla="*/ 2147483647 h 373"/>
                <a:gd name="T28" fmla="*/ 2147483647 w 410"/>
                <a:gd name="T29" fmla="*/ 2147483647 h 373"/>
                <a:gd name="T30" fmla="*/ 2147483647 w 410"/>
                <a:gd name="T31" fmla="*/ 2147483647 h 373"/>
                <a:gd name="T32" fmla="*/ 2147483647 w 410"/>
                <a:gd name="T33" fmla="*/ 2147483647 h 373"/>
                <a:gd name="T34" fmla="*/ 2147483647 w 410"/>
                <a:gd name="T35" fmla="*/ 2147483647 h 373"/>
                <a:gd name="T36" fmla="*/ 2147483647 w 410"/>
                <a:gd name="T37" fmla="*/ 2147483647 h 373"/>
                <a:gd name="T38" fmla="*/ 2147483647 w 410"/>
                <a:gd name="T39" fmla="*/ 2147483647 h 373"/>
                <a:gd name="T40" fmla="*/ 2147483647 w 410"/>
                <a:gd name="T41" fmla="*/ 0 h 3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0"/>
                <a:gd name="T64" fmla="*/ 0 h 373"/>
                <a:gd name="T65" fmla="*/ 410 w 410"/>
                <a:gd name="T66" fmla="*/ 373 h 3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0" h="373">
                  <a:moveTo>
                    <a:pt x="320" y="0"/>
                  </a:moveTo>
                  <a:cubicBezTo>
                    <a:pt x="258" y="149"/>
                    <a:pt x="198" y="206"/>
                    <a:pt x="165" y="239"/>
                  </a:cubicBezTo>
                  <a:cubicBezTo>
                    <a:pt x="148" y="255"/>
                    <a:pt x="89" y="240"/>
                    <a:pt x="58" y="242"/>
                  </a:cubicBezTo>
                  <a:cubicBezTo>
                    <a:pt x="2" y="245"/>
                    <a:pt x="4" y="272"/>
                    <a:pt x="0" y="293"/>
                  </a:cubicBezTo>
                  <a:cubicBezTo>
                    <a:pt x="32" y="289"/>
                    <a:pt x="40" y="271"/>
                    <a:pt x="62" y="272"/>
                  </a:cubicBezTo>
                  <a:cubicBezTo>
                    <a:pt x="92" y="276"/>
                    <a:pt x="107" y="274"/>
                    <a:pt x="130" y="276"/>
                  </a:cubicBezTo>
                  <a:cubicBezTo>
                    <a:pt x="147" y="271"/>
                    <a:pt x="155" y="273"/>
                    <a:pt x="167" y="271"/>
                  </a:cubicBezTo>
                  <a:cubicBezTo>
                    <a:pt x="166" y="286"/>
                    <a:pt x="118" y="310"/>
                    <a:pt x="93" y="330"/>
                  </a:cubicBezTo>
                  <a:cubicBezTo>
                    <a:pt x="80" y="350"/>
                    <a:pt x="91" y="367"/>
                    <a:pt x="97" y="373"/>
                  </a:cubicBezTo>
                  <a:cubicBezTo>
                    <a:pt x="111" y="362"/>
                    <a:pt x="113" y="363"/>
                    <a:pt x="128" y="358"/>
                  </a:cubicBezTo>
                  <a:cubicBezTo>
                    <a:pt x="129" y="323"/>
                    <a:pt x="162" y="322"/>
                    <a:pt x="185" y="292"/>
                  </a:cubicBezTo>
                  <a:cubicBezTo>
                    <a:pt x="214" y="309"/>
                    <a:pt x="236" y="296"/>
                    <a:pt x="254" y="282"/>
                  </a:cubicBezTo>
                  <a:cubicBezTo>
                    <a:pt x="268" y="290"/>
                    <a:pt x="282" y="331"/>
                    <a:pt x="321" y="359"/>
                  </a:cubicBezTo>
                  <a:cubicBezTo>
                    <a:pt x="331" y="342"/>
                    <a:pt x="327" y="337"/>
                    <a:pt x="327" y="326"/>
                  </a:cubicBezTo>
                  <a:cubicBezTo>
                    <a:pt x="305" y="312"/>
                    <a:pt x="281" y="288"/>
                    <a:pt x="269" y="256"/>
                  </a:cubicBezTo>
                  <a:cubicBezTo>
                    <a:pt x="258" y="209"/>
                    <a:pt x="280" y="183"/>
                    <a:pt x="292" y="167"/>
                  </a:cubicBezTo>
                  <a:cubicBezTo>
                    <a:pt x="316" y="189"/>
                    <a:pt x="326" y="198"/>
                    <a:pt x="363" y="190"/>
                  </a:cubicBezTo>
                  <a:cubicBezTo>
                    <a:pt x="332" y="174"/>
                    <a:pt x="316" y="167"/>
                    <a:pt x="308" y="148"/>
                  </a:cubicBezTo>
                  <a:cubicBezTo>
                    <a:pt x="322" y="130"/>
                    <a:pt x="358" y="88"/>
                    <a:pt x="410" y="40"/>
                  </a:cubicBezTo>
                  <a:cubicBezTo>
                    <a:pt x="385" y="36"/>
                    <a:pt x="361" y="37"/>
                    <a:pt x="350" y="31"/>
                  </a:cubicBezTo>
                  <a:cubicBezTo>
                    <a:pt x="338" y="26"/>
                    <a:pt x="330" y="10"/>
                    <a:pt x="320" y="0"/>
                  </a:cubicBezTo>
                  <a:close/>
                </a:path>
              </a:pathLst>
            </a:custGeom>
            <a:grpFill/>
            <a:ln w="3175">
              <a:noFill/>
              <a:round/>
              <a:headEnd/>
              <a:tailEnd/>
            </a:ln>
          </p:spPr>
          <p:txBody>
            <a:bodyPr/>
            <a:lstStyle/>
            <a:p>
              <a:endParaRPr lang="nl-BE" sz="1200" dirty="0">
                <a:solidFill>
                  <a:srgbClr val="1F497D"/>
                </a:solidFill>
              </a:endParaRPr>
            </a:p>
          </p:txBody>
        </p:sp>
        <p:sp>
          <p:nvSpPr>
            <p:cNvPr id="318" name="Freeform 23">
              <a:extLst>
                <a:ext uri="{FF2B5EF4-FFF2-40B4-BE49-F238E27FC236}">
                  <a16:creationId xmlns:a16="http://schemas.microsoft.com/office/drawing/2014/main" id="{F5692DE9-6DE2-46E9-8F41-A32F3ADBED3F}"/>
                </a:ext>
              </a:extLst>
            </p:cNvPr>
            <p:cNvSpPr>
              <a:spLocks/>
            </p:cNvSpPr>
            <p:nvPr/>
          </p:nvSpPr>
          <p:spPr bwMode="auto">
            <a:xfrm>
              <a:off x="1691680" y="-2092738"/>
              <a:ext cx="48690" cy="28451"/>
            </a:xfrm>
            <a:custGeom>
              <a:avLst/>
              <a:gdLst>
                <a:gd name="T0" fmla="*/ 0 w 70"/>
                <a:gd name="T1" fmla="*/ 2147483647 h 41"/>
                <a:gd name="T2" fmla="*/ 2147483647 w 70"/>
                <a:gd name="T3" fmla="*/ 0 h 41"/>
                <a:gd name="T4" fmla="*/ 2147483647 w 70"/>
                <a:gd name="T5" fmla="*/ 2147483647 h 41"/>
                <a:gd name="T6" fmla="*/ 0 w 70"/>
                <a:gd name="T7" fmla="*/ 2147483647 h 41"/>
                <a:gd name="T8" fmla="*/ 0 60000 65536"/>
                <a:gd name="T9" fmla="*/ 0 60000 65536"/>
                <a:gd name="T10" fmla="*/ 0 60000 65536"/>
                <a:gd name="T11" fmla="*/ 0 60000 65536"/>
                <a:gd name="T12" fmla="*/ 0 w 70"/>
                <a:gd name="T13" fmla="*/ 0 h 41"/>
                <a:gd name="T14" fmla="*/ 70 w 70"/>
                <a:gd name="T15" fmla="*/ 41 h 41"/>
              </a:gdLst>
              <a:ahLst/>
              <a:cxnLst>
                <a:cxn ang="T8">
                  <a:pos x="T0" y="T1"/>
                </a:cxn>
                <a:cxn ang="T9">
                  <a:pos x="T2" y="T3"/>
                </a:cxn>
                <a:cxn ang="T10">
                  <a:pos x="T4" y="T5"/>
                </a:cxn>
                <a:cxn ang="T11">
                  <a:pos x="T6" y="T7"/>
                </a:cxn>
              </a:cxnLst>
              <a:rect l="T12" t="T13" r="T14" b="T15"/>
              <a:pathLst>
                <a:path w="70" h="41">
                  <a:moveTo>
                    <a:pt x="0" y="41"/>
                  </a:moveTo>
                  <a:cubicBezTo>
                    <a:pt x="4" y="28"/>
                    <a:pt x="26" y="15"/>
                    <a:pt x="52" y="0"/>
                  </a:cubicBezTo>
                  <a:cubicBezTo>
                    <a:pt x="61" y="9"/>
                    <a:pt x="62" y="15"/>
                    <a:pt x="70" y="22"/>
                  </a:cubicBezTo>
                  <a:cubicBezTo>
                    <a:pt x="46" y="28"/>
                    <a:pt x="24" y="35"/>
                    <a:pt x="0" y="41"/>
                  </a:cubicBezTo>
                  <a:close/>
                </a:path>
              </a:pathLst>
            </a:custGeom>
            <a:grpFill/>
            <a:ln w="3175">
              <a:noFill/>
              <a:round/>
              <a:headEnd/>
              <a:tailEnd/>
            </a:ln>
          </p:spPr>
          <p:txBody>
            <a:bodyPr/>
            <a:lstStyle/>
            <a:p>
              <a:endParaRPr lang="nl-BE" sz="1200" dirty="0">
                <a:solidFill>
                  <a:srgbClr val="1F497D"/>
                </a:solidFill>
              </a:endParaRPr>
            </a:p>
          </p:txBody>
        </p:sp>
        <p:sp>
          <p:nvSpPr>
            <p:cNvPr id="319" name="Freeform 24">
              <a:extLst>
                <a:ext uri="{FF2B5EF4-FFF2-40B4-BE49-F238E27FC236}">
                  <a16:creationId xmlns:a16="http://schemas.microsoft.com/office/drawing/2014/main" id="{BDC2E9F7-CBAD-451C-B071-2741428D9AD8}"/>
                </a:ext>
              </a:extLst>
            </p:cNvPr>
            <p:cNvSpPr>
              <a:spLocks/>
            </p:cNvSpPr>
            <p:nvPr/>
          </p:nvSpPr>
          <p:spPr bwMode="auto">
            <a:xfrm>
              <a:off x="1694613" y="-2071912"/>
              <a:ext cx="70688" cy="26398"/>
            </a:xfrm>
            <a:custGeom>
              <a:avLst/>
              <a:gdLst>
                <a:gd name="T0" fmla="*/ 0 w 102"/>
                <a:gd name="T1" fmla="*/ 2147483647 h 38"/>
                <a:gd name="T2" fmla="*/ 2147483647 w 102"/>
                <a:gd name="T3" fmla="*/ 0 h 38"/>
                <a:gd name="T4" fmla="*/ 2147483647 w 102"/>
                <a:gd name="T5" fmla="*/ 2147483647 h 38"/>
                <a:gd name="T6" fmla="*/ 2147483647 w 102"/>
                <a:gd name="T7" fmla="*/ 2147483647 h 38"/>
                <a:gd name="T8" fmla="*/ 2147483647 w 102"/>
                <a:gd name="T9" fmla="*/ 2147483647 h 38"/>
                <a:gd name="T10" fmla="*/ 0 w 102"/>
                <a:gd name="T11" fmla="*/ 2147483647 h 38"/>
                <a:gd name="T12" fmla="*/ 0 60000 65536"/>
                <a:gd name="T13" fmla="*/ 0 60000 65536"/>
                <a:gd name="T14" fmla="*/ 0 60000 65536"/>
                <a:gd name="T15" fmla="*/ 0 60000 65536"/>
                <a:gd name="T16" fmla="*/ 0 60000 65536"/>
                <a:gd name="T17" fmla="*/ 0 60000 65536"/>
                <a:gd name="T18" fmla="*/ 0 w 102"/>
                <a:gd name="T19" fmla="*/ 0 h 38"/>
                <a:gd name="T20" fmla="*/ 102 w 102"/>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102" h="38">
                  <a:moveTo>
                    <a:pt x="0" y="20"/>
                  </a:moveTo>
                  <a:cubicBezTo>
                    <a:pt x="26" y="13"/>
                    <a:pt x="51" y="9"/>
                    <a:pt x="73" y="0"/>
                  </a:cubicBezTo>
                  <a:cubicBezTo>
                    <a:pt x="83" y="11"/>
                    <a:pt x="89" y="22"/>
                    <a:pt x="102" y="30"/>
                  </a:cubicBezTo>
                  <a:cubicBezTo>
                    <a:pt x="93" y="33"/>
                    <a:pt x="86" y="36"/>
                    <a:pt x="76" y="38"/>
                  </a:cubicBezTo>
                  <a:cubicBezTo>
                    <a:pt x="73" y="38"/>
                    <a:pt x="65" y="36"/>
                    <a:pt x="64" y="25"/>
                  </a:cubicBezTo>
                  <a:cubicBezTo>
                    <a:pt x="36" y="27"/>
                    <a:pt x="3" y="22"/>
                    <a:pt x="0" y="20"/>
                  </a:cubicBezTo>
                  <a:close/>
                </a:path>
              </a:pathLst>
            </a:custGeom>
            <a:grpFill/>
            <a:ln w="3175">
              <a:noFill/>
              <a:round/>
              <a:headEnd/>
              <a:tailEnd/>
            </a:ln>
          </p:spPr>
          <p:txBody>
            <a:bodyPr/>
            <a:lstStyle/>
            <a:p>
              <a:endParaRPr lang="nl-BE" sz="1200" dirty="0">
                <a:solidFill>
                  <a:srgbClr val="1F497D"/>
                </a:solidFill>
              </a:endParaRPr>
            </a:p>
          </p:txBody>
        </p:sp>
        <p:sp>
          <p:nvSpPr>
            <p:cNvPr id="320" name="Freeform 25">
              <a:extLst>
                <a:ext uri="{FF2B5EF4-FFF2-40B4-BE49-F238E27FC236}">
                  <a16:creationId xmlns:a16="http://schemas.microsoft.com/office/drawing/2014/main" id="{542FF3BD-24F3-47C7-8CCE-A69ABCF1244F}"/>
                </a:ext>
              </a:extLst>
            </p:cNvPr>
            <p:cNvSpPr>
              <a:spLocks noEditPoints="1"/>
            </p:cNvSpPr>
            <p:nvPr/>
          </p:nvSpPr>
          <p:spPr bwMode="auto">
            <a:xfrm>
              <a:off x="1739490" y="-2129401"/>
              <a:ext cx="143429" cy="82421"/>
            </a:xfrm>
            <a:custGeom>
              <a:avLst/>
              <a:gdLst>
                <a:gd name="T0" fmla="*/ 2147483647 w 207"/>
                <a:gd name="T1" fmla="*/ 2147483647 h 119"/>
                <a:gd name="T2" fmla="*/ 2147483647 w 207"/>
                <a:gd name="T3" fmla="*/ 2147483647 h 119"/>
                <a:gd name="T4" fmla="*/ 0 w 207"/>
                <a:gd name="T5" fmla="*/ 2147483647 h 119"/>
                <a:gd name="T6" fmla="*/ 2147483647 w 207"/>
                <a:gd name="T7" fmla="*/ 2147483647 h 119"/>
                <a:gd name="T8" fmla="*/ 2147483647 w 207"/>
                <a:gd name="T9" fmla="*/ 2147483647 h 119"/>
                <a:gd name="T10" fmla="*/ 2147483647 w 207"/>
                <a:gd name="T11" fmla="*/ 2147483647 h 119"/>
                <a:gd name="T12" fmla="*/ 2147483647 w 207"/>
                <a:gd name="T13" fmla="*/ 2147483647 h 119"/>
                <a:gd name="T14" fmla="*/ 2147483647 w 207"/>
                <a:gd name="T15" fmla="*/ 2147483647 h 119"/>
                <a:gd name="T16" fmla="*/ 2147483647 w 207"/>
                <a:gd name="T17" fmla="*/ 2147483647 h 119"/>
                <a:gd name="T18" fmla="*/ 2147483647 w 207"/>
                <a:gd name="T19" fmla="*/ 2147483647 h 119"/>
                <a:gd name="T20" fmla="*/ 2147483647 w 207"/>
                <a:gd name="T21" fmla="*/ 2147483647 h 119"/>
                <a:gd name="T22" fmla="*/ 2147483647 w 207"/>
                <a:gd name="T23" fmla="*/ 2147483647 h 119"/>
                <a:gd name="T24" fmla="*/ 2147483647 w 207"/>
                <a:gd name="T25" fmla="*/ 2147483647 h 1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7"/>
                <a:gd name="T40" fmla="*/ 0 h 119"/>
                <a:gd name="T41" fmla="*/ 207 w 207"/>
                <a:gd name="T42" fmla="*/ 119 h 1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7" h="119">
                  <a:moveTo>
                    <a:pt x="86" y="1"/>
                  </a:moveTo>
                  <a:cubicBezTo>
                    <a:pt x="78" y="0"/>
                    <a:pt x="68" y="3"/>
                    <a:pt x="53" y="10"/>
                  </a:cubicBezTo>
                  <a:cubicBezTo>
                    <a:pt x="37" y="19"/>
                    <a:pt x="15" y="39"/>
                    <a:pt x="0" y="47"/>
                  </a:cubicBezTo>
                  <a:cubicBezTo>
                    <a:pt x="11" y="63"/>
                    <a:pt x="37" y="97"/>
                    <a:pt x="50" y="107"/>
                  </a:cubicBezTo>
                  <a:cubicBezTo>
                    <a:pt x="66" y="84"/>
                    <a:pt x="89" y="71"/>
                    <a:pt x="100" y="58"/>
                  </a:cubicBezTo>
                  <a:cubicBezTo>
                    <a:pt x="115" y="48"/>
                    <a:pt x="133" y="67"/>
                    <a:pt x="145" y="75"/>
                  </a:cubicBezTo>
                  <a:cubicBezTo>
                    <a:pt x="178" y="97"/>
                    <a:pt x="190" y="109"/>
                    <a:pt x="207" y="119"/>
                  </a:cubicBezTo>
                  <a:cubicBezTo>
                    <a:pt x="205" y="67"/>
                    <a:pt x="180" y="13"/>
                    <a:pt x="129" y="13"/>
                  </a:cubicBezTo>
                  <a:cubicBezTo>
                    <a:pt x="107" y="13"/>
                    <a:pt x="102" y="1"/>
                    <a:pt x="86" y="1"/>
                  </a:cubicBezTo>
                  <a:close/>
                  <a:moveTo>
                    <a:pt x="54" y="31"/>
                  </a:moveTo>
                  <a:cubicBezTo>
                    <a:pt x="70" y="30"/>
                    <a:pt x="63" y="43"/>
                    <a:pt x="69" y="52"/>
                  </a:cubicBezTo>
                  <a:cubicBezTo>
                    <a:pt x="75" y="60"/>
                    <a:pt x="62" y="67"/>
                    <a:pt x="53" y="59"/>
                  </a:cubicBezTo>
                  <a:cubicBezTo>
                    <a:pt x="46" y="52"/>
                    <a:pt x="46" y="37"/>
                    <a:pt x="54" y="31"/>
                  </a:cubicBezTo>
                  <a:close/>
                </a:path>
              </a:pathLst>
            </a:custGeom>
            <a:grpFill/>
            <a:ln w="3175">
              <a:noFill/>
              <a:round/>
              <a:headEnd/>
              <a:tailEnd/>
            </a:ln>
          </p:spPr>
          <p:txBody>
            <a:bodyPr/>
            <a:lstStyle/>
            <a:p>
              <a:endParaRPr lang="nl-BE" sz="1200" dirty="0">
                <a:solidFill>
                  <a:srgbClr val="1F497D"/>
                </a:solidFill>
              </a:endParaRPr>
            </a:p>
          </p:txBody>
        </p:sp>
        <p:sp>
          <p:nvSpPr>
            <p:cNvPr id="321" name="Freeform 26">
              <a:extLst>
                <a:ext uri="{FF2B5EF4-FFF2-40B4-BE49-F238E27FC236}">
                  <a16:creationId xmlns:a16="http://schemas.microsoft.com/office/drawing/2014/main" id="{50965544-E2CF-4B60-BBFA-820696591A16}"/>
                </a:ext>
              </a:extLst>
            </p:cNvPr>
            <p:cNvSpPr>
              <a:spLocks/>
            </p:cNvSpPr>
            <p:nvPr/>
          </p:nvSpPr>
          <p:spPr bwMode="auto">
            <a:xfrm>
              <a:off x="1695200" y="-2259632"/>
              <a:ext cx="223210" cy="162788"/>
            </a:xfrm>
            <a:custGeom>
              <a:avLst/>
              <a:gdLst>
                <a:gd name="T0" fmla="*/ 2147483647 w 322"/>
                <a:gd name="T1" fmla="*/ 2147483647 h 235"/>
                <a:gd name="T2" fmla="*/ 2147483647 w 322"/>
                <a:gd name="T3" fmla="*/ 2147483647 h 235"/>
                <a:gd name="T4" fmla="*/ 0 w 322"/>
                <a:gd name="T5" fmla="*/ 2147483647 h 235"/>
                <a:gd name="T6" fmla="*/ 2147483647 w 322"/>
                <a:gd name="T7" fmla="*/ 2147483647 h 235"/>
                <a:gd name="T8" fmla="*/ 2147483647 w 322"/>
                <a:gd name="T9" fmla="*/ 2147483647 h 235"/>
                <a:gd name="T10" fmla="*/ 2147483647 w 322"/>
                <a:gd name="T11" fmla="*/ 2147483647 h 235"/>
                <a:gd name="T12" fmla="*/ 2147483647 w 322"/>
                <a:gd name="T13" fmla="*/ 2147483647 h 235"/>
                <a:gd name="T14" fmla="*/ 2147483647 w 322"/>
                <a:gd name="T15" fmla="*/ 2147483647 h 235"/>
                <a:gd name="T16" fmla="*/ 2147483647 w 322"/>
                <a:gd name="T17" fmla="*/ 2147483647 h 235"/>
                <a:gd name="T18" fmla="*/ 2147483647 w 322"/>
                <a:gd name="T19" fmla="*/ 2147483647 h 235"/>
                <a:gd name="T20" fmla="*/ 2147483647 w 322"/>
                <a:gd name="T21" fmla="*/ 2147483647 h 235"/>
                <a:gd name="T22" fmla="*/ 2147483647 w 322"/>
                <a:gd name="T23" fmla="*/ 2147483647 h 235"/>
                <a:gd name="T24" fmla="*/ 2147483647 w 322"/>
                <a:gd name="T25" fmla="*/ 2147483647 h 235"/>
                <a:gd name="T26" fmla="*/ 2147483647 w 322"/>
                <a:gd name="T27" fmla="*/ 2147483647 h 235"/>
                <a:gd name="T28" fmla="*/ 2147483647 w 322"/>
                <a:gd name="T29" fmla="*/ 2147483647 h 235"/>
                <a:gd name="T30" fmla="*/ 2147483647 w 322"/>
                <a:gd name="T31" fmla="*/ 2147483647 h 235"/>
                <a:gd name="T32" fmla="*/ 2147483647 w 322"/>
                <a:gd name="T33" fmla="*/ 2147483647 h 235"/>
                <a:gd name="T34" fmla="*/ 2147483647 w 322"/>
                <a:gd name="T35" fmla="*/ 2147483647 h 2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2"/>
                <a:gd name="T55" fmla="*/ 0 h 235"/>
                <a:gd name="T56" fmla="*/ 322 w 322"/>
                <a:gd name="T57" fmla="*/ 235 h 2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2" h="235">
                  <a:moveTo>
                    <a:pt x="51" y="227"/>
                  </a:moveTo>
                  <a:cubicBezTo>
                    <a:pt x="35" y="234"/>
                    <a:pt x="23" y="235"/>
                    <a:pt x="16" y="230"/>
                  </a:cubicBezTo>
                  <a:cubicBezTo>
                    <a:pt x="8" y="221"/>
                    <a:pt x="3" y="214"/>
                    <a:pt x="0" y="189"/>
                  </a:cubicBezTo>
                  <a:cubicBezTo>
                    <a:pt x="9" y="158"/>
                    <a:pt x="31" y="136"/>
                    <a:pt x="57" y="99"/>
                  </a:cubicBezTo>
                  <a:cubicBezTo>
                    <a:pt x="62" y="95"/>
                    <a:pt x="74" y="111"/>
                    <a:pt x="89" y="120"/>
                  </a:cubicBezTo>
                  <a:cubicBezTo>
                    <a:pt x="85" y="92"/>
                    <a:pt x="88" y="84"/>
                    <a:pt x="95" y="73"/>
                  </a:cubicBezTo>
                  <a:cubicBezTo>
                    <a:pt x="104" y="57"/>
                    <a:pt x="124" y="27"/>
                    <a:pt x="129" y="32"/>
                  </a:cubicBezTo>
                  <a:cubicBezTo>
                    <a:pt x="138" y="47"/>
                    <a:pt x="128" y="81"/>
                    <a:pt x="138" y="79"/>
                  </a:cubicBezTo>
                  <a:cubicBezTo>
                    <a:pt x="159" y="80"/>
                    <a:pt x="156" y="15"/>
                    <a:pt x="200" y="3"/>
                  </a:cubicBezTo>
                  <a:cubicBezTo>
                    <a:pt x="210" y="0"/>
                    <a:pt x="189" y="60"/>
                    <a:pt x="202" y="60"/>
                  </a:cubicBezTo>
                  <a:cubicBezTo>
                    <a:pt x="232" y="66"/>
                    <a:pt x="239" y="0"/>
                    <a:pt x="267" y="9"/>
                  </a:cubicBezTo>
                  <a:cubicBezTo>
                    <a:pt x="291" y="11"/>
                    <a:pt x="321" y="69"/>
                    <a:pt x="321" y="85"/>
                  </a:cubicBezTo>
                  <a:cubicBezTo>
                    <a:pt x="322" y="122"/>
                    <a:pt x="302" y="159"/>
                    <a:pt x="285" y="166"/>
                  </a:cubicBezTo>
                  <a:cubicBezTo>
                    <a:pt x="254" y="182"/>
                    <a:pt x="227" y="194"/>
                    <a:pt x="184" y="187"/>
                  </a:cubicBezTo>
                  <a:cubicBezTo>
                    <a:pt x="188" y="161"/>
                    <a:pt x="136" y="173"/>
                    <a:pt x="127" y="179"/>
                  </a:cubicBezTo>
                  <a:cubicBezTo>
                    <a:pt x="113" y="185"/>
                    <a:pt x="109" y="189"/>
                    <a:pt x="96" y="197"/>
                  </a:cubicBezTo>
                  <a:cubicBezTo>
                    <a:pt x="91" y="192"/>
                    <a:pt x="85" y="173"/>
                    <a:pt x="80" y="180"/>
                  </a:cubicBezTo>
                  <a:cubicBezTo>
                    <a:pt x="78" y="204"/>
                    <a:pt x="70" y="216"/>
                    <a:pt x="51" y="227"/>
                  </a:cubicBezTo>
                  <a:close/>
                </a:path>
              </a:pathLst>
            </a:custGeom>
            <a:grpFill/>
            <a:ln w="3175">
              <a:noFill/>
              <a:round/>
              <a:headEnd/>
              <a:tailEnd/>
            </a:ln>
          </p:spPr>
          <p:txBody>
            <a:bodyPr/>
            <a:lstStyle/>
            <a:p>
              <a:endParaRPr lang="nl-BE" sz="1200" dirty="0">
                <a:solidFill>
                  <a:srgbClr val="1F497D"/>
                </a:solidFill>
              </a:endParaRPr>
            </a:p>
          </p:txBody>
        </p:sp>
        <p:sp>
          <p:nvSpPr>
            <p:cNvPr id="322" name="Freeform 27">
              <a:extLst>
                <a:ext uri="{FF2B5EF4-FFF2-40B4-BE49-F238E27FC236}">
                  <a16:creationId xmlns:a16="http://schemas.microsoft.com/office/drawing/2014/main" id="{5DCFDC75-FEA3-4620-BB51-8304A335D33C}"/>
                </a:ext>
              </a:extLst>
            </p:cNvPr>
            <p:cNvSpPr>
              <a:spLocks/>
            </p:cNvSpPr>
            <p:nvPr/>
          </p:nvSpPr>
          <p:spPr bwMode="auto">
            <a:xfrm>
              <a:off x="1782607" y="-1582082"/>
              <a:ext cx="252248" cy="115858"/>
            </a:xfrm>
            <a:custGeom>
              <a:avLst/>
              <a:gdLst>
                <a:gd name="T0" fmla="*/ 0 w 364"/>
                <a:gd name="T1" fmla="*/ 2147483647 h 167"/>
                <a:gd name="T2" fmla="*/ 2147483647 w 364"/>
                <a:gd name="T3" fmla="*/ 2147483647 h 167"/>
                <a:gd name="T4" fmla="*/ 2147483647 w 364"/>
                <a:gd name="T5" fmla="*/ 2147483647 h 167"/>
                <a:gd name="T6" fmla="*/ 2147483647 w 364"/>
                <a:gd name="T7" fmla="*/ 2147483647 h 167"/>
                <a:gd name="T8" fmla="*/ 2147483647 w 364"/>
                <a:gd name="T9" fmla="*/ 2147483647 h 167"/>
                <a:gd name="T10" fmla="*/ 2147483647 w 364"/>
                <a:gd name="T11" fmla="*/ 2147483647 h 167"/>
                <a:gd name="T12" fmla="*/ 2147483647 w 364"/>
                <a:gd name="T13" fmla="*/ 2147483647 h 167"/>
                <a:gd name="T14" fmla="*/ 2147483647 w 364"/>
                <a:gd name="T15" fmla="*/ 2147483647 h 167"/>
                <a:gd name="T16" fmla="*/ 2147483647 w 364"/>
                <a:gd name="T17" fmla="*/ 2147483647 h 167"/>
                <a:gd name="T18" fmla="*/ 2147483647 w 364"/>
                <a:gd name="T19" fmla="*/ 2147483647 h 167"/>
                <a:gd name="T20" fmla="*/ 2147483647 w 364"/>
                <a:gd name="T21" fmla="*/ 2147483647 h 167"/>
                <a:gd name="T22" fmla="*/ 2147483647 w 364"/>
                <a:gd name="T23" fmla="*/ 2147483647 h 167"/>
                <a:gd name="T24" fmla="*/ 2147483647 w 364"/>
                <a:gd name="T25" fmla="*/ 0 h 167"/>
                <a:gd name="T26" fmla="*/ 2147483647 w 364"/>
                <a:gd name="T27" fmla="*/ 2147483647 h 167"/>
                <a:gd name="T28" fmla="*/ 0 w 364"/>
                <a:gd name="T29" fmla="*/ 2147483647 h 1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4"/>
                <a:gd name="T46" fmla="*/ 0 h 167"/>
                <a:gd name="T47" fmla="*/ 364 w 364"/>
                <a:gd name="T48" fmla="*/ 167 h 1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4" h="167">
                  <a:moveTo>
                    <a:pt x="0" y="48"/>
                  </a:moveTo>
                  <a:cubicBezTo>
                    <a:pt x="24" y="59"/>
                    <a:pt x="84" y="94"/>
                    <a:pt x="145" y="85"/>
                  </a:cubicBezTo>
                  <a:cubicBezTo>
                    <a:pt x="135" y="94"/>
                    <a:pt x="127" y="98"/>
                    <a:pt x="117" y="107"/>
                  </a:cubicBezTo>
                  <a:cubicBezTo>
                    <a:pt x="149" y="142"/>
                    <a:pt x="176" y="139"/>
                    <a:pt x="215" y="154"/>
                  </a:cubicBezTo>
                  <a:cubicBezTo>
                    <a:pt x="265" y="167"/>
                    <a:pt x="345" y="160"/>
                    <a:pt x="358" y="162"/>
                  </a:cubicBezTo>
                  <a:cubicBezTo>
                    <a:pt x="353" y="127"/>
                    <a:pt x="364" y="137"/>
                    <a:pt x="357" y="41"/>
                  </a:cubicBezTo>
                  <a:cubicBezTo>
                    <a:pt x="340" y="76"/>
                    <a:pt x="339" y="112"/>
                    <a:pt x="295" y="130"/>
                  </a:cubicBezTo>
                  <a:cubicBezTo>
                    <a:pt x="292" y="120"/>
                    <a:pt x="293" y="112"/>
                    <a:pt x="296" y="92"/>
                  </a:cubicBezTo>
                  <a:cubicBezTo>
                    <a:pt x="279" y="104"/>
                    <a:pt x="272" y="133"/>
                    <a:pt x="212" y="134"/>
                  </a:cubicBezTo>
                  <a:cubicBezTo>
                    <a:pt x="221" y="114"/>
                    <a:pt x="229" y="98"/>
                    <a:pt x="248" y="79"/>
                  </a:cubicBezTo>
                  <a:cubicBezTo>
                    <a:pt x="230" y="62"/>
                    <a:pt x="187" y="80"/>
                    <a:pt x="142" y="53"/>
                  </a:cubicBezTo>
                  <a:cubicBezTo>
                    <a:pt x="192" y="56"/>
                    <a:pt x="230" y="49"/>
                    <a:pt x="262" y="44"/>
                  </a:cubicBezTo>
                  <a:cubicBezTo>
                    <a:pt x="260" y="27"/>
                    <a:pt x="262" y="16"/>
                    <a:pt x="255" y="0"/>
                  </a:cubicBezTo>
                  <a:cubicBezTo>
                    <a:pt x="228" y="21"/>
                    <a:pt x="205" y="12"/>
                    <a:pt x="170" y="4"/>
                  </a:cubicBezTo>
                  <a:cubicBezTo>
                    <a:pt x="70" y="56"/>
                    <a:pt x="39" y="46"/>
                    <a:pt x="0" y="48"/>
                  </a:cubicBezTo>
                  <a:close/>
                </a:path>
              </a:pathLst>
            </a:custGeom>
            <a:grpFill/>
            <a:ln w="3175">
              <a:noFill/>
              <a:round/>
              <a:headEnd/>
              <a:tailEnd/>
            </a:ln>
          </p:spPr>
          <p:txBody>
            <a:bodyPr/>
            <a:lstStyle/>
            <a:p>
              <a:endParaRPr lang="nl-BE" sz="1200" dirty="0">
                <a:solidFill>
                  <a:srgbClr val="1F497D"/>
                </a:solidFill>
              </a:endParaRPr>
            </a:p>
          </p:txBody>
        </p:sp>
        <p:sp>
          <p:nvSpPr>
            <p:cNvPr id="323" name="Freeform 28">
              <a:extLst>
                <a:ext uri="{FF2B5EF4-FFF2-40B4-BE49-F238E27FC236}">
                  <a16:creationId xmlns:a16="http://schemas.microsoft.com/office/drawing/2014/main" id="{EE248D8C-B42A-4847-A926-577452AB05CB}"/>
                </a:ext>
              </a:extLst>
            </p:cNvPr>
            <p:cNvSpPr>
              <a:spLocks/>
            </p:cNvSpPr>
            <p:nvPr/>
          </p:nvSpPr>
          <p:spPr bwMode="auto">
            <a:xfrm>
              <a:off x="1909317" y="-1641624"/>
              <a:ext cx="45757" cy="63062"/>
            </a:xfrm>
            <a:custGeom>
              <a:avLst/>
              <a:gdLst>
                <a:gd name="T0" fmla="*/ 0 w 66"/>
                <a:gd name="T1" fmla="*/ 2147483647 h 91"/>
                <a:gd name="T2" fmla="*/ 2147483647 w 66"/>
                <a:gd name="T3" fmla="*/ 0 h 91"/>
                <a:gd name="T4" fmla="*/ 2147483647 w 66"/>
                <a:gd name="T5" fmla="*/ 2147483647 h 91"/>
                <a:gd name="T6" fmla="*/ 0 w 66"/>
                <a:gd name="T7" fmla="*/ 2147483647 h 91"/>
                <a:gd name="T8" fmla="*/ 0 60000 65536"/>
                <a:gd name="T9" fmla="*/ 0 60000 65536"/>
                <a:gd name="T10" fmla="*/ 0 60000 65536"/>
                <a:gd name="T11" fmla="*/ 0 60000 65536"/>
                <a:gd name="T12" fmla="*/ 0 w 66"/>
                <a:gd name="T13" fmla="*/ 0 h 91"/>
                <a:gd name="T14" fmla="*/ 66 w 66"/>
                <a:gd name="T15" fmla="*/ 91 h 91"/>
              </a:gdLst>
              <a:ahLst/>
              <a:cxnLst>
                <a:cxn ang="T8">
                  <a:pos x="T0" y="T1"/>
                </a:cxn>
                <a:cxn ang="T9">
                  <a:pos x="T2" y="T3"/>
                </a:cxn>
                <a:cxn ang="T10">
                  <a:pos x="T4" y="T5"/>
                </a:cxn>
                <a:cxn ang="T11">
                  <a:pos x="T6" y="T7"/>
                </a:cxn>
              </a:cxnLst>
              <a:rect l="T12" t="T13" r="T14" b="T15"/>
              <a:pathLst>
                <a:path w="66" h="91">
                  <a:moveTo>
                    <a:pt x="0" y="76"/>
                  </a:moveTo>
                  <a:cubicBezTo>
                    <a:pt x="22" y="51"/>
                    <a:pt x="27" y="27"/>
                    <a:pt x="35" y="0"/>
                  </a:cubicBezTo>
                  <a:cubicBezTo>
                    <a:pt x="47" y="19"/>
                    <a:pt x="65" y="56"/>
                    <a:pt x="66" y="72"/>
                  </a:cubicBezTo>
                  <a:cubicBezTo>
                    <a:pt x="54" y="78"/>
                    <a:pt x="34" y="91"/>
                    <a:pt x="0" y="76"/>
                  </a:cubicBezTo>
                  <a:close/>
                </a:path>
              </a:pathLst>
            </a:custGeom>
            <a:grpFill/>
            <a:ln w="3175">
              <a:noFill/>
              <a:round/>
              <a:headEnd/>
              <a:tailEnd/>
            </a:ln>
          </p:spPr>
          <p:txBody>
            <a:bodyPr/>
            <a:lstStyle/>
            <a:p>
              <a:endParaRPr lang="nl-BE" sz="1200" dirty="0">
                <a:solidFill>
                  <a:srgbClr val="1F497D"/>
                </a:solidFill>
              </a:endParaRPr>
            </a:p>
          </p:txBody>
        </p:sp>
        <p:sp>
          <p:nvSpPr>
            <p:cNvPr id="324" name="Freeform 29">
              <a:extLst>
                <a:ext uri="{FF2B5EF4-FFF2-40B4-BE49-F238E27FC236}">
                  <a16:creationId xmlns:a16="http://schemas.microsoft.com/office/drawing/2014/main" id="{527D1902-FC2A-44F0-BB9C-361980D3483A}"/>
                </a:ext>
              </a:extLst>
            </p:cNvPr>
            <p:cNvSpPr>
              <a:spLocks/>
            </p:cNvSpPr>
            <p:nvPr/>
          </p:nvSpPr>
          <p:spPr bwMode="auto">
            <a:xfrm>
              <a:off x="1859454" y="-1789747"/>
              <a:ext cx="315897" cy="473698"/>
            </a:xfrm>
            <a:custGeom>
              <a:avLst/>
              <a:gdLst>
                <a:gd name="T0" fmla="*/ 0 w 456"/>
                <a:gd name="T1" fmla="*/ 0 h 684"/>
                <a:gd name="T2" fmla="*/ 2147483647 w 456"/>
                <a:gd name="T3" fmla="*/ 2147483647 h 684"/>
                <a:gd name="T4" fmla="*/ 2147483647 w 456"/>
                <a:gd name="T5" fmla="*/ 2147483647 h 684"/>
                <a:gd name="T6" fmla="*/ 2147483647 w 456"/>
                <a:gd name="T7" fmla="*/ 2147483647 h 684"/>
                <a:gd name="T8" fmla="*/ 2147483647 w 456"/>
                <a:gd name="T9" fmla="*/ 2147483647 h 684"/>
                <a:gd name="T10" fmla="*/ 2147483647 w 456"/>
                <a:gd name="T11" fmla="*/ 2147483647 h 684"/>
                <a:gd name="T12" fmla="*/ 2147483647 w 456"/>
                <a:gd name="T13" fmla="*/ 2147483647 h 684"/>
                <a:gd name="T14" fmla="*/ 2147483647 w 456"/>
                <a:gd name="T15" fmla="*/ 2147483647 h 684"/>
                <a:gd name="T16" fmla="*/ 2147483647 w 456"/>
                <a:gd name="T17" fmla="*/ 2147483647 h 684"/>
                <a:gd name="T18" fmla="*/ 2147483647 w 456"/>
                <a:gd name="T19" fmla="*/ 2147483647 h 684"/>
                <a:gd name="T20" fmla="*/ 2147483647 w 456"/>
                <a:gd name="T21" fmla="*/ 2147483647 h 684"/>
                <a:gd name="T22" fmla="*/ 2147483647 w 456"/>
                <a:gd name="T23" fmla="*/ 2147483647 h 684"/>
                <a:gd name="T24" fmla="*/ 2147483647 w 456"/>
                <a:gd name="T25" fmla="*/ 2147483647 h 684"/>
                <a:gd name="T26" fmla="*/ 2147483647 w 456"/>
                <a:gd name="T27" fmla="*/ 2147483647 h 684"/>
                <a:gd name="T28" fmla="*/ 2147483647 w 456"/>
                <a:gd name="T29" fmla="*/ 2147483647 h 684"/>
                <a:gd name="T30" fmla="*/ 2147483647 w 456"/>
                <a:gd name="T31" fmla="*/ 2147483647 h 684"/>
                <a:gd name="T32" fmla="*/ 2147483647 w 456"/>
                <a:gd name="T33" fmla="*/ 2147483647 h 684"/>
                <a:gd name="T34" fmla="*/ 2147483647 w 456"/>
                <a:gd name="T35" fmla="*/ 2147483647 h 684"/>
                <a:gd name="T36" fmla="*/ 2147483647 w 456"/>
                <a:gd name="T37" fmla="*/ 2147483647 h 684"/>
                <a:gd name="T38" fmla="*/ 2147483647 w 456"/>
                <a:gd name="T39" fmla="*/ 2147483647 h 684"/>
                <a:gd name="T40" fmla="*/ 2147483647 w 456"/>
                <a:gd name="T41" fmla="*/ 2147483647 h 684"/>
                <a:gd name="T42" fmla="*/ 0 w 456"/>
                <a:gd name="T43" fmla="*/ 0 h 6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6"/>
                <a:gd name="T67" fmla="*/ 0 h 684"/>
                <a:gd name="T68" fmla="*/ 456 w 456"/>
                <a:gd name="T69" fmla="*/ 684 h 68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6" h="684">
                  <a:moveTo>
                    <a:pt x="0" y="0"/>
                  </a:moveTo>
                  <a:cubicBezTo>
                    <a:pt x="77" y="58"/>
                    <a:pt x="96" y="94"/>
                    <a:pt x="102" y="112"/>
                  </a:cubicBezTo>
                  <a:cubicBezTo>
                    <a:pt x="112" y="142"/>
                    <a:pt x="111" y="168"/>
                    <a:pt x="110" y="188"/>
                  </a:cubicBezTo>
                  <a:cubicBezTo>
                    <a:pt x="135" y="215"/>
                    <a:pt x="160" y="266"/>
                    <a:pt x="165" y="299"/>
                  </a:cubicBezTo>
                  <a:cubicBezTo>
                    <a:pt x="175" y="380"/>
                    <a:pt x="132" y="404"/>
                    <a:pt x="128" y="417"/>
                  </a:cubicBezTo>
                  <a:cubicBezTo>
                    <a:pt x="147" y="413"/>
                    <a:pt x="174" y="384"/>
                    <a:pt x="198" y="367"/>
                  </a:cubicBezTo>
                  <a:cubicBezTo>
                    <a:pt x="200" y="380"/>
                    <a:pt x="196" y="393"/>
                    <a:pt x="195" y="406"/>
                  </a:cubicBezTo>
                  <a:cubicBezTo>
                    <a:pt x="208" y="398"/>
                    <a:pt x="238" y="327"/>
                    <a:pt x="243" y="311"/>
                  </a:cubicBezTo>
                  <a:cubicBezTo>
                    <a:pt x="269" y="301"/>
                    <a:pt x="269" y="433"/>
                    <a:pt x="262" y="480"/>
                  </a:cubicBezTo>
                  <a:cubicBezTo>
                    <a:pt x="263" y="490"/>
                    <a:pt x="235" y="537"/>
                    <a:pt x="224" y="561"/>
                  </a:cubicBezTo>
                  <a:cubicBezTo>
                    <a:pt x="239" y="559"/>
                    <a:pt x="265" y="533"/>
                    <a:pt x="286" y="499"/>
                  </a:cubicBezTo>
                  <a:cubicBezTo>
                    <a:pt x="286" y="522"/>
                    <a:pt x="289" y="545"/>
                    <a:pt x="294" y="552"/>
                  </a:cubicBezTo>
                  <a:cubicBezTo>
                    <a:pt x="305" y="534"/>
                    <a:pt x="298" y="476"/>
                    <a:pt x="321" y="478"/>
                  </a:cubicBezTo>
                  <a:cubicBezTo>
                    <a:pt x="310" y="569"/>
                    <a:pt x="325" y="601"/>
                    <a:pt x="336" y="684"/>
                  </a:cubicBezTo>
                  <a:cubicBezTo>
                    <a:pt x="347" y="659"/>
                    <a:pt x="340" y="558"/>
                    <a:pt x="354" y="515"/>
                  </a:cubicBezTo>
                  <a:cubicBezTo>
                    <a:pt x="363" y="514"/>
                    <a:pt x="395" y="560"/>
                    <a:pt x="416" y="567"/>
                  </a:cubicBezTo>
                  <a:cubicBezTo>
                    <a:pt x="396" y="527"/>
                    <a:pt x="360" y="505"/>
                    <a:pt x="356" y="454"/>
                  </a:cubicBezTo>
                  <a:cubicBezTo>
                    <a:pt x="362" y="445"/>
                    <a:pt x="397" y="492"/>
                    <a:pt x="421" y="507"/>
                  </a:cubicBezTo>
                  <a:cubicBezTo>
                    <a:pt x="436" y="517"/>
                    <a:pt x="447" y="511"/>
                    <a:pt x="456" y="505"/>
                  </a:cubicBezTo>
                  <a:cubicBezTo>
                    <a:pt x="419" y="497"/>
                    <a:pt x="360" y="421"/>
                    <a:pt x="352" y="395"/>
                  </a:cubicBezTo>
                  <a:cubicBezTo>
                    <a:pt x="323" y="310"/>
                    <a:pt x="321" y="232"/>
                    <a:pt x="192" y="112"/>
                  </a:cubicBezTo>
                  <a:cubicBezTo>
                    <a:pt x="112" y="38"/>
                    <a:pt x="87" y="13"/>
                    <a:pt x="0" y="0"/>
                  </a:cubicBezTo>
                  <a:close/>
                </a:path>
              </a:pathLst>
            </a:custGeom>
            <a:grpFill/>
            <a:ln w="3175">
              <a:noFill/>
              <a:round/>
              <a:headEnd/>
              <a:tailEnd/>
            </a:ln>
          </p:spPr>
          <p:txBody>
            <a:bodyPr/>
            <a:lstStyle/>
            <a:p>
              <a:endParaRPr lang="nl-BE" sz="1200" dirty="0">
                <a:solidFill>
                  <a:srgbClr val="1F497D"/>
                </a:solidFill>
              </a:endParaRPr>
            </a:p>
          </p:txBody>
        </p:sp>
        <p:sp>
          <p:nvSpPr>
            <p:cNvPr id="325" name="Freeform 30">
              <a:extLst>
                <a:ext uri="{FF2B5EF4-FFF2-40B4-BE49-F238E27FC236}">
                  <a16:creationId xmlns:a16="http://schemas.microsoft.com/office/drawing/2014/main" id="{59B9E9DC-2DD6-4561-A93E-5A27564C3D3D}"/>
                </a:ext>
              </a:extLst>
            </p:cNvPr>
            <p:cNvSpPr>
              <a:spLocks/>
            </p:cNvSpPr>
            <p:nvPr/>
          </p:nvSpPr>
          <p:spPr bwMode="auto">
            <a:xfrm>
              <a:off x="1978539" y="-2058713"/>
              <a:ext cx="577237" cy="345814"/>
            </a:xfrm>
            <a:custGeom>
              <a:avLst/>
              <a:gdLst>
                <a:gd name="T0" fmla="*/ 2147483647 w 833"/>
                <a:gd name="T1" fmla="*/ 2147483647 h 499"/>
                <a:gd name="T2" fmla="*/ 2147483647 w 833"/>
                <a:gd name="T3" fmla="*/ 2147483647 h 499"/>
                <a:gd name="T4" fmla="*/ 2147483647 w 833"/>
                <a:gd name="T5" fmla="*/ 2147483647 h 499"/>
                <a:gd name="T6" fmla="*/ 2147483647 w 833"/>
                <a:gd name="T7" fmla="*/ 2147483647 h 499"/>
                <a:gd name="T8" fmla="*/ 2147483647 w 833"/>
                <a:gd name="T9" fmla="*/ 2147483647 h 499"/>
                <a:gd name="T10" fmla="*/ 2147483647 w 833"/>
                <a:gd name="T11" fmla="*/ 2147483647 h 499"/>
                <a:gd name="T12" fmla="*/ 2147483647 w 833"/>
                <a:gd name="T13" fmla="*/ 2147483647 h 499"/>
                <a:gd name="T14" fmla="*/ 2147483647 w 833"/>
                <a:gd name="T15" fmla="*/ 2147483647 h 499"/>
                <a:gd name="T16" fmla="*/ 2147483647 w 833"/>
                <a:gd name="T17" fmla="*/ 2147483647 h 499"/>
                <a:gd name="T18" fmla="*/ 2147483647 w 833"/>
                <a:gd name="T19" fmla="*/ 2147483647 h 499"/>
                <a:gd name="T20" fmla="*/ 2147483647 w 833"/>
                <a:gd name="T21" fmla="*/ 2147483647 h 499"/>
                <a:gd name="T22" fmla="*/ 2147483647 w 833"/>
                <a:gd name="T23" fmla="*/ 2147483647 h 4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33"/>
                <a:gd name="T37" fmla="*/ 0 h 499"/>
                <a:gd name="T38" fmla="*/ 833 w 833"/>
                <a:gd name="T39" fmla="*/ 499 h 4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33" h="499">
                  <a:moveTo>
                    <a:pt x="46" y="499"/>
                  </a:moveTo>
                  <a:cubicBezTo>
                    <a:pt x="0" y="446"/>
                    <a:pt x="38" y="301"/>
                    <a:pt x="80" y="206"/>
                  </a:cubicBezTo>
                  <a:cubicBezTo>
                    <a:pt x="108" y="145"/>
                    <a:pt x="205" y="28"/>
                    <a:pt x="398" y="10"/>
                  </a:cubicBezTo>
                  <a:cubicBezTo>
                    <a:pt x="536" y="0"/>
                    <a:pt x="655" y="62"/>
                    <a:pt x="719" y="136"/>
                  </a:cubicBezTo>
                  <a:cubicBezTo>
                    <a:pt x="706" y="132"/>
                    <a:pt x="694" y="127"/>
                    <a:pt x="681" y="136"/>
                  </a:cubicBezTo>
                  <a:cubicBezTo>
                    <a:pt x="693" y="140"/>
                    <a:pt x="833" y="257"/>
                    <a:pt x="746" y="392"/>
                  </a:cubicBezTo>
                  <a:cubicBezTo>
                    <a:pt x="765" y="298"/>
                    <a:pt x="693" y="200"/>
                    <a:pt x="616" y="169"/>
                  </a:cubicBezTo>
                  <a:cubicBezTo>
                    <a:pt x="513" y="125"/>
                    <a:pt x="390" y="135"/>
                    <a:pt x="279" y="180"/>
                  </a:cubicBezTo>
                  <a:cubicBezTo>
                    <a:pt x="201" y="217"/>
                    <a:pt x="86" y="317"/>
                    <a:pt x="76" y="421"/>
                  </a:cubicBezTo>
                  <a:cubicBezTo>
                    <a:pt x="113" y="343"/>
                    <a:pt x="168" y="283"/>
                    <a:pt x="191" y="266"/>
                  </a:cubicBezTo>
                  <a:cubicBezTo>
                    <a:pt x="143" y="356"/>
                    <a:pt x="147" y="370"/>
                    <a:pt x="145" y="384"/>
                  </a:cubicBezTo>
                  <a:cubicBezTo>
                    <a:pt x="115" y="423"/>
                    <a:pt x="72" y="452"/>
                    <a:pt x="46" y="499"/>
                  </a:cubicBezTo>
                  <a:close/>
                </a:path>
              </a:pathLst>
            </a:custGeom>
            <a:grpFill/>
            <a:ln w="3175">
              <a:noFill/>
              <a:round/>
              <a:headEnd/>
              <a:tailEnd/>
            </a:ln>
          </p:spPr>
          <p:txBody>
            <a:bodyPr/>
            <a:lstStyle/>
            <a:p>
              <a:endParaRPr lang="nl-BE" sz="1200" dirty="0">
                <a:solidFill>
                  <a:srgbClr val="1F497D"/>
                </a:solidFill>
              </a:endParaRPr>
            </a:p>
          </p:txBody>
        </p:sp>
        <p:sp>
          <p:nvSpPr>
            <p:cNvPr id="326" name="Freeform 31">
              <a:extLst>
                <a:ext uri="{FF2B5EF4-FFF2-40B4-BE49-F238E27FC236}">
                  <a16:creationId xmlns:a16="http://schemas.microsoft.com/office/drawing/2014/main" id="{344F6C7A-85ED-4692-8DF6-6F7E3E7BF31B}"/>
                </a:ext>
              </a:extLst>
            </p:cNvPr>
            <p:cNvSpPr>
              <a:spLocks/>
            </p:cNvSpPr>
            <p:nvPr/>
          </p:nvSpPr>
          <p:spPr bwMode="auto">
            <a:xfrm>
              <a:off x="2146900" y="-2252006"/>
              <a:ext cx="315310" cy="215584"/>
            </a:xfrm>
            <a:custGeom>
              <a:avLst/>
              <a:gdLst>
                <a:gd name="T0" fmla="*/ 0 w 455"/>
                <a:gd name="T1" fmla="*/ 2147483647 h 311"/>
                <a:gd name="T2" fmla="*/ 2147483647 w 455"/>
                <a:gd name="T3" fmla="*/ 0 h 311"/>
                <a:gd name="T4" fmla="*/ 2147483647 w 455"/>
                <a:gd name="T5" fmla="*/ 2147483647 h 311"/>
                <a:gd name="T6" fmla="*/ 2147483647 w 455"/>
                <a:gd name="T7" fmla="*/ 2147483647 h 311"/>
                <a:gd name="T8" fmla="*/ 2147483647 w 455"/>
                <a:gd name="T9" fmla="*/ 2147483647 h 311"/>
                <a:gd name="T10" fmla="*/ 0 w 455"/>
                <a:gd name="T11" fmla="*/ 2147483647 h 311"/>
                <a:gd name="T12" fmla="*/ 0 60000 65536"/>
                <a:gd name="T13" fmla="*/ 0 60000 65536"/>
                <a:gd name="T14" fmla="*/ 0 60000 65536"/>
                <a:gd name="T15" fmla="*/ 0 60000 65536"/>
                <a:gd name="T16" fmla="*/ 0 60000 65536"/>
                <a:gd name="T17" fmla="*/ 0 60000 65536"/>
                <a:gd name="T18" fmla="*/ 0 w 455"/>
                <a:gd name="T19" fmla="*/ 0 h 311"/>
                <a:gd name="T20" fmla="*/ 455 w 455"/>
                <a:gd name="T21" fmla="*/ 311 h 311"/>
              </a:gdLst>
              <a:ahLst/>
              <a:cxnLst>
                <a:cxn ang="T12">
                  <a:pos x="T0" y="T1"/>
                </a:cxn>
                <a:cxn ang="T13">
                  <a:pos x="T2" y="T3"/>
                </a:cxn>
                <a:cxn ang="T14">
                  <a:pos x="T4" y="T5"/>
                </a:cxn>
                <a:cxn ang="T15">
                  <a:pos x="T6" y="T7"/>
                </a:cxn>
                <a:cxn ang="T16">
                  <a:pos x="T8" y="T9"/>
                </a:cxn>
                <a:cxn ang="T17">
                  <a:pos x="T10" y="T11"/>
                </a:cxn>
              </a:cxnLst>
              <a:rect l="T18" t="T19" r="T20" b="T21"/>
              <a:pathLst>
                <a:path w="455" h="311">
                  <a:moveTo>
                    <a:pt x="0" y="311"/>
                  </a:moveTo>
                  <a:cubicBezTo>
                    <a:pt x="60" y="253"/>
                    <a:pt x="354" y="110"/>
                    <a:pt x="407" y="0"/>
                  </a:cubicBezTo>
                  <a:cubicBezTo>
                    <a:pt x="392" y="132"/>
                    <a:pt x="273" y="187"/>
                    <a:pt x="258" y="208"/>
                  </a:cubicBezTo>
                  <a:cubicBezTo>
                    <a:pt x="301" y="217"/>
                    <a:pt x="389" y="174"/>
                    <a:pt x="455" y="158"/>
                  </a:cubicBezTo>
                  <a:cubicBezTo>
                    <a:pt x="405" y="211"/>
                    <a:pt x="310" y="267"/>
                    <a:pt x="279" y="284"/>
                  </a:cubicBezTo>
                  <a:cubicBezTo>
                    <a:pt x="149" y="255"/>
                    <a:pt x="65" y="285"/>
                    <a:pt x="0" y="311"/>
                  </a:cubicBezTo>
                  <a:close/>
                </a:path>
              </a:pathLst>
            </a:custGeom>
            <a:grpFill/>
            <a:ln w="3175">
              <a:noFill/>
              <a:round/>
              <a:headEnd/>
              <a:tailEnd/>
            </a:ln>
          </p:spPr>
          <p:txBody>
            <a:bodyPr/>
            <a:lstStyle/>
            <a:p>
              <a:endParaRPr lang="nl-BE" sz="1200" dirty="0">
                <a:solidFill>
                  <a:srgbClr val="1F497D"/>
                </a:solidFill>
              </a:endParaRPr>
            </a:p>
          </p:txBody>
        </p:sp>
        <p:sp>
          <p:nvSpPr>
            <p:cNvPr id="327" name="Freeform 32">
              <a:extLst>
                <a:ext uri="{FF2B5EF4-FFF2-40B4-BE49-F238E27FC236}">
                  <a16:creationId xmlns:a16="http://schemas.microsoft.com/office/drawing/2014/main" id="{C9FEDCA7-F4A3-4918-A620-D9AF2CB21213}"/>
                </a:ext>
              </a:extLst>
            </p:cNvPr>
            <p:cNvSpPr>
              <a:spLocks/>
            </p:cNvSpPr>
            <p:nvPr/>
          </p:nvSpPr>
          <p:spPr bwMode="auto">
            <a:xfrm>
              <a:off x="2092344" y="-1948428"/>
              <a:ext cx="304751" cy="149589"/>
            </a:xfrm>
            <a:custGeom>
              <a:avLst/>
              <a:gdLst>
                <a:gd name="T0" fmla="*/ 0 w 440"/>
                <a:gd name="T1" fmla="*/ 2147483647 h 216"/>
                <a:gd name="T2" fmla="*/ 2147483647 w 440"/>
                <a:gd name="T3" fmla="*/ 0 h 216"/>
                <a:gd name="T4" fmla="*/ 2147483647 w 440"/>
                <a:gd name="T5" fmla="*/ 2147483647 h 216"/>
                <a:gd name="T6" fmla="*/ 2147483647 w 440"/>
                <a:gd name="T7" fmla="*/ 2147483647 h 216"/>
                <a:gd name="T8" fmla="*/ 2147483647 w 440"/>
                <a:gd name="T9" fmla="*/ 2147483647 h 216"/>
                <a:gd name="T10" fmla="*/ 0 w 440"/>
                <a:gd name="T11" fmla="*/ 2147483647 h 216"/>
                <a:gd name="T12" fmla="*/ 0 60000 65536"/>
                <a:gd name="T13" fmla="*/ 0 60000 65536"/>
                <a:gd name="T14" fmla="*/ 0 60000 65536"/>
                <a:gd name="T15" fmla="*/ 0 60000 65536"/>
                <a:gd name="T16" fmla="*/ 0 60000 65536"/>
                <a:gd name="T17" fmla="*/ 0 60000 65536"/>
                <a:gd name="T18" fmla="*/ 0 w 440"/>
                <a:gd name="T19" fmla="*/ 0 h 216"/>
                <a:gd name="T20" fmla="*/ 440 w 440"/>
                <a:gd name="T21" fmla="*/ 216 h 216"/>
              </a:gdLst>
              <a:ahLst/>
              <a:cxnLst>
                <a:cxn ang="T12">
                  <a:pos x="T0" y="T1"/>
                </a:cxn>
                <a:cxn ang="T13">
                  <a:pos x="T2" y="T3"/>
                </a:cxn>
                <a:cxn ang="T14">
                  <a:pos x="T4" y="T5"/>
                </a:cxn>
                <a:cxn ang="T15">
                  <a:pos x="T6" y="T7"/>
                </a:cxn>
                <a:cxn ang="T16">
                  <a:pos x="T8" y="T9"/>
                </a:cxn>
                <a:cxn ang="T17">
                  <a:pos x="T10" y="T11"/>
                </a:cxn>
              </a:cxnLst>
              <a:rect l="T18" t="T19" r="T20" b="T21"/>
              <a:pathLst>
                <a:path w="440" h="216">
                  <a:moveTo>
                    <a:pt x="0" y="216"/>
                  </a:moveTo>
                  <a:cubicBezTo>
                    <a:pt x="34" y="24"/>
                    <a:pt x="234" y="5"/>
                    <a:pt x="265" y="0"/>
                  </a:cubicBezTo>
                  <a:cubicBezTo>
                    <a:pt x="256" y="31"/>
                    <a:pt x="229" y="61"/>
                    <a:pt x="213" y="75"/>
                  </a:cubicBezTo>
                  <a:cubicBezTo>
                    <a:pt x="340" y="77"/>
                    <a:pt x="370" y="114"/>
                    <a:pt x="440" y="179"/>
                  </a:cubicBezTo>
                  <a:cubicBezTo>
                    <a:pt x="327" y="115"/>
                    <a:pt x="257" y="111"/>
                    <a:pt x="188" y="111"/>
                  </a:cubicBezTo>
                  <a:cubicBezTo>
                    <a:pt x="150" y="171"/>
                    <a:pt x="86" y="158"/>
                    <a:pt x="0" y="216"/>
                  </a:cubicBezTo>
                  <a:close/>
                </a:path>
              </a:pathLst>
            </a:custGeom>
            <a:grpFill/>
            <a:ln w="3175">
              <a:noFill/>
              <a:round/>
              <a:headEnd/>
              <a:tailEnd/>
            </a:ln>
          </p:spPr>
          <p:txBody>
            <a:bodyPr/>
            <a:lstStyle/>
            <a:p>
              <a:endParaRPr lang="nl-BE" sz="1200" dirty="0">
                <a:solidFill>
                  <a:srgbClr val="1F497D"/>
                </a:solidFill>
              </a:endParaRPr>
            </a:p>
          </p:txBody>
        </p:sp>
        <p:sp>
          <p:nvSpPr>
            <p:cNvPr id="328" name="Freeform 33">
              <a:extLst>
                <a:ext uri="{FF2B5EF4-FFF2-40B4-BE49-F238E27FC236}">
                  <a16:creationId xmlns:a16="http://schemas.microsoft.com/office/drawing/2014/main" id="{4DB8CF82-8A79-4257-8275-E2890E1A512A}"/>
                </a:ext>
              </a:extLst>
            </p:cNvPr>
            <p:cNvSpPr>
              <a:spLocks/>
            </p:cNvSpPr>
            <p:nvPr/>
          </p:nvSpPr>
          <p:spPr bwMode="auto">
            <a:xfrm>
              <a:off x="2260705" y="-1950775"/>
              <a:ext cx="65702" cy="50743"/>
            </a:xfrm>
            <a:custGeom>
              <a:avLst/>
              <a:gdLst>
                <a:gd name="T0" fmla="*/ 2147483647 w 95"/>
                <a:gd name="T1" fmla="*/ 2147483647 h 73"/>
                <a:gd name="T2" fmla="*/ 0 w 95"/>
                <a:gd name="T3" fmla="*/ 2147483647 h 73"/>
                <a:gd name="T4" fmla="*/ 2147483647 w 95"/>
                <a:gd name="T5" fmla="*/ 2147483647 h 73"/>
                <a:gd name="T6" fmla="*/ 2147483647 w 95"/>
                <a:gd name="T7" fmla="*/ 2147483647 h 73"/>
                <a:gd name="T8" fmla="*/ 2147483647 w 95"/>
                <a:gd name="T9" fmla="*/ 2147483647 h 73"/>
                <a:gd name="T10" fmla="*/ 0 60000 65536"/>
                <a:gd name="T11" fmla="*/ 0 60000 65536"/>
                <a:gd name="T12" fmla="*/ 0 60000 65536"/>
                <a:gd name="T13" fmla="*/ 0 60000 65536"/>
                <a:gd name="T14" fmla="*/ 0 60000 65536"/>
                <a:gd name="T15" fmla="*/ 0 w 95"/>
                <a:gd name="T16" fmla="*/ 0 h 73"/>
                <a:gd name="T17" fmla="*/ 95 w 95"/>
                <a:gd name="T18" fmla="*/ 73 h 73"/>
              </a:gdLst>
              <a:ahLst/>
              <a:cxnLst>
                <a:cxn ang="T10">
                  <a:pos x="T0" y="T1"/>
                </a:cxn>
                <a:cxn ang="T11">
                  <a:pos x="T2" y="T3"/>
                </a:cxn>
                <a:cxn ang="T12">
                  <a:pos x="T4" y="T5"/>
                </a:cxn>
                <a:cxn ang="T13">
                  <a:pos x="T6" y="T7"/>
                </a:cxn>
                <a:cxn ang="T14">
                  <a:pos x="T8" y="T9"/>
                </a:cxn>
              </a:cxnLst>
              <a:rect l="T15" t="T16" r="T17" b="T18"/>
              <a:pathLst>
                <a:path w="95" h="73">
                  <a:moveTo>
                    <a:pt x="44" y="2"/>
                  </a:moveTo>
                  <a:cubicBezTo>
                    <a:pt x="38" y="7"/>
                    <a:pt x="14" y="57"/>
                    <a:pt x="0" y="67"/>
                  </a:cubicBezTo>
                  <a:cubicBezTo>
                    <a:pt x="22" y="67"/>
                    <a:pt x="34" y="70"/>
                    <a:pt x="45" y="73"/>
                  </a:cubicBezTo>
                  <a:cubicBezTo>
                    <a:pt x="59" y="49"/>
                    <a:pt x="73" y="25"/>
                    <a:pt x="95" y="3"/>
                  </a:cubicBezTo>
                  <a:cubicBezTo>
                    <a:pt x="81" y="0"/>
                    <a:pt x="61" y="0"/>
                    <a:pt x="44" y="2"/>
                  </a:cubicBezTo>
                  <a:close/>
                </a:path>
              </a:pathLst>
            </a:custGeom>
            <a:grpFill/>
            <a:ln w="3175">
              <a:noFill/>
              <a:round/>
              <a:headEnd/>
              <a:tailEnd/>
            </a:ln>
          </p:spPr>
          <p:txBody>
            <a:bodyPr/>
            <a:lstStyle/>
            <a:p>
              <a:endParaRPr lang="nl-BE" sz="1200" dirty="0">
                <a:solidFill>
                  <a:srgbClr val="1F497D"/>
                </a:solidFill>
              </a:endParaRPr>
            </a:p>
          </p:txBody>
        </p:sp>
        <p:sp>
          <p:nvSpPr>
            <p:cNvPr id="329" name="Freeform 34">
              <a:extLst>
                <a:ext uri="{FF2B5EF4-FFF2-40B4-BE49-F238E27FC236}">
                  <a16:creationId xmlns:a16="http://schemas.microsoft.com/office/drawing/2014/main" id="{6BA69C14-05A9-418E-9DDB-D1EE3E7E0799}"/>
                </a:ext>
              </a:extLst>
            </p:cNvPr>
            <p:cNvSpPr>
              <a:spLocks/>
            </p:cNvSpPr>
            <p:nvPr/>
          </p:nvSpPr>
          <p:spPr bwMode="auto">
            <a:xfrm>
              <a:off x="2214948" y="-1863955"/>
              <a:ext cx="55436" cy="17892"/>
            </a:xfrm>
            <a:custGeom>
              <a:avLst/>
              <a:gdLst>
                <a:gd name="T0" fmla="*/ 2147483647 w 80"/>
                <a:gd name="T1" fmla="*/ 0 h 26"/>
                <a:gd name="T2" fmla="*/ 0 w 80"/>
                <a:gd name="T3" fmla="*/ 2147483647 h 26"/>
                <a:gd name="T4" fmla="*/ 2147483647 w 80"/>
                <a:gd name="T5" fmla="*/ 2147483647 h 26"/>
                <a:gd name="T6" fmla="*/ 2147483647 w 80"/>
                <a:gd name="T7" fmla="*/ 2147483647 h 26"/>
                <a:gd name="T8" fmla="*/ 2147483647 w 80"/>
                <a:gd name="T9" fmla="*/ 0 h 26"/>
                <a:gd name="T10" fmla="*/ 0 60000 65536"/>
                <a:gd name="T11" fmla="*/ 0 60000 65536"/>
                <a:gd name="T12" fmla="*/ 0 60000 65536"/>
                <a:gd name="T13" fmla="*/ 0 60000 65536"/>
                <a:gd name="T14" fmla="*/ 0 60000 65536"/>
                <a:gd name="T15" fmla="*/ 0 w 80"/>
                <a:gd name="T16" fmla="*/ 0 h 26"/>
                <a:gd name="T17" fmla="*/ 80 w 80"/>
                <a:gd name="T18" fmla="*/ 26 h 26"/>
              </a:gdLst>
              <a:ahLst/>
              <a:cxnLst>
                <a:cxn ang="T10">
                  <a:pos x="T0" y="T1"/>
                </a:cxn>
                <a:cxn ang="T11">
                  <a:pos x="T2" y="T3"/>
                </a:cxn>
                <a:cxn ang="T12">
                  <a:pos x="T4" y="T5"/>
                </a:cxn>
                <a:cxn ang="T13">
                  <a:pos x="T6" y="T7"/>
                </a:cxn>
                <a:cxn ang="T14">
                  <a:pos x="T8" y="T9"/>
                </a:cxn>
              </a:cxnLst>
              <a:rect l="T15" t="T16" r="T17" b="T18"/>
              <a:pathLst>
                <a:path w="80" h="26">
                  <a:moveTo>
                    <a:pt x="20" y="0"/>
                  </a:moveTo>
                  <a:cubicBezTo>
                    <a:pt x="14" y="11"/>
                    <a:pt x="7" y="17"/>
                    <a:pt x="0" y="25"/>
                  </a:cubicBezTo>
                  <a:cubicBezTo>
                    <a:pt x="18" y="25"/>
                    <a:pt x="53" y="26"/>
                    <a:pt x="69" y="22"/>
                  </a:cubicBezTo>
                  <a:cubicBezTo>
                    <a:pt x="73" y="10"/>
                    <a:pt x="76" y="11"/>
                    <a:pt x="80" y="4"/>
                  </a:cubicBezTo>
                  <a:cubicBezTo>
                    <a:pt x="68" y="2"/>
                    <a:pt x="47" y="1"/>
                    <a:pt x="20" y="0"/>
                  </a:cubicBezTo>
                  <a:close/>
                </a:path>
              </a:pathLst>
            </a:custGeom>
            <a:grpFill/>
            <a:ln w="3175">
              <a:noFill/>
              <a:round/>
              <a:headEnd/>
              <a:tailEnd/>
            </a:ln>
          </p:spPr>
          <p:txBody>
            <a:bodyPr/>
            <a:lstStyle/>
            <a:p>
              <a:endParaRPr lang="nl-BE" sz="1200" dirty="0">
                <a:solidFill>
                  <a:srgbClr val="1F497D"/>
                </a:solidFill>
              </a:endParaRPr>
            </a:p>
          </p:txBody>
        </p:sp>
        <p:sp>
          <p:nvSpPr>
            <p:cNvPr id="330" name="Freeform 35">
              <a:extLst>
                <a:ext uri="{FF2B5EF4-FFF2-40B4-BE49-F238E27FC236}">
                  <a16:creationId xmlns:a16="http://schemas.microsoft.com/office/drawing/2014/main" id="{475C23F4-CBE8-495B-9F27-9D1ADF12D42D}"/>
                </a:ext>
              </a:extLst>
            </p:cNvPr>
            <p:cNvSpPr>
              <a:spLocks/>
            </p:cNvSpPr>
            <p:nvPr/>
          </p:nvSpPr>
          <p:spPr bwMode="auto">
            <a:xfrm>
              <a:off x="2019602" y="-1846649"/>
              <a:ext cx="403304" cy="165428"/>
            </a:xfrm>
            <a:custGeom>
              <a:avLst/>
              <a:gdLst>
                <a:gd name="T0" fmla="*/ 0 w 582"/>
                <a:gd name="T1" fmla="*/ 2147483647 h 239"/>
                <a:gd name="T2" fmla="*/ 2147483647 w 582"/>
                <a:gd name="T3" fmla="*/ 2147483647 h 239"/>
                <a:gd name="T4" fmla="*/ 2147483647 w 582"/>
                <a:gd name="T5" fmla="*/ 2147483647 h 239"/>
                <a:gd name="T6" fmla="*/ 2147483647 w 582"/>
                <a:gd name="T7" fmla="*/ 2147483647 h 239"/>
                <a:gd name="T8" fmla="*/ 2147483647 w 582"/>
                <a:gd name="T9" fmla="*/ 2147483647 h 239"/>
                <a:gd name="T10" fmla="*/ 0 w 582"/>
                <a:gd name="T11" fmla="*/ 2147483647 h 239"/>
                <a:gd name="T12" fmla="*/ 0 60000 65536"/>
                <a:gd name="T13" fmla="*/ 0 60000 65536"/>
                <a:gd name="T14" fmla="*/ 0 60000 65536"/>
                <a:gd name="T15" fmla="*/ 0 60000 65536"/>
                <a:gd name="T16" fmla="*/ 0 60000 65536"/>
                <a:gd name="T17" fmla="*/ 0 60000 65536"/>
                <a:gd name="T18" fmla="*/ 0 w 582"/>
                <a:gd name="T19" fmla="*/ 0 h 239"/>
                <a:gd name="T20" fmla="*/ 582 w 582"/>
                <a:gd name="T21" fmla="*/ 239 h 239"/>
              </a:gdLst>
              <a:ahLst/>
              <a:cxnLst>
                <a:cxn ang="T12">
                  <a:pos x="T0" y="T1"/>
                </a:cxn>
                <a:cxn ang="T13">
                  <a:pos x="T2" y="T3"/>
                </a:cxn>
                <a:cxn ang="T14">
                  <a:pos x="T4" y="T5"/>
                </a:cxn>
                <a:cxn ang="T15">
                  <a:pos x="T6" y="T7"/>
                </a:cxn>
                <a:cxn ang="T16">
                  <a:pos x="T8" y="T9"/>
                </a:cxn>
                <a:cxn ang="T17">
                  <a:pos x="T10" y="T11"/>
                </a:cxn>
              </a:cxnLst>
              <a:rect l="T18" t="T19" r="T20" b="T21"/>
              <a:pathLst>
                <a:path w="582" h="239">
                  <a:moveTo>
                    <a:pt x="0" y="206"/>
                  </a:moveTo>
                  <a:cubicBezTo>
                    <a:pt x="33" y="148"/>
                    <a:pt x="156" y="28"/>
                    <a:pt x="289" y="17"/>
                  </a:cubicBezTo>
                  <a:cubicBezTo>
                    <a:pt x="344" y="13"/>
                    <a:pt x="513" y="0"/>
                    <a:pt x="582" y="97"/>
                  </a:cubicBezTo>
                  <a:cubicBezTo>
                    <a:pt x="488" y="32"/>
                    <a:pt x="329" y="47"/>
                    <a:pt x="256" y="91"/>
                  </a:cubicBezTo>
                  <a:cubicBezTo>
                    <a:pt x="145" y="105"/>
                    <a:pt x="69" y="192"/>
                    <a:pt x="31" y="239"/>
                  </a:cubicBezTo>
                  <a:cubicBezTo>
                    <a:pt x="20" y="227"/>
                    <a:pt x="18" y="222"/>
                    <a:pt x="0" y="206"/>
                  </a:cubicBezTo>
                  <a:close/>
                </a:path>
              </a:pathLst>
            </a:custGeom>
            <a:grpFill/>
            <a:ln w="3175">
              <a:noFill/>
              <a:round/>
              <a:headEnd/>
              <a:tailEnd/>
            </a:ln>
          </p:spPr>
          <p:txBody>
            <a:bodyPr/>
            <a:lstStyle/>
            <a:p>
              <a:endParaRPr lang="nl-BE" sz="1200" dirty="0">
                <a:solidFill>
                  <a:srgbClr val="1F497D"/>
                </a:solidFill>
              </a:endParaRPr>
            </a:p>
          </p:txBody>
        </p:sp>
        <p:sp>
          <p:nvSpPr>
            <p:cNvPr id="331" name="Freeform 36">
              <a:extLst>
                <a:ext uri="{FF2B5EF4-FFF2-40B4-BE49-F238E27FC236}">
                  <a16:creationId xmlns:a16="http://schemas.microsoft.com/office/drawing/2014/main" id="{B64CD069-D515-4AF5-9B3C-91ED5C7B7E90}"/>
                </a:ext>
              </a:extLst>
            </p:cNvPr>
            <p:cNvSpPr>
              <a:spLocks/>
            </p:cNvSpPr>
            <p:nvPr/>
          </p:nvSpPr>
          <p:spPr bwMode="auto">
            <a:xfrm>
              <a:off x="2045707" y="-1802946"/>
              <a:ext cx="240515" cy="150176"/>
            </a:xfrm>
            <a:custGeom>
              <a:avLst/>
              <a:gdLst>
                <a:gd name="T0" fmla="*/ 0 w 347"/>
                <a:gd name="T1" fmla="*/ 2147483647 h 217"/>
                <a:gd name="T2" fmla="*/ 2147483647 w 347"/>
                <a:gd name="T3" fmla="*/ 2147483647 h 217"/>
                <a:gd name="T4" fmla="*/ 2147483647 w 347"/>
                <a:gd name="T5" fmla="*/ 2147483647 h 217"/>
                <a:gd name="T6" fmla="*/ 2147483647 w 347"/>
                <a:gd name="T7" fmla="*/ 2147483647 h 217"/>
                <a:gd name="T8" fmla="*/ 2147483647 w 347"/>
                <a:gd name="T9" fmla="*/ 2147483647 h 217"/>
                <a:gd name="T10" fmla="*/ 0 w 347"/>
                <a:gd name="T11" fmla="*/ 2147483647 h 217"/>
                <a:gd name="T12" fmla="*/ 0 60000 65536"/>
                <a:gd name="T13" fmla="*/ 0 60000 65536"/>
                <a:gd name="T14" fmla="*/ 0 60000 65536"/>
                <a:gd name="T15" fmla="*/ 0 60000 65536"/>
                <a:gd name="T16" fmla="*/ 0 60000 65536"/>
                <a:gd name="T17" fmla="*/ 0 60000 65536"/>
                <a:gd name="T18" fmla="*/ 0 w 347"/>
                <a:gd name="T19" fmla="*/ 0 h 217"/>
                <a:gd name="T20" fmla="*/ 347 w 347"/>
                <a:gd name="T21" fmla="*/ 217 h 217"/>
              </a:gdLst>
              <a:ahLst/>
              <a:cxnLst>
                <a:cxn ang="T12">
                  <a:pos x="T0" y="T1"/>
                </a:cxn>
                <a:cxn ang="T13">
                  <a:pos x="T2" y="T3"/>
                </a:cxn>
                <a:cxn ang="T14">
                  <a:pos x="T4" y="T5"/>
                </a:cxn>
                <a:cxn ang="T15">
                  <a:pos x="T6" y="T7"/>
                </a:cxn>
                <a:cxn ang="T16">
                  <a:pos x="T8" y="T9"/>
                </a:cxn>
                <a:cxn ang="T17">
                  <a:pos x="T10" y="T11"/>
                </a:cxn>
              </a:cxnLst>
              <a:rect l="T18" t="T19" r="T20" b="T21"/>
              <a:pathLst>
                <a:path w="347" h="217">
                  <a:moveTo>
                    <a:pt x="0" y="184"/>
                  </a:moveTo>
                  <a:cubicBezTo>
                    <a:pt x="8" y="195"/>
                    <a:pt x="16" y="206"/>
                    <a:pt x="23" y="217"/>
                  </a:cubicBezTo>
                  <a:cubicBezTo>
                    <a:pt x="33" y="208"/>
                    <a:pt x="158" y="63"/>
                    <a:pt x="335" y="119"/>
                  </a:cubicBezTo>
                  <a:cubicBezTo>
                    <a:pt x="306" y="89"/>
                    <a:pt x="288" y="78"/>
                    <a:pt x="266" y="78"/>
                  </a:cubicBezTo>
                  <a:cubicBezTo>
                    <a:pt x="269" y="71"/>
                    <a:pt x="294" y="63"/>
                    <a:pt x="347" y="63"/>
                  </a:cubicBezTo>
                  <a:cubicBezTo>
                    <a:pt x="174" y="0"/>
                    <a:pt x="58" y="121"/>
                    <a:pt x="0" y="184"/>
                  </a:cubicBezTo>
                  <a:close/>
                </a:path>
              </a:pathLst>
            </a:custGeom>
            <a:grpFill/>
            <a:ln w="3175">
              <a:noFill/>
              <a:round/>
              <a:headEnd/>
              <a:tailEnd/>
            </a:ln>
          </p:spPr>
          <p:txBody>
            <a:bodyPr/>
            <a:lstStyle/>
            <a:p>
              <a:endParaRPr lang="nl-BE" sz="1200" dirty="0">
                <a:solidFill>
                  <a:srgbClr val="1F497D"/>
                </a:solidFill>
              </a:endParaRPr>
            </a:p>
          </p:txBody>
        </p:sp>
        <p:sp>
          <p:nvSpPr>
            <p:cNvPr id="332" name="Freeform 37">
              <a:extLst>
                <a:ext uri="{FF2B5EF4-FFF2-40B4-BE49-F238E27FC236}">
                  <a16:creationId xmlns:a16="http://schemas.microsoft.com/office/drawing/2014/main" id="{9A48243E-58F5-460B-8289-BDF5FFBBA40F}"/>
                </a:ext>
              </a:extLst>
            </p:cNvPr>
            <p:cNvSpPr>
              <a:spLocks/>
            </p:cNvSpPr>
            <p:nvPr/>
          </p:nvSpPr>
          <p:spPr bwMode="auto">
            <a:xfrm>
              <a:off x="2238413" y="-1803826"/>
              <a:ext cx="313843" cy="664644"/>
            </a:xfrm>
            <a:custGeom>
              <a:avLst/>
              <a:gdLst>
                <a:gd name="T0" fmla="*/ 0 w 453"/>
                <a:gd name="T1" fmla="*/ 2147483647 h 959"/>
                <a:gd name="T2" fmla="*/ 2147483647 w 453"/>
                <a:gd name="T3" fmla="*/ 2147483647 h 959"/>
                <a:gd name="T4" fmla="*/ 2147483647 w 453"/>
                <a:gd name="T5" fmla="*/ 2147483647 h 959"/>
                <a:gd name="T6" fmla="*/ 2147483647 w 453"/>
                <a:gd name="T7" fmla="*/ 2147483647 h 959"/>
                <a:gd name="T8" fmla="*/ 2147483647 w 453"/>
                <a:gd name="T9" fmla="*/ 2147483647 h 959"/>
                <a:gd name="T10" fmla="*/ 2147483647 w 453"/>
                <a:gd name="T11" fmla="*/ 2147483647 h 959"/>
                <a:gd name="T12" fmla="*/ 2147483647 w 453"/>
                <a:gd name="T13" fmla="*/ 2147483647 h 959"/>
                <a:gd name="T14" fmla="*/ 2147483647 w 453"/>
                <a:gd name="T15" fmla="*/ 2147483647 h 959"/>
                <a:gd name="T16" fmla="*/ 0 w 453"/>
                <a:gd name="T17" fmla="*/ 2147483647 h 9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3"/>
                <a:gd name="T28" fmla="*/ 0 h 959"/>
                <a:gd name="T29" fmla="*/ 453 w 453"/>
                <a:gd name="T30" fmla="*/ 959 h 9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3" h="959">
                  <a:moveTo>
                    <a:pt x="0" y="25"/>
                  </a:moveTo>
                  <a:cubicBezTo>
                    <a:pt x="16" y="9"/>
                    <a:pt x="154" y="0"/>
                    <a:pt x="193" y="16"/>
                  </a:cubicBezTo>
                  <a:cubicBezTo>
                    <a:pt x="291" y="43"/>
                    <a:pt x="393" y="136"/>
                    <a:pt x="411" y="262"/>
                  </a:cubicBezTo>
                  <a:cubicBezTo>
                    <a:pt x="453" y="549"/>
                    <a:pt x="323" y="664"/>
                    <a:pt x="342" y="959"/>
                  </a:cubicBezTo>
                  <a:cubicBezTo>
                    <a:pt x="291" y="861"/>
                    <a:pt x="290" y="793"/>
                    <a:pt x="300" y="707"/>
                  </a:cubicBezTo>
                  <a:cubicBezTo>
                    <a:pt x="249" y="747"/>
                    <a:pt x="213" y="783"/>
                    <a:pt x="197" y="861"/>
                  </a:cubicBezTo>
                  <a:cubicBezTo>
                    <a:pt x="166" y="728"/>
                    <a:pt x="272" y="671"/>
                    <a:pt x="313" y="553"/>
                  </a:cubicBezTo>
                  <a:cubicBezTo>
                    <a:pt x="358" y="426"/>
                    <a:pt x="338" y="305"/>
                    <a:pt x="317" y="240"/>
                  </a:cubicBezTo>
                  <a:cubicBezTo>
                    <a:pt x="278" y="119"/>
                    <a:pt x="190" y="24"/>
                    <a:pt x="0" y="25"/>
                  </a:cubicBezTo>
                  <a:close/>
                </a:path>
              </a:pathLst>
            </a:custGeom>
            <a:grpFill/>
            <a:ln w="3175">
              <a:noFill/>
              <a:round/>
              <a:headEnd/>
              <a:tailEnd/>
            </a:ln>
          </p:spPr>
          <p:txBody>
            <a:bodyPr/>
            <a:lstStyle/>
            <a:p>
              <a:endParaRPr lang="nl-BE" sz="1200" dirty="0">
                <a:solidFill>
                  <a:srgbClr val="1F497D"/>
                </a:solidFill>
              </a:endParaRPr>
            </a:p>
          </p:txBody>
        </p:sp>
        <p:sp>
          <p:nvSpPr>
            <p:cNvPr id="333" name="Freeform 38">
              <a:extLst>
                <a:ext uri="{FF2B5EF4-FFF2-40B4-BE49-F238E27FC236}">
                  <a16:creationId xmlns:a16="http://schemas.microsoft.com/office/drawing/2014/main" id="{587F8615-5F5B-4133-8E43-F9AFC9351BA3}"/>
                </a:ext>
              </a:extLst>
            </p:cNvPr>
            <p:cNvSpPr>
              <a:spLocks/>
            </p:cNvSpPr>
            <p:nvPr/>
          </p:nvSpPr>
          <p:spPr bwMode="auto">
            <a:xfrm>
              <a:off x="2202335" y="-1773321"/>
              <a:ext cx="253128" cy="367226"/>
            </a:xfrm>
            <a:custGeom>
              <a:avLst/>
              <a:gdLst>
                <a:gd name="T0" fmla="*/ 2147483647 w 365"/>
                <a:gd name="T1" fmla="*/ 2147483647 h 530"/>
                <a:gd name="T2" fmla="*/ 2147483647 w 365"/>
                <a:gd name="T3" fmla="*/ 2147483647 h 530"/>
                <a:gd name="T4" fmla="*/ 2147483647 w 365"/>
                <a:gd name="T5" fmla="*/ 2147483647 h 530"/>
                <a:gd name="T6" fmla="*/ 2147483647 w 365"/>
                <a:gd name="T7" fmla="*/ 2147483647 h 530"/>
                <a:gd name="T8" fmla="*/ 0 w 365"/>
                <a:gd name="T9" fmla="*/ 2147483647 h 530"/>
                <a:gd name="T10" fmla="*/ 2147483647 w 365"/>
                <a:gd name="T11" fmla="*/ 2147483647 h 530"/>
                <a:gd name="T12" fmla="*/ 2147483647 w 365"/>
                <a:gd name="T13" fmla="*/ 2147483647 h 530"/>
                <a:gd name="T14" fmla="*/ 2147483647 w 365"/>
                <a:gd name="T15" fmla="*/ 2147483647 h 530"/>
                <a:gd name="T16" fmla="*/ 2147483647 w 365"/>
                <a:gd name="T17" fmla="*/ 2147483647 h 530"/>
                <a:gd name="T18" fmla="*/ 2147483647 w 365"/>
                <a:gd name="T19" fmla="*/ 0 h 530"/>
                <a:gd name="T20" fmla="*/ 2147483647 w 365"/>
                <a:gd name="T21" fmla="*/ 2147483647 h 530"/>
                <a:gd name="T22" fmla="*/ 2147483647 w 365"/>
                <a:gd name="T23" fmla="*/ 2147483647 h 5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5"/>
                <a:gd name="T37" fmla="*/ 0 h 530"/>
                <a:gd name="T38" fmla="*/ 365 w 365"/>
                <a:gd name="T39" fmla="*/ 530 h 5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5" h="530">
                  <a:moveTo>
                    <a:pt x="82" y="35"/>
                  </a:moveTo>
                  <a:cubicBezTo>
                    <a:pt x="109" y="46"/>
                    <a:pt x="122" y="68"/>
                    <a:pt x="145" y="98"/>
                  </a:cubicBezTo>
                  <a:cubicBezTo>
                    <a:pt x="189" y="142"/>
                    <a:pt x="239" y="188"/>
                    <a:pt x="245" y="246"/>
                  </a:cubicBezTo>
                  <a:cubicBezTo>
                    <a:pt x="254" y="337"/>
                    <a:pt x="229" y="398"/>
                    <a:pt x="189" y="430"/>
                  </a:cubicBezTo>
                  <a:cubicBezTo>
                    <a:pt x="147" y="461"/>
                    <a:pt x="98" y="475"/>
                    <a:pt x="0" y="448"/>
                  </a:cubicBezTo>
                  <a:cubicBezTo>
                    <a:pt x="55" y="493"/>
                    <a:pt x="77" y="493"/>
                    <a:pt x="119" y="494"/>
                  </a:cubicBezTo>
                  <a:cubicBezTo>
                    <a:pt x="161" y="496"/>
                    <a:pt x="230" y="480"/>
                    <a:pt x="304" y="396"/>
                  </a:cubicBezTo>
                  <a:cubicBezTo>
                    <a:pt x="316" y="485"/>
                    <a:pt x="232" y="526"/>
                    <a:pt x="235" y="526"/>
                  </a:cubicBezTo>
                  <a:cubicBezTo>
                    <a:pt x="239" y="530"/>
                    <a:pt x="365" y="518"/>
                    <a:pt x="365" y="315"/>
                  </a:cubicBezTo>
                  <a:cubicBezTo>
                    <a:pt x="365" y="136"/>
                    <a:pt x="242" y="16"/>
                    <a:pt x="121" y="0"/>
                  </a:cubicBezTo>
                  <a:cubicBezTo>
                    <a:pt x="173" y="19"/>
                    <a:pt x="177" y="46"/>
                    <a:pt x="176" y="65"/>
                  </a:cubicBezTo>
                  <a:cubicBezTo>
                    <a:pt x="147" y="31"/>
                    <a:pt x="115" y="35"/>
                    <a:pt x="82" y="35"/>
                  </a:cubicBezTo>
                  <a:close/>
                </a:path>
              </a:pathLst>
            </a:custGeom>
            <a:grpFill/>
            <a:ln w="3175">
              <a:noFill/>
              <a:round/>
              <a:headEnd/>
              <a:tailEnd/>
            </a:ln>
          </p:spPr>
          <p:txBody>
            <a:bodyPr/>
            <a:lstStyle/>
            <a:p>
              <a:endParaRPr lang="nl-BE" sz="1200" dirty="0">
                <a:solidFill>
                  <a:srgbClr val="1F497D"/>
                </a:solidFill>
              </a:endParaRPr>
            </a:p>
          </p:txBody>
        </p:sp>
        <p:sp>
          <p:nvSpPr>
            <p:cNvPr id="334" name="Freeform 39">
              <a:extLst>
                <a:ext uri="{FF2B5EF4-FFF2-40B4-BE49-F238E27FC236}">
                  <a16:creationId xmlns:a16="http://schemas.microsoft.com/office/drawing/2014/main" id="{550A1241-E84E-4D11-B077-FF6D23D1BD31}"/>
                </a:ext>
              </a:extLst>
            </p:cNvPr>
            <p:cNvSpPr>
              <a:spLocks/>
            </p:cNvSpPr>
            <p:nvPr/>
          </p:nvSpPr>
          <p:spPr bwMode="auto">
            <a:xfrm>
              <a:off x="2068585" y="-1725512"/>
              <a:ext cx="311790" cy="259874"/>
            </a:xfrm>
            <a:custGeom>
              <a:avLst/>
              <a:gdLst>
                <a:gd name="T0" fmla="*/ 0 w 450"/>
                <a:gd name="T1" fmla="*/ 2147483647 h 375"/>
                <a:gd name="T2" fmla="*/ 2147483647 w 450"/>
                <a:gd name="T3" fmla="*/ 2147483647 h 375"/>
                <a:gd name="T4" fmla="*/ 2147483647 w 450"/>
                <a:gd name="T5" fmla="*/ 2147483647 h 375"/>
                <a:gd name="T6" fmla="*/ 2147483647 w 450"/>
                <a:gd name="T7" fmla="*/ 2147483647 h 375"/>
                <a:gd name="T8" fmla="*/ 2147483647 w 450"/>
                <a:gd name="T9" fmla="*/ 2147483647 h 375"/>
                <a:gd name="T10" fmla="*/ 2147483647 w 450"/>
                <a:gd name="T11" fmla="*/ 2147483647 h 375"/>
                <a:gd name="T12" fmla="*/ 2147483647 w 450"/>
                <a:gd name="T13" fmla="*/ 2147483647 h 375"/>
                <a:gd name="T14" fmla="*/ 2147483647 w 450"/>
                <a:gd name="T15" fmla="*/ 2147483647 h 375"/>
                <a:gd name="T16" fmla="*/ 2147483647 w 450"/>
                <a:gd name="T17" fmla="*/ 2147483647 h 375"/>
                <a:gd name="T18" fmla="*/ 2147483647 w 450"/>
                <a:gd name="T19" fmla="*/ 2147483647 h 375"/>
                <a:gd name="T20" fmla="*/ 2147483647 w 450"/>
                <a:gd name="T21" fmla="*/ 2147483647 h 375"/>
                <a:gd name="T22" fmla="*/ 2147483647 w 450"/>
                <a:gd name="T23" fmla="*/ 2147483647 h 375"/>
                <a:gd name="T24" fmla="*/ 2147483647 w 450"/>
                <a:gd name="T25" fmla="*/ 2147483647 h 375"/>
                <a:gd name="T26" fmla="*/ 2147483647 w 450"/>
                <a:gd name="T27" fmla="*/ 2147483647 h 375"/>
                <a:gd name="T28" fmla="*/ 2147483647 w 450"/>
                <a:gd name="T29" fmla="*/ 2147483647 h 375"/>
                <a:gd name="T30" fmla="*/ 0 w 450"/>
                <a:gd name="T31" fmla="*/ 2147483647 h 3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0"/>
                <a:gd name="T49" fmla="*/ 0 h 375"/>
                <a:gd name="T50" fmla="*/ 450 w 450"/>
                <a:gd name="T51" fmla="*/ 375 h 3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0" h="375">
                  <a:moveTo>
                    <a:pt x="0" y="114"/>
                  </a:moveTo>
                  <a:cubicBezTo>
                    <a:pt x="51" y="64"/>
                    <a:pt x="133" y="21"/>
                    <a:pt x="199" y="14"/>
                  </a:cubicBezTo>
                  <a:cubicBezTo>
                    <a:pt x="343" y="0"/>
                    <a:pt x="445" y="169"/>
                    <a:pt x="423" y="248"/>
                  </a:cubicBezTo>
                  <a:cubicBezTo>
                    <a:pt x="411" y="220"/>
                    <a:pt x="400" y="204"/>
                    <a:pt x="384" y="203"/>
                  </a:cubicBezTo>
                  <a:cubicBezTo>
                    <a:pt x="450" y="319"/>
                    <a:pt x="344" y="372"/>
                    <a:pt x="314" y="375"/>
                  </a:cubicBezTo>
                  <a:cubicBezTo>
                    <a:pt x="334" y="349"/>
                    <a:pt x="339" y="279"/>
                    <a:pt x="325" y="257"/>
                  </a:cubicBezTo>
                  <a:cubicBezTo>
                    <a:pt x="298" y="282"/>
                    <a:pt x="287" y="306"/>
                    <a:pt x="252" y="305"/>
                  </a:cubicBezTo>
                  <a:cubicBezTo>
                    <a:pt x="288" y="280"/>
                    <a:pt x="278" y="270"/>
                    <a:pt x="291" y="253"/>
                  </a:cubicBezTo>
                  <a:cubicBezTo>
                    <a:pt x="271" y="257"/>
                    <a:pt x="241" y="287"/>
                    <a:pt x="187" y="287"/>
                  </a:cubicBezTo>
                  <a:cubicBezTo>
                    <a:pt x="228" y="268"/>
                    <a:pt x="219" y="205"/>
                    <a:pt x="218" y="187"/>
                  </a:cubicBezTo>
                  <a:cubicBezTo>
                    <a:pt x="196" y="194"/>
                    <a:pt x="197" y="220"/>
                    <a:pt x="176" y="242"/>
                  </a:cubicBezTo>
                  <a:cubicBezTo>
                    <a:pt x="182" y="215"/>
                    <a:pt x="177" y="210"/>
                    <a:pt x="176" y="194"/>
                  </a:cubicBezTo>
                  <a:cubicBezTo>
                    <a:pt x="155" y="230"/>
                    <a:pt x="127" y="236"/>
                    <a:pt x="115" y="227"/>
                  </a:cubicBezTo>
                  <a:cubicBezTo>
                    <a:pt x="135" y="212"/>
                    <a:pt x="128" y="176"/>
                    <a:pt x="118" y="168"/>
                  </a:cubicBezTo>
                  <a:cubicBezTo>
                    <a:pt x="95" y="150"/>
                    <a:pt x="57" y="157"/>
                    <a:pt x="34" y="183"/>
                  </a:cubicBezTo>
                  <a:cubicBezTo>
                    <a:pt x="27" y="161"/>
                    <a:pt x="11" y="132"/>
                    <a:pt x="0" y="114"/>
                  </a:cubicBezTo>
                  <a:close/>
                </a:path>
              </a:pathLst>
            </a:custGeom>
            <a:grpFill/>
            <a:ln w="3175">
              <a:noFill/>
              <a:round/>
              <a:headEnd/>
              <a:tailEnd/>
            </a:ln>
          </p:spPr>
          <p:txBody>
            <a:bodyPr/>
            <a:lstStyle/>
            <a:p>
              <a:endParaRPr lang="nl-BE" sz="1200" dirty="0">
                <a:solidFill>
                  <a:srgbClr val="1F497D"/>
                </a:solidFill>
              </a:endParaRPr>
            </a:p>
          </p:txBody>
        </p:sp>
        <p:sp>
          <p:nvSpPr>
            <p:cNvPr id="335" name="Freeform 40">
              <a:extLst>
                <a:ext uri="{FF2B5EF4-FFF2-40B4-BE49-F238E27FC236}">
                  <a16:creationId xmlns:a16="http://schemas.microsoft.com/office/drawing/2014/main" id="{589B3FBA-BD11-4DB2-AABC-7315AC360E45}"/>
                </a:ext>
              </a:extLst>
            </p:cNvPr>
            <p:cNvSpPr>
              <a:spLocks/>
            </p:cNvSpPr>
            <p:nvPr/>
          </p:nvSpPr>
          <p:spPr bwMode="auto">
            <a:xfrm>
              <a:off x="2150419" y="-1460064"/>
              <a:ext cx="244035" cy="280113"/>
            </a:xfrm>
            <a:custGeom>
              <a:avLst/>
              <a:gdLst>
                <a:gd name="T0" fmla="*/ 2147483647 w 352"/>
                <a:gd name="T1" fmla="*/ 2147483647 h 404"/>
                <a:gd name="T2" fmla="*/ 2147483647 w 352"/>
                <a:gd name="T3" fmla="*/ 2147483647 h 404"/>
                <a:gd name="T4" fmla="*/ 2147483647 w 352"/>
                <a:gd name="T5" fmla="*/ 0 h 404"/>
                <a:gd name="T6" fmla="*/ 2147483647 w 352"/>
                <a:gd name="T7" fmla="*/ 2147483647 h 404"/>
                <a:gd name="T8" fmla="*/ 2147483647 w 352"/>
                <a:gd name="T9" fmla="*/ 2147483647 h 404"/>
                <a:gd name="T10" fmla="*/ 2147483647 w 352"/>
                <a:gd name="T11" fmla="*/ 2147483647 h 404"/>
                <a:gd name="T12" fmla="*/ 2147483647 w 352"/>
                <a:gd name="T13" fmla="*/ 2147483647 h 404"/>
                <a:gd name="T14" fmla="*/ 2147483647 w 352"/>
                <a:gd name="T15" fmla="*/ 2147483647 h 404"/>
                <a:gd name="T16" fmla="*/ 2147483647 w 352"/>
                <a:gd name="T17" fmla="*/ 2147483647 h 404"/>
                <a:gd name="T18" fmla="*/ 2147483647 w 352"/>
                <a:gd name="T19" fmla="*/ 2147483647 h 404"/>
                <a:gd name="T20" fmla="*/ 2147483647 w 352"/>
                <a:gd name="T21" fmla="*/ 2147483647 h 404"/>
                <a:gd name="T22" fmla="*/ 0 w 352"/>
                <a:gd name="T23" fmla="*/ 2147483647 h 404"/>
                <a:gd name="T24" fmla="*/ 2147483647 w 352"/>
                <a:gd name="T25" fmla="*/ 2147483647 h 404"/>
                <a:gd name="T26" fmla="*/ 2147483647 w 352"/>
                <a:gd name="T27" fmla="*/ 2147483647 h 4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2"/>
                <a:gd name="T43" fmla="*/ 0 h 404"/>
                <a:gd name="T44" fmla="*/ 352 w 352"/>
                <a:gd name="T45" fmla="*/ 404 h 4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2" h="404">
                  <a:moveTo>
                    <a:pt x="14" y="120"/>
                  </a:moveTo>
                  <a:cubicBezTo>
                    <a:pt x="71" y="116"/>
                    <a:pt x="104" y="104"/>
                    <a:pt x="146" y="59"/>
                  </a:cubicBezTo>
                  <a:cubicBezTo>
                    <a:pt x="230" y="64"/>
                    <a:pt x="280" y="54"/>
                    <a:pt x="352" y="0"/>
                  </a:cubicBezTo>
                  <a:cubicBezTo>
                    <a:pt x="350" y="25"/>
                    <a:pt x="298" y="71"/>
                    <a:pt x="276" y="78"/>
                  </a:cubicBezTo>
                  <a:cubicBezTo>
                    <a:pt x="290" y="86"/>
                    <a:pt x="304" y="95"/>
                    <a:pt x="318" y="89"/>
                  </a:cubicBezTo>
                  <a:cubicBezTo>
                    <a:pt x="299" y="127"/>
                    <a:pt x="287" y="165"/>
                    <a:pt x="284" y="259"/>
                  </a:cubicBezTo>
                  <a:cubicBezTo>
                    <a:pt x="268" y="233"/>
                    <a:pt x="263" y="191"/>
                    <a:pt x="270" y="135"/>
                  </a:cubicBezTo>
                  <a:cubicBezTo>
                    <a:pt x="240" y="146"/>
                    <a:pt x="241" y="248"/>
                    <a:pt x="241" y="248"/>
                  </a:cubicBezTo>
                  <a:cubicBezTo>
                    <a:pt x="231" y="216"/>
                    <a:pt x="229" y="225"/>
                    <a:pt x="234" y="163"/>
                  </a:cubicBezTo>
                  <a:cubicBezTo>
                    <a:pt x="194" y="208"/>
                    <a:pt x="178" y="276"/>
                    <a:pt x="173" y="404"/>
                  </a:cubicBezTo>
                  <a:cubicBezTo>
                    <a:pt x="126" y="339"/>
                    <a:pt x="156" y="208"/>
                    <a:pt x="167" y="163"/>
                  </a:cubicBezTo>
                  <a:cubicBezTo>
                    <a:pt x="144" y="189"/>
                    <a:pt x="46" y="242"/>
                    <a:pt x="0" y="194"/>
                  </a:cubicBezTo>
                  <a:cubicBezTo>
                    <a:pt x="39" y="191"/>
                    <a:pt x="96" y="165"/>
                    <a:pt x="123" y="120"/>
                  </a:cubicBezTo>
                  <a:cubicBezTo>
                    <a:pt x="72" y="131"/>
                    <a:pt x="37" y="139"/>
                    <a:pt x="14" y="120"/>
                  </a:cubicBezTo>
                  <a:close/>
                </a:path>
              </a:pathLst>
            </a:custGeom>
            <a:grpFill/>
            <a:ln w="3175">
              <a:noFill/>
              <a:round/>
              <a:headEnd/>
              <a:tailEnd/>
            </a:ln>
          </p:spPr>
          <p:txBody>
            <a:bodyPr/>
            <a:lstStyle/>
            <a:p>
              <a:endParaRPr lang="nl-BE" sz="1200" dirty="0">
                <a:solidFill>
                  <a:srgbClr val="1F497D"/>
                </a:solidFill>
              </a:endParaRPr>
            </a:p>
          </p:txBody>
        </p:sp>
        <p:sp>
          <p:nvSpPr>
            <p:cNvPr id="336" name="Freeform 41">
              <a:extLst>
                <a:ext uri="{FF2B5EF4-FFF2-40B4-BE49-F238E27FC236}">
                  <a16:creationId xmlns:a16="http://schemas.microsoft.com/office/drawing/2014/main" id="{357BC396-C978-4441-A705-C4A4B9FB09EC}"/>
                </a:ext>
              </a:extLst>
            </p:cNvPr>
            <p:cNvSpPr>
              <a:spLocks/>
            </p:cNvSpPr>
            <p:nvPr/>
          </p:nvSpPr>
          <p:spPr bwMode="auto">
            <a:xfrm>
              <a:off x="2094983" y="-1604960"/>
              <a:ext cx="99726" cy="120551"/>
            </a:xfrm>
            <a:custGeom>
              <a:avLst/>
              <a:gdLst>
                <a:gd name="T0" fmla="*/ 0 w 144"/>
                <a:gd name="T1" fmla="*/ 2147483647 h 174"/>
                <a:gd name="T2" fmla="*/ 2147483647 w 144"/>
                <a:gd name="T3" fmla="*/ 2147483647 h 174"/>
                <a:gd name="T4" fmla="*/ 2147483647 w 144"/>
                <a:gd name="T5" fmla="*/ 2147483647 h 174"/>
                <a:gd name="T6" fmla="*/ 2147483647 w 144"/>
                <a:gd name="T7" fmla="*/ 2147483647 h 174"/>
                <a:gd name="T8" fmla="*/ 2147483647 w 144"/>
                <a:gd name="T9" fmla="*/ 2147483647 h 174"/>
                <a:gd name="T10" fmla="*/ 0 w 144"/>
                <a:gd name="T11" fmla="*/ 2147483647 h 174"/>
                <a:gd name="T12" fmla="*/ 0 60000 65536"/>
                <a:gd name="T13" fmla="*/ 0 60000 65536"/>
                <a:gd name="T14" fmla="*/ 0 60000 65536"/>
                <a:gd name="T15" fmla="*/ 0 60000 65536"/>
                <a:gd name="T16" fmla="*/ 0 60000 65536"/>
                <a:gd name="T17" fmla="*/ 0 60000 65536"/>
                <a:gd name="T18" fmla="*/ 0 w 144"/>
                <a:gd name="T19" fmla="*/ 0 h 174"/>
                <a:gd name="T20" fmla="*/ 144 w 144"/>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144" h="174">
                  <a:moveTo>
                    <a:pt x="0" y="24"/>
                  </a:moveTo>
                  <a:cubicBezTo>
                    <a:pt x="20" y="145"/>
                    <a:pt x="73" y="162"/>
                    <a:pt x="144" y="174"/>
                  </a:cubicBezTo>
                  <a:cubicBezTo>
                    <a:pt x="73" y="131"/>
                    <a:pt x="40" y="77"/>
                    <a:pt x="25" y="40"/>
                  </a:cubicBezTo>
                  <a:cubicBezTo>
                    <a:pt x="45" y="45"/>
                    <a:pt x="50" y="34"/>
                    <a:pt x="73" y="29"/>
                  </a:cubicBezTo>
                  <a:cubicBezTo>
                    <a:pt x="74" y="16"/>
                    <a:pt x="70" y="2"/>
                    <a:pt x="57" y="1"/>
                  </a:cubicBezTo>
                  <a:cubicBezTo>
                    <a:pt x="27" y="0"/>
                    <a:pt x="17" y="10"/>
                    <a:pt x="0" y="24"/>
                  </a:cubicBezTo>
                  <a:close/>
                </a:path>
              </a:pathLst>
            </a:custGeom>
            <a:grpFill/>
            <a:ln w="3175">
              <a:noFill/>
              <a:round/>
              <a:headEnd/>
              <a:tailEnd/>
            </a:ln>
          </p:spPr>
          <p:txBody>
            <a:bodyPr/>
            <a:lstStyle/>
            <a:p>
              <a:endParaRPr lang="nl-BE" sz="1200" dirty="0">
                <a:solidFill>
                  <a:srgbClr val="1F497D"/>
                </a:solidFill>
              </a:endParaRPr>
            </a:p>
          </p:txBody>
        </p:sp>
      </p:grpSp>
      <p:sp>
        <p:nvSpPr>
          <p:cNvPr id="342" name="Rectangle 341">
            <a:extLst>
              <a:ext uri="{FF2B5EF4-FFF2-40B4-BE49-F238E27FC236}">
                <a16:creationId xmlns:a16="http://schemas.microsoft.com/office/drawing/2014/main" id="{4D78C275-5FE9-4CC4-AD0D-8D2A964141FB}"/>
              </a:ext>
            </a:extLst>
          </p:cNvPr>
          <p:cNvSpPr/>
          <p:nvPr/>
        </p:nvSpPr>
        <p:spPr>
          <a:xfrm>
            <a:off x="8524428" y="5310783"/>
            <a:ext cx="1784642" cy="446276"/>
          </a:xfrm>
          <a:prstGeom prst="rect">
            <a:avLst/>
          </a:prstGeom>
        </p:spPr>
        <p:txBody>
          <a:bodyPr wrap="square">
            <a:spAutoFit/>
          </a:bodyPr>
          <a:lstStyle/>
          <a:p>
            <a:r>
              <a:rPr lang="nl-BE" sz="1400" dirty="0">
                <a:solidFill>
                  <a:schemeClr val="tx2"/>
                </a:solidFill>
                <a:latin typeface="+mj-lt"/>
              </a:rPr>
              <a:t>WALLONIË</a:t>
            </a:r>
            <a:endParaRPr lang="nl-BE" sz="900" dirty="0">
              <a:solidFill>
                <a:schemeClr val="tx2"/>
              </a:solidFill>
              <a:latin typeface="+mj-lt"/>
            </a:endParaRPr>
          </a:p>
          <a:p>
            <a:r>
              <a:rPr lang="nl-BE" sz="900" dirty="0"/>
              <a:t>(n=319) (N)</a:t>
            </a:r>
          </a:p>
        </p:txBody>
      </p:sp>
      <p:sp>
        <p:nvSpPr>
          <p:cNvPr id="345" name="Rectangle 344">
            <a:extLst>
              <a:ext uri="{FF2B5EF4-FFF2-40B4-BE49-F238E27FC236}">
                <a16:creationId xmlns:a16="http://schemas.microsoft.com/office/drawing/2014/main" id="{8E57486A-0C8D-4C94-835A-ADD82FCECBF4}"/>
              </a:ext>
            </a:extLst>
          </p:cNvPr>
          <p:cNvSpPr/>
          <p:nvPr/>
        </p:nvSpPr>
        <p:spPr>
          <a:xfrm>
            <a:off x="8524428" y="4862423"/>
            <a:ext cx="1784642" cy="446276"/>
          </a:xfrm>
          <a:prstGeom prst="rect">
            <a:avLst/>
          </a:prstGeom>
        </p:spPr>
        <p:txBody>
          <a:bodyPr wrap="square">
            <a:spAutoFit/>
          </a:bodyPr>
          <a:lstStyle/>
          <a:p>
            <a:r>
              <a:rPr lang="nl-BE" sz="1400" dirty="0">
                <a:solidFill>
                  <a:srgbClr val="96CAC5"/>
                </a:solidFill>
                <a:latin typeface="+mj-lt"/>
              </a:rPr>
              <a:t>BRUSSEL</a:t>
            </a:r>
            <a:endParaRPr lang="nl-BE" sz="900" dirty="0">
              <a:solidFill>
                <a:srgbClr val="96CAC5"/>
              </a:solidFill>
              <a:latin typeface="+mj-lt"/>
            </a:endParaRPr>
          </a:p>
          <a:p>
            <a:r>
              <a:rPr lang="nl-BE" sz="900" dirty="0"/>
              <a:t>(n=105) (M)</a:t>
            </a:r>
          </a:p>
        </p:txBody>
      </p:sp>
      <p:sp>
        <p:nvSpPr>
          <p:cNvPr id="102" name="Rectangle 101">
            <a:extLst>
              <a:ext uri="{FF2B5EF4-FFF2-40B4-BE49-F238E27FC236}">
                <a16:creationId xmlns:a16="http://schemas.microsoft.com/office/drawing/2014/main" id="{3AC7EBC0-9164-4AD5-843C-23B7C9C834F6}"/>
              </a:ext>
            </a:extLst>
          </p:cNvPr>
          <p:cNvSpPr/>
          <p:nvPr/>
        </p:nvSpPr>
        <p:spPr>
          <a:xfrm>
            <a:off x="8226390" y="3458444"/>
            <a:ext cx="930455" cy="400110"/>
          </a:xfrm>
          <a:prstGeom prst="rect">
            <a:avLst/>
          </a:prstGeom>
        </p:spPr>
        <p:txBody>
          <a:bodyPr wrap="square">
            <a:spAutoFit/>
          </a:bodyPr>
          <a:lstStyle/>
          <a:p>
            <a:pPr algn="ctr"/>
            <a:r>
              <a:rPr lang="nl-BE" sz="2000" dirty="0">
                <a:solidFill>
                  <a:srgbClr val="96CAC5"/>
                </a:solidFill>
                <a:latin typeface="+mj-lt"/>
              </a:rPr>
              <a:t>39%</a:t>
            </a:r>
            <a:endParaRPr lang="nl-BE" sz="1100" dirty="0">
              <a:solidFill>
                <a:srgbClr val="96CAC5"/>
              </a:solidFill>
            </a:endParaRPr>
          </a:p>
        </p:txBody>
      </p:sp>
      <p:cxnSp>
        <p:nvCxnSpPr>
          <p:cNvPr id="8" name="Straight Connector 7">
            <a:extLst>
              <a:ext uri="{FF2B5EF4-FFF2-40B4-BE49-F238E27FC236}">
                <a16:creationId xmlns:a16="http://schemas.microsoft.com/office/drawing/2014/main" id="{9FD3D439-E3F9-4910-9F0C-4227676DAC6D}"/>
              </a:ext>
            </a:extLst>
          </p:cNvPr>
          <p:cNvCxnSpPr>
            <a:cxnSpLocks/>
          </p:cNvCxnSpPr>
          <p:nvPr/>
        </p:nvCxnSpPr>
        <p:spPr>
          <a:xfrm flipV="1">
            <a:off x="8767777" y="2735512"/>
            <a:ext cx="1079786" cy="597027"/>
          </a:xfrm>
          <a:prstGeom prst="line">
            <a:avLst/>
          </a:prstGeom>
          <a:ln w="38100" cap="rnd">
            <a:solidFill>
              <a:srgbClr val="96CAC5"/>
            </a:solidFill>
            <a:round/>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BECDFB6B-8855-4CA6-AB31-6340BED0A64E}"/>
              </a:ext>
            </a:extLst>
          </p:cNvPr>
          <p:cNvSpPr/>
          <p:nvPr/>
        </p:nvSpPr>
        <p:spPr>
          <a:xfrm>
            <a:off x="9604896" y="3108823"/>
            <a:ext cx="1784642" cy="400110"/>
          </a:xfrm>
          <a:prstGeom prst="rect">
            <a:avLst/>
          </a:prstGeom>
        </p:spPr>
        <p:txBody>
          <a:bodyPr wrap="square">
            <a:spAutoFit/>
          </a:bodyPr>
          <a:lstStyle/>
          <a:p>
            <a:pPr algn="ctr"/>
            <a:r>
              <a:rPr lang="nl-BE" sz="2000" dirty="0">
                <a:solidFill>
                  <a:schemeClr val="bg1"/>
                </a:solidFill>
                <a:latin typeface="+mj-lt"/>
              </a:rPr>
              <a:t>33%</a:t>
            </a:r>
            <a:endParaRPr lang="nl-BE" sz="1100" dirty="0">
              <a:solidFill>
                <a:schemeClr val="bg1"/>
              </a:solidFill>
            </a:endParaRPr>
          </a:p>
        </p:txBody>
      </p:sp>
    </p:spTree>
    <p:extLst>
      <p:ext uri="{BB962C8B-B14F-4D97-AF65-F5344CB8AC3E}">
        <p14:creationId xmlns:p14="http://schemas.microsoft.com/office/powerpoint/2010/main" val="3406414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Table 46">
            <a:extLst>
              <a:ext uri="{FF2B5EF4-FFF2-40B4-BE49-F238E27FC236}">
                <a16:creationId xmlns:a16="http://schemas.microsoft.com/office/drawing/2014/main" id="{FE07EF7B-EFA5-40E5-A755-118B979F1039}"/>
              </a:ext>
            </a:extLst>
          </p:cNvPr>
          <p:cNvGraphicFramePr>
            <a:graphicFrameLocks noGrp="1"/>
          </p:cNvGraphicFramePr>
          <p:nvPr>
            <p:extLst>
              <p:ext uri="{D42A27DB-BD31-4B8C-83A1-F6EECF244321}">
                <p14:modId xmlns:p14="http://schemas.microsoft.com/office/powerpoint/2010/main" val="3533585852"/>
              </p:ext>
            </p:extLst>
          </p:nvPr>
        </p:nvGraphicFramePr>
        <p:xfrm>
          <a:off x="370885" y="4467213"/>
          <a:ext cx="11448000" cy="1353753"/>
        </p:xfrm>
        <a:graphic>
          <a:graphicData uri="http://schemas.openxmlformats.org/drawingml/2006/table">
            <a:tbl>
              <a:tblPr firstRow="1" bandRow="1">
                <a:tableStyleId>{2D5ABB26-0587-4C30-8999-92F81FD0307C}</a:tableStyleId>
              </a:tblPr>
              <a:tblGrid>
                <a:gridCol w="2289600">
                  <a:extLst>
                    <a:ext uri="{9D8B030D-6E8A-4147-A177-3AD203B41FA5}">
                      <a16:colId xmlns:a16="http://schemas.microsoft.com/office/drawing/2014/main" val="2820400169"/>
                    </a:ext>
                  </a:extLst>
                </a:gridCol>
                <a:gridCol w="2289600">
                  <a:extLst>
                    <a:ext uri="{9D8B030D-6E8A-4147-A177-3AD203B41FA5}">
                      <a16:colId xmlns:a16="http://schemas.microsoft.com/office/drawing/2014/main" val="1049536041"/>
                    </a:ext>
                  </a:extLst>
                </a:gridCol>
                <a:gridCol w="2289600">
                  <a:extLst>
                    <a:ext uri="{9D8B030D-6E8A-4147-A177-3AD203B41FA5}">
                      <a16:colId xmlns:a16="http://schemas.microsoft.com/office/drawing/2014/main" val="3982777495"/>
                    </a:ext>
                  </a:extLst>
                </a:gridCol>
                <a:gridCol w="2289600">
                  <a:extLst>
                    <a:ext uri="{9D8B030D-6E8A-4147-A177-3AD203B41FA5}">
                      <a16:colId xmlns:a16="http://schemas.microsoft.com/office/drawing/2014/main" val="2884445455"/>
                    </a:ext>
                  </a:extLst>
                </a:gridCol>
                <a:gridCol w="2289600">
                  <a:extLst>
                    <a:ext uri="{9D8B030D-6E8A-4147-A177-3AD203B41FA5}">
                      <a16:colId xmlns:a16="http://schemas.microsoft.com/office/drawing/2014/main" val="1652362327"/>
                    </a:ext>
                  </a:extLst>
                </a:gridCol>
              </a:tblGrid>
              <a:tr h="311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200" b="1" i="0" u="none" strike="noStrike" kern="1200" cap="none" spc="0" normalizeH="0" baseline="0" noProof="0" dirty="0">
                          <a:ln>
                            <a:noFill/>
                          </a:ln>
                          <a:solidFill>
                            <a:prstClr val="white"/>
                          </a:solidFill>
                          <a:effectLst/>
                          <a:uLnTx/>
                          <a:uFillTx/>
                          <a:latin typeface="Arial"/>
                          <a:ea typeface="+mn-ea"/>
                          <a:cs typeface="+mn-cs"/>
                        </a:rPr>
                        <a:t>INNOVATOREN</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PIONIERS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VOORLOPERS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ACHTERLOPERS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ACHTERBLIJVERS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488667595"/>
                  </a:ext>
                </a:extLst>
              </a:tr>
              <a:tr h="1041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050" b="0" i="0" u="none" strike="noStrike" kern="1200" cap="none" spc="0" normalizeH="0" baseline="0" noProof="0" dirty="0">
                          <a:ln>
                            <a:noFill/>
                          </a:ln>
                          <a:solidFill>
                            <a:srgbClr val="282828"/>
                          </a:solidFill>
                          <a:effectLst/>
                          <a:uLnTx/>
                          <a:uFillTx/>
                          <a:latin typeface="Arial"/>
                          <a:ea typeface="+mn-ea"/>
                          <a:cs typeface="+mn-cs"/>
                        </a:rPr>
                        <a:t>Deze groep mensen zijn de eersten die het product willen hebben. Ze zijn op zoek naar het nieuwste van het nieuwste.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050" b="0" i="0" u="none" strike="noStrike" kern="1200" cap="none" spc="0" normalizeH="0" baseline="0" noProof="0" dirty="0">
                        <a:ln>
                          <a:noFill/>
                        </a:ln>
                        <a:solidFill>
                          <a:srgbClr val="282828"/>
                        </a:solidFill>
                        <a:effectLst/>
                        <a:uLnTx/>
                        <a:uFillTx/>
                        <a:latin typeface="Arial"/>
                        <a:ea typeface="+mn-ea"/>
                        <a:cs typeface="+mn-cs"/>
                      </a:endParaRPr>
                    </a:p>
                  </a:txBody>
                  <a:tcPr marL="108000" marR="45720" marT="36000">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050" b="0" i="0" u="none" strike="noStrike" kern="1200" cap="none" spc="0" normalizeH="0" baseline="0" noProof="0" dirty="0">
                          <a:ln>
                            <a:noFill/>
                          </a:ln>
                          <a:solidFill>
                            <a:srgbClr val="282828"/>
                          </a:solidFill>
                          <a:effectLst/>
                          <a:uLnTx/>
                          <a:uFillTx/>
                          <a:latin typeface="Arial"/>
                          <a:ea typeface="+mn-ea"/>
                          <a:cs typeface="+mn-cs"/>
                        </a:rPr>
                        <a:t>Deze groep mensen zijn ook op zoek naar nieuwe dingen. Deze fase wordt gekenmerkt door een sterke groei in adoptie / gebruik van het product.</a:t>
                      </a:r>
                    </a:p>
                  </a:txBody>
                  <a:tcPr marL="108000" marR="45720" marT="36000">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050" b="0" i="0" u="none" strike="noStrike" kern="1200" cap="none" spc="0" normalizeH="0" baseline="0" noProof="0" dirty="0">
                          <a:ln>
                            <a:noFill/>
                          </a:ln>
                          <a:solidFill>
                            <a:srgbClr val="282828"/>
                          </a:solidFill>
                          <a:effectLst/>
                          <a:uLnTx/>
                          <a:uFillTx/>
                          <a:latin typeface="Arial"/>
                          <a:ea typeface="+mn-ea"/>
                          <a:cs typeface="+mn-cs"/>
                        </a:rPr>
                        <a:t>Dit is de eerste grote groep die het product zal gebruiken. Het product wordt door de massa opgenomen en bereikt zijn volwassenheidsfase. </a:t>
                      </a:r>
                    </a:p>
                  </a:txBody>
                  <a:tcPr marL="108000" marR="45720" marT="36000">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050" b="0" i="0" u="none" strike="noStrike" kern="1200" cap="none" spc="0" normalizeH="0" baseline="0" noProof="0" dirty="0">
                          <a:ln>
                            <a:noFill/>
                          </a:ln>
                          <a:solidFill>
                            <a:srgbClr val="282828"/>
                          </a:solidFill>
                          <a:effectLst/>
                          <a:uLnTx/>
                          <a:uFillTx/>
                          <a:latin typeface="Arial"/>
                          <a:ea typeface="+mn-ea"/>
                          <a:cs typeface="+mn-cs"/>
                        </a:rPr>
                        <a:t>Het product is volwassen en wordt steeds meer algemeen geaccepteerd, ook door eerdere twijfelaars. Het overgrote deel van de markt is bekend met het product en koopt het. </a:t>
                      </a:r>
                    </a:p>
                  </a:txBody>
                  <a:tcPr marL="108000" marR="45720" marT="36000">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050" b="0" i="0" u="none" strike="noStrike" kern="1200" cap="none" spc="0" normalizeH="0" baseline="0" noProof="0" dirty="0">
                          <a:ln>
                            <a:noFill/>
                          </a:ln>
                          <a:solidFill>
                            <a:srgbClr val="282828"/>
                          </a:solidFill>
                          <a:effectLst/>
                          <a:uLnTx/>
                          <a:uFillTx/>
                          <a:latin typeface="Arial"/>
                          <a:ea typeface="+mn-ea"/>
                          <a:cs typeface="+mn-cs"/>
                        </a:rPr>
                        <a:t>Dit is de laatste groep. Dit is de groep die voor eeuwig sceptisch zal staan en zeer moeilijk mee te krijgen is, al dan niet ver na de algemene acceptatie van het product. </a:t>
                      </a:r>
                    </a:p>
                  </a:txBody>
                  <a:tcPr marL="108000" marR="45720" marT="36000">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7075067"/>
                  </a:ext>
                </a:extLst>
              </a:tr>
            </a:tbl>
          </a:graphicData>
        </a:graphic>
      </p:graphicFrame>
      <p:sp>
        <p:nvSpPr>
          <p:cNvPr id="2" name="Rectangle 1">
            <a:extLst>
              <a:ext uri="{FF2B5EF4-FFF2-40B4-BE49-F238E27FC236}">
                <a16:creationId xmlns:a16="http://schemas.microsoft.com/office/drawing/2014/main" id="{121B048C-21AC-4B90-875B-7CA7202D44C1}"/>
              </a:ext>
            </a:extLst>
          </p:cNvPr>
          <p:cNvSpPr/>
          <p:nvPr/>
        </p:nvSpPr>
        <p:spPr>
          <a:xfrm>
            <a:off x="407986" y="1308882"/>
            <a:ext cx="11375999" cy="2927557"/>
          </a:xfrm>
          <a:prstGeom prst="rect">
            <a:avLst/>
          </a:prstGeom>
          <a:solidFill>
            <a:srgbClr val="E2E6F6"/>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t" anchorCtr="0"/>
          <a:lstStyle/>
          <a:p>
            <a:endParaRPr lang="nl-BE" sz="1200" i="1" dirty="0">
              <a:solidFill>
                <a:schemeClr val="bg2"/>
              </a:solidFill>
            </a:endParaRPr>
          </a:p>
        </p:txBody>
      </p:sp>
      <p:sp>
        <p:nvSpPr>
          <p:cNvPr id="49" name="Rectangle 48">
            <a:extLst>
              <a:ext uri="{FF2B5EF4-FFF2-40B4-BE49-F238E27FC236}">
                <a16:creationId xmlns:a16="http://schemas.microsoft.com/office/drawing/2014/main" id="{F82B4088-5816-4BC2-9117-1148E406D6EA}"/>
              </a:ext>
            </a:extLst>
          </p:cNvPr>
          <p:cNvSpPr/>
          <p:nvPr/>
        </p:nvSpPr>
        <p:spPr>
          <a:xfrm>
            <a:off x="6369176" y="1475837"/>
            <a:ext cx="5282459" cy="2515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36000" bIns="36000" rtlCol="0" anchor="t" anchorCtr="0"/>
          <a:lstStyle/>
          <a:p>
            <a:endParaRPr lang="nl-BE" sz="1200" i="1" dirty="0">
              <a:solidFill>
                <a:schemeClr val="bg2"/>
              </a:solidFill>
            </a:endParaRPr>
          </a:p>
        </p:txBody>
      </p:sp>
      <p:sp>
        <p:nvSpPr>
          <p:cNvPr id="14" name="Text Placeholder 13">
            <a:extLst>
              <a:ext uri="{FF2B5EF4-FFF2-40B4-BE49-F238E27FC236}">
                <a16:creationId xmlns:a16="http://schemas.microsoft.com/office/drawing/2014/main" id="{51B0797B-695A-4057-9D87-2340DC5F5B67}"/>
              </a:ext>
            </a:extLst>
          </p:cNvPr>
          <p:cNvSpPr>
            <a:spLocks noGrp="1"/>
          </p:cNvSpPr>
          <p:nvPr>
            <p:ph type="body" sz="quarter" idx="15"/>
          </p:nvPr>
        </p:nvSpPr>
        <p:spPr>
          <a:xfrm>
            <a:off x="407987" y="846000"/>
            <a:ext cx="11376023" cy="349702"/>
          </a:xfrm>
        </p:spPr>
        <p:txBody>
          <a:bodyPr/>
          <a:lstStyle/>
          <a:p>
            <a:endParaRPr lang="nl-BE" dirty="0"/>
          </a:p>
        </p:txBody>
      </p:sp>
      <p:sp>
        <p:nvSpPr>
          <p:cNvPr id="5" name="Slide Number Placeholder 4">
            <a:extLst>
              <a:ext uri="{FF2B5EF4-FFF2-40B4-BE49-F238E27FC236}">
                <a16:creationId xmlns:a16="http://schemas.microsoft.com/office/drawing/2014/main" id="{5282A082-67C5-4AC4-86B2-B0C0354C8CE0}"/>
              </a:ext>
            </a:extLst>
          </p:cNvPr>
          <p:cNvSpPr>
            <a:spLocks noGrp="1"/>
          </p:cNvSpPr>
          <p:nvPr>
            <p:ph type="sldNum" sz="quarter" idx="18"/>
          </p:nvPr>
        </p:nvSpPr>
        <p:spPr/>
        <p:txBody>
          <a:bodyPr/>
          <a:lstStyle/>
          <a:p>
            <a:fld id="{D61AABEC-672F-4B68-B914-690DA978312C}" type="slidenum">
              <a:rPr lang="nl-BE" smtClean="0"/>
              <a:pPr/>
              <a:t>18</a:t>
            </a:fld>
            <a:r>
              <a:rPr lang="nl-BE" dirty="0"/>
              <a:t> </a:t>
            </a:r>
          </a:p>
        </p:txBody>
      </p:sp>
      <p:sp>
        <p:nvSpPr>
          <p:cNvPr id="10" name="Title 9">
            <a:extLst>
              <a:ext uri="{FF2B5EF4-FFF2-40B4-BE49-F238E27FC236}">
                <a16:creationId xmlns:a16="http://schemas.microsoft.com/office/drawing/2014/main" id="{D0C4E45E-51A0-4831-AFA1-0CF06EF5B40B}"/>
              </a:ext>
            </a:extLst>
          </p:cNvPr>
          <p:cNvSpPr>
            <a:spLocks noGrp="1"/>
          </p:cNvSpPr>
          <p:nvPr>
            <p:ph type="title"/>
          </p:nvPr>
        </p:nvSpPr>
        <p:spPr/>
        <p:txBody>
          <a:bodyPr/>
          <a:lstStyle/>
          <a:p>
            <a:r>
              <a:rPr lang="nl-BE" dirty="0"/>
              <a:t>Introductie Innovatie-adoptiemodel</a:t>
            </a:r>
          </a:p>
        </p:txBody>
      </p:sp>
      <p:grpSp>
        <p:nvGrpSpPr>
          <p:cNvPr id="23" name="Group 22">
            <a:extLst>
              <a:ext uri="{FF2B5EF4-FFF2-40B4-BE49-F238E27FC236}">
                <a16:creationId xmlns:a16="http://schemas.microsoft.com/office/drawing/2014/main" id="{0271708E-D987-4A6C-8B0A-539A4D857CF5}"/>
              </a:ext>
            </a:extLst>
          </p:cNvPr>
          <p:cNvGrpSpPr/>
          <p:nvPr/>
        </p:nvGrpSpPr>
        <p:grpSpPr>
          <a:xfrm>
            <a:off x="6524855" y="1580612"/>
            <a:ext cx="5009095" cy="2402223"/>
            <a:chOff x="407986" y="1385455"/>
            <a:chExt cx="6362269" cy="3499948"/>
          </a:xfrm>
        </p:grpSpPr>
        <p:grpSp>
          <p:nvGrpSpPr>
            <p:cNvPr id="24" name="Group 23">
              <a:extLst>
                <a:ext uri="{FF2B5EF4-FFF2-40B4-BE49-F238E27FC236}">
                  <a16:creationId xmlns:a16="http://schemas.microsoft.com/office/drawing/2014/main" id="{B8AF0875-46D0-4005-B7DC-4CA5A0B4FEFA}"/>
                </a:ext>
              </a:extLst>
            </p:cNvPr>
            <p:cNvGrpSpPr/>
            <p:nvPr/>
          </p:nvGrpSpPr>
          <p:grpSpPr>
            <a:xfrm>
              <a:off x="407986" y="1385455"/>
              <a:ext cx="6362269" cy="3103417"/>
              <a:chOff x="407987" y="1727200"/>
              <a:chExt cx="5234082" cy="2761672"/>
            </a:xfrm>
          </p:grpSpPr>
          <p:sp>
            <p:nvSpPr>
              <p:cNvPr id="35" name="Isosceles Triangle 4">
                <a:extLst>
                  <a:ext uri="{FF2B5EF4-FFF2-40B4-BE49-F238E27FC236}">
                    <a16:creationId xmlns:a16="http://schemas.microsoft.com/office/drawing/2014/main" id="{9AEEEA8F-CA7C-42D0-85A5-9BEE2D51A58F}"/>
                  </a:ext>
                </a:extLst>
              </p:cNvPr>
              <p:cNvSpPr/>
              <p:nvPr/>
            </p:nvSpPr>
            <p:spPr>
              <a:xfrm>
                <a:off x="495025" y="2208131"/>
                <a:ext cx="4877076" cy="2225149"/>
              </a:xfrm>
              <a:custGeom>
                <a:avLst/>
                <a:gdLst>
                  <a:gd name="connsiteX0" fmla="*/ 0 w 4322620"/>
                  <a:gd name="connsiteY0" fmla="*/ 1452956 h 1452956"/>
                  <a:gd name="connsiteX1" fmla="*/ 2161310 w 4322620"/>
                  <a:gd name="connsiteY1" fmla="*/ 0 h 1452956"/>
                  <a:gd name="connsiteX2" fmla="*/ 4322620 w 4322620"/>
                  <a:gd name="connsiteY2" fmla="*/ 1452956 h 1452956"/>
                  <a:gd name="connsiteX3" fmla="*/ 0 w 4322620"/>
                  <a:gd name="connsiteY3" fmla="*/ 1452956 h 1452956"/>
                  <a:gd name="connsiteX0" fmla="*/ 47105 w 4416830"/>
                  <a:gd name="connsiteY0" fmla="*/ 1452956 h 1452956"/>
                  <a:gd name="connsiteX1" fmla="*/ 2208415 w 4416830"/>
                  <a:gd name="connsiteY1" fmla="*/ 0 h 1452956"/>
                  <a:gd name="connsiteX2" fmla="*/ 4369725 w 4416830"/>
                  <a:gd name="connsiteY2" fmla="*/ 1452956 h 1452956"/>
                  <a:gd name="connsiteX3" fmla="*/ 47105 w 4416830"/>
                  <a:gd name="connsiteY3" fmla="*/ 1452956 h 1452956"/>
                  <a:gd name="connsiteX0" fmla="*/ 0 w 4369725"/>
                  <a:gd name="connsiteY0" fmla="*/ 1452956 h 1452956"/>
                  <a:gd name="connsiteX1" fmla="*/ 2161310 w 4369725"/>
                  <a:gd name="connsiteY1" fmla="*/ 0 h 1452956"/>
                  <a:gd name="connsiteX2" fmla="*/ 4322620 w 4369725"/>
                  <a:gd name="connsiteY2" fmla="*/ 1452956 h 1452956"/>
                  <a:gd name="connsiteX3" fmla="*/ 0 w 4369725"/>
                  <a:gd name="connsiteY3" fmla="*/ 1452956 h 1452956"/>
                  <a:gd name="connsiteX0" fmla="*/ 0 w 4369725"/>
                  <a:gd name="connsiteY0" fmla="*/ 1452956 h 1452956"/>
                  <a:gd name="connsiteX1" fmla="*/ 2161310 w 4369725"/>
                  <a:gd name="connsiteY1" fmla="*/ 0 h 1452956"/>
                  <a:gd name="connsiteX2" fmla="*/ 4322620 w 4369725"/>
                  <a:gd name="connsiteY2" fmla="*/ 1452956 h 1452956"/>
                  <a:gd name="connsiteX3" fmla="*/ 0 w 4369725"/>
                  <a:gd name="connsiteY3" fmla="*/ 1452956 h 1452956"/>
                  <a:gd name="connsiteX0" fmla="*/ 0 w 4322620"/>
                  <a:gd name="connsiteY0" fmla="*/ 1452956 h 1452956"/>
                  <a:gd name="connsiteX1" fmla="*/ 2161310 w 4322620"/>
                  <a:gd name="connsiteY1" fmla="*/ 0 h 1452956"/>
                  <a:gd name="connsiteX2" fmla="*/ 4322620 w 4322620"/>
                  <a:gd name="connsiteY2" fmla="*/ 1452956 h 1452956"/>
                  <a:gd name="connsiteX3" fmla="*/ 0 w 4322620"/>
                  <a:gd name="connsiteY3" fmla="*/ 1452956 h 1452956"/>
                </a:gdLst>
                <a:ahLst/>
                <a:cxnLst>
                  <a:cxn ang="0">
                    <a:pos x="connsiteX0" y="connsiteY0"/>
                  </a:cxn>
                  <a:cxn ang="0">
                    <a:pos x="connsiteX1" y="connsiteY1"/>
                  </a:cxn>
                  <a:cxn ang="0">
                    <a:pos x="connsiteX2" y="connsiteY2"/>
                  </a:cxn>
                  <a:cxn ang="0">
                    <a:pos x="connsiteX3" y="connsiteY3"/>
                  </a:cxn>
                </a:cxnLst>
                <a:rect l="l" t="t" r="r" b="b"/>
                <a:pathLst>
                  <a:path w="4322620" h="1452956">
                    <a:moveTo>
                      <a:pt x="0" y="1452956"/>
                    </a:moveTo>
                    <a:cubicBezTo>
                      <a:pt x="1443182" y="963147"/>
                      <a:pt x="1440873" y="0"/>
                      <a:pt x="2161310" y="0"/>
                    </a:cubicBezTo>
                    <a:cubicBezTo>
                      <a:pt x="2881747" y="0"/>
                      <a:pt x="2892138" y="963147"/>
                      <a:pt x="4322620" y="1452956"/>
                    </a:cubicBezTo>
                    <a:lnTo>
                      <a:pt x="0" y="1452956"/>
                    </a:lnTo>
                    <a:close/>
                  </a:path>
                </a:pathLst>
              </a:custGeom>
              <a:pattFill prst="dkUpDiag">
                <a:fgClr>
                  <a:schemeClr val="bg2">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100" dirty="0">
                  <a:solidFill>
                    <a:schemeClr val="bg1"/>
                  </a:solidFill>
                </a:endParaRPr>
              </a:p>
            </p:txBody>
          </p:sp>
          <p:grpSp>
            <p:nvGrpSpPr>
              <p:cNvPr id="36" name="Group 35">
                <a:extLst>
                  <a:ext uri="{FF2B5EF4-FFF2-40B4-BE49-F238E27FC236}">
                    <a16:creationId xmlns:a16="http://schemas.microsoft.com/office/drawing/2014/main" id="{D7A6D9D9-15F5-43D9-A9B4-F45DE679A498}"/>
                  </a:ext>
                </a:extLst>
              </p:cNvPr>
              <p:cNvGrpSpPr/>
              <p:nvPr/>
            </p:nvGrpSpPr>
            <p:grpSpPr>
              <a:xfrm>
                <a:off x="407987" y="1727200"/>
                <a:ext cx="5234082" cy="2761672"/>
                <a:chOff x="1000256" y="1801091"/>
                <a:chExt cx="5141926" cy="3251200"/>
              </a:xfrm>
            </p:grpSpPr>
            <p:cxnSp>
              <p:nvCxnSpPr>
                <p:cNvPr id="45" name="Straight Connector 44">
                  <a:extLst>
                    <a:ext uri="{FF2B5EF4-FFF2-40B4-BE49-F238E27FC236}">
                      <a16:creationId xmlns:a16="http://schemas.microsoft.com/office/drawing/2014/main" id="{A5955A6F-9811-43E8-9A32-A31C1B33CD72}"/>
                    </a:ext>
                  </a:extLst>
                </p:cNvPr>
                <p:cNvCxnSpPr/>
                <p:nvPr/>
              </p:nvCxnSpPr>
              <p:spPr>
                <a:xfrm>
                  <a:off x="1000256" y="1801091"/>
                  <a:ext cx="0" cy="3251200"/>
                </a:xfrm>
                <a:prstGeom prst="line">
                  <a:avLst/>
                </a:prstGeom>
                <a:ln w="28575" cap="rnd">
                  <a:solidFill>
                    <a:schemeClr val="bg2"/>
                  </a:solidFill>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57BC7BF-DCA7-45A1-AE06-E2619F8BDC81}"/>
                    </a:ext>
                  </a:extLst>
                </p:cNvPr>
                <p:cNvCxnSpPr>
                  <a:cxnSpLocks/>
                </p:cNvCxnSpPr>
                <p:nvPr/>
              </p:nvCxnSpPr>
              <p:spPr>
                <a:xfrm flipH="1">
                  <a:off x="1000256" y="5052291"/>
                  <a:ext cx="5141926" cy="0"/>
                </a:xfrm>
                <a:prstGeom prst="line">
                  <a:avLst/>
                </a:prstGeom>
                <a:ln w="28575" cap="rnd">
                  <a:solidFill>
                    <a:schemeClr val="bg2"/>
                  </a:solidFill>
                  <a:round/>
                </a:ln>
              </p:spPr>
              <p:style>
                <a:lnRef idx="1">
                  <a:schemeClr val="accent1"/>
                </a:lnRef>
                <a:fillRef idx="0">
                  <a:schemeClr val="accent1"/>
                </a:fillRef>
                <a:effectRef idx="0">
                  <a:schemeClr val="accent1"/>
                </a:effectRef>
                <a:fontRef idx="minor">
                  <a:schemeClr val="tx1"/>
                </a:fontRef>
              </p:style>
            </p:cxnSp>
          </p:grpSp>
          <p:cxnSp>
            <p:nvCxnSpPr>
              <p:cNvPr id="37" name="Straight Connector 36">
                <a:extLst>
                  <a:ext uri="{FF2B5EF4-FFF2-40B4-BE49-F238E27FC236}">
                    <a16:creationId xmlns:a16="http://schemas.microsoft.com/office/drawing/2014/main" id="{B38735B2-7FBA-44C1-9477-2AB64DD9AB32}"/>
                  </a:ext>
                </a:extLst>
              </p:cNvPr>
              <p:cNvCxnSpPr/>
              <p:nvPr/>
            </p:nvCxnSpPr>
            <p:spPr>
              <a:xfrm>
                <a:off x="1245577" y="1841058"/>
                <a:ext cx="0" cy="2617388"/>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61F8A8F-E46E-48C3-9849-3872B44E8989}"/>
                  </a:ext>
                </a:extLst>
              </p:cNvPr>
              <p:cNvCxnSpPr/>
              <p:nvPr/>
            </p:nvCxnSpPr>
            <p:spPr>
              <a:xfrm>
                <a:off x="2078315" y="1841058"/>
                <a:ext cx="0" cy="2617388"/>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23616D1-76A8-4F7A-95C3-529A68F453E1}"/>
                  </a:ext>
                </a:extLst>
              </p:cNvPr>
              <p:cNvCxnSpPr/>
              <p:nvPr/>
            </p:nvCxnSpPr>
            <p:spPr>
              <a:xfrm>
                <a:off x="2941733" y="1841058"/>
                <a:ext cx="0" cy="2617388"/>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1346F94-1078-4B96-B862-4377D7EB3A35}"/>
                  </a:ext>
                </a:extLst>
              </p:cNvPr>
              <p:cNvCxnSpPr/>
              <p:nvPr/>
            </p:nvCxnSpPr>
            <p:spPr>
              <a:xfrm>
                <a:off x="3999359" y="1841058"/>
                <a:ext cx="0" cy="2617388"/>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E9B37EB-538A-405E-936B-1F5A663F709E}"/>
                  </a:ext>
                </a:extLst>
              </p:cNvPr>
              <p:cNvCxnSpPr/>
              <p:nvPr/>
            </p:nvCxnSpPr>
            <p:spPr>
              <a:xfrm>
                <a:off x="1245577" y="1810241"/>
                <a:ext cx="0" cy="2617388"/>
              </a:xfrm>
              <a:prstGeom prst="line">
                <a:avLst/>
              </a:prstGeom>
              <a:ln w="6350">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2C649CA-0C7D-49BA-81A2-476BE8F7FA4C}"/>
                  </a:ext>
                </a:extLst>
              </p:cNvPr>
              <p:cNvCxnSpPr/>
              <p:nvPr/>
            </p:nvCxnSpPr>
            <p:spPr>
              <a:xfrm>
                <a:off x="2078315" y="1810241"/>
                <a:ext cx="0" cy="2617388"/>
              </a:xfrm>
              <a:prstGeom prst="line">
                <a:avLst/>
              </a:prstGeom>
              <a:ln w="6350">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1B6D068-9D05-4D2B-BC8A-696D3375AE5F}"/>
                  </a:ext>
                </a:extLst>
              </p:cNvPr>
              <p:cNvCxnSpPr/>
              <p:nvPr/>
            </p:nvCxnSpPr>
            <p:spPr>
              <a:xfrm>
                <a:off x="2941733" y="1810241"/>
                <a:ext cx="0" cy="2617388"/>
              </a:xfrm>
              <a:prstGeom prst="line">
                <a:avLst/>
              </a:prstGeom>
              <a:ln w="6350">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510562E-45CB-4BF2-A127-D86E11BE1B69}"/>
                  </a:ext>
                </a:extLst>
              </p:cNvPr>
              <p:cNvCxnSpPr/>
              <p:nvPr/>
            </p:nvCxnSpPr>
            <p:spPr>
              <a:xfrm>
                <a:off x="3999359" y="1810241"/>
                <a:ext cx="0" cy="2617388"/>
              </a:xfrm>
              <a:prstGeom prst="line">
                <a:avLst/>
              </a:prstGeom>
              <a:ln w="6350">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5" name="Rectangle 24">
              <a:extLst>
                <a:ext uri="{FF2B5EF4-FFF2-40B4-BE49-F238E27FC236}">
                  <a16:creationId xmlns:a16="http://schemas.microsoft.com/office/drawing/2014/main" id="{79497824-B493-44FA-B6B8-31BEA8D47EAD}"/>
                </a:ext>
              </a:extLst>
            </p:cNvPr>
            <p:cNvSpPr/>
            <p:nvPr/>
          </p:nvSpPr>
          <p:spPr>
            <a:xfrm>
              <a:off x="431645" y="4504245"/>
              <a:ext cx="1562053" cy="381156"/>
            </a:xfrm>
            <a:prstGeom prst="rect">
              <a:avLst/>
            </a:prstGeom>
          </p:spPr>
          <p:txBody>
            <a:bodyPr wrap="none">
              <a:spAutoFit/>
            </a:bodyPr>
            <a:lstStyle/>
            <a:p>
              <a:r>
                <a:rPr lang="nl-BE" sz="1100" b="1" dirty="0">
                  <a:solidFill>
                    <a:schemeClr val="bg2"/>
                  </a:solidFill>
                </a:rPr>
                <a:t>INNOVATOREN</a:t>
              </a:r>
            </a:p>
          </p:txBody>
        </p:sp>
        <p:sp>
          <p:nvSpPr>
            <p:cNvPr id="26" name="Rectangle 25">
              <a:extLst>
                <a:ext uri="{FF2B5EF4-FFF2-40B4-BE49-F238E27FC236}">
                  <a16:creationId xmlns:a16="http://schemas.microsoft.com/office/drawing/2014/main" id="{EAAE8C8B-2BE8-4933-A559-8E9BC2385B5B}"/>
                </a:ext>
              </a:extLst>
            </p:cNvPr>
            <p:cNvSpPr/>
            <p:nvPr/>
          </p:nvSpPr>
          <p:spPr>
            <a:xfrm>
              <a:off x="4576675" y="4504247"/>
              <a:ext cx="1865423" cy="381156"/>
            </a:xfrm>
            <a:prstGeom prst="rect">
              <a:avLst/>
            </a:prstGeom>
          </p:spPr>
          <p:txBody>
            <a:bodyPr wrap="none">
              <a:spAutoFit/>
            </a:bodyPr>
            <a:lstStyle/>
            <a:p>
              <a:pPr algn="r"/>
              <a:r>
                <a:rPr lang="nl-BE" sz="1100" b="1" dirty="0">
                  <a:solidFill>
                    <a:schemeClr val="bg2"/>
                  </a:solidFill>
                </a:rPr>
                <a:t>ACHTERBLIJVERS</a:t>
              </a:r>
            </a:p>
          </p:txBody>
        </p:sp>
        <p:sp>
          <p:nvSpPr>
            <p:cNvPr id="27" name="Rectangle 26">
              <a:extLst>
                <a:ext uri="{FF2B5EF4-FFF2-40B4-BE49-F238E27FC236}">
                  <a16:creationId xmlns:a16="http://schemas.microsoft.com/office/drawing/2014/main" id="{0FEF3517-2BF5-4FA9-A6BD-BD0F5B07D6E5}"/>
                </a:ext>
              </a:extLst>
            </p:cNvPr>
            <p:cNvSpPr/>
            <p:nvPr/>
          </p:nvSpPr>
          <p:spPr>
            <a:xfrm>
              <a:off x="1372951" y="2611454"/>
              <a:ext cx="1091726" cy="381156"/>
            </a:xfrm>
            <a:prstGeom prst="rect">
              <a:avLst/>
            </a:prstGeom>
          </p:spPr>
          <p:txBody>
            <a:bodyPr wrap="none">
              <a:spAutoFit/>
            </a:bodyPr>
            <a:lstStyle/>
            <a:p>
              <a:pPr lvl="0" algn="ctr">
                <a:defRPr/>
              </a:pPr>
              <a:r>
                <a:rPr lang="nl-BE" sz="1100" b="1" dirty="0">
                  <a:solidFill>
                    <a:schemeClr val="bg2"/>
                  </a:solidFill>
                </a:rPr>
                <a:t>PIONIERS</a:t>
              </a:r>
            </a:p>
          </p:txBody>
        </p:sp>
        <p:sp>
          <p:nvSpPr>
            <p:cNvPr id="28" name="Rectangle 27">
              <a:extLst>
                <a:ext uri="{FF2B5EF4-FFF2-40B4-BE49-F238E27FC236}">
                  <a16:creationId xmlns:a16="http://schemas.microsoft.com/office/drawing/2014/main" id="{108D255C-770D-456C-9910-CF3D90721E0B}"/>
                </a:ext>
              </a:extLst>
            </p:cNvPr>
            <p:cNvSpPr/>
            <p:nvPr/>
          </p:nvSpPr>
          <p:spPr>
            <a:xfrm>
              <a:off x="3625718" y="2280043"/>
              <a:ext cx="985854" cy="627786"/>
            </a:xfrm>
            <a:prstGeom prst="rect">
              <a:avLst/>
            </a:prstGeom>
          </p:spPr>
          <p:txBody>
            <a:bodyPr wrap="none">
              <a:spAutoFit/>
            </a:bodyPr>
            <a:lstStyle/>
            <a:p>
              <a:pPr lvl="0" algn="ctr">
                <a:defRPr/>
              </a:pPr>
              <a:r>
                <a:rPr lang="nl-BE" sz="1100" b="1" dirty="0">
                  <a:solidFill>
                    <a:schemeClr val="bg2"/>
                  </a:solidFill>
                </a:rPr>
                <a:t>ACHTER</a:t>
              </a:r>
            </a:p>
            <a:p>
              <a:pPr lvl="0" algn="ctr">
                <a:defRPr/>
              </a:pPr>
              <a:r>
                <a:rPr lang="nl-BE" sz="1100" b="1" dirty="0">
                  <a:solidFill>
                    <a:schemeClr val="bg2"/>
                  </a:solidFill>
                </a:rPr>
                <a:t>LOPERS</a:t>
              </a:r>
            </a:p>
          </p:txBody>
        </p:sp>
        <p:sp>
          <p:nvSpPr>
            <p:cNvPr id="29" name="Rectangle 28">
              <a:extLst>
                <a:ext uri="{FF2B5EF4-FFF2-40B4-BE49-F238E27FC236}">
                  <a16:creationId xmlns:a16="http://schemas.microsoft.com/office/drawing/2014/main" id="{6F8C37DA-D722-4E31-8F6E-D164BA56902C}"/>
                </a:ext>
              </a:extLst>
            </p:cNvPr>
            <p:cNvSpPr/>
            <p:nvPr/>
          </p:nvSpPr>
          <p:spPr>
            <a:xfrm>
              <a:off x="2527021" y="1876703"/>
              <a:ext cx="973635" cy="627786"/>
            </a:xfrm>
            <a:prstGeom prst="rect">
              <a:avLst/>
            </a:prstGeom>
          </p:spPr>
          <p:txBody>
            <a:bodyPr wrap="none">
              <a:spAutoFit/>
            </a:bodyPr>
            <a:lstStyle/>
            <a:p>
              <a:pPr lvl="0" algn="ctr">
                <a:defRPr/>
              </a:pPr>
              <a:r>
                <a:rPr lang="nl-BE" sz="1100" b="1" dirty="0">
                  <a:solidFill>
                    <a:schemeClr val="bg2"/>
                  </a:solidFill>
                </a:rPr>
                <a:t>VOOR</a:t>
              </a:r>
            </a:p>
            <a:p>
              <a:pPr lvl="0" algn="ctr">
                <a:defRPr/>
              </a:pPr>
              <a:r>
                <a:rPr lang="nl-BE" sz="1100" b="1" dirty="0">
                  <a:solidFill>
                    <a:schemeClr val="bg2"/>
                  </a:solidFill>
                </a:rPr>
                <a:t>LOPERS</a:t>
              </a:r>
            </a:p>
          </p:txBody>
        </p:sp>
      </p:grpSp>
      <p:sp>
        <p:nvSpPr>
          <p:cNvPr id="22" name="Rectangle 21">
            <a:extLst>
              <a:ext uri="{FF2B5EF4-FFF2-40B4-BE49-F238E27FC236}">
                <a16:creationId xmlns:a16="http://schemas.microsoft.com/office/drawing/2014/main" id="{1124393B-800A-4B09-91DD-3B42520430A3}"/>
              </a:ext>
            </a:extLst>
          </p:cNvPr>
          <p:cNvSpPr/>
          <p:nvPr/>
        </p:nvSpPr>
        <p:spPr>
          <a:xfrm>
            <a:off x="435522" y="1381181"/>
            <a:ext cx="5227633" cy="2369880"/>
          </a:xfrm>
          <a:prstGeom prst="rect">
            <a:avLst/>
          </a:prstGeom>
        </p:spPr>
        <p:txBody>
          <a:bodyPr wrap="square">
            <a:spAutoFit/>
          </a:bodyPr>
          <a:lstStyle/>
          <a:p>
            <a:r>
              <a:rPr lang="nl-BE" sz="1400" b="1" i="1" dirty="0">
                <a:solidFill>
                  <a:schemeClr val="bg2"/>
                </a:solidFill>
              </a:rPr>
              <a:t>Innovatie-adoptiemodel: </a:t>
            </a:r>
          </a:p>
          <a:p>
            <a:endParaRPr lang="nl-BE" sz="1400" b="1" i="1" dirty="0">
              <a:solidFill>
                <a:schemeClr val="bg2"/>
              </a:solidFill>
            </a:endParaRPr>
          </a:p>
          <a:p>
            <a:r>
              <a:rPr lang="nl-BE" sz="1200" i="1" dirty="0">
                <a:solidFill>
                  <a:schemeClr val="bg2"/>
                </a:solidFill>
              </a:rPr>
              <a:t>Dit model geeft de verspreiding van innovatie (een nieuw product of idee) binnen een groep aan. Deze groepen hebben verschillende motivaties en barrières tot het aannemen van de innovatie, en vormen telkens een nieuwe stap tot de maximaal mogelijke acceptatie van de innovatie. De verschillende groepen zijn te bevatten als de introductie van een idee, groei, volwassenheid, verzadiging en teruggang. </a:t>
            </a:r>
          </a:p>
          <a:p>
            <a:endParaRPr lang="nl-BE" sz="1200" i="1" dirty="0">
              <a:solidFill>
                <a:schemeClr val="bg2"/>
              </a:solidFill>
            </a:endParaRPr>
          </a:p>
          <a:p>
            <a:r>
              <a:rPr lang="nl-BE" sz="1200" i="1" dirty="0">
                <a:solidFill>
                  <a:schemeClr val="bg2"/>
                </a:solidFill>
              </a:rPr>
              <a:t>Aangezien kweekvlees nog geen algemene introductie in de markt kent, bekijken we even hoe de markt zich potentieel zal profileren tegen de adoptie van ‘Kweekvlees’ naast vlees van geslachte dieren. </a:t>
            </a:r>
          </a:p>
        </p:txBody>
      </p:sp>
      <p:sp>
        <p:nvSpPr>
          <p:cNvPr id="34" name="Rectangle 33">
            <a:extLst>
              <a:ext uri="{FF2B5EF4-FFF2-40B4-BE49-F238E27FC236}">
                <a16:creationId xmlns:a16="http://schemas.microsoft.com/office/drawing/2014/main" id="{D05037A6-A3B3-49EA-BEE7-5EF664331E9D}"/>
              </a:ext>
            </a:extLst>
          </p:cNvPr>
          <p:cNvSpPr/>
          <p:nvPr/>
        </p:nvSpPr>
        <p:spPr>
          <a:xfrm>
            <a:off x="6936609" y="6178572"/>
            <a:ext cx="3097070" cy="553998"/>
          </a:xfrm>
          <a:prstGeom prst="rect">
            <a:avLst/>
          </a:prstGeom>
          <a:solidFill>
            <a:srgbClr val="F2F2F2"/>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lvl="0">
              <a:defRPr/>
            </a:pPr>
            <a:r>
              <a:rPr lang="nl-BE" sz="1000" b="1" dirty="0">
                <a:solidFill>
                  <a:schemeClr val="tx2"/>
                </a:solidFill>
                <a:latin typeface="+mj-lt"/>
              </a:rPr>
              <a:t>OPMERKING:</a:t>
            </a:r>
          </a:p>
          <a:p>
            <a:pPr lvl="0"/>
            <a:r>
              <a:rPr lang="nl-BE" sz="1000" dirty="0">
                <a:solidFill>
                  <a:srgbClr val="595959"/>
                </a:solidFill>
              </a:rPr>
              <a:t>De segmenten zijn gemaakt op basis van eerste indruk, aankoopintentie en proefintentie.</a:t>
            </a:r>
          </a:p>
        </p:txBody>
      </p:sp>
    </p:spTree>
    <p:extLst>
      <p:ext uri="{BB962C8B-B14F-4D97-AF65-F5344CB8AC3E}">
        <p14:creationId xmlns:p14="http://schemas.microsoft.com/office/powerpoint/2010/main" val="1836047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Placeholder 42">
            <a:extLst>
              <a:ext uri="{FF2B5EF4-FFF2-40B4-BE49-F238E27FC236}">
                <a16:creationId xmlns:a16="http://schemas.microsoft.com/office/drawing/2014/main" id="{C14CF101-4809-46B1-A450-5CB5E0CA00A4}"/>
              </a:ext>
            </a:extLst>
          </p:cNvPr>
          <p:cNvSpPr>
            <a:spLocks noGrp="1"/>
          </p:cNvSpPr>
          <p:nvPr>
            <p:ph type="body" sz="quarter" idx="15"/>
          </p:nvPr>
        </p:nvSpPr>
        <p:spPr>
          <a:xfrm>
            <a:off x="407987" y="846000"/>
            <a:ext cx="11376023" cy="349702"/>
          </a:xfrm>
        </p:spPr>
        <p:txBody>
          <a:bodyPr/>
          <a:lstStyle/>
          <a:p>
            <a:r>
              <a:rPr lang="nl-BE" dirty="0"/>
              <a:t>Op basis van de vragenlijst kan de innovatie-adoptiecyclus als volgt opgemaakt worden</a:t>
            </a:r>
          </a:p>
        </p:txBody>
      </p:sp>
      <p:sp>
        <p:nvSpPr>
          <p:cNvPr id="3" name="Slide Number Placeholder 2">
            <a:extLst>
              <a:ext uri="{FF2B5EF4-FFF2-40B4-BE49-F238E27FC236}">
                <a16:creationId xmlns:a16="http://schemas.microsoft.com/office/drawing/2014/main" id="{AC2776E8-4751-48B4-8B3D-70C073528CD8}"/>
              </a:ext>
            </a:extLst>
          </p:cNvPr>
          <p:cNvSpPr>
            <a:spLocks noGrp="1"/>
          </p:cNvSpPr>
          <p:nvPr>
            <p:ph type="sldNum" sz="quarter" idx="18"/>
          </p:nvPr>
        </p:nvSpPr>
        <p:spPr/>
        <p:txBody>
          <a:bodyPr/>
          <a:lstStyle/>
          <a:p>
            <a:fld id="{D61AABEC-672F-4B68-B914-690DA978312C}" type="slidenum">
              <a:rPr lang="nl-BE" smtClean="0"/>
              <a:pPr/>
              <a:t>19</a:t>
            </a:fld>
            <a:r>
              <a:rPr lang="nl-BE" dirty="0"/>
              <a:t> </a:t>
            </a:r>
          </a:p>
        </p:txBody>
      </p:sp>
      <p:sp>
        <p:nvSpPr>
          <p:cNvPr id="22" name="Title 21">
            <a:extLst>
              <a:ext uri="{FF2B5EF4-FFF2-40B4-BE49-F238E27FC236}">
                <a16:creationId xmlns:a16="http://schemas.microsoft.com/office/drawing/2014/main" id="{1716AF2C-D95A-4490-BBA3-AB54AF994ADE}"/>
              </a:ext>
            </a:extLst>
          </p:cNvPr>
          <p:cNvSpPr>
            <a:spLocks noGrp="1"/>
          </p:cNvSpPr>
          <p:nvPr>
            <p:ph type="title"/>
          </p:nvPr>
        </p:nvSpPr>
        <p:spPr/>
        <p:txBody>
          <a:bodyPr/>
          <a:lstStyle/>
          <a:p>
            <a:r>
              <a:rPr lang="nl-BE" dirty="0"/>
              <a:t>Innovatie- adoptiemodel van kweekvlees</a:t>
            </a:r>
          </a:p>
        </p:txBody>
      </p:sp>
      <p:graphicFrame>
        <p:nvGraphicFramePr>
          <p:cNvPr id="31" name="Table 30">
            <a:extLst>
              <a:ext uri="{FF2B5EF4-FFF2-40B4-BE49-F238E27FC236}">
                <a16:creationId xmlns:a16="http://schemas.microsoft.com/office/drawing/2014/main" id="{36CA6AA9-CF2C-4CBC-939C-386AE62B4BBC}"/>
              </a:ext>
            </a:extLst>
          </p:cNvPr>
          <p:cNvGraphicFramePr>
            <a:graphicFrameLocks noGrp="1"/>
          </p:cNvGraphicFramePr>
          <p:nvPr>
            <p:extLst>
              <p:ext uri="{D42A27DB-BD31-4B8C-83A1-F6EECF244321}">
                <p14:modId xmlns:p14="http://schemas.microsoft.com/office/powerpoint/2010/main" val="2204999783"/>
              </p:ext>
            </p:extLst>
          </p:nvPr>
        </p:nvGraphicFramePr>
        <p:xfrm>
          <a:off x="427037" y="3970952"/>
          <a:ext cx="10767600" cy="2041920"/>
        </p:xfrm>
        <a:graphic>
          <a:graphicData uri="http://schemas.openxmlformats.org/drawingml/2006/table">
            <a:tbl>
              <a:tblPr firstRow="1" bandRow="1">
                <a:tableStyleId>{2D5ABB26-0587-4C30-8999-92F81FD0307C}</a:tableStyleId>
              </a:tblPr>
              <a:tblGrid>
                <a:gridCol w="1800000">
                  <a:extLst>
                    <a:ext uri="{9D8B030D-6E8A-4147-A177-3AD203B41FA5}">
                      <a16:colId xmlns:a16="http://schemas.microsoft.com/office/drawing/2014/main" val="2820400169"/>
                    </a:ext>
                  </a:extLst>
                </a:gridCol>
                <a:gridCol w="1818000">
                  <a:extLst>
                    <a:ext uri="{9D8B030D-6E8A-4147-A177-3AD203B41FA5}">
                      <a16:colId xmlns:a16="http://schemas.microsoft.com/office/drawing/2014/main" val="1049536041"/>
                    </a:ext>
                  </a:extLst>
                </a:gridCol>
                <a:gridCol w="1875600">
                  <a:extLst>
                    <a:ext uri="{9D8B030D-6E8A-4147-A177-3AD203B41FA5}">
                      <a16:colId xmlns:a16="http://schemas.microsoft.com/office/drawing/2014/main" val="3982777495"/>
                    </a:ext>
                  </a:extLst>
                </a:gridCol>
                <a:gridCol w="2286000">
                  <a:extLst>
                    <a:ext uri="{9D8B030D-6E8A-4147-A177-3AD203B41FA5}">
                      <a16:colId xmlns:a16="http://schemas.microsoft.com/office/drawing/2014/main" val="2884445455"/>
                    </a:ext>
                  </a:extLst>
                </a:gridCol>
                <a:gridCol w="2988000">
                  <a:extLst>
                    <a:ext uri="{9D8B030D-6E8A-4147-A177-3AD203B41FA5}">
                      <a16:colId xmlns:a16="http://schemas.microsoft.com/office/drawing/2014/main" val="1652362327"/>
                    </a:ext>
                  </a:extLst>
                </a:gridCol>
              </a:tblGrid>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200" b="1" i="0" u="none" strike="noStrike" kern="1200" cap="none" spc="0" normalizeH="0" baseline="0" noProof="0" dirty="0">
                          <a:ln>
                            <a:noFill/>
                          </a:ln>
                          <a:solidFill>
                            <a:prstClr val="white"/>
                          </a:solidFill>
                          <a:effectLst/>
                          <a:uLnTx/>
                          <a:uFillTx/>
                          <a:latin typeface="Arial"/>
                          <a:ea typeface="+mn-ea"/>
                          <a:cs typeface="+mn-cs"/>
                        </a:rPr>
                        <a:t>INNOVATOREN</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PIONIERS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VOORLOPERS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ACHTERLOPERS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ACHTERBLIJVERS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488667595"/>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050" b="0" i="0" u="none" strike="noStrike" kern="1200" cap="none" spc="0" normalizeH="0" baseline="0" noProof="0" dirty="0">
                          <a:ln>
                            <a:noFill/>
                          </a:ln>
                          <a:solidFill>
                            <a:srgbClr val="282828"/>
                          </a:solidFill>
                          <a:effectLst/>
                          <a:uLnTx/>
                          <a:uFillTx/>
                          <a:latin typeface="Arial"/>
                          <a:ea typeface="+mn-ea"/>
                          <a:cs typeface="+mn-cs"/>
                        </a:rPr>
                        <a:t>Deze zouden kweekvlees nu al kopen als het beschikbaar was, zelfs aan een hoge prijs (zeker als het 10% hoger is dan vlees van geslachte dieren, waarschijnlijk als het 25% hoger 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050" b="0" i="0" u="none" strike="noStrike" kern="1200" cap="none" spc="0" normalizeH="0" baseline="0" noProof="0" dirty="0">
                        <a:ln>
                          <a:noFill/>
                        </a:ln>
                        <a:solidFill>
                          <a:srgbClr val="282828"/>
                        </a:solidFill>
                        <a:effectLst/>
                        <a:uLnTx/>
                        <a:uFillTx/>
                        <a:latin typeface="Arial"/>
                        <a:ea typeface="+mn-ea"/>
                        <a:cs typeface="+mn-cs"/>
                      </a:endParaRPr>
                    </a:p>
                  </a:txBody>
                  <a:tcPr marL="108000" marR="45720" marT="36000">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050" b="0" i="0" u="none" strike="noStrike" kern="1200" cap="none" spc="0" normalizeH="0" baseline="0" noProof="0" dirty="0">
                          <a:ln>
                            <a:noFill/>
                          </a:ln>
                          <a:solidFill>
                            <a:srgbClr val="282828"/>
                          </a:solidFill>
                          <a:effectLst/>
                          <a:uLnTx/>
                          <a:uFillTx/>
                          <a:latin typeface="Arial"/>
                          <a:ea typeface="+mn-ea"/>
                          <a:cs typeface="+mn-cs"/>
                        </a:rPr>
                        <a:t>Deze zijn positief ten opzichte van kweekvlees en zouden het zeker kopen als het dezelfde prijs had als </a:t>
                      </a:r>
                      <a:r>
                        <a:rPr kumimoji="0" lang="nl-BE" sz="1050" b="0" i="0" u="none" strike="noStrike" kern="1200" cap="none" spc="0" normalizeH="0" baseline="0" dirty="0">
                          <a:ln>
                            <a:noFill/>
                          </a:ln>
                          <a:solidFill>
                            <a:srgbClr val="282828"/>
                          </a:solidFill>
                          <a:effectLst/>
                          <a:uLnTx/>
                          <a:uFillTx/>
                          <a:latin typeface="+mn-lt"/>
                          <a:ea typeface="+mn-ea"/>
                          <a:cs typeface="+mn-cs"/>
                        </a:rPr>
                        <a:t>vlees van geslachte dieren</a:t>
                      </a:r>
                      <a:r>
                        <a:rPr kumimoji="0" lang="nl-BE" sz="1050" b="0" i="0" u="none" strike="noStrike" kern="1200" cap="none" spc="0" normalizeH="0" baseline="0" noProof="0" dirty="0">
                          <a:ln>
                            <a:noFill/>
                          </a:ln>
                          <a:solidFill>
                            <a:srgbClr val="282828"/>
                          </a:solidFill>
                          <a:effectLst/>
                          <a:uLnTx/>
                          <a:uFillTx/>
                          <a:latin typeface="Arial"/>
                          <a:ea typeface="+mn-ea"/>
                          <a:cs typeface="+mn-cs"/>
                        </a:rPr>
                        <a:t>. Als het 10 procent duurder zou zijn, zouden ze het waarschijnlijk ook kopen.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050" b="0" i="0" u="none" strike="noStrike" kern="1200" cap="none" spc="0" normalizeH="0" baseline="0" noProof="0" dirty="0">
                        <a:ln>
                          <a:noFill/>
                        </a:ln>
                        <a:solidFill>
                          <a:srgbClr val="282828"/>
                        </a:solidFill>
                        <a:effectLst/>
                        <a:uLnTx/>
                        <a:uFillTx/>
                        <a:latin typeface="Arial"/>
                        <a:ea typeface="+mn-ea"/>
                        <a:cs typeface="+mn-cs"/>
                      </a:endParaRPr>
                    </a:p>
                  </a:txBody>
                  <a:tcPr marL="108000" marR="45720" marT="36000">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050" b="0" i="0" u="none" strike="noStrike" kern="1200" cap="none" spc="0" normalizeH="0" baseline="0" noProof="0" dirty="0">
                          <a:ln>
                            <a:noFill/>
                          </a:ln>
                          <a:solidFill>
                            <a:srgbClr val="282828"/>
                          </a:solidFill>
                          <a:effectLst/>
                          <a:uLnTx/>
                          <a:uFillTx/>
                          <a:latin typeface="Arial"/>
                          <a:ea typeface="+mn-ea"/>
                          <a:cs typeface="+mn-cs"/>
                        </a:rPr>
                        <a:t>Deze staan positief ten opzichte van kweekvlees, en zouden het wel willen proeven eens het beschikbaar was.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050" b="0" i="0" u="none" strike="noStrike" kern="1200" cap="none" spc="0" normalizeH="0" baseline="0" noProof="0" dirty="0">
                        <a:ln>
                          <a:noFill/>
                        </a:ln>
                        <a:solidFill>
                          <a:srgbClr val="28282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050" b="0" i="0" u="none" strike="noStrike" kern="1200" cap="none" spc="0" normalizeH="0" baseline="0" noProof="0" dirty="0">
                        <a:ln>
                          <a:noFill/>
                        </a:ln>
                        <a:solidFill>
                          <a:srgbClr val="28282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050" b="0" i="0" u="none" strike="noStrike" kern="1200" cap="none" spc="0" normalizeH="0" baseline="0" noProof="0" dirty="0">
                        <a:ln>
                          <a:noFill/>
                        </a:ln>
                        <a:solidFill>
                          <a:srgbClr val="28282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050" b="0" i="0" u="none" strike="noStrike" kern="1200" cap="none" spc="0" normalizeH="0" baseline="0" noProof="0" dirty="0">
                        <a:ln>
                          <a:noFill/>
                        </a:ln>
                        <a:solidFill>
                          <a:srgbClr val="28282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050" b="0" i="0" u="none" strike="noStrike" kern="1200" cap="none" spc="0" normalizeH="0" baseline="0" noProof="0" dirty="0">
                        <a:ln>
                          <a:noFill/>
                        </a:ln>
                        <a:solidFill>
                          <a:srgbClr val="282828"/>
                        </a:solidFill>
                        <a:effectLst/>
                        <a:uLnTx/>
                        <a:uFillTx/>
                        <a:latin typeface="Arial"/>
                        <a:ea typeface="+mn-ea"/>
                        <a:cs typeface="+mn-cs"/>
                      </a:endParaRPr>
                    </a:p>
                  </a:txBody>
                  <a:tcPr marL="108000" marR="45720" marT="36000">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050" b="0" i="0" u="none" strike="noStrike" kern="1200" cap="none" spc="0" normalizeH="0" baseline="0" noProof="0" dirty="0">
                          <a:ln>
                            <a:noFill/>
                          </a:ln>
                          <a:solidFill>
                            <a:srgbClr val="282828"/>
                          </a:solidFill>
                          <a:effectLst/>
                          <a:uLnTx/>
                          <a:uFillTx/>
                          <a:latin typeface="Arial"/>
                          <a:ea typeface="+mn-ea"/>
                          <a:cs typeface="+mn-cs"/>
                        </a:rPr>
                        <a:t>Zijn positief, of op zijn minst neutraal ten opzichte van kweekvlees, maar zouden het nog niet meteen proeven als het beschikbaar was.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050" b="0" i="0" u="none" strike="noStrike" kern="1200" cap="none" spc="0" normalizeH="0" baseline="0" noProof="0" dirty="0">
                        <a:ln>
                          <a:noFill/>
                        </a:ln>
                        <a:solidFill>
                          <a:srgbClr val="28282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050" b="0" i="0" u="none" strike="noStrike" kern="1200" cap="none" spc="0" normalizeH="0" baseline="0" noProof="0" dirty="0">
                        <a:ln>
                          <a:noFill/>
                        </a:ln>
                        <a:solidFill>
                          <a:srgbClr val="28282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050" b="0" i="0" u="none" strike="noStrike" kern="1200" cap="none" spc="0" normalizeH="0" baseline="0" noProof="0" dirty="0">
                        <a:ln>
                          <a:noFill/>
                        </a:ln>
                        <a:solidFill>
                          <a:srgbClr val="28282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050" b="0" i="0" u="none" strike="noStrike" kern="1200" cap="none" spc="0" normalizeH="0" baseline="0" noProof="0" dirty="0">
                        <a:ln>
                          <a:noFill/>
                        </a:ln>
                        <a:solidFill>
                          <a:srgbClr val="28282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050" b="0" i="0" u="none" strike="noStrike" kern="1200" cap="none" spc="0" normalizeH="0" baseline="0" noProof="0" dirty="0">
                        <a:ln>
                          <a:noFill/>
                        </a:ln>
                        <a:solidFill>
                          <a:srgbClr val="282828"/>
                        </a:solidFill>
                        <a:effectLst/>
                        <a:uLnTx/>
                        <a:uFillTx/>
                        <a:latin typeface="Arial"/>
                        <a:ea typeface="+mn-ea"/>
                        <a:cs typeface="+mn-cs"/>
                      </a:endParaRPr>
                    </a:p>
                  </a:txBody>
                  <a:tcPr marL="108000" marR="45720" marT="36000">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050" b="0" i="0" u="none" strike="noStrike" kern="1200" cap="none" spc="0" normalizeH="0" baseline="0" noProof="0" dirty="0">
                          <a:ln>
                            <a:noFill/>
                          </a:ln>
                          <a:solidFill>
                            <a:srgbClr val="282828"/>
                          </a:solidFill>
                          <a:effectLst/>
                          <a:uLnTx/>
                          <a:uFillTx/>
                          <a:latin typeface="Arial"/>
                          <a:ea typeface="+mn-ea"/>
                          <a:cs typeface="+mn-cs"/>
                        </a:rPr>
                        <a:t>Deze staan negatief ten opzichte van kweekvlees, en zouden het noch kopen noch proeven, als het momenteel beschikbaar was.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050" b="0" i="0" u="none" strike="noStrike" kern="1200" cap="none" spc="0" normalizeH="0" baseline="0" noProof="0" dirty="0">
                        <a:ln>
                          <a:noFill/>
                        </a:ln>
                        <a:solidFill>
                          <a:srgbClr val="28282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050" b="0" i="0" u="none" strike="noStrike" kern="1200" cap="none" spc="0" normalizeH="0" baseline="0" noProof="0" dirty="0">
                        <a:ln>
                          <a:noFill/>
                        </a:ln>
                        <a:solidFill>
                          <a:srgbClr val="28282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050" b="0" i="0" u="none" strike="noStrike" kern="1200" cap="none" spc="0" normalizeH="0" baseline="0" noProof="0" dirty="0">
                        <a:ln>
                          <a:noFill/>
                        </a:ln>
                        <a:solidFill>
                          <a:srgbClr val="28282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050" b="0" i="0" u="none" strike="noStrike" kern="1200" cap="none" spc="0" normalizeH="0" baseline="0" noProof="0" dirty="0">
                        <a:ln>
                          <a:noFill/>
                        </a:ln>
                        <a:solidFill>
                          <a:srgbClr val="28282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050" b="0" i="0" u="none" strike="noStrike" kern="1200" cap="none" spc="0" normalizeH="0" baseline="0" noProof="0" dirty="0">
                        <a:ln>
                          <a:noFill/>
                        </a:ln>
                        <a:solidFill>
                          <a:srgbClr val="28282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050" b="0" i="0" u="none" strike="noStrike" kern="1200" cap="none" spc="0" normalizeH="0" baseline="0" noProof="0" dirty="0">
                        <a:ln>
                          <a:noFill/>
                        </a:ln>
                        <a:solidFill>
                          <a:srgbClr val="28282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050" b="0" i="0" u="none" strike="noStrike" kern="1200" cap="none" spc="0" normalizeH="0" baseline="0" noProof="0" dirty="0">
                        <a:ln>
                          <a:noFill/>
                        </a:ln>
                        <a:solidFill>
                          <a:srgbClr val="282828"/>
                        </a:solidFill>
                        <a:effectLst/>
                        <a:uLnTx/>
                        <a:uFillTx/>
                        <a:latin typeface="Arial"/>
                        <a:ea typeface="+mn-ea"/>
                        <a:cs typeface="+mn-cs"/>
                      </a:endParaRPr>
                    </a:p>
                  </a:txBody>
                  <a:tcPr marL="108000" marR="45720" marT="36000">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7075067"/>
                  </a:ext>
                </a:extLst>
              </a:tr>
            </a:tbl>
          </a:graphicData>
        </a:graphic>
      </p:graphicFrame>
      <p:grpSp>
        <p:nvGrpSpPr>
          <p:cNvPr id="65" name="Group 64">
            <a:extLst>
              <a:ext uri="{FF2B5EF4-FFF2-40B4-BE49-F238E27FC236}">
                <a16:creationId xmlns:a16="http://schemas.microsoft.com/office/drawing/2014/main" id="{24A0C068-8BE8-48A0-B47C-F305732FA094}"/>
              </a:ext>
            </a:extLst>
          </p:cNvPr>
          <p:cNvGrpSpPr/>
          <p:nvPr/>
        </p:nvGrpSpPr>
        <p:grpSpPr>
          <a:xfrm>
            <a:off x="407987" y="1452605"/>
            <a:ext cx="11376022" cy="4391185"/>
            <a:chOff x="407986" y="1385455"/>
            <a:chExt cx="6362269" cy="5756408"/>
          </a:xfrm>
        </p:grpSpPr>
        <p:grpSp>
          <p:nvGrpSpPr>
            <p:cNvPr id="55" name="Group 54">
              <a:extLst>
                <a:ext uri="{FF2B5EF4-FFF2-40B4-BE49-F238E27FC236}">
                  <a16:creationId xmlns:a16="http://schemas.microsoft.com/office/drawing/2014/main" id="{BAE438C0-E913-4E5B-A952-72CE24BE5B98}"/>
                </a:ext>
              </a:extLst>
            </p:cNvPr>
            <p:cNvGrpSpPr/>
            <p:nvPr/>
          </p:nvGrpSpPr>
          <p:grpSpPr>
            <a:xfrm>
              <a:off x="407986" y="1385455"/>
              <a:ext cx="6362269" cy="5756408"/>
              <a:chOff x="407987" y="1727200"/>
              <a:chExt cx="5234082" cy="5122528"/>
            </a:xfrm>
          </p:grpSpPr>
          <p:sp>
            <p:nvSpPr>
              <p:cNvPr id="54" name="Isosceles Triangle 4">
                <a:extLst>
                  <a:ext uri="{FF2B5EF4-FFF2-40B4-BE49-F238E27FC236}">
                    <a16:creationId xmlns:a16="http://schemas.microsoft.com/office/drawing/2014/main" id="{E44F2C24-D093-4CEF-A0A6-1A6667462F65}"/>
                  </a:ext>
                </a:extLst>
              </p:cNvPr>
              <p:cNvSpPr/>
              <p:nvPr/>
            </p:nvSpPr>
            <p:spPr>
              <a:xfrm>
                <a:off x="495025" y="2208131"/>
                <a:ext cx="4877076" cy="2225149"/>
              </a:xfrm>
              <a:custGeom>
                <a:avLst/>
                <a:gdLst>
                  <a:gd name="connsiteX0" fmla="*/ 0 w 4322620"/>
                  <a:gd name="connsiteY0" fmla="*/ 1452956 h 1452956"/>
                  <a:gd name="connsiteX1" fmla="*/ 2161310 w 4322620"/>
                  <a:gd name="connsiteY1" fmla="*/ 0 h 1452956"/>
                  <a:gd name="connsiteX2" fmla="*/ 4322620 w 4322620"/>
                  <a:gd name="connsiteY2" fmla="*/ 1452956 h 1452956"/>
                  <a:gd name="connsiteX3" fmla="*/ 0 w 4322620"/>
                  <a:gd name="connsiteY3" fmla="*/ 1452956 h 1452956"/>
                  <a:gd name="connsiteX0" fmla="*/ 47105 w 4416830"/>
                  <a:gd name="connsiteY0" fmla="*/ 1452956 h 1452956"/>
                  <a:gd name="connsiteX1" fmla="*/ 2208415 w 4416830"/>
                  <a:gd name="connsiteY1" fmla="*/ 0 h 1452956"/>
                  <a:gd name="connsiteX2" fmla="*/ 4369725 w 4416830"/>
                  <a:gd name="connsiteY2" fmla="*/ 1452956 h 1452956"/>
                  <a:gd name="connsiteX3" fmla="*/ 47105 w 4416830"/>
                  <a:gd name="connsiteY3" fmla="*/ 1452956 h 1452956"/>
                  <a:gd name="connsiteX0" fmla="*/ 0 w 4369725"/>
                  <a:gd name="connsiteY0" fmla="*/ 1452956 h 1452956"/>
                  <a:gd name="connsiteX1" fmla="*/ 2161310 w 4369725"/>
                  <a:gd name="connsiteY1" fmla="*/ 0 h 1452956"/>
                  <a:gd name="connsiteX2" fmla="*/ 4322620 w 4369725"/>
                  <a:gd name="connsiteY2" fmla="*/ 1452956 h 1452956"/>
                  <a:gd name="connsiteX3" fmla="*/ 0 w 4369725"/>
                  <a:gd name="connsiteY3" fmla="*/ 1452956 h 1452956"/>
                  <a:gd name="connsiteX0" fmla="*/ 0 w 4369725"/>
                  <a:gd name="connsiteY0" fmla="*/ 1452956 h 1452956"/>
                  <a:gd name="connsiteX1" fmla="*/ 2161310 w 4369725"/>
                  <a:gd name="connsiteY1" fmla="*/ 0 h 1452956"/>
                  <a:gd name="connsiteX2" fmla="*/ 4322620 w 4369725"/>
                  <a:gd name="connsiteY2" fmla="*/ 1452956 h 1452956"/>
                  <a:gd name="connsiteX3" fmla="*/ 0 w 4369725"/>
                  <a:gd name="connsiteY3" fmla="*/ 1452956 h 1452956"/>
                  <a:gd name="connsiteX0" fmla="*/ 0 w 4322620"/>
                  <a:gd name="connsiteY0" fmla="*/ 1452956 h 1452956"/>
                  <a:gd name="connsiteX1" fmla="*/ 2161310 w 4322620"/>
                  <a:gd name="connsiteY1" fmla="*/ 0 h 1452956"/>
                  <a:gd name="connsiteX2" fmla="*/ 4322620 w 4322620"/>
                  <a:gd name="connsiteY2" fmla="*/ 1452956 h 1452956"/>
                  <a:gd name="connsiteX3" fmla="*/ 0 w 4322620"/>
                  <a:gd name="connsiteY3" fmla="*/ 1452956 h 1452956"/>
                </a:gdLst>
                <a:ahLst/>
                <a:cxnLst>
                  <a:cxn ang="0">
                    <a:pos x="connsiteX0" y="connsiteY0"/>
                  </a:cxn>
                  <a:cxn ang="0">
                    <a:pos x="connsiteX1" y="connsiteY1"/>
                  </a:cxn>
                  <a:cxn ang="0">
                    <a:pos x="connsiteX2" y="connsiteY2"/>
                  </a:cxn>
                  <a:cxn ang="0">
                    <a:pos x="connsiteX3" y="connsiteY3"/>
                  </a:cxn>
                </a:cxnLst>
                <a:rect l="l" t="t" r="r" b="b"/>
                <a:pathLst>
                  <a:path w="4322620" h="1452956">
                    <a:moveTo>
                      <a:pt x="0" y="1452956"/>
                    </a:moveTo>
                    <a:cubicBezTo>
                      <a:pt x="1443182" y="963147"/>
                      <a:pt x="1440873" y="0"/>
                      <a:pt x="2161310" y="0"/>
                    </a:cubicBezTo>
                    <a:cubicBezTo>
                      <a:pt x="2881747" y="0"/>
                      <a:pt x="2892138" y="963147"/>
                      <a:pt x="4322620" y="1452956"/>
                    </a:cubicBezTo>
                    <a:lnTo>
                      <a:pt x="0" y="1452956"/>
                    </a:lnTo>
                    <a:close/>
                  </a:path>
                </a:pathLst>
              </a:custGeom>
              <a:pattFill prst="dkUpDiag">
                <a:fgClr>
                  <a:schemeClr val="bg2">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nvGrpSpPr>
              <p:cNvPr id="32" name="Group 31">
                <a:extLst>
                  <a:ext uri="{FF2B5EF4-FFF2-40B4-BE49-F238E27FC236}">
                    <a16:creationId xmlns:a16="http://schemas.microsoft.com/office/drawing/2014/main" id="{A0216ABF-5FFB-4C74-8CEA-86098742BCA8}"/>
                  </a:ext>
                </a:extLst>
              </p:cNvPr>
              <p:cNvGrpSpPr/>
              <p:nvPr/>
            </p:nvGrpSpPr>
            <p:grpSpPr>
              <a:xfrm>
                <a:off x="407987" y="1727200"/>
                <a:ext cx="5234082" cy="2761672"/>
                <a:chOff x="1000256" y="1801091"/>
                <a:chExt cx="5141926" cy="3251200"/>
              </a:xfrm>
            </p:grpSpPr>
            <p:cxnSp>
              <p:nvCxnSpPr>
                <p:cNvPr id="29" name="Straight Connector 28">
                  <a:extLst>
                    <a:ext uri="{FF2B5EF4-FFF2-40B4-BE49-F238E27FC236}">
                      <a16:creationId xmlns:a16="http://schemas.microsoft.com/office/drawing/2014/main" id="{72C3BB4E-1519-4D3E-A680-F6EAA6F0A24E}"/>
                    </a:ext>
                  </a:extLst>
                </p:cNvPr>
                <p:cNvCxnSpPr/>
                <p:nvPr/>
              </p:nvCxnSpPr>
              <p:spPr>
                <a:xfrm>
                  <a:off x="1000256" y="1801091"/>
                  <a:ext cx="0" cy="3251200"/>
                </a:xfrm>
                <a:prstGeom prst="line">
                  <a:avLst/>
                </a:prstGeom>
                <a:ln w="28575" cap="rnd">
                  <a:solidFill>
                    <a:schemeClr val="bg2"/>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981CA72-CE53-4830-ABC1-18177B077CE0}"/>
                    </a:ext>
                  </a:extLst>
                </p:cNvPr>
                <p:cNvCxnSpPr>
                  <a:cxnSpLocks/>
                </p:cNvCxnSpPr>
                <p:nvPr/>
              </p:nvCxnSpPr>
              <p:spPr>
                <a:xfrm flipH="1">
                  <a:off x="1000256" y="5052291"/>
                  <a:ext cx="5141926" cy="0"/>
                </a:xfrm>
                <a:prstGeom prst="line">
                  <a:avLst/>
                </a:prstGeom>
                <a:ln w="28575" cap="rnd">
                  <a:solidFill>
                    <a:schemeClr val="bg2"/>
                  </a:solidFill>
                  <a:round/>
                </a:ln>
              </p:spPr>
              <p:style>
                <a:lnRef idx="1">
                  <a:schemeClr val="accent1"/>
                </a:lnRef>
                <a:fillRef idx="0">
                  <a:schemeClr val="accent1"/>
                </a:fillRef>
                <a:effectRef idx="0">
                  <a:schemeClr val="accent1"/>
                </a:effectRef>
                <a:fontRef idx="minor">
                  <a:schemeClr val="tx1"/>
                </a:fontRef>
              </p:style>
            </p:cxnSp>
          </p:grpSp>
          <p:cxnSp>
            <p:nvCxnSpPr>
              <p:cNvPr id="34" name="Straight Connector 33">
                <a:extLst>
                  <a:ext uri="{FF2B5EF4-FFF2-40B4-BE49-F238E27FC236}">
                    <a16:creationId xmlns:a16="http://schemas.microsoft.com/office/drawing/2014/main" id="{415D2FF0-6072-4062-BEFB-999421D24ABE}"/>
                  </a:ext>
                </a:extLst>
              </p:cNvPr>
              <p:cNvCxnSpPr/>
              <p:nvPr/>
            </p:nvCxnSpPr>
            <p:spPr>
              <a:xfrm>
                <a:off x="1245577" y="1841058"/>
                <a:ext cx="0" cy="2617388"/>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E6F8C69-7DA5-47EE-A6F8-058FC7B46858}"/>
                  </a:ext>
                </a:extLst>
              </p:cNvPr>
              <p:cNvCxnSpPr/>
              <p:nvPr/>
            </p:nvCxnSpPr>
            <p:spPr>
              <a:xfrm>
                <a:off x="2078315" y="1841058"/>
                <a:ext cx="0" cy="2617388"/>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970CB20-B1E8-4A4A-BC3B-70C2382BE8FB}"/>
                  </a:ext>
                </a:extLst>
              </p:cNvPr>
              <p:cNvCxnSpPr/>
              <p:nvPr/>
            </p:nvCxnSpPr>
            <p:spPr>
              <a:xfrm>
                <a:off x="2941733" y="1841058"/>
                <a:ext cx="0" cy="2617388"/>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E170A65-D63C-40C1-8CDA-CD1D0FE8F5F9}"/>
                  </a:ext>
                </a:extLst>
              </p:cNvPr>
              <p:cNvCxnSpPr/>
              <p:nvPr/>
            </p:nvCxnSpPr>
            <p:spPr>
              <a:xfrm>
                <a:off x="3999359" y="1841058"/>
                <a:ext cx="0" cy="2617388"/>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EF464D5-2BF8-42E9-AD5A-CEA6D63F7200}"/>
                  </a:ext>
                </a:extLst>
              </p:cNvPr>
              <p:cNvCxnSpPr/>
              <p:nvPr/>
            </p:nvCxnSpPr>
            <p:spPr>
              <a:xfrm>
                <a:off x="1245577" y="1810241"/>
                <a:ext cx="0" cy="5039487"/>
              </a:xfrm>
              <a:prstGeom prst="line">
                <a:avLst/>
              </a:prstGeom>
              <a:ln w="6350">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C6BFBDF-BD5D-4913-8D8D-F964F22D1945}"/>
                  </a:ext>
                </a:extLst>
              </p:cNvPr>
              <p:cNvCxnSpPr/>
              <p:nvPr/>
            </p:nvCxnSpPr>
            <p:spPr>
              <a:xfrm>
                <a:off x="2078315" y="1810241"/>
                <a:ext cx="0" cy="5039487"/>
              </a:xfrm>
              <a:prstGeom prst="line">
                <a:avLst/>
              </a:prstGeom>
              <a:ln w="6350">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DC8D2F4-7C47-45B3-B15F-85D4A04BADAC}"/>
                  </a:ext>
                </a:extLst>
              </p:cNvPr>
              <p:cNvCxnSpPr/>
              <p:nvPr/>
            </p:nvCxnSpPr>
            <p:spPr>
              <a:xfrm>
                <a:off x="2941733" y="1810241"/>
                <a:ext cx="0" cy="5039487"/>
              </a:xfrm>
              <a:prstGeom prst="line">
                <a:avLst/>
              </a:prstGeom>
              <a:ln w="6350">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A11B00F-ED9A-432F-8FB2-B162413CC703}"/>
                  </a:ext>
                </a:extLst>
              </p:cNvPr>
              <p:cNvCxnSpPr/>
              <p:nvPr/>
            </p:nvCxnSpPr>
            <p:spPr>
              <a:xfrm>
                <a:off x="3999359" y="1810241"/>
                <a:ext cx="0" cy="5039487"/>
              </a:xfrm>
              <a:prstGeom prst="line">
                <a:avLst/>
              </a:prstGeom>
              <a:ln w="6350">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5" name="Rectangle 44">
              <a:extLst>
                <a:ext uri="{FF2B5EF4-FFF2-40B4-BE49-F238E27FC236}">
                  <a16:creationId xmlns:a16="http://schemas.microsoft.com/office/drawing/2014/main" id="{8DEA7925-A7C8-4D83-B8D5-ECAE1E87AE51}"/>
                </a:ext>
              </a:extLst>
            </p:cNvPr>
            <p:cNvSpPr/>
            <p:nvPr/>
          </p:nvSpPr>
          <p:spPr>
            <a:xfrm>
              <a:off x="431645" y="3579085"/>
              <a:ext cx="724596" cy="363118"/>
            </a:xfrm>
            <a:prstGeom prst="rect">
              <a:avLst/>
            </a:prstGeom>
          </p:spPr>
          <p:txBody>
            <a:bodyPr wrap="none">
              <a:spAutoFit/>
            </a:bodyPr>
            <a:lstStyle/>
            <a:p>
              <a:r>
                <a:rPr lang="nl-BE" sz="1200" b="1" dirty="0">
                  <a:solidFill>
                    <a:schemeClr val="bg2"/>
                  </a:solidFill>
                </a:rPr>
                <a:t>INNOVATOREN</a:t>
              </a:r>
            </a:p>
          </p:txBody>
        </p:sp>
        <p:sp>
          <p:nvSpPr>
            <p:cNvPr id="46" name="Rectangle 45">
              <a:extLst>
                <a:ext uri="{FF2B5EF4-FFF2-40B4-BE49-F238E27FC236}">
                  <a16:creationId xmlns:a16="http://schemas.microsoft.com/office/drawing/2014/main" id="{9AD9A020-EB7E-40BF-A699-6BA9C07E7BC2}"/>
                </a:ext>
              </a:extLst>
            </p:cNvPr>
            <p:cNvSpPr/>
            <p:nvPr/>
          </p:nvSpPr>
          <p:spPr>
            <a:xfrm>
              <a:off x="5560646" y="3679712"/>
              <a:ext cx="881450" cy="363118"/>
            </a:xfrm>
            <a:prstGeom prst="rect">
              <a:avLst/>
            </a:prstGeom>
          </p:spPr>
          <p:txBody>
            <a:bodyPr wrap="none">
              <a:spAutoFit/>
            </a:bodyPr>
            <a:lstStyle/>
            <a:p>
              <a:pPr algn="r"/>
              <a:r>
                <a:rPr lang="nl-BE" sz="1200" b="1" dirty="0">
                  <a:solidFill>
                    <a:schemeClr val="bg2"/>
                  </a:solidFill>
                </a:rPr>
                <a:t>ACHTERBLIJVERS</a:t>
              </a:r>
            </a:p>
          </p:txBody>
        </p:sp>
        <p:sp>
          <p:nvSpPr>
            <p:cNvPr id="48" name="Rectangle 47">
              <a:extLst>
                <a:ext uri="{FF2B5EF4-FFF2-40B4-BE49-F238E27FC236}">
                  <a16:creationId xmlns:a16="http://schemas.microsoft.com/office/drawing/2014/main" id="{34038F1C-84EB-4EC8-90F3-D83F85DAEFD1}"/>
                </a:ext>
              </a:extLst>
            </p:cNvPr>
            <p:cNvSpPr/>
            <p:nvPr/>
          </p:nvSpPr>
          <p:spPr>
            <a:xfrm>
              <a:off x="1661425" y="2611454"/>
              <a:ext cx="514777" cy="363118"/>
            </a:xfrm>
            <a:prstGeom prst="rect">
              <a:avLst/>
            </a:prstGeom>
          </p:spPr>
          <p:txBody>
            <a:bodyPr wrap="none">
              <a:spAutoFit/>
            </a:bodyPr>
            <a:lstStyle/>
            <a:p>
              <a:pPr lvl="0" algn="ctr">
                <a:defRPr/>
              </a:pPr>
              <a:r>
                <a:rPr lang="nl-BE" sz="1200" b="1" dirty="0">
                  <a:solidFill>
                    <a:schemeClr val="bg2"/>
                  </a:solidFill>
                </a:rPr>
                <a:t>PIONIERS</a:t>
              </a:r>
            </a:p>
          </p:txBody>
        </p:sp>
        <p:sp>
          <p:nvSpPr>
            <p:cNvPr id="49" name="Rectangle 48">
              <a:extLst>
                <a:ext uri="{FF2B5EF4-FFF2-40B4-BE49-F238E27FC236}">
                  <a16:creationId xmlns:a16="http://schemas.microsoft.com/office/drawing/2014/main" id="{60D73FF1-ED47-4436-8C8E-34868BA4C3EE}"/>
                </a:ext>
              </a:extLst>
            </p:cNvPr>
            <p:cNvSpPr/>
            <p:nvPr/>
          </p:nvSpPr>
          <p:spPr>
            <a:xfrm>
              <a:off x="3888148" y="2280043"/>
              <a:ext cx="460987" cy="605197"/>
            </a:xfrm>
            <a:prstGeom prst="rect">
              <a:avLst/>
            </a:prstGeom>
          </p:spPr>
          <p:txBody>
            <a:bodyPr wrap="none">
              <a:spAutoFit/>
            </a:bodyPr>
            <a:lstStyle/>
            <a:p>
              <a:pPr lvl="0" algn="ctr">
                <a:defRPr/>
              </a:pPr>
              <a:r>
                <a:rPr lang="nl-BE" sz="1200" b="1" dirty="0">
                  <a:solidFill>
                    <a:schemeClr val="bg2"/>
                  </a:solidFill>
                </a:rPr>
                <a:t>ACHTER</a:t>
              </a:r>
            </a:p>
            <a:p>
              <a:pPr lvl="0" algn="ctr">
                <a:defRPr/>
              </a:pPr>
              <a:r>
                <a:rPr lang="nl-BE" sz="1200" b="1" dirty="0">
                  <a:solidFill>
                    <a:schemeClr val="bg2"/>
                  </a:solidFill>
                </a:rPr>
                <a:t>LOPERS</a:t>
              </a:r>
            </a:p>
          </p:txBody>
        </p:sp>
        <p:sp>
          <p:nvSpPr>
            <p:cNvPr id="50" name="Rectangle 49">
              <a:extLst>
                <a:ext uri="{FF2B5EF4-FFF2-40B4-BE49-F238E27FC236}">
                  <a16:creationId xmlns:a16="http://schemas.microsoft.com/office/drawing/2014/main" id="{60182B91-1CA3-42C6-B6A6-01909D3C46F6}"/>
                </a:ext>
              </a:extLst>
            </p:cNvPr>
            <p:cNvSpPr/>
            <p:nvPr/>
          </p:nvSpPr>
          <p:spPr>
            <a:xfrm>
              <a:off x="2785137" y="1876702"/>
              <a:ext cx="457401" cy="605197"/>
            </a:xfrm>
            <a:prstGeom prst="rect">
              <a:avLst/>
            </a:prstGeom>
          </p:spPr>
          <p:txBody>
            <a:bodyPr wrap="none">
              <a:spAutoFit/>
            </a:bodyPr>
            <a:lstStyle/>
            <a:p>
              <a:pPr lvl="0" algn="ctr">
                <a:defRPr/>
              </a:pPr>
              <a:r>
                <a:rPr lang="nl-BE" sz="1200" b="1" dirty="0">
                  <a:solidFill>
                    <a:schemeClr val="bg2"/>
                  </a:solidFill>
                </a:rPr>
                <a:t>VOOR</a:t>
              </a:r>
            </a:p>
            <a:p>
              <a:pPr lvl="0" algn="ctr">
                <a:defRPr/>
              </a:pPr>
              <a:r>
                <a:rPr lang="nl-BE" sz="1200" b="1" dirty="0">
                  <a:solidFill>
                    <a:schemeClr val="bg2"/>
                  </a:solidFill>
                </a:rPr>
                <a:t>LOPERS</a:t>
              </a:r>
            </a:p>
          </p:txBody>
        </p:sp>
        <p:sp>
          <p:nvSpPr>
            <p:cNvPr id="60" name="Rectangle 59">
              <a:extLst>
                <a:ext uri="{FF2B5EF4-FFF2-40B4-BE49-F238E27FC236}">
                  <a16:creationId xmlns:a16="http://schemas.microsoft.com/office/drawing/2014/main" id="{EF5AC8B4-7249-47FB-994B-CE9AD1807E82}"/>
                </a:ext>
              </a:extLst>
            </p:cNvPr>
            <p:cNvSpPr/>
            <p:nvPr/>
          </p:nvSpPr>
          <p:spPr>
            <a:xfrm>
              <a:off x="767769" y="3845743"/>
              <a:ext cx="390162" cy="605196"/>
            </a:xfrm>
            <a:prstGeom prst="rect">
              <a:avLst/>
            </a:prstGeom>
          </p:spPr>
          <p:txBody>
            <a:bodyPr wrap="none">
              <a:spAutoFit/>
            </a:bodyPr>
            <a:lstStyle/>
            <a:p>
              <a:pPr lvl="0" algn="ctr">
                <a:defRPr/>
              </a:pPr>
              <a:r>
                <a:rPr lang="nl-BE" sz="2400" b="1" dirty="0">
                  <a:solidFill>
                    <a:schemeClr val="accent1"/>
                  </a:solidFill>
                  <a:latin typeface="+mj-lt"/>
                </a:rPr>
                <a:t>3%</a:t>
              </a:r>
            </a:p>
          </p:txBody>
        </p:sp>
        <p:sp>
          <p:nvSpPr>
            <p:cNvPr id="61" name="Rectangle 60">
              <a:extLst>
                <a:ext uri="{FF2B5EF4-FFF2-40B4-BE49-F238E27FC236}">
                  <a16:creationId xmlns:a16="http://schemas.microsoft.com/office/drawing/2014/main" id="{ABE2FDF0-CBAA-4CD6-92D3-6F14EDCA685D}"/>
                </a:ext>
              </a:extLst>
            </p:cNvPr>
            <p:cNvSpPr/>
            <p:nvPr/>
          </p:nvSpPr>
          <p:spPr>
            <a:xfrm>
              <a:off x="1679772" y="3845743"/>
              <a:ext cx="504915" cy="605196"/>
            </a:xfrm>
            <a:prstGeom prst="rect">
              <a:avLst/>
            </a:prstGeom>
          </p:spPr>
          <p:txBody>
            <a:bodyPr wrap="none">
              <a:spAutoFit/>
            </a:bodyPr>
            <a:lstStyle/>
            <a:p>
              <a:pPr lvl="0" algn="ctr">
                <a:defRPr/>
              </a:pPr>
              <a:r>
                <a:rPr lang="nl-BE" sz="2400" b="1" dirty="0">
                  <a:solidFill>
                    <a:schemeClr val="accent1"/>
                  </a:solidFill>
                  <a:latin typeface="+mj-lt"/>
                </a:rPr>
                <a:t>26%</a:t>
              </a:r>
            </a:p>
          </p:txBody>
        </p:sp>
        <p:sp>
          <p:nvSpPr>
            <p:cNvPr id="62" name="Rectangle 61">
              <a:extLst>
                <a:ext uri="{FF2B5EF4-FFF2-40B4-BE49-F238E27FC236}">
                  <a16:creationId xmlns:a16="http://schemas.microsoft.com/office/drawing/2014/main" id="{DB23A1E5-05A4-4BF6-A65E-B0722AB83AA3}"/>
                </a:ext>
              </a:extLst>
            </p:cNvPr>
            <p:cNvSpPr/>
            <p:nvPr/>
          </p:nvSpPr>
          <p:spPr>
            <a:xfrm>
              <a:off x="2732423" y="3845743"/>
              <a:ext cx="504915" cy="605196"/>
            </a:xfrm>
            <a:prstGeom prst="rect">
              <a:avLst/>
            </a:prstGeom>
          </p:spPr>
          <p:txBody>
            <a:bodyPr wrap="none">
              <a:spAutoFit/>
            </a:bodyPr>
            <a:lstStyle/>
            <a:p>
              <a:pPr lvl="0" algn="ctr">
                <a:defRPr/>
              </a:pPr>
              <a:r>
                <a:rPr lang="nl-BE" sz="2400" b="1" dirty="0">
                  <a:solidFill>
                    <a:schemeClr val="accent1"/>
                  </a:solidFill>
                  <a:latin typeface="+mj-lt"/>
                </a:rPr>
                <a:t>33%</a:t>
              </a:r>
            </a:p>
          </p:txBody>
        </p:sp>
        <p:sp>
          <p:nvSpPr>
            <p:cNvPr id="63" name="Rectangle 62">
              <a:extLst>
                <a:ext uri="{FF2B5EF4-FFF2-40B4-BE49-F238E27FC236}">
                  <a16:creationId xmlns:a16="http://schemas.microsoft.com/office/drawing/2014/main" id="{9C5C7BD1-D766-4D37-987C-38826DC5B983}"/>
                </a:ext>
              </a:extLst>
            </p:cNvPr>
            <p:cNvSpPr/>
            <p:nvPr/>
          </p:nvSpPr>
          <p:spPr>
            <a:xfrm>
              <a:off x="3878212" y="3845743"/>
              <a:ext cx="504915" cy="605196"/>
            </a:xfrm>
            <a:prstGeom prst="rect">
              <a:avLst/>
            </a:prstGeom>
          </p:spPr>
          <p:txBody>
            <a:bodyPr wrap="none">
              <a:spAutoFit/>
            </a:bodyPr>
            <a:lstStyle/>
            <a:p>
              <a:pPr lvl="0" algn="ctr">
                <a:defRPr/>
              </a:pPr>
              <a:r>
                <a:rPr lang="nl-BE" sz="2400" b="1" dirty="0">
                  <a:solidFill>
                    <a:schemeClr val="accent1"/>
                  </a:solidFill>
                  <a:latin typeface="+mj-lt"/>
                </a:rPr>
                <a:t>22%</a:t>
              </a:r>
            </a:p>
          </p:txBody>
        </p:sp>
        <p:sp>
          <p:nvSpPr>
            <p:cNvPr id="64" name="Rectangle 63">
              <a:extLst>
                <a:ext uri="{FF2B5EF4-FFF2-40B4-BE49-F238E27FC236}">
                  <a16:creationId xmlns:a16="http://schemas.microsoft.com/office/drawing/2014/main" id="{65256829-B016-4BBF-842B-116E2408BB2F}"/>
                </a:ext>
              </a:extLst>
            </p:cNvPr>
            <p:cNvSpPr/>
            <p:nvPr/>
          </p:nvSpPr>
          <p:spPr>
            <a:xfrm>
              <a:off x="5056483" y="3845743"/>
              <a:ext cx="504915" cy="605196"/>
            </a:xfrm>
            <a:prstGeom prst="rect">
              <a:avLst/>
            </a:prstGeom>
          </p:spPr>
          <p:txBody>
            <a:bodyPr wrap="none">
              <a:spAutoFit/>
            </a:bodyPr>
            <a:lstStyle/>
            <a:p>
              <a:pPr lvl="0" algn="ctr">
                <a:defRPr/>
              </a:pPr>
              <a:r>
                <a:rPr lang="nl-BE" sz="2400" b="1" dirty="0">
                  <a:solidFill>
                    <a:schemeClr val="accent1"/>
                  </a:solidFill>
                  <a:latin typeface="+mj-lt"/>
                </a:rPr>
                <a:t>17%</a:t>
              </a:r>
            </a:p>
          </p:txBody>
        </p:sp>
      </p:grpSp>
    </p:spTree>
    <p:extLst>
      <p:ext uri="{BB962C8B-B14F-4D97-AF65-F5344CB8AC3E}">
        <p14:creationId xmlns:p14="http://schemas.microsoft.com/office/powerpoint/2010/main" val="2261388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A774D9AC-7D89-4721-8B30-6A90B6F3DE9E}"/>
              </a:ext>
            </a:extLst>
          </p:cNvPr>
          <p:cNvSpPr>
            <a:spLocks noGrp="1"/>
          </p:cNvSpPr>
          <p:nvPr>
            <p:ph type="title"/>
          </p:nvPr>
        </p:nvSpPr>
        <p:spPr/>
        <p:txBody>
          <a:bodyPr/>
          <a:lstStyle/>
          <a:p>
            <a:r>
              <a:rPr lang="nl-BE" dirty="0"/>
              <a:t>contents</a:t>
            </a:r>
          </a:p>
        </p:txBody>
      </p:sp>
      <p:graphicFrame>
        <p:nvGraphicFramePr>
          <p:cNvPr id="7" name="Tableau 66">
            <a:extLst>
              <a:ext uri="{FF2B5EF4-FFF2-40B4-BE49-F238E27FC236}">
                <a16:creationId xmlns:a16="http://schemas.microsoft.com/office/drawing/2014/main" id="{F99C557B-2280-4686-AA8A-5849E2E45379}"/>
              </a:ext>
            </a:extLst>
          </p:cNvPr>
          <p:cNvGraphicFramePr>
            <a:graphicFrameLocks noGrp="1"/>
          </p:cNvGraphicFramePr>
          <p:nvPr>
            <p:extLst>
              <p:ext uri="{D42A27DB-BD31-4B8C-83A1-F6EECF244321}">
                <p14:modId xmlns:p14="http://schemas.microsoft.com/office/powerpoint/2010/main" val="1977058409"/>
              </p:ext>
            </p:extLst>
          </p:nvPr>
        </p:nvGraphicFramePr>
        <p:xfrm>
          <a:off x="407988" y="1327146"/>
          <a:ext cx="7632000" cy="4394160"/>
        </p:xfrm>
        <a:graphic>
          <a:graphicData uri="http://schemas.openxmlformats.org/drawingml/2006/table">
            <a:tbl>
              <a:tblPr firstRow="1" lastRow="1">
                <a:tableStyleId>{5C22544A-7EE6-4342-B048-85BDC9FD1C3A}</a:tableStyleId>
              </a:tblPr>
              <a:tblGrid>
                <a:gridCol w="936000">
                  <a:extLst>
                    <a:ext uri="{9D8B030D-6E8A-4147-A177-3AD203B41FA5}">
                      <a16:colId xmlns:a16="http://schemas.microsoft.com/office/drawing/2014/main" val="310438399"/>
                    </a:ext>
                  </a:extLst>
                </a:gridCol>
                <a:gridCol w="6696000">
                  <a:extLst>
                    <a:ext uri="{9D8B030D-6E8A-4147-A177-3AD203B41FA5}">
                      <a16:colId xmlns:a16="http://schemas.microsoft.com/office/drawing/2014/main" val="2994831520"/>
                    </a:ext>
                  </a:extLst>
                </a:gridCol>
              </a:tblGrid>
              <a:tr h="921600">
                <a:tc>
                  <a:txBody>
                    <a:bodyPr/>
                    <a:lstStyle/>
                    <a:p>
                      <a:pPr algn="ctr"/>
                      <a:r>
                        <a:rPr lang="nl-BE" sz="5400" b="1" dirty="0">
                          <a:solidFill>
                            <a:schemeClr val="tx2"/>
                          </a:solidFill>
                          <a:latin typeface="+mj-lt"/>
                        </a:rPr>
                        <a:t>1</a:t>
                      </a:r>
                    </a:p>
                  </a:txBody>
                  <a:tcPr marL="0" marR="0" marT="0" marB="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BE" sz="2000" b="1" kern="1200" dirty="0">
                          <a:solidFill>
                            <a:schemeClr val="tx2"/>
                          </a:solidFill>
                          <a:latin typeface="+mn-lt"/>
                          <a:ea typeface="+mn-ea"/>
                          <a:cs typeface="+mn-cs"/>
                        </a:rPr>
                        <a:t>ONDERZOEKSMETHODOLOGIE</a:t>
                      </a:r>
                    </a:p>
                  </a:txBody>
                  <a:tcPr marL="72000" marR="72000" marT="36000" marB="3600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168522"/>
                  </a:ext>
                </a:extLst>
              </a:tr>
              <a:tr h="921600">
                <a:tc>
                  <a:txBody>
                    <a:bodyPr/>
                    <a:lstStyle/>
                    <a:p>
                      <a:pPr algn="ctr"/>
                      <a:r>
                        <a:rPr lang="nl-BE" sz="5400" b="1" dirty="0">
                          <a:solidFill>
                            <a:schemeClr val="tx2"/>
                          </a:solidFill>
                          <a:latin typeface="+mj-lt"/>
                        </a:rPr>
                        <a:t>2</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BE" sz="2000" b="1" kern="1200" dirty="0">
                          <a:solidFill>
                            <a:schemeClr val="tx2"/>
                          </a:solidFill>
                          <a:latin typeface="+mn-lt"/>
                          <a:ea typeface="+mn-ea"/>
                          <a:cs typeface="+mn-cs"/>
                        </a:rPr>
                        <a:t>BELANGRIJKSTE RESULTATEN</a:t>
                      </a:r>
                    </a:p>
                  </a:txBody>
                  <a:tcPr marL="72000" marR="72000" marT="36000" marB="36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2094801"/>
                  </a:ext>
                </a:extLst>
              </a:tr>
              <a:tr h="432000">
                <a:tc>
                  <a:txBody>
                    <a:bodyPr/>
                    <a:lstStyle/>
                    <a:p>
                      <a:pPr algn="ctr"/>
                      <a:endParaRPr lang="nl-BE" sz="2800" b="1" dirty="0">
                        <a:solidFill>
                          <a:schemeClr val="tx2"/>
                        </a:solidFill>
                        <a:latin typeface="+mj-lt"/>
                      </a:endParaRP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800" b="0" kern="1200" noProof="0" dirty="0">
                          <a:solidFill>
                            <a:schemeClr val="tx2"/>
                          </a:solidFill>
                          <a:latin typeface="+mn-lt"/>
                          <a:ea typeface="+mn-ea"/>
                          <a:cs typeface="+mn-cs"/>
                        </a:rPr>
                        <a:t>2.1    ATTITUDE TEN AANZIEN VAN VLEESVERVANGERS</a:t>
                      </a:r>
                    </a:p>
                  </a:txBody>
                  <a:tcPr marL="72000" marR="72000" marT="36000" marB="3600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2432094"/>
                  </a:ext>
                </a:extLst>
              </a:tr>
              <a:tr h="432000">
                <a:tc>
                  <a:txBody>
                    <a:bodyPr/>
                    <a:lstStyle/>
                    <a:p>
                      <a:pPr algn="ctr"/>
                      <a:endParaRPr lang="nl-BE" sz="2800" b="1" dirty="0">
                        <a:solidFill>
                          <a:schemeClr val="tx2"/>
                        </a:solidFill>
                        <a:latin typeface="+mj-lt"/>
                      </a:endParaRP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800" b="0" kern="1200" noProof="0" dirty="0">
                          <a:solidFill>
                            <a:schemeClr val="tx2"/>
                          </a:solidFill>
                          <a:latin typeface="+mn-lt"/>
                          <a:ea typeface="+mn-ea"/>
                          <a:cs typeface="+mn-cs"/>
                        </a:rPr>
                        <a:t>2.2    PERCEPTIE OMTRENT KWEEKVLEES</a:t>
                      </a:r>
                    </a:p>
                  </a:txBody>
                  <a:tcPr marL="72000" marR="72000" marT="36000" marB="3600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6419214"/>
                  </a:ext>
                </a:extLst>
              </a:tr>
              <a:tr h="432000">
                <a:tc>
                  <a:txBody>
                    <a:bodyPr/>
                    <a:lstStyle/>
                    <a:p>
                      <a:pPr algn="ctr"/>
                      <a:endParaRPr lang="nl-BE" sz="2800" b="1" dirty="0">
                        <a:solidFill>
                          <a:schemeClr val="tx2"/>
                        </a:solidFill>
                        <a:latin typeface="+mj-lt"/>
                      </a:endParaRP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800" b="0" kern="1200" noProof="0" dirty="0">
                          <a:solidFill>
                            <a:schemeClr val="tx2"/>
                          </a:solidFill>
                          <a:latin typeface="+mn-lt"/>
                          <a:ea typeface="+mn-ea"/>
                          <a:cs typeface="+mn-cs"/>
                        </a:rPr>
                        <a:t>2.3    DRIJFVEREN &amp; BARRIERES KWEEKVLEES</a:t>
                      </a:r>
                    </a:p>
                  </a:txBody>
                  <a:tcPr marL="72000" marR="72000" marT="36000" marB="3600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7833148"/>
                  </a:ext>
                </a:extLst>
              </a:tr>
              <a:tr h="432000">
                <a:tc>
                  <a:txBody>
                    <a:bodyPr/>
                    <a:lstStyle/>
                    <a:p>
                      <a:pPr algn="ctr"/>
                      <a:endParaRPr lang="nl-BE" sz="2800" b="1" dirty="0">
                        <a:solidFill>
                          <a:schemeClr val="tx2"/>
                        </a:solidFill>
                        <a:latin typeface="+mj-lt"/>
                      </a:endParaRP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BE" sz="1800" b="0" kern="1200" noProof="0" dirty="0">
                        <a:solidFill>
                          <a:schemeClr val="tx2"/>
                        </a:solidFill>
                        <a:latin typeface="+mn-lt"/>
                        <a:ea typeface="+mn-ea"/>
                        <a:cs typeface="+mn-cs"/>
                      </a:endParaRPr>
                    </a:p>
                  </a:txBody>
                  <a:tcPr marL="72000" marR="72000" marT="36000" marB="3600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8258367"/>
                  </a:ext>
                </a:extLst>
              </a:tr>
              <a:tr h="432000">
                <a:tc>
                  <a:txBody>
                    <a:bodyPr/>
                    <a:lstStyle/>
                    <a:p>
                      <a:pPr algn="ctr"/>
                      <a:r>
                        <a:rPr lang="nl-BE" sz="5400" b="1" dirty="0">
                          <a:solidFill>
                            <a:schemeClr val="tx2"/>
                          </a:solidFill>
                          <a:latin typeface="+mj-lt"/>
                        </a:rPr>
                        <a:t>3</a:t>
                      </a: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BE" sz="2000" b="1" kern="1200" dirty="0">
                          <a:solidFill>
                            <a:schemeClr val="tx2"/>
                          </a:solidFill>
                          <a:latin typeface="+mn-lt"/>
                          <a:ea typeface="+mn-ea"/>
                          <a:cs typeface="+mn-cs"/>
                        </a:rPr>
                        <a:t>ALGEMENE CONCLUSIES</a:t>
                      </a:r>
                    </a:p>
                  </a:txBody>
                  <a:tcPr marL="72000" marR="72000" marT="36000" marB="3600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9611242"/>
                  </a:ext>
                </a:extLst>
              </a:tr>
            </a:tbl>
          </a:graphicData>
        </a:graphic>
      </p:graphicFrame>
      <p:sp>
        <p:nvSpPr>
          <p:cNvPr id="2" name="Slide Number Placeholder 1">
            <a:extLst>
              <a:ext uri="{FF2B5EF4-FFF2-40B4-BE49-F238E27FC236}">
                <a16:creationId xmlns:a16="http://schemas.microsoft.com/office/drawing/2014/main" id="{38AE2BC4-6B2F-47FC-B4C3-29ED2124B925}"/>
              </a:ext>
            </a:extLst>
          </p:cNvPr>
          <p:cNvSpPr>
            <a:spLocks noGrp="1"/>
          </p:cNvSpPr>
          <p:nvPr>
            <p:ph type="sldNum" sz="quarter" idx="14"/>
          </p:nvPr>
        </p:nvSpPr>
        <p:spPr/>
        <p:txBody>
          <a:bodyPr/>
          <a:lstStyle/>
          <a:p>
            <a:fld id="{D61AABEC-672F-4B68-B914-690DA978312C}" type="slidenum">
              <a:rPr lang="nl-BE" smtClean="0"/>
              <a:pPr/>
              <a:t>2</a:t>
            </a:fld>
            <a:r>
              <a:rPr lang="nl-BE" dirty="0"/>
              <a:t> </a:t>
            </a:r>
          </a:p>
        </p:txBody>
      </p:sp>
    </p:spTree>
    <p:extLst>
      <p:ext uri="{BB962C8B-B14F-4D97-AF65-F5344CB8AC3E}">
        <p14:creationId xmlns:p14="http://schemas.microsoft.com/office/powerpoint/2010/main" val="1528974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281F6A2B-D18B-478F-8202-9159B31571CA}"/>
              </a:ext>
            </a:extLst>
          </p:cNvPr>
          <p:cNvGraphicFramePr>
            <a:graphicFrameLocks noGrp="1"/>
          </p:cNvGraphicFramePr>
          <p:nvPr>
            <p:extLst>
              <p:ext uri="{D42A27DB-BD31-4B8C-83A1-F6EECF244321}">
                <p14:modId xmlns:p14="http://schemas.microsoft.com/office/powerpoint/2010/main" val="2436460724"/>
              </p:ext>
            </p:extLst>
          </p:nvPr>
        </p:nvGraphicFramePr>
        <p:xfrm>
          <a:off x="3736096" y="1521256"/>
          <a:ext cx="8100000" cy="540000"/>
        </p:xfrm>
        <a:graphic>
          <a:graphicData uri="http://schemas.openxmlformats.org/drawingml/2006/table">
            <a:tbl>
              <a:tblPr firstRow="1" bandRow="1">
                <a:tableStyleId>{2D5ABB26-0587-4C30-8999-92F81FD0307C}</a:tableStyleId>
              </a:tblPr>
              <a:tblGrid>
                <a:gridCol w="1620000">
                  <a:extLst>
                    <a:ext uri="{9D8B030D-6E8A-4147-A177-3AD203B41FA5}">
                      <a16:colId xmlns:a16="http://schemas.microsoft.com/office/drawing/2014/main" val="2820400169"/>
                    </a:ext>
                  </a:extLst>
                </a:gridCol>
                <a:gridCol w="1620000">
                  <a:extLst>
                    <a:ext uri="{9D8B030D-6E8A-4147-A177-3AD203B41FA5}">
                      <a16:colId xmlns:a16="http://schemas.microsoft.com/office/drawing/2014/main" val="1049536041"/>
                    </a:ext>
                  </a:extLst>
                </a:gridCol>
                <a:gridCol w="1620000">
                  <a:extLst>
                    <a:ext uri="{9D8B030D-6E8A-4147-A177-3AD203B41FA5}">
                      <a16:colId xmlns:a16="http://schemas.microsoft.com/office/drawing/2014/main" val="3982777495"/>
                    </a:ext>
                  </a:extLst>
                </a:gridCol>
                <a:gridCol w="1620000">
                  <a:extLst>
                    <a:ext uri="{9D8B030D-6E8A-4147-A177-3AD203B41FA5}">
                      <a16:colId xmlns:a16="http://schemas.microsoft.com/office/drawing/2014/main" val="2884445455"/>
                    </a:ext>
                  </a:extLst>
                </a:gridCol>
                <a:gridCol w="1620000">
                  <a:extLst>
                    <a:ext uri="{9D8B030D-6E8A-4147-A177-3AD203B41FA5}">
                      <a16:colId xmlns:a16="http://schemas.microsoft.com/office/drawing/2014/main" val="1652362327"/>
                    </a:ext>
                  </a:extLst>
                </a:gridCol>
              </a:tblGrid>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200" b="1" i="0" u="none" strike="noStrike" kern="1200" cap="none" spc="0" normalizeH="0" baseline="0" noProof="0" dirty="0">
                          <a:ln>
                            <a:noFill/>
                          </a:ln>
                          <a:solidFill>
                            <a:prstClr val="white"/>
                          </a:solidFill>
                          <a:effectLst/>
                          <a:uLnTx/>
                          <a:uFillTx/>
                          <a:latin typeface="Arial"/>
                          <a:ea typeface="+mn-ea"/>
                          <a:cs typeface="+mn-cs"/>
                        </a:rPr>
                        <a:t>INNOVATOREN</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PIONIERS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VOORLOPERS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ACHTERLOPERS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ACHTERBLIJVERS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488667595"/>
                  </a:ext>
                </a:extLst>
              </a:tr>
              <a:tr h="18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chemeClr val="accent6"/>
                          </a:solidFill>
                          <a:effectLst/>
                          <a:uLnTx/>
                          <a:uFillTx/>
                          <a:latin typeface="Arial"/>
                          <a:ea typeface="+mn-ea"/>
                          <a:cs typeface="+mn-cs"/>
                        </a:rPr>
                        <a:t>(n=31) (A)</a:t>
                      </a:r>
                    </a:p>
                  </a:txBody>
                  <a:tcPr marL="0" marR="0" marT="0"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chemeClr val="accent6"/>
                          </a:solidFill>
                          <a:effectLst/>
                          <a:uLnTx/>
                          <a:uFillTx/>
                          <a:latin typeface="Arial"/>
                          <a:ea typeface="+mn-ea"/>
                          <a:cs typeface="+mn-cs"/>
                        </a:rPr>
                        <a:t>(n=257) (B)</a:t>
                      </a:r>
                    </a:p>
                  </a:txBody>
                  <a:tcPr marL="0" marR="0" marT="0"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chemeClr val="accent6"/>
                          </a:solidFill>
                          <a:effectLst/>
                          <a:uLnTx/>
                          <a:uFillTx/>
                          <a:latin typeface="Arial"/>
                          <a:ea typeface="+mn-ea"/>
                          <a:cs typeface="+mn-cs"/>
                        </a:rPr>
                        <a:t>(n=326) (C)</a:t>
                      </a:r>
                    </a:p>
                  </a:txBody>
                  <a:tcPr marL="0" marR="0" marT="0"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chemeClr val="accent6"/>
                          </a:solidFill>
                          <a:effectLst/>
                          <a:uLnTx/>
                          <a:uFillTx/>
                          <a:latin typeface="Arial"/>
                          <a:ea typeface="+mn-ea"/>
                          <a:cs typeface="+mn-cs"/>
                        </a:rPr>
                        <a:t>(n=221) (D)</a:t>
                      </a:r>
                    </a:p>
                  </a:txBody>
                  <a:tcPr marL="0" marR="0" marT="0"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chemeClr val="accent6"/>
                          </a:solidFill>
                          <a:effectLst/>
                          <a:uLnTx/>
                          <a:uFillTx/>
                          <a:latin typeface="Arial"/>
                          <a:ea typeface="+mn-ea"/>
                          <a:cs typeface="+mn-cs"/>
                        </a:rPr>
                        <a:t>(n=165) (E)</a:t>
                      </a:r>
                    </a:p>
                  </a:txBody>
                  <a:tcPr marL="0" marR="0" marT="0"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7075067"/>
                  </a:ext>
                </a:extLst>
              </a:tr>
            </a:tbl>
          </a:graphicData>
        </a:graphic>
      </p:graphicFrame>
      <p:sp>
        <p:nvSpPr>
          <p:cNvPr id="4" name="Text Placeholder 3">
            <a:extLst>
              <a:ext uri="{FF2B5EF4-FFF2-40B4-BE49-F238E27FC236}">
                <a16:creationId xmlns:a16="http://schemas.microsoft.com/office/drawing/2014/main" id="{ACF1014F-90A9-4135-B21D-7D863C637AD7}"/>
              </a:ext>
            </a:extLst>
          </p:cNvPr>
          <p:cNvSpPr>
            <a:spLocks noGrp="1"/>
          </p:cNvSpPr>
          <p:nvPr>
            <p:ph type="body" sz="quarter" idx="15"/>
          </p:nvPr>
        </p:nvSpPr>
        <p:spPr/>
        <p:txBody>
          <a:bodyPr/>
          <a:lstStyle/>
          <a:p>
            <a:r>
              <a:rPr lang="nl-BE" dirty="0"/>
              <a:t>De innovatoren, pioniers en voorlopers zijn eerder mannen, hebben een jongere leeftijd (18-34), komen uit Vlaanderen en behoren vaker tot de hogere sociale klassen.</a:t>
            </a:r>
          </a:p>
        </p:txBody>
      </p:sp>
      <p:sp>
        <p:nvSpPr>
          <p:cNvPr id="3" name="strFooter">
            <a:extLst>
              <a:ext uri="{FF2B5EF4-FFF2-40B4-BE49-F238E27FC236}">
                <a16:creationId xmlns:a16="http://schemas.microsoft.com/office/drawing/2014/main" id="{5281DFD9-A549-46A8-9944-C566D00EC967}"/>
              </a:ext>
            </a:extLst>
          </p:cNvPr>
          <p:cNvSpPr>
            <a:spLocks noGrp="1"/>
          </p:cNvSpPr>
          <p:nvPr>
            <p:ph type="body" sz="quarter" idx="17"/>
          </p:nvPr>
        </p:nvSpPr>
        <p:spPr/>
        <p:txBody>
          <a:bodyPr/>
          <a:lstStyle/>
          <a:p>
            <a:r>
              <a:rPr lang="nl-BE" dirty="0"/>
              <a:t>Basis:	Totale steekproef (n=1000) </a:t>
            </a:r>
          </a:p>
          <a:p>
            <a:r>
              <a:rPr lang="nl-BE" dirty="0"/>
              <a:t>Vraag:	Geslacht | Leeftijd | Sociale klasse | Regio</a:t>
            </a:r>
          </a:p>
          <a:p>
            <a:endParaRPr lang="nl-BE" dirty="0"/>
          </a:p>
        </p:txBody>
      </p:sp>
      <p:sp>
        <p:nvSpPr>
          <p:cNvPr id="6" name="Slide Number Placeholder 5">
            <a:extLst>
              <a:ext uri="{FF2B5EF4-FFF2-40B4-BE49-F238E27FC236}">
                <a16:creationId xmlns:a16="http://schemas.microsoft.com/office/drawing/2014/main" id="{61813E6F-9AC7-4405-99F0-E75A1CCEF36E}"/>
              </a:ext>
            </a:extLst>
          </p:cNvPr>
          <p:cNvSpPr>
            <a:spLocks noGrp="1"/>
          </p:cNvSpPr>
          <p:nvPr>
            <p:ph type="sldNum" sz="quarter" idx="18"/>
          </p:nvPr>
        </p:nvSpPr>
        <p:spPr/>
        <p:txBody>
          <a:bodyPr/>
          <a:lstStyle/>
          <a:p>
            <a:fld id="{D61AABEC-672F-4B68-B914-690DA978312C}" type="slidenum">
              <a:rPr lang="nl-BE" smtClean="0"/>
              <a:pPr/>
              <a:t>20</a:t>
            </a:fld>
            <a:r>
              <a:rPr lang="nl-BE"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p:txBody>
          <a:bodyPr/>
          <a:lstStyle/>
          <a:p>
            <a:r>
              <a:rPr lang="nl-BE" dirty="0" err="1"/>
              <a:t>Socio</a:t>
            </a:r>
            <a:r>
              <a:rPr lang="nl-BE" dirty="0"/>
              <a:t>-demografisch profiel</a:t>
            </a:r>
          </a:p>
        </p:txBody>
      </p:sp>
      <p:grpSp>
        <p:nvGrpSpPr>
          <p:cNvPr id="26" name="Group 25">
            <a:extLst>
              <a:ext uri="{FF2B5EF4-FFF2-40B4-BE49-F238E27FC236}">
                <a16:creationId xmlns:a16="http://schemas.microsoft.com/office/drawing/2014/main" id="{1E276556-EA96-4590-AD28-F299295AA8E7}"/>
              </a:ext>
            </a:extLst>
          </p:cNvPr>
          <p:cNvGrpSpPr/>
          <p:nvPr/>
        </p:nvGrpSpPr>
        <p:grpSpPr>
          <a:xfrm>
            <a:off x="5350696" y="1521256"/>
            <a:ext cx="4863600" cy="4590000"/>
            <a:chOff x="4422101" y="1521256"/>
            <a:chExt cx="5569527" cy="4536000"/>
          </a:xfrm>
        </p:grpSpPr>
        <p:cxnSp>
          <p:nvCxnSpPr>
            <p:cNvPr id="27" name="Straight Connector 26">
              <a:extLst>
                <a:ext uri="{FF2B5EF4-FFF2-40B4-BE49-F238E27FC236}">
                  <a16:creationId xmlns:a16="http://schemas.microsoft.com/office/drawing/2014/main" id="{4BE2BD7B-9965-4DF0-A279-C2BBD7AF5E6A}"/>
                </a:ext>
              </a:extLst>
            </p:cNvPr>
            <p:cNvCxnSpPr>
              <a:cxnSpLocks/>
            </p:cNvCxnSpPr>
            <p:nvPr/>
          </p:nvCxnSpPr>
          <p:spPr>
            <a:xfrm>
              <a:off x="6278610"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6FD27DA-38D9-4D7E-B62B-6AF75EA2EAB7}"/>
                </a:ext>
              </a:extLst>
            </p:cNvPr>
            <p:cNvCxnSpPr>
              <a:cxnSpLocks/>
            </p:cNvCxnSpPr>
            <p:nvPr/>
          </p:nvCxnSpPr>
          <p:spPr>
            <a:xfrm>
              <a:off x="8135119"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F6A46EC-9858-4599-B114-A7048D7944FF}"/>
                </a:ext>
              </a:extLst>
            </p:cNvPr>
            <p:cNvCxnSpPr>
              <a:cxnSpLocks/>
            </p:cNvCxnSpPr>
            <p:nvPr/>
          </p:nvCxnSpPr>
          <p:spPr>
            <a:xfrm>
              <a:off x="4422101"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F5CDE21-4DBA-4F8B-8D0C-0586DB4CAF25}"/>
                </a:ext>
              </a:extLst>
            </p:cNvPr>
            <p:cNvCxnSpPr>
              <a:cxnSpLocks/>
            </p:cNvCxnSpPr>
            <p:nvPr/>
          </p:nvCxnSpPr>
          <p:spPr>
            <a:xfrm>
              <a:off x="9991628"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79" name="Table 78">
            <a:extLst>
              <a:ext uri="{FF2B5EF4-FFF2-40B4-BE49-F238E27FC236}">
                <a16:creationId xmlns:a16="http://schemas.microsoft.com/office/drawing/2014/main" id="{F63CA813-CA11-4A15-A9E8-42131E89D115}"/>
              </a:ext>
            </a:extLst>
          </p:cNvPr>
          <p:cNvGraphicFramePr>
            <a:graphicFrameLocks noGrp="1"/>
          </p:cNvGraphicFramePr>
          <p:nvPr>
            <p:extLst>
              <p:ext uri="{D42A27DB-BD31-4B8C-83A1-F6EECF244321}">
                <p14:modId xmlns:p14="http://schemas.microsoft.com/office/powerpoint/2010/main" val="3030537101"/>
              </p:ext>
            </p:extLst>
          </p:nvPr>
        </p:nvGraphicFramePr>
        <p:xfrm>
          <a:off x="407987" y="1990983"/>
          <a:ext cx="11376000" cy="3952800"/>
        </p:xfrm>
        <a:graphic>
          <a:graphicData uri="http://schemas.openxmlformats.org/drawingml/2006/table">
            <a:tbl>
              <a:tblPr>
                <a:tableStyleId>{5C22544A-7EE6-4342-B048-85BDC9FD1C3A}</a:tableStyleId>
              </a:tblPr>
              <a:tblGrid>
                <a:gridCol w="1440000">
                  <a:extLst>
                    <a:ext uri="{9D8B030D-6E8A-4147-A177-3AD203B41FA5}">
                      <a16:colId xmlns:a16="http://schemas.microsoft.com/office/drawing/2014/main" val="2698469106"/>
                    </a:ext>
                  </a:extLst>
                </a:gridCol>
                <a:gridCol w="9936000">
                  <a:extLst>
                    <a:ext uri="{9D8B030D-6E8A-4147-A177-3AD203B41FA5}">
                      <a16:colId xmlns:a16="http://schemas.microsoft.com/office/drawing/2014/main" val="3747052552"/>
                    </a:ext>
                  </a:extLst>
                </a:gridCol>
              </a:tblGrid>
              <a:tr h="219600">
                <a:tc gridSpan="2">
                  <a:txBody>
                    <a:bodyPr/>
                    <a:lstStyle/>
                    <a:p>
                      <a:pPr algn="l" fontAlgn="ctr"/>
                      <a:r>
                        <a:rPr lang="nl-BE" sz="1100" b="1" i="0" u="none" strike="noStrike" dirty="0">
                          <a:solidFill>
                            <a:schemeClr val="bg2"/>
                          </a:solidFill>
                          <a:effectLst/>
                          <a:latin typeface="+mn-lt"/>
                        </a:rPr>
                        <a:t>GESLACHT</a:t>
                      </a:r>
                    </a:p>
                  </a:txBody>
                  <a:tcPr marL="9525" marR="9525" marT="9525" marB="0" anchor="ctr">
                    <a:lnL w="12700" cmpd="sng">
                      <a:noFill/>
                    </a:lnL>
                    <a:lnR w="12700" cmpd="sng">
                      <a:noFill/>
                    </a:lnR>
                    <a:lnT w="12700" cmpd="sng">
                      <a:noFill/>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nl-BE" sz="1100" b="1" i="0" u="none" strike="noStrike" dirty="0">
                        <a:solidFill>
                          <a:schemeClr val="bg2"/>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6347795"/>
                  </a:ext>
                </a:extLst>
              </a:tr>
              <a:tr h="219600">
                <a:tc>
                  <a:txBody>
                    <a:bodyPr/>
                    <a:lstStyle/>
                    <a:p>
                      <a:pPr algn="l" fontAlgn="ctr"/>
                      <a:endParaRPr lang="nl-BE" sz="1100" b="0" i="0" u="none" strike="noStrike" dirty="0">
                        <a:solidFill>
                          <a:srgbClr val="000000"/>
                        </a:solidFill>
                        <a:effectLst/>
                        <a:latin typeface="+mn-lt"/>
                      </a:endParaRPr>
                    </a:p>
                  </a:txBody>
                  <a:tcPr marL="9525" marR="9525" marT="9525" marB="0" anchor="ctr">
                    <a:lnL w="12700" cmpd="sng">
                      <a:noFill/>
                    </a:lnL>
                    <a:lnR w="12700" cmpd="sng">
                      <a:noFill/>
                    </a:lnR>
                    <a:lnT w="9525"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nl-BE" sz="1100" u="none" strike="noStrike" dirty="0">
                          <a:effectLst/>
                          <a:latin typeface="+mn-lt"/>
                        </a:rPr>
                        <a:t>Man</a:t>
                      </a:r>
                      <a:endParaRPr lang="nl-BE" sz="1100" b="0" i="0" u="none" strike="noStrike" dirty="0">
                        <a:solidFill>
                          <a:srgbClr val="000000"/>
                        </a:solidFill>
                        <a:effectLst/>
                        <a:latin typeface="+mn-lt"/>
                      </a:endParaRPr>
                    </a:p>
                  </a:txBody>
                  <a:tcPr marL="9525" marR="9525" marT="9525" marB="0" anchor="ctr">
                    <a:lnL w="12700" cmpd="sng">
                      <a:noFill/>
                    </a:lnL>
                    <a:lnR w="12700" cmpd="sng">
                      <a:noFill/>
                    </a:lnR>
                    <a:lnT w="9525"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69410092"/>
                  </a:ext>
                </a:extLst>
              </a:tr>
              <a:tr h="219600">
                <a:tc>
                  <a:txBody>
                    <a:bodyPr/>
                    <a:lstStyle/>
                    <a:p>
                      <a:pPr algn="l" fontAlgn="ctr"/>
                      <a:endParaRPr lang="nl-BE" sz="1100" u="none" strike="noStrike" kern="1200" dirty="0">
                        <a:solidFill>
                          <a:schemeClr val="dk1"/>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nl-BE" sz="1100" u="none" strike="noStrike" kern="1200" dirty="0">
                          <a:solidFill>
                            <a:schemeClr val="dk1"/>
                          </a:solidFill>
                          <a:effectLst/>
                          <a:latin typeface="+mn-lt"/>
                          <a:ea typeface="+mn-ea"/>
                          <a:cs typeface="+mn-cs"/>
                        </a:rPr>
                        <a:t>Vrouw</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5082667"/>
                  </a:ext>
                </a:extLst>
              </a:tr>
              <a:tr h="219600">
                <a:tc gridSpan="2">
                  <a:txBody>
                    <a:bodyPr/>
                    <a:lstStyle/>
                    <a:p>
                      <a:pPr algn="l" fontAlgn="ctr"/>
                      <a:r>
                        <a:rPr lang="nl-BE" sz="1100" b="1" u="none" strike="noStrike" kern="1200" dirty="0">
                          <a:solidFill>
                            <a:schemeClr val="bg2"/>
                          </a:solidFill>
                          <a:effectLst/>
                          <a:latin typeface="+mn-lt"/>
                          <a:ea typeface="+mn-ea"/>
                          <a:cs typeface="+mn-cs"/>
                        </a:rPr>
                        <a:t>LEEFTIJD</a:t>
                      </a:r>
                    </a:p>
                  </a:txBody>
                  <a:tcPr marL="9525" marR="9525" marT="9525" marB="0" anchor="ctr">
                    <a:lnL w="12700" cmpd="sng">
                      <a:noFill/>
                    </a:lnL>
                    <a:lnR w="12700" cmpd="sng">
                      <a:noFill/>
                    </a:lnR>
                    <a:lnT w="12700" cmpd="sng">
                      <a:noFill/>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nl-BE" sz="1100" b="1" u="none" strike="noStrike" kern="1200" dirty="0">
                        <a:solidFill>
                          <a:schemeClr val="bg2"/>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23139775"/>
                  </a:ext>
                </a:extLst>
              </a:tr>
              <a:tr h="219600">
                <a:tc>
                  <a:txBody>
                    <a:bodyPr/>
                    <a:lstStyle/>
                    <a:p>
                      <a:pPr algn="l" fontAlgn="ctr"/>
                      <a:endParaRPr lang="nl-BE" sz="1100" u="none" strike="noStrike" kern="1200" dirty="0">
                        <a:solidFill>
                          <a:schemeClr val="dk1"/>
                        </a:solidFill>
                        <a:effectLst/>
                        <a:latin typeface="+mn-lt"/>
                        <a:ea typeface="+mn-ea"/>
                        <a:cs typeface="+mn-cs"/>
                      </a:endParaRPr>
                    </a:p>
                  </a:txBody>
                  <a:tcPr marL="9525" marR="9525" marT="9525" marB="0" anchor="ctr">
                    <a:lnL w="12700" cmpd="sng">
                      <a:noFill/>
                    </a:lnL>
                    <a:lnR w="12700" cmpd="sng">
                      <a:noFill/>
                    </a:lnR>
                    <a:lnT w="9525"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nl-BE" sz="1100" u="none" strike="noStrike" kern="1200" dirty="0">
                          <a:solidFill>
                            <a:schemeClr val="dk1"/>
                          </a:solidFill>
                          <a:effectLst/>
                          <a:latin typeface="+mn-lt"/>
                          <a:ea typeface="+mn-ea"/>
                          <a:cs typeface="+mn-cs"/>
                        </a:rPr>
                        <a:t>18-34 jaar</a:t>
                      </a:r>
                    </a:p>
                  </a:txBody>
                  <a:tcPr marL="9525" marR="9525" marT="9525" marB="0" anchor="ctr">
                    <a:lnL w="12700" cmpd="sng">
                      <a:noFill/>
                    </a:lnL>
                    <a:lnR w="12700" cmpd="sng">
                      <a:noFill/>
                    </a:lnR>
                    <a:lnT w="9525"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73464822"/>
                  </a:ext>
                </a:extLst>
              </a:tr>
              <a:tr h="219600">
                <a:tc>
                  <a:txBody>
                    <a:bodyPr/>
                    <a:lstStyle/>
                    <a:p>
                      <a:pPr algn="l" fontAlgn="ctr"/>
                      <a:endParaRPr lang="nl-BE" sz="1100" u="none" strike="noStrike" kern="1200" dirty="0">
                        <a:solidFill>
                          <a:schemeClr val="dk1"/>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nl-BE" sz="1100" u="none" strike="noStrike" kern="1200" dirty="0">
                          <a:solidFill>
                            <a:schemeClr val="dk1"/>
                          </a:solidFill>
                          <a:effectLst/>
                          <a:latin typeface="+mn-lt"/>
                          <a:ea typeface="+mn-ea"/>
                          <a:cs typeface="+mn-cs"/>
                        </a:rPr>
                        <a:t>35-54 jaar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3005752"/>
                  </a:ext>
                </a:extLst>
              </a:tr>
              <a:tr h="219600">
                <a:tc>
                  <a:txBody>
                    <a:bodyPr/>
                    <a:lstStyle/>
                    <a:p>
                      <a:pPr algn="l" fontAlgn="ctr"/>
                      <a:endParaRPr lang="nl-BE" sz="1100" u="none" strike="noStrike" kern="1200" dirty="0">
                        <a:solidFill>
                          <a:schemeClr val="dk1"/>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nl-BE" sz="1100" u="none" strike="noStrike" kern="1200" dirty="0">
                          <a:solidFill>
                            <a:schemeClr val="dk1"/>
                          </a:solidFill>
                          <a:effectLst/>
                          <a:latin typeface="+mn-lt"/>
                          <a:ea typeface="+mn-ea"/>
                          <a:cs typeface="+mn-cs"/>
                        </a:rPr>
                        <a:t>≥ 55 jaar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21742984"/>
                  </a:ext>
                </a:extLst>
              </a:tr>
              <a:tr h="219600">
                <a:tc>
                  <a:txBody>
                    <a:bodyPr/>
                    <a:lstStyle/>
                    <a:p>
                      <a:pPr algn="l" fontAlgn="ctr"/>
                      <a:endParaRPr lang="nl-BE" sz="1100" u="none" strike="noStrike" kern="1200" dirty="0">
                        <a:solidFill>
                          <a:schemeClr val="dk1"/>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nl-BE" sz="1100" i="1" u="none" strike="noStrike" kern="1200" dirty="0">
                          <a:solidFill>
                            <a:schemeClr val="dk1"/>
                          </a:solidFill>
                          <a:effectLst/>
                          <a:latin typeface="+mn-lt"/>
                          <a:ea typeface="+mn-ea"/>
                          <a:cs typeface="+mn-cs"/>
                        </a:rPr>
                        <a:t>Gemiddelde leeftijd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87439031"/>
                  </a:ext>
                </a:extLst>
              </a:tr>
              <a:tr h="219600">
                <a:tc gridSpan="2">
                  <a:txBody>
                    <a:bodyPr/>
                    <a:lstStyle/>
                    <a:p>
                      <a:pPr algn="l" fontAlgn="b"/>
                      <a:r>
                        <a:rPr lang="nl-BE" sz="1100" b="1" u="none" strike="noStrike" kern="1200" dirty="0">
                          <a:solidFill>
                            <a:schemeClr val="bg2"/>
                          </a:solidFill>
                          <a:effectLst/>
                          <a:latin typeface="+mn-lt"/>
                          <a:ea typeface="+mn-ea"/>
                          <a:cs typeface="+mn-cs"/>
                        </a:rPr>
                        <a:t>REGIO</a:t>
                      </a:r>
                    </a:p>
                  </a:txBody>
                  <a:tcPr marL="9525" marR="9525" marT="9525" marB="0" anchor="ctr">
                    <a:lnL w="12700" cmpd="sng">
                      <a:noFill/>
                    </a:lnL>
                    <a:lnR w="12700" cmpd="sng">
                      <a:noFill/>
                    </a:lnR>
                    <a:lnT w="12700" cmpd="sng">
                      <a:noFill/>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nl-BE" sz="1100" b="1" u="none" strike="noStrike" kern="1200" dirty="0">
                        <a:solidFill>
                          <a:schemeClr val="bg2"/>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90693640"/>
                  </a:ext>
                </a:extLst>
              </a:tr>
              <a:tr h="219600">
                <a:tc>
                  <a:txBody>
                    <a:bodyPr/>
                    <a:lstStyle/>
                    <a:p>
                      <a:pPr algn="l" fontAlgn="ctr"/>
                      <a:endParaRPr lang="nl-BE" sz="1100" u="none" strike="noStrike" kern="1200" dirty="0">
                        <a:solidFill>
                          <a:schemeClr val="dk1"/>
                        </a:solidFill>
                        <a:effectLst/>
                        <a:latin typeface="+mn-lt"/>
                        <a:ea typeface="+mn-ea"/>
                        <a:cs typeface="+mn-cs"/>
                      </a:endParaRPr>
                    </a:p>
                  </a:txBody>
                  <a:tcPr marL="9525" marR="9525" marT="9525" marB="0" anchor="ctr">
                    <a:lnL w="12700" cmpd="sng">
                      <a:noFill/>
                    </a:lnL>
                    <a:lnR w="12700" cmpd="sng">
                      <a:noFill/>
                    </a:lnR>
                    <a:lnT w="9525"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nl-BE" sz="1100" u="none" strike="noStrike" kern="1200" dirty="0">
                          <a:solidFill>
                            <a:schemeClr val="dk1"/>
                          </a:solidFill>
                          <a:effectLst/>
                          <a:latin typeface="+mn-lt"/>
                          <a:ea typeface="+mn-ea"/>
                          <a:cs typeface="+mn-cs"/>
                        </a:rPr>
                        <a:t>Vlaanderen</a:t>
                      </a:r>
                    </a:p>
                  </a:txBody>
                  <a:tcPr marL="9525" marR="9525" marT="9525" marB="0" anchor="ctr">
                    <a:lnL w="12700" cmpd="sng">
                      <a:noFill/>
                    </a:lnL>
                    <a:lnR w="12700" cmpd="sng">
                      <a:noFill/>
                    </a:lnR>
                    <a:lnT w="9525"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173744"/>
                  </a:ext>
                </a:extLst>
              </a:tr>
              <a:tr h="219600">
                <a:tc>
                  <a:txBody>
                    <a:bodyPr/>
                    <a:lstStyle/>
                    <a:p>
                      <a:pPr algn="l" fontAlgn="ctr"/>
                      <a:endParaRPr lang="nl-BE" sz="1100" u="none" strike="noStrike" kern="1200" dirty="0">
                        <a:solidFill>
                          <a:schemeClr val="dk1"/>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nl-BE" sz="1100" u="none" strike="noStrike" kern="1200" dirty="0">
                          <a:solidFill>
                            <a:schemeClr val="dk1"/>
                          </a:solidFill>
                          <a:effectLst/>
                          <a:latin typeface="+mn-lt"/>
                          <a:ea typeface="+mn-ea"/>
                          <a:cs typeface="+mn-cs"/>
                        </a:rPr>
                        <a:t>Brussel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3389746"/>
                  </a:ext>
                </a:extLst>
              </a:tr>
              <a:tr h="219600">
                <a:tc>
                  <a:txBody>
                    <a:bodyPr/>
                    <a:lstStyle/>
                    <a:p>
                      <a:pPr algn="l" fontAlgn="ctr"/>
                      <a:endParaRPr lang="nl-BE" sz="1100" u="none" strike="noStrike" kern="1200" dirty="0">
                        <a:solidFill>
                          <a:schemeClr val="dk1"/>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nl-BE" sz="1100" u="none" strike="noStrike" kern="1200" dirty="0">
                          <a:solidFill>
                            <a:schemeClr val="dk1"/>
                          </a:solidFill>
                          <a:effectLst/>
                          <a:latin typeface="+mn-lt"/>
                          <a:ea typeface="+mn-ea"/>
                          <a:cs typeface="+mn-cs"/>
                        </a:rPr>
                        <a:t>Wallonië</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3574961"/>
                  </a:ext>
                </a:extLst>
              </a:tr>
              <a:tr h="219600">
                <a:tc gridSpan="2">
                  <a:txBody>
                    <a:bodyPr/>
                    <a:lstStyle/>
                    <a:p>
                      <a:pPr algn="l" fontAlgn="ctr"/>
                      <a:r>
                        <a:rPr lang="nl-BE" sz="1100" b="1" u="none" strike="noStrike" kern="1200" dirty="0">
                          <a:solidFill>
                            <a:schemeClr val="bg2"/>
                          </a:solidFill>
                          <a:effectLst/>
                          <a:latin typeface="+mn-lt"/>
                          <a:ea typeface="+mn-ea"/>
                          <a:cs typeface="+mn-cs"/>
                        </a:rPr>
                        <a:t>SOCIALE KLASSE</a:t>
                      </a:r>
                    </a:p>
                  </a:txBody>
                  <a:tcPr marL="9525" marR="9525" marT="9525" marB="0" anchor="ctr">
                    <a:lnL w="12700" cmpd="sng">
                      <a:noFill/>
                    </a:lnL>
                    <a:lnR w="12700" cmpd="sng">
                      <a:noFill/>
                    </a:lnR>
                    <a:lnT w="12700" cmpd="sng">
                      <a:noFill/>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nl-BE" sz="1100" b="1" u="none" strike="noStrike" kern="1200" dirty="0">
                        <a:solidFill>
                          <a:schemeClr val="bg2"/>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2561938"/>
                  </a:ext>
                </a:extLst>
              </a:tr>
              <a:tr h="219600">
                <a:tc>
                  <a:txBody>
                    <a:bodyPr/>
                    <a:lstStyle/>
                    <a:p>
                      <a:pPr algn="l" fontAlgn="ctr"/>
                      <a:endParaRPr lang="nl-BE" sz="1100" u="none" strike="noStrike" kern="1200" dirty="0">
                        <a:solidFill>
                          <a:schemeClr val="dk1"/>
                        </a:solidFill>
                        <a:effectLst/>
                        <a:latin typeface="+mn-lt"/>
                        <a:ea typeface="+mn-ea"/>
                        <a:cs typeface="+mn-cs"/>
                      </a:endParaRPr>
                    </a:p>
                  </a:txBody>
                  <a:tcPr marL="9525" marR="9525" marT="9525" marB="0" anchor="ctr">
                    <a:lnL w="12700" cmpd="sng">
                      <a:noFill/>
                    </a:lnL>
                    <a:lnR w="12700" cmpd="sng">
                      <a:noFill/>
                    </a:lnR>
                    <a:lnT w="9525"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ctr"/>
                      <a:r>
                        <a:rPr lang="nl-BE" sz="1100" u="none" strike="noStrike" kern="1200" dirty="0">
                          <a:solidFill>
                            <a:schemeClr val="dk1"/>
                          </a:solidFill>
                          <a:effectLst/>
                          <a:latin typeface="+mn-lt"/>
                          <a:ea typeface="+mn-ea"/>
                          <a:cs typeface="+mn-cs"/>
                        </a:rPr>
                        <a:t>Groep 1&amp;2</a:t>
                      </a:r>
                    </a:p>
                  </a:txBody>
                  <a:tcPr marL="9525" marR="9525" marT="9525" marB="0" anchor="ctr">
                    <a:lnL w="12700" cmpd="sng">
                      <a:noFill/>
                    </a:lnL>
                    <a:lnR w="12700" cmpd="sng">
                      <a:noFill/>
                    </a:lnR>
                    <a:lnT w="635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8948834"/>
                  </a:ext>
                </a:extLst>
              </a:tr>
              <a:tr h="219600">
                <a:tc>
                  <a:txBody>
                    <a:bodyPr/>
                    <a:lstStyle/>
                    <a:p>
                      <a:pPr algn="l" fontAlgn="ctr"/>
                      <a:endParaRPr lang="nl-BE" sz="1100" u="none" strike="noStrike" kern="1200" dirty="0">
                        <a:solidFill>
                          <a:schemeClr val="dk1"/>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nl-BE" sz="1100" u="none" strike="noStrike" kern="1200" dirty="0">
                          <a:solidFill>
                            <a:schemeClr val="dk1"/>
                          </a:solidFill>
                          <a:effectLst/>
                          <a:latin typeface="+mn-lt"/>
                          <a:ea typeface="+mn-ea"/>
                          <a:cs typeface="+mn-cs"/>
                        </a:rPr>
                        <a:t>Groep 3&amp;4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6650690"/>
                  </a:ext>
                </a:extLst>
              </a:tr>
              <a:tr h="219600">
                <a:tc>
                  <a:txBody>
                    <a:bodyPr/>
                    <a:lstStyle/>
                    <a:p>
                      <a:pPr algn="l" fontAlgn="ctr"/>
                      <a:endParaRPr lang="nl-BE" sz="1100" u="none" strike="noStrike" kern="1200" dirty="0">
                        <a:solidFill>
                          <a:schemeClr val="dk1"/>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nl-BE" sz="1100" u="none" strike="noStrike" kern="1200" dirty="0">
                          <a:solidFill>
                            <a:schemeClr val="dk1"/>
                          </a:solidFill>
                          <a:effectLst/>
                          <a:latin typeface="+mn-lt"/>
                          <a:ea typeface="+mn-ea"/>
                          <a:cs typeface="+mn-cs"/>
                        </a:rPr>
                        <a:t>Groep 5&amp;6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4654944"/>
                  </a:ext>
                </a:extLst>
              </a:tr>
              <a:tr h="219600">
                <a:tc>
                  <a:txBody>
                    <a:bodyPr/>
                    <a:lstStyle/>
                    <a:p>
                      <a:pPr algn="l" fontAlgn="ctr"/>
                      <a:endParaRPr lang="nl-BE" sz="1100" u="none" strike="noStrike" kern="1200" dirty="0">
                        <a:solidFill>
                          <a:schemeClr val="dk1"/>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nl-BE" sz="1100" u="none" strike="noStrike" kern="1200" dirty="0">
                          <a:solidFill>
                            <a:schemeClr val="dk1"/>
                          </a:solidFill>
                          <a:effectLst/>
                          <a:latin typeface="+mn-lt"/>
                          <a:ea typeface="+mn-ea"/>
                          <a:cs typeface="+mn-cs"/>
                        </a:rPr>
                        <a:t>Groep 7&amp;8</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0796063"/>
                  </a:ext>
                </a:extLst>
              </a:tr>
              <a:tr h="219600">
                <a:tc>
                  <a:txBody>
                    <a:bodyPr/>
                    <a:lstStyle/>
                    <a:p>
                      <a:pPr algn="l" fontAlgn="ctr"/>
                      <a:endParaRPr lang="nl-BE" sz="1100" u="none" strike="noStrike" kern="1200" dirty="0">
                        <a:solidFill>
                          <a:schemeClr val="dk1"/>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nl-BE" sz="1100" u="none" strike="noStrike" kern="1200" dirty="0">
                        <a:solidFill>
                          <a:schemeClr val="dk1"/>
                        </a:solidFill>
                        <a:effectLst/>
                        <a:latin typeface="+mn-lt"/>
                        <a:ea typeface="+mn-ea"/>
                        <a:cs typeface="+mn-cs"/>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1959713"/>
                  </a:ext>
                </a:extLst>
              </a:tr>
            </a:tbl>
          </a:graphicData>
        </a:graphic>
      </p:graphicFrame>
      <p:grpSp>
        <p:nvGrpSpPr>
          <p:cNvPr id="80" name="Group 79">
            <a:extLst>
              <a:ext uri="{FF2B5EF4-FFF2-40B4-BE49-F238E27FC236}">
                <a16:creationId xmlns:a16="http://schemas.microsoft.com/office/drawing/2014/main" id="{D86BAA26-8611-4F2E-98AF-B70034495A7B}"/>
              </a:ext>
            </a:extLst>
          </p:cNvPr>
          <p:cNvGrpSpPr/>
          <p:nvPr/>
        </p:nvGrpSpPr>
        <p:grpSpPr>
          <a:xfrm>
            <a:off x="3726571" y="2098200"/>
            <a:ext cx="8089200" cy="3959056"/>
            <a:chOff x="2564374" y="2098200"/>
            <a:chExt cx="9296471" cy="3959056"/>
          </a:xfrm>
        </p:grpSpPr>
        <p:graphicFrame>
          <p:nvGraphicFramePr>
            <p:cNvPr id="81" name="Chart 80">
              <a:extLst>
                <a:ext uri="{FF2B5EF4-FFF2-40B4-BE49-F238E27FC236}">
                  <a16:creationId xmlns:a16="http://schemas.microsoft.com/office/drawing/2014/main" id="{C482B64B-F366-4EE8-B3A6-574E31963C41}"/>
                </a:ext>
              </a:extLst>
            </p:cNvPr>
            <p:cNvGraphicFramePr/>
            <p:nvPr>
              <p:extLst>
                <p:ext uri="{D42A27DB-BD31-4B8C-83A1-F6EECF244321}">
                  <p14:modId xmlns:p14="http://schemas.microsoft.com/office/powerpoint/2010/main" val="592142837"/>
                </p:ext>
              </p:extLst>
            </p:nvPr>
          </p:nvGraphicFramePr>
          <p:xfrm>
            <a:off x="4425423" y="2098200"/>
            <a:ext cx="1852274" cy="39590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2" name="Chart 81">
              <a:extLst>
                <a:ext uri="{FF2B5EF4-FFF2-40B4-BE49-F238E27FC236}">
                  <a16:creationId xmlns:a16="http://schemas.microsoft.com/office/drawing/2014/main" id="{8302DA76-D491-4674-8903-C57F912A466E}"/>
                </a:ext>
              </a:extLst>
            </p:cNvPr>
            <p:cNvGraphicFramePr/>
            <p:nvPr>
              <p:extLst>
                <p:ext uri="{D42A27DB-BD31-4B8C-83A1-F6EECF244321}">
                  <p14:modId xmlns:p14="http://schemas.microsoft.com/office/powerpoint/2010/main" val="2968613538"/>
                </p:ext>
              </p:extLst>
            </p:nvPr>
          </p:nvGraphicFramePr>
          <p:xfrm>
            <a:off x="2564374" y="2098200"/>
            <a:ext cx="1852274" cy="39590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3" name="Chart 82">
              <a:extLst>
                <a:ext uri="{FF2B5EF4-FFF2-40B4-BE49-F238E27FC236}">
                  <a16:creationId xmlns:a16="http://schemas.microsoft.com/office/drawing/2014/main" id="{8AC2F132-1525-495F-B416-B902E86D76A6}"/>
                </a:ext>
              </a:extLst>
            </p:cNvPr>
            <p:cNvGraphicFramePr/>
            <p:nvPr>
              <p:extLst>
                <p:ext uri="{D42A27DB-BD31-4B8C-83A1-F6EECF244321}">
                  <p14:modId xmlns:p14="http://schemas.microsoft.com/office/powerpoint/2010/main" val="2586448212"/>
                </p:ext>
              </p:extLst>
            </p:nvPr>
          </p:nvGraphicFramePr>
          <p:xfrm>
            <a:off x="8147521" y="2098200"/>
            <a:ext cx="1852274" cy="39590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4" name="Chart 83">
              <a:extLst>
                <a:ext uri="{FF2B5EF4-FFF2-40B4-BE49-F238E27FC236}">
                  <a16:creationId xmlns:a16="http://schemas.microsoft.com/office/drawing/2014/main" id="{9EF73AFC-4D37-47CC-A7C7-53481681C72B}"/>
                </a:ext>
              </a:extLst>
            </p:cNvPr>
            <p:cNvGraphicFramePr/>
            <p:nvPr>
              <p:extLst>
                <p:ext uri="{D42A27DB-BD31-4B8C-83A1-F6EECF244321}">
                  <p14:modId xmlns:p14="http://schemas.microsoft.com/office/powerpoint/2010/main" val="1278888756"/>
                </p:ext>
              </p:extLst>
            </p:nvPr>
          </p:nvGraphicFramePr>
          <p:xfrm>
            <a:off x="6286472" y="2098200"/>
            <a:ext cx="1852274" cy="39590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5" name="Chart 84">
              <a:extLst>
                <a:ext uri="{FF2B5EF4-FFF2-40B4-BE49-F238E27FC236}">
                  <a16:creationId xmlns:a16="http://schemas.microsoft.com/office/drawing/2014/main" id="{6C60DEAF-2E4B-469F-AC4D-3BF1002742E4}"/>
                </a:ext>
              </a:extLst>
            </p:cNvPr>
            <p:cNvGraphicFramePr/>
            <p:nvPr>
              <p:extLst>
                <p:ext uri="{D42A27DB-BD31-4B8C-83A1-F6EECF244321}">
                  <p14:modId xmlns:p14="http://schemas.microsoft.com/office/powerpoint/2010/main" val="3073307130"/>
                </p:ext>
              </p:extLst>
            </p:nvPr>
          </p:nvGraphicFramePr>
          <p:xfrm>
            <a:off x="10008571" y="2098200"/>
            <a:ext cx="1852274" cy="3959056"/>
          </p:xfrm>
          <a:graphic>
            <a:graphicData uri="http://schemas.openxmlformats.org/drawingml/2006/chart">
              <c:chart xmlns:c="http://schemas.openxmlformats.org/drawingml/2006/chart" xmlns:r="http://schemas.openxmlformats.org/officeDocument/2006/relationships" r:id="rId6"/>
            </a:graphicData>
          </a:graphic>
        </p:graphicFrame>
      </p:grpSp>
      <p:graphicFrame>
        <p:nvGraphicFramePr>
          <p:cNvPr id="86" name="Table 85">
            <a:extLst>
              <a:ext uri="{FF2B5EF4-FFF2-40B4-BE49-F238E27FC236}">
                <a16:creationId xmlns:a16="http://schemas.microsoft.com/office/drawing/2014/main" id="{DBA38CC1-3498-4D52-B01D-AA4E15CA22F9}"/>
              </a:ext>
            </a:extLst>
          </p:cNvPr>
          <p:cNvGraphicFramePr>
            <a:graphicFrameLocks noGrp="1"/>
          </p:cNvGraphicFramePr>
          <p:nvPr>
            <p:extLst>
              <p:ext uri="{D42A27DB-BD31-4B8C-83A1-F6EECF244321}">
                <p14:modId xmlns:p14="http://schemas.microsoft.com/office/powerpoint/2010/main" val="3525405476"/>
              </p:ext>
            </p:extLst>
          </p:nvPr>
        </p:nvGraphicFramePr>
        <p:xfrm>
          <a:off x="3736096" y="3537594"/>
          <a:ext cx="8100000" cy="216000"/>
        </p:xfrm>
        <a:graphic>
          <a:graphicData uri="http://schemas.openxmlformats.org/drawingml/2006/table">
            <a:tbl>
              <a:tblPr firstRow="1" bandRow="1">
                <a:tableStyleId>{2D5ABB26-0587-4C30-8999-92F81FD0307C}</a:tableStyleId>
              </a:tblPr>
              <a:tblGrid>
                <a:gridCol w="1620000">
                  <a:extLst>
                    <a:ext uri="{9D8B030D-6E8A-4147-A177-3AD203B41FA5}">
                      <a16:colId xmlns:a16="http://schemas.microsoft.com/office/drawing/2014/main" val="2820400169"/>
                    </a:ext>
                  </a:extLst>
                </a:gridCol>
                <a:gridCol w="1620000">
                  <a:extLst>
                    <a:ext uri="{9D8B030D-6E8A-4147-A177-3AD203B41FA5}">
                      <a16:colId xmlns:a16="http://schemas.microsoft.com/office/drawing/2014/main" val="1049536041"/>
                    </a:ext>
                  </a:extLst>
                </a:gridCol>
                <a:gridCol w="1620000">
                  <a:extLst>
                    <a:ext uri="{9D8B030D-6E8A-4147-A177-3AD203B41FA5}">
                      <a16:colId xmlns:a16="http://schemas.microsoft.com/office/drawing/2014/main" val="3982777495"/>
                    </a:ext>
                  </a:extLst>
                </a:gridCol>
                <a:gridCol w="1620000">
                  <a:extLst>
                    <a:ext uri="{9D8B030D-6E8A-4147-A177-3AD203B41FA5}">
                      <a16:colId xmlns:a16="http://schemas.microsoft.com/office/drawing/2014/main" val="2884445455"/>
                    </a:ext>
                  </a:extLst>
                </a:gridCol>
                <a:gridCol w="1620000">
                  <a:extLst>
                    <a:ext uri="{9D8B030D-6E8A-4147-A177-3AD203B41FA5}">
                      <a16:colId xmlns:a16="http://schemas.microsoft.com/office/drawing/2014/main" val="1652362327"/>
                    </a:ext>
                  </a:extLst>
                </a:gridCol>
              </a:tblGrid>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1" u="none" strike="noStrike" kern="1200" cap="none" spc="0" normalizeH="0" baseline="0" noProof="0" dirty="0">
                          <a:ln>
                            <a:noFill/>
                          </a:ln>
                          <a:solidFill>
                            <a:schemeClr val="tx1"/>
                          </a:solidFill>
                          <a:effectLst/>
                          <a:uLnTx/>
                          <a:uFillTx/>
                          <a:latin typeface="Arial"/>
                          <a:ea typeface="+mn-ea"/>
                          <a:cs typeface="+mn-cs"/>
                        </a:rPr>
                        <a:t>47,1 jaar</a:t>
                      </a:r>
                    </a:p>
                  </a:txBody>
                  <a:tcPr marL="144000" marR="9525"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1" u="none" strike="noStrike" kern="1200" cap="none" spc="0" normalizeH="0" baseline="0" noProof="0" dirty="0">
                          <a:ln>
                            <a:noFill/>
                          </a:ln>
                          <a:solidFill>
                            <a:schemeClr val="tx1"/>
                          </a:solidFill>
                          <a:effectLst/>
                          <a:uLnTx/>
                          <a:uFillTx/>
                          <a:latin typeface="Arial"/>
                          <a:ea typeface="+mn-ea"/>
                          <a:cs typeface="+mn-cs"/>
                        </a:rPr>
                        <a:t>46,7 jaar</a:t>
                      </a:r>
                    </a:p>
                  </a:txBody>
                  <a:tcPr marL="144000" marR="9525"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1" u="none" strike="noStrike" kern="1200" cap="none" spc="0" normalizeH="0" baseline="0" noProof="0" dirty="0">
                          <a:ln>
                            <a:noFill/>
                          </a:ln>
                          <a:solidFill>
                            <a:schemeClr val="tx1"/>
                          </a:solidFill>
                          <a:effectLst/>
                          <a:uLnTx/>
                          <a:uFillTx/>
                          <a:latin typeface="Arial"/>
                          <a:ea typeface="+mn-ea"/>
                          <a:cs typeface="+mn-cs"/>
                        </a:rPr>
                        <a:t>47,6 jaar</a:t>
                      </a:r>
                    </a:p>
                  </a:txBody>
                  <a:tcPr marL="144000" marR="9525"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1" u="none" strike="noStrike" kern="1200" cap="none" spc="0" normalizeH="0" baseline="0" noProof="0" dirty="0">
                          <a:ln>
                            <a:noFill/>
                          </a:ln>
                          <a:solidFill>
                            <a:schemeClr val="tx1"/>
                          </a:solidFill>
                          <a:effectLst/>
                          <a:uLnTx/>
                          <a:uFillTx/>
                          <a:latin typeface="Arial"/>
                          <a:ea typeface="+mn-ea"/>
                          <a:cs typeface="+mn-cs"/>
                        </a:rPr>
                        <a:t>50,4 jaar</a:t>
                      </a:r>
                    </a:p>
                  </a:txBody>
                  <a:tcPr marL="144000" marR="9525"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1" u="none" strike="noStrike" kern="1200" cap="none" spc="0" normalizeH="0" baseline="0" noProof="0" dirty="0">
                          <a:ln>
                            <a:noFill/>
                          </a:ln>
                          <a:solidFill>
                            <a:schemeClr val="tx1"/>
                          </a:solidFill>
                          <a:effectLst/>
                          <a:uLnTx/>
                          <a:uFillTx/>
                          <a:latin typeface="Arial"/>
                          <a:ea typeface="+mn-ea"/>
                          <a:cs typeface="+mn-cs"/>
                        </a:rPr>
                        <a:t>53,9 jaar</a:t>
                      </a:r>
                    </a:p>
                  </a:txBody>
                  <a:tcPr marL="144000" marR="9525" marT="0"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7075067"/>
                  </a:ext>
                </a:extLst>
              </a:tr>
            </a:tbl>
          </a:graphicData>
        </a:graphic>
      </p:graphicFrame>
      <p:sp>
        <p:nvSpPr>
          <p:cNvPr id="89" name="TextBox 88">
            <a:extLst>
              <a:ext uri="{FF2B5EF4-FFF2-40B4-BE49-F238E27FC236}">
                <a16:creationId xmlns:a16="http://schemas.microsoft.com/office/drawing/2014/main" id="{E144F4B8-C273-43FC-91C2-327A728BBC22}"/>
              </a:ext>
            </a:extLst>
          </p:cNvPr>
          <p:cNvSpPr txBox="1"/>
          <p:nvPr/>
        </p:nvSpPr>
        <p:spPr>
          <a:xfrm>
            <a:off x="10936602" y="3566335"/>
            <a:ext cx="563250" cy="168578"/>
          </a:xfrm>
          <a:prstGeom prst="rect">
            <a:avLst/>
          </a:prstGeom>
        </p:spPr>
        <p:txBody>
          <a:bodyPr vert="horz" wrap="square" lIns="0" tIns="0" rIns="0" bIns="0" rtlCol="0">
            <a:spAutoFit/>
          </a:bodyPr>
          <a:lstStyle/>
          <a:p>
            <a:pPr algn="l"/>
            <a:r>
              <a:rPr lang="nl-BE" sz="1100" i="1" dirty="0"/>
              <a:t>ABCD</a:t>
            </a:r>
          </a:p>
        </p:txBody>
      </p:sp>
      <p:sp>
        <p:nvSpPr>
          <p:cNvPr id="90" name="TextBox 89">
            <a:extLst>
              <a:ext uri="{FF2B5EF4-FFF2-40B4-BE49-F238E27FC236}">
                <a16:creationId xmlns:a16="http://schemas.microsoft.com/office/drawing/2014/main" id="{0954D50E-36CB-4234-A601-779E308BCB7C}"/>
              </a:ext>
            </a:extLst>
          </p:cNvPr>
          <p:cNvSpPr txBox="1"/>
          <p:nvPr/>
        </p:nvSpPr>
        <p:spPr>
          <a:xfrm>
            <a:off x="11334522" y="3344758"/>
            <a:ext cx="563250" cy="168578"/>
          </a:xfrm>
          <a:prstGeom prst="rect">
            <a:avLst/>
          </a:prstGeom>
        </p:spPr>
        <p:txBody>
          <a:bodyPr vert="horz" wrap="square" lIns="0" tIns="0" rIns="0" bIns="0" rtlCol="0">
            <a:spAutoFit/>
          </a:bodyPr>
          <a:lstStyle/>
          <a:p>
            <a:pPr algn="l"/>
            <a:r>
              <a:rPr lang="nl-BE" sz="1100" b="1" dirty="0"/>
              <a:t>BC</a:t>
            </a:r>
          </a:p>
        </p:txBody>
      </p:sp>
      <p:sp>
        <p:nvSpPr>
          <p:cNvPr id="91" name="TextBox 90">
            <a:extLst>
              <a:ext uri="{FF2B5EF4-FFF2-40B4-BE49-F238E27FC236}">
                <a16:creationId xmlns:a16="http://schemas.microsoft.com/office/drawing/2014/main" id="{6B229E73-3DC1-45D4-9C16-CD0B7B0EB1C7}"/>
              </a:ext>
            </a:extLst>
          </p:cNvPr>
          <p:cNvSpPr txBox="1"/>
          <p:nvPr/>
        </p:nvSpPr>
        <p:spPr>
          <a:xfrm>
            <a:off x="11302387" y="4444814"/>
            <a:ext cx="563250" cy="168578"/>
          </a:xfrm>
          <a:prstGeom prst="rect">
            <a:avLst/>
          </a:prstGeom>
        </p:spPr>
        <p:txBody>
          <a:bodyPr vert="horz" wrap="square" lIns="0" tIns="0" rIns="0" bIns="0" rtlCol="0">
            <a:spAutoFit/>
          </a:bodyPr>
          <a:lstStyle/>
          <a:p>
            <a:pPr algn="l"/>
            <a:r>
              <a:rPr lang="nl-BE" sz="1100" b="1" dirty="0"/>
              <a:t>ABCD</a:t>
            </a:r>
          </a:p>
        </p:txBody>
      </p:sp>
      <p:sp>
        <p:nvSpPr>
          <p:cNvPr id="92" name="TextBox 91">
            <a:extLst>
              <a:ext uri="{FF2B5EF4-FFF2-40B4-BE49-F238E27FC236}">
                <a16:creationId xmlns:a16="http://schemas.microsoft.com/office/drawing/2014/main" id="{D37BB546-A89D-4190-A04C-7FC06A629896}"/>
              </a:ext>
            </a:extLst>
          </p:cNvPr>
          <p:cNvSpPr txBox="1"/>
          <p:nvPr/>
        </p:nvSpPr>
        <p:spPr>
          <a:xfrm>
            <a:off x="10972298" y="5536348"/>
            <a:ext cx="563250" cy="168578"/>
          </a:xfrm>
          <a:prstGeom prst="rect">
            <a:avLst/>
          </a:prstGeom>
        </p:spPr>
        <p:txBody>
          <a:bodyPr vert="horz" wrap="square" lIns="0" tIns="0" rIns="0" bIns="0" rtlCol="0">
            <a:spAutoFit/>
          </a:bodyPr>
          <a:lstStyle/>
          <a:p>
            <a:pPr algn="l"/>
            <a:r>
              <a:rPr lang="nl-BE" sz="1100" b="1" dirty="0"/>
              <a:t>B</a:t>
            </a:r>
          </a:p>
        </p:txBody>
      </p:sp>
      <p:sp>
        <p:nvSpPr>
          <p:cNvPr id="93" name="TextBox 92">
            <a:extLst>
              <a:ext uri="{FF2B5EF4-FFF2-40B4-BE49-F238E27FC236}">
                <a16:creationId xmlns:a16="http://schemas.microsoft.com/office/drawing/2014/main" id="{BCC2BB60-F5C2-482F-82F6-BB4A904F8EFE}"/>
              </a:ext>
            </a:extLst>
          </p:cNvPr>
          <p:cNvSpPr txBox="1"/>
          <p:nvPr/>
        </p:nvSpPr>
        <p:spPr>
          <a:xfrm>
            <a:off x="11447175" y="2479577"/>
            <a:ext cx="563250" cy="168578"/>
          </a:xfrm>
          <a:prstGeom prst="rect">
            <a:avLst/>
          </a:prstGeom>
        </p:spPr>
        <p:txBody>
          <a:bodyPr vert="horz" wrap="square" lIns="0" tIns="0" rIns="0" bIns="0" rtlCol="0">
            <a:spAutoFit/>
          </a:bodyPr>
          <a:lstStyle/>
          <a:p>
            <a:pPr algn="l"/>
            <a:r>
              <a:rPr lang="nl-BE" sz="1100" b="1" dirty="0"/>
              <a:t>B</a:t>
            </a:r>
          </a:p>
        </p:txBody>
      </p:sp>
      <p:sp>
        <p:nvSpPr>
          <p:cNvPr id="94" name="TextBox 93">
            <a:extLst>
              <a:ext uri="{FF2B5EF4-FFF2-40B4-BE49-F238E27FC236}">
                <a16:creationId xmlns:a16="http://schemas.microsoft.com/office/drawing/2014/main" id="{65290B98-2F69-42B5-AC85-08FAEF2B4394}"/>
              </a:ext>
            </a:extLst>
          </p:cNvPr>
          <p:cNvSpPr txBox="1"/>
          <p:nvPr/>
        </p:nvSpPr>
        <p:spPr>
          <a:xfrm>
            <a:off x="9831562" y="2479577"/>
            <a:ext cx="563250" cy="168578"/>
          </a:xfrm>
          <a:prstGeom prst="rect">
            <a:avLst/>
          </a:prstGeom>
        </p:spPr>
        <p:txBody>
          <a:bodyPr vert="horz" wrap="square" lIns="0" tIns="0" rIns="0" bIns="0" rtlCol="0">
            <a:spAutoFit/>
          </a:bodyPr>
          <a:lstStyle/>
          <a:p>
            <a:pPr algn="l"/>
            <a:r>
              <a:rPr lang="nl-BE" sz="1100" b="1" dirty="0"/>
              <a:t>BC</a:t>
            </a:r>
          </a:p>
        </p:txBody>
      </p:sp>
      <p:sp>
        <p:nvSpPr>
          <p:cNvPr id="95" name="TextBox 94">
            <a:extLst>
              <a:ext uri="{FF2B5EF4-FFF2-40B4-BE49-F238E27FC236}">
                <a16:creationId xmlns:a16="http://schemas.microsoft.com/office/drawing/2014/main" id="{47C052D9-CCCF-4818-A4E2-E41AA22227F2}"/>
              </a:ext>
            </a:extLst>
          </p:cNvPr>
          <p:cNvSpPr txBox="1"/>
          <p:nvPr/>
        </p:nvSpPr>
        <p:spPr>
          <a:xfrm>
            <a:off x="8168173" y="2257129"/>
            <a:ext cx="563250" cy="168578"/>
          </a:xfrm>
          <a:prstGeom prst="rect">
            <a:avLst/>
          </a:prstGeom>
        </p:spPr>
        <p:txBody>
          <a:bodyPr vert="horz" wrap="square" lIns="0" tIns="0" rIns="0" bIns="0" rtlCol="0">
            <a:spAutoFit/>
          </a:bodyPr>
          <a:lstStyle/>
          <a:p>
            <a:pPr algn="l"/>
            <a:r>
              <a:rPr lang="nl-BE" sz="1100" b="1" dirty="0"/>
              <a:t>D</a:t>
            </a:r>
          </a:p>
        </p:txBody>
      </p:sp>
      <p:sp>
        <p:nvSpPr>
          <p:cNvPr id="96" name="TextBox 95">
            <a:extLst>
              <a:ext uri="{FF2B5EF4-FFF2-40B4-BE49-F238E27FC236}">
                <a16:creationId xmlns:a16="http://schemas.microsoft.com/office/drawing/2014/main" id="{ACCE3EDA-E94D-4FDF-A77B-5BB74878E697}"/>
              </a:ext>
            </a:extLst>
          </p:cNvPr>
          <p:cNvSpPr txBox="1"/>
          <p:nvPr/>
        </p:nvSpPr>
        <p:spPr>
          <a:xfrm>
            <a:off x="6562546" y="2257129"/>
            <a:ext cx="563250" cy="168578"/>
          </a:xfrm>
          <a:prstGeom prst="rect">
            <a:avLst/>
          </a:prstGeom>
        </p:spPr>
        <p:txBody>
          <a:bodyPr vert="horz" wrap="square" lIns="0" tIns="0" rIns="0" bIns="0" rtlCol="0">
            <a:spAutoFit/>
          </a:bodyPr>
          <a:lstStyle/>
          <a:p>
            <a:pPr algn="l"/>
            <a:r>
              <a:rPr lang="nl-BE" sz="1100" b="1" dirty="0"/>
              <a:t>DE</a:t>
            </a:r>
          </a:p>
        </p:txBody>
      </p:sp>
      <p:sp>
        <p:nvSpPr>
          <p:cNvPr id="97" name="TextBox 96">
            <a:extLst>
              <a:ext uri="{FF2B5EF4-FFF2-40B4-BE49-F238E27FC236}">
                <a16:creationId xmlns:a16="http://schemas.microsoft.com/office/drawing/2014/main" id="{32DE6D54-E10D-49F5-ACBA-769DF90082EF}"/>
              </a:ext>
            </a:extLst>
          </p:cNvPr>
          <p:cNvSpPr txBox="1"/>
          <p:nvPr/>
        </p:nvSpPr>
        <p:spPr>
          <a:xfrm>
            <a:off x="6256914" y="2903914"/>
            <a:ext cx="563250" cy="168578"/>
          </a:xfrm>
          <a:prstGeom prst="rect">
            <a:avLst/>
          </a:prstGeom>
        </p:spPr>
        <p:txBody>
          <a:bodyPr vert="horz" wrap="square" lIns="0" tIns="0" rIns="0" bIns="0" rtlCol="0">
            <a:spAutoFit/>
          </a:bodyPr>
          <a:lstStyle/>
          <a:p>
            <a:pPr algn="l"/>
            <a:r>
              <a:rPr lang="nl-BE" sz="1100" b="1" dirty="0"/>
              <a:t>DE</a:t>
            </a:r>
          </a:p>
        </p:txBody>
      </p:sp>
      <p:sp>
        <p:nvSpPr>
          <p:cNvPr id="98" name="TextBox 97">
            <a:extLst>
              <a:ext uri="{FF2B5EF4-FFF2-40B4-BE49-F238E27FC236}">
                <a16:creationId xmlns:a16="http://schemas.microsoft.com/office/drawing/2014/main" id="{AAF1E8EC-7B2F-42CA-8D04-25E91FB54B60}"/>
              </a:ext>
            </a:extLst>
          </p:cNvPr>
          <p:cNvSpPr txBox="1"/>
          <p:nvPr/>
        </p:nvSpPr>
        <p:spPr>
          <a:xfrm>
            <a:off x="4642058" y="2903914"/>
            <a:ext cx="563250" cy="168578"/>
          </a:xfrm>
          <a:prstGeom prst="rect">
            <a:avLst/>
          </a:prstGeom>
        </p:spPr>
        <p:txBody>
          <a:bodyPr vert="horz" wrap="square" lIns="0" tIns="0" rIns="0" bIns="0" rtlCol="0">
            <a:spAutoFit/>
          </a:bodyPr>
          <a:lstStyle/>
          <a:p>
            <a:pPr algn="l"/>
            <a:r>
              <a:rPr lang="nl-BE" sz="1100" b="1" dirty="0"/>
              <a:t>E</a:t>
            </a:r>
          </a:p>
        </p:txBody>
      </p:sp>
      <p:sp>
        <p:nvSpPr>
          <p:cNvPr id="99" name="TextBox 98">
            <a:extLst>
              <a:ext uri="{FF2B5EF4-FFF2-40B4-BE49-F238E27FC236}">
                <a16:creationId xmlns:a16="http://schemas.microsoft.com/office/drawing/2014/main" id="{5231D618-55D1-4074-9042-655B4A4D68B6}"/>
              </a:ext>
            </a:extLst>
          </p:cNvPr>
          <p:cNvSpPr txBox="1"/>
          <p:nvPr/>
        </p:nvSpPr>
        <p:spPr>
          <a:xfrm>
            <a:off x="7817733" y="2903914"/>
            <a:ext cx="563250" cy="168578"/>
          </a:xfrm>
          <a:prstGeom prst="rect">
            <a:avLst/>
          </a:prstGeom>
        </p:spPr>
        <p:txBody>
          <a:bodyPr vert="horz" wrap="square" lIns="0" tIns="0" rIns="0" bIns="0" rtlCol="0">
            <a:spAutoFit/>
          </a:bodyPr>
          <a:lstStyle/>
          <a:p>
            <a:pPr algn="l"/>
            <a:r>
              <a:rPr lang="nl-BE" sz="1100" b="1" dirty="0"/>
              <a:t>DE</a:t>
            </a:r>
          </a:p>
        </p:txBody>
      </p:sp>
      <p:sp>
        <p:nvSpPr>
          <p:cNvPr id="100" name="TextBox 99">
            <a:extLst>
              <a:ext uri="{FF2B5EF4-FFF2-40B4-BE49-F238E27FC236}">
                <a16:creationId xmlns:a16="http://schemas.microsoft.com/office/drawing/2014/main" id="{3F99ABD3-B514-4B08-B121-524EDC67141B}"/>
              </a:ext>
            </a:extLst>
          </p:cNvPr>
          <p:cNvSpPr txBox="1"/>
          <p:nvPr/>
        </p:nvSpPr>
        <p:spPr>
          <a:xfrm>
            <a:off x="9574039" y="3124622"/>
            <a:ext cx="563250" cy="168578"/>
          </a:xfrm>
          <a:prstGeom prst="rect">
            <a:avLst/>
          </a:prstGeom>
        </p:spPr>
        <p:txBody>
          <a:bodyPr vert="horz" wrap="square" lIns="0" tIns="0" rIns="0" bIns="0" rtlCol="0">
            <a:spAutoFit/>
          </a:bodyPr>
          <a:lstStyle/>
          <a:p>
            <a:pPr algn="l"/>
            <a:r>
              <a:rPr lang="nl-BE" sz="1100" b="1" dirty="0"/>
              <a:t>BC</a:t>
            </a:r>
          </a:p>
        </p:txBody>
      </p:sp>
      <p:sp>
        <p:nvSpPr>
          <p:cNvPr id="101" name="TextBox 100">
            <a:extLst>
              <a:ext uri="{FF2B5EF4-FFF2-40B4-BE49-F238E27FC236}">
                <a16:creationId xmlns:a16="http://schemas.microsoft.com/office/drawing/2014/main" id="{73389FF8-00CF-4A1D-8C87-01C29C7DF2F4}"/>
              </a:ext>
            </a:extLst>
          </p:cNvPr>
          <p:cNvSpPr txBox="1"/>
          <p:nvPr/>
        </p:nvSpPr>
        <p:spPr>
          <a:xfrm>
            <a:off x="9318060" y="3566335"/>
            <a:ext cx="563250" cy="168578"/>
          </a:xfrm>
          <a:prstGeom prst="rect">
            <a:avLst/>
          </a:prstGeom>
        </p:spPr>
        <p:txBody>
          <a:bodyPr vert="horz" wrap="square" lIns="0" tIns="0" rIns="0" bIns="0" rtlCol="0">
            <a:spAutoFit/>
          </a:bodyPr>
          <a:lstStyle/>
          <a:p>
            <a:pPr algn="l"/>
            <a:r>
              <a:rPr lang="nl-BE" sz="1100" i="1" dirty="0"/>
              <a:t>B</a:t>
            </a:r>
          </a:p>
        </p:txBody>
      </p:sp>
      <p:sp>
        <p:nvSpPr>
          <p:cNvPr id="102" name="TextBox 101">
            <a:extLst>
              <a:ext uri="{FF2B5EF4-FFF2-40B4-BE49-F238E27FC236}">
                <a16:creationId xmlns:a16="http://schemas.microsoft.com/office/drawing/2014/main" id="{5472BF91-AAE1-49C1-9A77-50EB0C61E427}"/>
              </a:ext>
            </a:extLst>
          </p:cNvPr>
          <p:cNvSpPr txBox="1"/>
          <p:nvPr/>
        </p:nvSpPr>
        <p:spPr>
          <a:xfrm>
            <a:off x="5086034" y="4002626"/>
            <a:ext cx="563250" cy="168578"/>
          </a:xfrm>
          <a:prstGeom prst="rect">
            <a:avLst/>
          </a:prstGeom>
        </p:spPr>
        <p:txBody>
          <a:bodyPr vert="horz" wrap="square" lIns="0" tIns="0" rIns="0" bIns="0" rtlCol="0">
            <a:spAutoFit/>
          </a:bodyPr>
          <a:lstStyle/>
          <a:p>
            <a:pPr algn="l"/>
            <a:r>
              <a:rPr lang="nl-BE" sz="1100" b="1" dirty="0"/>
              <a:t>E</a:t>
            </a:r>
          </a:p>
        </p:txBody>
      </p:sp>
      <p:sp>
        <p:nvSpPr>
          <p:cNvPr id="103" name="TextBox 102">
            <a:extLst>
              <a:ext uri="{FF2B5EF4-FFF2-40B4-BE49-F238E27FC236}">
                <a16:creationId xmlns:a16="http://schemas.microsoft.com/office/drawing/2014/main" id="{107C3B56-77F6-4D82-B71B-4705FA372F03}"/>
              </a:ext>
            </a:extLst>
          </p:cNvPr>
          <p:cNvSpPr txBox="1"/>
          <p:nvPr/>
        </p:nvSpPr>
        <p:spPr>
          <a:xfrm>
            <a:off x="6660648" y="4002626"/>
            <a:ext cx="563250" cy="168578"/>
          </a:xfrm>
          <a:prstGeom prst="rect">
            <a:avLst/>
          </a:prstGeom>
        </p:spPr>
        <p:txBody>
          <a:bodyPr vert="horz" wrap="square" lIns="0" tIns="0" rIns="0" bIns="0" rtlCol="0">
            <a:spAutoFit/>
          </a:bodyPr>
          <a:lstStyle/>
          <a:p>
            <a:pPr algn="l"/>
            <a:r>
              <a:rPr lang="nl-BE" sz="1100" b="1" dirty="0"/>
              <a:t>E</a:t>
            </a:r>
          </a:p>
        </p:txBody>
      </p:sp>
      <p:sp>
        <p:nvSpPr>
          <p:cNvPr id="104" name="TextBox 103">
            <a:extLst>
              <a:ext uri="{FF2B5EF4-FFF2-40B4-BE49-F238E27FC236}">
                <a16:creationId xmlns:a16="http://schemas.microsoft.com/office/drawing/2014/main" id="{B243FE08-6878-48B3-ABFF-210D05C598FB}"/>
              </a:ext>
            </a:extLst>
          </p:cNvPr>
          <p:cNvSpPr txBox="1"/>
          <p:nvPr/>
        </p:nvSpPr>
        <p:spPr>
          <a:xfrm>
            <a:off x="8345469" y="4002626"/>
            <a:ext cx="563250" cy="168578"/>
          </a:xfrm>
          <a:prstGeom prst="rect">
            <a:avLst/>
          </a:prstGeom>
        </p:spPr>
        <p:txBody>
          <a:bodyPr vert="horz" wrap="square" lIns="0" tIns="0" rIns="0" bIns="0" rtlCol="0">
            <a:spAutoFit/>
          </a:bodyPr>
          <a:lstStyle/>
          <a:p>
            <a:pPr algn="l"/>
            <a:r>
              <a:rPr lang="nl-BE" sz="1100" b="1" dirty="0"/>
              <a:t>DE</a:t>
            </a:r>
          </a:p>
        </p:txBody>
      </p:sp>
      <p:sp>
        <p:nvSpPr>
          <p:cNvPr id="105" name="TextBox 104">
            <a:extLst>
              <a:ext uri="{FF2B5EF4-FFF2-40B4-BE49-F238E27FC236}">
                <a16:creationId xmlns:a16="http://schemas.microsoft.com/office/drawing/2014/main" id="{BE91ED9D-080F-4C86-8206-B1AE8EBC8050}"/>
              </a:ext>
            </a:extLst>
          </p:cNvPr>
          <p:cNvSpPr txBox="1"/>
          <p:nvPr/>
        </p:nvSpPr>
        <p:spPr>
          <a:xfrm>
            <a:off x="9779863" y="4002626"/>
            <a:ext cx="563250" cy="168578"/>
          </a:xfrm>
          <a:prstGeom prst="rect">
            <a:avLst/>
          </a:prstGeom>
        </p:spPr>
        <p:txBody>
          <a:bodyPr vert="horz" wrap="square" lIns="0" tIns="0" rIns="0" bIns="0" rtlCol="0">
            <a:spAutoFit/>
          </a:bodyPr>
          <a:lstStyle/>
          <a:p>
            <a:pPr algn="l"/>
            <a:r>
              <a:rPr lang="nl-BE" sz="1100" b="1" dirty="0"/>
              <a:t>E</a:t>
            </a:r>
          </a:p>
        </p:txBody>
      </p:sp>
      <p:sp>
        <p:nvSpPr>
          <p:cNvPr id="106" name="TextBox 105">
            <a:extLst>
              <a:ext uri="{FF2B5EF4-FFF2-40B4-BE49-F238E27FC236}">
                <a16:creationId xmlns:a16="http://schemas.microsoft.com/office/drawing/2014/main" id="{EB88AF0D-187E-4A24-8E39-E13414A0C77F}"/>
              </a:ext>
            </a:extLst>
          </p:cNvPr>
          <p:cNvSpPr txBox="1"/>
          <p:nvPr/>
        </p:nvSpPr>
        <p:spPr>
          <a:xfrm>
            <a:off x="9524176" y="4444814"/>
            <a:ext cx="563250" cy="168578"/>
          </a:xfrm>
          <a:prstGeom prst="rect">
            <a:avLst/>
          </a:prstGeom>
        </p:spPr>
        <p:txBody>
          <a:bodyPr vert="horz" wrap="square" lIns="0" tIns="0" rIns="0" bIns="0" rtlCol="0">
            <a:spAutoFit/>
          </a:bodyPr>
          <a:lstStyle/>
          <a:p>
            <a:pPr algn="l"/>
            <a:r>
              <a:rPr lang="nl-BE" sz="1100" b="1" dirty="0"/>
              <a:t>C</a:t>
            </a:r>
          </a:p>
        </p:txBody>
      </p:sp>
      <p:sp>
        <p:nvSpPr>
          <p:cNvPr id="108" name="TextBox 107">
            <a:extLst>
              <a:ext uri="{FF2B5EF4-FFF2-40B4-BE49-F238E27FC236}">
                <a16:creationId xmlns:a16="http://schemas.microsoft.com/office/drawing/2014/main" id="{DCD04FCC-73E0-46AD-91BF-7FB58B67C6D3}"/>
              </a:ext>
            </a:extLst>
          </p:cNvPr>
          <p:cNvSpPr txBox="1"/>
          <p:nvPr/>
        </p:nvSpPr>
        <p:spPr>
          <a:xfrm>
            <a:off x="6313856" y="4877035"/>
            <a:ext cx="563250" cy="168578"/>
          </a:xfrm>
          <a:prstGeom prst="rect">
            <a:avLst/>
          </a:prstGeom>
        </p:spPr>
        <p:txBody>
          <a:bodyPr vert="horz" wrap="square" lIns="0" tIns="0" rIns="0" bIns="0" rtlCol="0">
            <a:spAutoFit/>
          </a:bodyPr>
          <a:lstStyle/>
          <a:p>
            <a:pPr algn="l"/>
            <a:r>
              <a:rPr lang="nl-BE" sz="1100" b="1" dirty="0"/>
              <a:t>DE</a:t>
            </a:r>
          </a:p>
        </p:txBody>
      </p:sp>
      <p:sp>
        <p:nvSpPr>
          <p:cNvPr id="109" name="TextBox 108">
            <a:extLst>
              <a:ext uri="{FF2B5EF4-FFF2-40B4-BE49-F238E27FC236}">
                <a16:creationId xmlns:a16="http://schemas.microsoft.com/office/drawing/2014/main" id="{E393E290-E5B6-4294-ADB2-4E86DA69F10E}"/>
              </a:ext>
            </a:extLst>
          </p:cNvPr>
          <p:cNvSpPr txBox="1"/>
          <p:nvPr/>
        </p:nvSpPr>
        <p:spPr>
          <a:xfrm>
            <a:off x="9342705" y="5536347"/>
            <a:ext cx="563250" cy="168578"/>
          </a:xfrm>
          <a:prstGeom prst="rect">
            <a:avLst/>
          </a:prstGeom>
        </p:spPr>
        <p:txBody>
          <a:bodyPr vert="horz" wrap="square" lIns="0" tIns="0" rIns="0" bIns="0" rtlCol="0">
            <a:spAutoFit/>
          </a:bodyPr>
          <a:lstStyle/>
          <a:p>
            <a:pPr algn="l"/>
            <a:r>
              <a:rPr lang="nl-BE" sz="1100" b="1" dirty="0"/>
              <a:t>B</a:t>
            </a:r>
          </a:p>
        </p:txBody>
      </p:sp>
    </p:spTree>
    <p:extLst>
      <p:ext uri="{BB962C8B-B14F-4D97-AF65-F5344CB8AC3E}">
        <p14:creationId xmlns:p14="http://schemas.microsoft.com/office/powerpoint/2010/main" val="111920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C9CDA1-C5A1-4D13-8A20-C4DF596308B9}"/>
              </a:ext>
            </a:extLst>
          </p:cNvPr>
          <p:cNvSpPr>
            <a:spLocks noGrp="1"/>
          </p:cNvSpPr>
          <p:nvPr>
            <p:ph type="body" sz="quarter" idx="15"/>
          </p:nvPr>
        </p:nvSpPr>
        <p:spPr/>
        <p:txBody>
          <a:bodyPr/>
          <a:lstStyle/>
          <a:p>
            <a:r>
              <a:rPr lang="nl-BE" dirty="0"/>
              <a:t>Meer dan de helft van de Belgen is bereid kweekvlees te proeven, wanneer het beschikbaar is. 1 op 4 weet het niet zeker, en 22% ziet zichzelf niet bereid om het te proeven. </a:t>
            </a:r>
          </a:p>
        </p:txBody>
      </p:sp>
      <p:sp>
        <p:nvSpPr>
          <p:cNvPr id="3" name="Text Placeholder 2">
            <a:extLst>
              <a:ext uri="{FF2B5EF4-FFF2-40B4-BE49-F238E27FC236}">
                <a16:creationId xmlns:a16="http://schemas.microsoft.com/office/drawing/2014/main" id="{0FA67132-CDA6-415B-A020-FB649F9EC168}"/>
              </a:ext>
            </a:extLst>
          </p:cNvPr>
          <p:cNvSpPr>
            <a:spLocks noGrp="1"/>
          </p:cNvSpPr>
          <p:nvPr>
            <p:ph type="body" sz="quarter" idx="17"/>
          </p:nvPr>
        </p:nvSpPr>
        <p:spPr/>
        <p:txBody>
          <a:bodyPr/>
          <a:lstStyle/>
          <a:p>
            <a:r>
              <a:rPr lang="nl-BE" dirty="0"/>
              <a:t>Basis:	Totale steekproef (n=1000) </a:t>
            </a:r>
          </a:p>
          <a:p>
            <a:r>
              <a:rPr lang="nl-BE" dirty="0"/>
              <a:t>Vraag:	P11. Zou u dit soort vlees willen proeven van zodra het beschikbaar is?</a:t>
            </a:r>
          </a:p>
          <a:p>
            <a:endParaRPr lang="nl-BE" dirty="0"/>
          </a:p>
        </p:txBody>
      </p:sp>
      <p:sp>
        <p:nvSpPr>
          <p:cNvPr id="4" name="Slide Number Placeholder 3">
            <a:extLst>
              <a:ext uri="{FF2B5EF4-FFF2-40B4-BE49-F238E27FC236}">
                <a16:creationId xmlns:a16="http://schemas.microsoft.com/office/drawing/2014/main" id="{35E026DC-C62C-487A-AC68-1E99B06E7540}"/>
              </a:ext>
            </a:extLst>
          </p:cNvPr>
          <p:cNvSpPr>
            <a:spLocks noGrp="1"/>
          </p:cNvSpPr>
          <p:nvPr>
            <p:ph type="sldNum" sz="quarter" idx="18"/>
          </p:nvPr>
        </p:nvSpPr>
        <p:spPr/>
        <p:txBody>
          <a:bodyPr/>
          <a:lstStyle/>
          <a:p>
            <a:fld id="{D61AABEC-672F-4B68-B914-690DA978312C}" type="slidenum">
              <a:rPr lang="nl-BE" smtClean="0"/>
              <a:pPr/>
              <a:t>21</a:t>
            </a:fld>
            <a:r>
              <a:rPr lang="nl-BE" dirty="0"/>
              <a:t> </a:t>
            </a:r>
          </a:p>
        </p:txBody>
      </p:sp>
      <p:sp>
        <p:nvSpPr>
          <p:cNvPr id="5" name="Title 4">
            <a:extLst>
              <a:ext uri="{FF2B5EF4-FFF2-40B4-BE49-F238E27FC236}">
                <a16:creationId xmlns:a16="http://schemas.microsoft.com/office/drawing/2014/main" id="{B4F30133-658F-496F-BF70-B953BE610688}"/>
              </a:ext>
            </a:extLst>
          </p:cNvPr>
          <p:cNvSpPr>
            <a:spLocks noGrp="1"/>
          </p:cNvSpPr>
          <p:nvPr>
            <p:ph type="title"/>
          </p:nvPr>
        </p:nvSpPr>
        <p:spPr/>
        <p:txBody>
          <a:bodyPr/>
          <a:lstStyle/>
          <a:p>
            <a:r>
              <a:rPr lang="nl-BE" dirty="0"/>
              <a:t>Bereidheid om te proeven</a:t>
            </a:r>
          </a:p>
        </p:txBody>
      </p:sp>
      <p:graphicFrame>
        <p:nvGraphicFramePr>
          <p:cNvPr id="7" name="Chart 6">
            <a:extLst>
              <a:ext uri="{FF2B5EF4-FFF2-40B4-BE49-F238E27FC236}">
                <a16:creationId xmlns:a16="http://schemas.microsoft.com/office/drawing/2014/main" id="{1947AE39-4D8F-4C52-BF44-0F210AE003B3}"/>
              </a:ext>
            </a:extLst>
          </p:cNvPr>
          <p:cNvGraphicFramePr/>
          <p:nvPr>
            <p:extLst>
              <p:ext uri="{D42A27DB-BD31-4B8C-83A1-F6EECF244321}">
                <p14:modId xmlns:p14="http://schemas.microsoft.com/office/powerpoint/2010/main" val="3545345451"/>
              </p:ext>
            </p:extLst>
          </p:nvPr>
        </p:nvGraphicFramePr>
        <p:xfrm>
          <a:off x="950886" y="2600212"/>
          <a:ext cx="3721782" cy="327855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a:extLst>
              <a:ext uri="{FF2B5EF4-FFF2-40B4-BE49-F238E27FC236}">
                <a16:creationId xmlns:a16="http://schemas.microsoft.com/office/drawing/2014/main" id="{DD01355B-F853-498C-B62A-7F89D7455F11}"/>
              </a:ext>
            </a:extLst>
          </p:cNvPr>
          <p:cNvSpPr>
            <a:spLocks/>
          </p:cNvSpPr>
          <p:nvPr/>
        </p:nvSpPr>
        <p:spPr>
          <a:xfrm>
            <a:off x="2871123" y="2739766"/>
            <a:ext cx="342000" cy="234000"/>
          </a:xfrm>
          <a:prstGeom prst="rect">
            <a:avLst/>
          </a:prstGeom>
          <a:gradFill>
            <a:gsLst>
              <a:gs pos="50000">
                <a:schemeClr val="tx2">
                  <a:lumMod val="75000"/>
                </a:schemeClr>
              </a:gs>
              <a:gs pos="5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11" name="Rectangle 10">
            <a:extLst>
              <a:ext uri="{FF2B5EF4-FFF2-40B4-BE49-F238E27FC236}">
                <a16:creationId xmlns:a16="http://schemas.microsoft.com/office/drawing/2014/main" id="{50345909-3B7D-4EEE-8211-9AB2E23EE1EA}"/>
              </a:ext>
            </a:extLst>
          </p:cNvPr>
          <p:cNvSpPr>
            <a:spLocks/>
          </p:cNvSpPr>
          <p:nvPr/>
        </p:nvSpPr>
        <p:spPr>
          <a:xfrm>
            <a:off x="2871123" y="5230819"/>
            <a:ext cx="342000" cy="234000"/>
          </a:xfrm>
          <a:prstGeom prst="rect">
            <a:avLst/>
          </a:prstGeom>
          <a:gradFill>
            <a:gsLst>
              <a:gs pos="50000">
                <a:schemeClr val="accent5"/>
              </a:gs>
              <a:gs pos="5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graphicFrame>
        <p:nvGraphicFramePr>
          <p:cNvPr id="12" name="Table 11">
            <a:extLst>
              <a:ext uri="{FF2B5EF4-FFF2-40B4-BE49-F238E27FC236}">
                <a16:creationId xmlns:a16="http://schemas.microsoft.com/office/drawing/2014/main" id="{CD4D565C-5564-49DB-ACA4-2936877A5A77}"/>
              </a:ext>
            </a:extLst>
          </p:cNvPr>
          <p:cNvGraphicFramePr>
            <a:graphicFrameLocks noGrp="1"/>
          </p:cNvGraphicFramePr>
          <p:nvPr>
            <p:extLst>
              <p:ext uri="{D42A27DB-BD31-4B8C-83A1-F6EECF244321}">
                <p14:modId xmlns:p14="http://schemas.microsoft.com/office/powerpoint/2010/main" val="2240418463"/>
              </p:ext>
            </p:extLst>
          </p:nvPr>
        </p:nvGraphicFramePr>
        <p:xfrm>
          <a:off x="2107270" y="2730530"/>
          <a:ext cx="1850400" cy="234000"/>
        </p:xfrm>
        <a:graphic>
          <a:graphicData uri="http://schemas.openxmlformats.org/drawingml/2006/table">
            <a:tbl>
              <a:tblPr firstRow="1" bandRow="1">
                <a:tableStyleId>{2D5ABB26-0587-4C30-8999-92F81FD0307C}</a:tableStyleId>
              </a:tblPr>
              <a:tblGrid>
                <a:gridCol w="1850400">
                  <a:extLst>
                    <a:ext uri="{9D8B030D-6E8A-4147-A177-3AD203B41FA5}">
                      <a16:colId xmlns:a16="http://schemas.microsoft.com/office/drawing/2014/main" val="3498591217"/>
                    </a:ext>
                  </a:extLst>
                </a:gridCol>
              </a:tblGrid>
              <a:tr h="234000">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52</a:t>
                      </a:r>
                    </a:p>
                  </a:txBody>
                  <a:tcPr marL="0" marR="0" marT="0" marB="0" anchor="ctr"/>
                </a:tc>
                <a:extLst>
                  <a:ext uri="{0D108BD9-81ED-4DB2-BD59-A6C34878D82A}">
                    <a16:rowId xmlns:a16="http://schemas.microsoft.com/office/drawing/2014/main" val="2352189195"/>
                  </a:ext>
                </a:extLst>
              </a:tr>
            </a:tbl>
          </a:graphicData>
        </a:graphic>
      </p:graphicFrame>
      <p:graphicFrame>
        <p:nvGraphicFramePr>
          <p:cNvPr id="13" name="Table 12">
            <a:extLst>
              <a:ext uri="{FF2B5EF4-FFF2-40B4-BE49-F238E27FC236}">
                <a16:creationId xmlns:a16="http://schemas.microsoft.com/office/drawing/2014/main" id="{F4E35F0A-0E28-4C9E-A360-69B84F344FCE}"/>
              </a:ext>
            </a:extLst>
          </p:cNvPr>
          <p:cNvGraphicFramePr>
            <a:graphicFrameLocks noGrp="1"/>
          </p:cNvGraphicFramePr>
          <p:nvPr>
            <p:extLst>
              <p:ext uri="{D42A27DB-BD31-4B8C-83A1-F6EECF244321}">
                <p14:modId xmlns:p14="http://schemas.microsoft.com/office/powerpoint/2010/main" val="938819062"/>
              </p:ext>
            </p:extLst>
          </p:nvPr>
        </p:nvGraphicFramePr>
        <p:xfrm>
          <a:off x="2107270" y="5238560"/>
          <a:ext cx="1850400" cy="234000"/>
        </p:xfrm>
        <a:graphic>
          <a:graphicData uri="http://schemas.openxmlformats.org/drawingml/2006/table">
            <a:tbl>
              <a:tblPr firstRow="1" bandRow="1">
                <a:tableStyleId>{2D5ABB26-0587-4C30-8999-92F81FD0307C}</a:tableStyleId>
              </a:tblPr>
              <a:tblGrid>
                <a:gridCol w="1850400">
                  <a:extLst>
                    <a:ext uri="{9D8B030D-6E8A-4147-A177-3AD203B41FA5}">
                      <a16:colId xmlns:a16="http://schemas.microsoft.com/office/drawing/2014/main" val="3498591217"/>
                    </a:ext>
                  </a:extLst>
                </a:gridCol>
              </a:tblGrid>
              <a:tr h="234000">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22</a:t>
                      </a:r>
                    </a:p>
                  </a:txBody>
                  <a:tcPr marL="0" marR="0" marT="0" marB="0" anchor="ctr"/>
                </a:tc>
                <a:extLst>
                  <a:ext uri="{0D108BD9-81ED-4DB2-BD59-A6C34878D82A}">
                    <a16:rowId xmlns:a16="http://schemas.microsoft.com/office/drawing/2014/main" val="2352189195"/>
                  </a:ext>
                </a:extLst>
              </a:tr>
            </a:tbl>
          </a:graphicData>
        </a:graphic>
      </p:graphicFrame>
      <p:graphicFrame>
        <p:nvGraphicFramePr>
          <p:cNvPr id="15" name="Table 14">
            <a:extLst>
              <a:ext uri="{FF2B5EF4-FFF2-40B4-BE49-F238E27FC236}">
                <a16:creationId xmlns:a16="http://schemas.microsoft.com/office/drawing/2014/main" id="{F92B5FF6-66E9-41E2-BC5E-73ECFD9E056A}"/>
              </a:ext>
            </a:extLst>
          </p:cNvPr>
          <p:cNvGraphicFramePr>
            <a:graphicFrameLocks noGrp="1"/>
          </p:cNvGraphicFramePr>
          <p:nvPr>
            <p:extLst>
              <p:ext uri="{D42A27DB-BD31-4B8C-83A1-F6EECF244321}">
                <p14:modId xmlns:p14="http://schemas.microsoft.com/office/powerpoint/2010/main" val="317483220"/>
              </p:ext>
            </p:extLst>
          </p:nvPr>
        </p:nvGraphicFramePr>
        <p:xfrm>
          <a:off x="987346" y="2152223"/>
          <a:ext cx="2664961" cy="455531"/>
        </p:xfrm>
        <a:graphic>
          <a:graphicData uri="http://schemas.openxmlformats.org/drawingml/2006/table">
            <a:tbl>
              <a:tblPr firstRow="1" bandRow="1">
                <a:tableStyleId>{2D5ABB26-0587-4C30-8999-92F81FD0307C}</a:tableStyleId>
              </a:tblPr>
              <a:tblGrid>
                <a:gridCol w="2664961">
                  <a:extLst>
                    <a:ext uri="{9D8B030D-6E8A-4147-A177-3AD203B41FA5}">
                      <a16:colId xmlns:a16="http://schemas.microsoft.com/office/drawing/2014/main" val="3095246684"/>
                    </a:ext>
                  </a:extLst>
                </a:gridCol>
              </a:tblGrid>
              <a:tr h="4555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nl-BE" sz="1200" b="1" kern="1200" dirty="0">
                          <a:solidFill>
                            <a:schemeClr val="bg1"/>
                          </a:solidFill>
                          <a:latin typeface="+mn-lt"/>
                          <a:ea typeface="+mn-ea"/>
                          <a:cs typeface="+mn-cs"/>
                        </a:rPr>
                        <a:t>BEREIDHEID OM TE PROEVEN</a:t>
                      </a:r>
                    </a:p>
                  </a:txBody>
                  <a:tcPr marL="0" marR="0" marT="0" marB="0"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707621845"/>
                  </a:ext>
                </a:extLst>
              </a:tr>
            </a:tbl>
          </a:graphicData>
        </a:graphic>
      </p:graphicFrame>
      <p:graphicFrame>
        <p:nvGraphicFramePr>
          <p:cNvPr id="19" name="Table 18">
            <a:extLst>
              <a:ext uri="{FF2B5EF4-FFF2-40B4-BE49-F238E27FC236}">
                <a16:creationId xmlns:a16="http://schemas.microsoft.com/office/drawing/2014/main" id="{35151C96-01C1-4DE2-8B57-D3E9AA29DBE2}"/>
              </a:ext>
            </a:extLst>
          </p:cNvPr>
          <p:cNvGraphicFramePr>
            <a:graphicFrameLocks noGrp="1"/>
          </p:cNvGraphicFramePr>
          <p:nvPr>
            <p:extLst>
              <p:ext uri="{D42A27DB-BD31-4B8C-83A1-F6EECF244321}">
                <p14:modId xmlns:p14="http://schemas.microsoft.com/office/powerpoint/2010/main" val="2920188973"/>
              </p:ext>
            </p:extLst>
          </p:nvPr>
        </p:nvGraphicFramePr>
        <p:xfrm>
          <a:off x="3042123" y="3334453"/>
          <a:ext cx="2160000" cy="1413040"/>
        </p:xfrm>
        <a:graphic>
          <a:graphicData uri="http://schemas.openxmlformats.org/drawingml/2006/table">
            <a:tbl>
              <a:tblPr>
                <a:tableStyleId>{2D5ABB26-0587-4C30-8999-92F81FD0307C}</a:tableStyleId>
              </a:tblPr>
              <a:tblGrid>
                <a:gridCol w="288000">
                  <a:extLst>
                    <a:ext uri="{9D8B030D-6E8A-4147-A177-3AD203B41FA5}">
                      <a16:colId xmlns:a16="http://schemas.microsoft.com/office/drawing/2014/main" val="2354454430"/>
                    </a:ext>
                  </a:extLst>
                </a:gridCol>
                <a:gridCol w="1872000">
                  <a:extLst>
                    <a:ext uri="{9D8B030D-6E8A-4147-A177-3AD203B41FA5}">
                      <a16:colId xmlns:a16="http://schemas.microsoft.com/office/drawing/2014/main" val="2015932734"/>
                    </a:ext>
                  </a:extLst>
                </a:gridCol>
              </a:tblGrid>
              <a:tr h="282608">
                <a:tc>
                  <a:txBody>
                    <a:bodyPr/>
                    <a:lstStyle/>
                    <a:p>
                      <a:pPr algn="ctr"/>
                      <a:r>
                        <a:rPr lang="nl-BE" sz="1050" dirty="0">
                          <a:solidFill>
                            <a:schemeClr val="tx2">
                              <a:lumMod val="75000"/>
                            </a:schemeClr>
                          </a:solidFill>
                          <a:latin typeface="+mn-lt"/>
                          <a:sym typeface="Wingdings 2" panose="05020102010507070707" pitchFamily="18" charset="2"/>
                        </a:rPr>
                        <a:t></a:t>
                      </a:r>
                      <a:endParaRPr lang="nl-BE" sz="1050" dirty="0">
                        <a:solidFill>
                          <a:schemeClr val="tx2">
                            <a:lumMod val="75000"/>
                          </a:schemeClr>
                        </a:solidFill>
                        <a:latin typeface="+mn-lt"/>
                      </a:endParaRPr>
                    </a:p>
                  </a:txBody>
                  <a:tcPr marL="36000" marR="36000" marT="0" marB="0" anchor="c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nl-BE" sz="1050" b="0" u="none" strike="noStrike" kern="1200" dirty="0">
                          <a:solidFill>
                            <a:schemeClr val="tx1"/>
                          </a:solidFill>
                          <a:effectLst/>
                          <a:latin typeface="+mn-lt"/>
                          <a:ea typeface="+mn-ea"/>
                          <a:cs typeface="+mn-cs"/>
                        </a:rPr>
                        <a:t>Zeker</a:t>
                      </a:r>
                    </a:p>
                  </a:txBody>
                  <a:tcPr marL="9525" marR="9525" marT="9525" marB="0" anchor="ctr">
                    <a:noFill/>
                  </a:tcPr>
                </a:tc>
                <a:extLst>
                  <a:ext uri="{0D108BD9-81ED-4DB2-BD59-A6C34878D82A}">
                    <a16:rowId xmlns:a16="http://schemas.microsoft.com/office/drawing/2014/main" val="2049083711"/>
                  </a:ext>
                </a:extLst>
              </a:tr>
              <a:tr h="282608">
                <a:tc>
                  <a:txBody>
                    <a:bodyPr/>
                    <a:lstStyle/>
                    <a:p>
                      <a:pPr algn="ctr"/>
                      <a:r>
                        <a:rPr lang="nl-BE" sz="1050" dirty="0">
                          <a:solidFill>
                            <a:srgbClr val="009D9C"/>
                          </a:solidFill>
                          <a:latin typeface="+mn-lt"/>
                          <a:sym typeface="Wingdings 2" panose="05020102010507070707" pitchFamily="18" charset="2"/>
                        </a:rPr>
                        <a:t></a:t>
                      </a:r>
                      <a:endParaRPr lang="nl-BE" sz="1050" dirty="0">
                        <a:solidFill>
                          <a:srgbClr val="009D9C"/>
                        </a:solidFill>
                        <a:latin typeface="+mn-lt"/>
                      </a:endParaRPr>
                    </a:p>
                  </a:txBody>
                  <a:tcPr marL="36000" marR="36000" marT="0" marB="0" anchor="c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nl-BE" sz="1050" b="0" u="none" strike="noStrike" kern="1200" dirty="0">
                          <a:solidFill>
                            <a:schemeClr val="tx1"/>
                          </a:solidFill>
                          <a:effectLst/>
                          <a:latin typeface="+mn-lt"/>
                          <a:ea typeface="+mn-ea"/>
                          <a:cs typeface="+mn-cs"/>
                        </a:rPr>
                        <a:t>Waarschijnlijk</a:t>
                      </a:r>
                    </a:p>
                  </a:txBody>
                  <a:tcPr marL="9525" marR="9525" marT="9525" marB="0" anchor="ctr">
                    <a:noFill/>
                  </a:tcPr>
                </a:tc>
                <a:extLst>
                  <a:ext uri="{0D108BD9-81ED-4DB2-BD59-A6C34878D82A}">
                    <a16:rowId xmlns:a16="http://schemas.microsoft.com/office/drawing/2014/main" val="1615810250"/>
                  </a:ext>
                </a:extLst>
              </a:tr>
              <a:tr h="282608">
                <a:tc>
                  <a:txBody>
                    <a:bodyPr/>
                    <a:lstStyle/>
                    <a:p>
                      <a:pPr algn="ctr"/>
                      <a:r>
                        <a:rPr lang="nl-BE" sz="1050" dirty="0">
                          <a:solidFill>
                            <a:srgbClr val="BFBFBF"/>
                          </a:solidFill>
                          <a:latin typeface="+mn-lt"/>
                          <a:sym typeface="Wingdings 2" panose="05020102010507070707" pitchFamily="18" charset="2"/>
                        </a:rPr>
                        <a:t></a:t>
                      </a:r>
                      <a:endParaRPr lang="nl-BE" sz="1050" dirty="0">
                        <a:solidFill>
                          <a:srgbClr val="BFBFBF"/>
                        </a:solidFill>
                        <a:latin typeface="+mn-lt"/>
                      </a:endParaRPr>
                    </a:p>
                  </a:txBody>
                  <a:tcPr marL="36000" marR="36000" marT="0" marB="0" anchor="c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nl-BE" sz="1050" b="0" u="none" strike="noStrike" kern="1200" dirty="0">
                          <a:solidFill>
                            <a:schemeClr val="tx1"/>
                          </a:solidFill>
                          <a:effectLst/>
                          <a:latin typeface="+mn-lt"/>
                          <a:ea typeface="+mn-ea"/>
                          <a:cs typeface="+mn-cs"/>
                        </a:rPr>
                        <a:t>Misschien wel / niet</a:t>
                      </a:r>
                    </a:p>
                  </a:txBody>
                  <a:tcPr marL="9525" marR="9525" marT="9525" marB="0" anchor="ctr">
                    <a:noFill/>
                  </a:tcPr>
                </a:tc>
                <a:extLst>
                  <a:ext uri="{0D108BD9-81ED-4DB2-BD59-A6C34878D82A}">
                    <a16:rowId xmlns:a16="http://schemas.microsoft.com/office/drawing/2014/main" val="472865498"/>
                  </a:ext>
                </a:extLst>
              </a:tr>
              <a:tr h="282608">
                <a:tc>
                  <a:txBody>
                    <a:bodyPr/>
                    <a:lstStyle/>
                    <a:p>
                      <a:pPr algn="ctr"/>
                      <a:r>
                        <a:rPr lang="nl-BE" sz="1050" dirty="0">
                          <a:solidFill>
                            <a:srgbClr val="E87722"/>
                          </a:solidFill>
                          <a:latin typeface="+mn-lt"/>
                          <a:sym typeface="Wingdings 2" panose="05020102010507070707" pitchFamily="18" charset="2"/>
                        </a:rPr>
                        <a:t></a:t>
                      </a:r>
                      <a:endParaRPr lang="nl-BE" sz="1050" dirty="0">
                        <a:solidFill>
                          <a:srgbClr val="E87722"/>
                        </a:solidFill>
                        <a:latin typeface="+mn-lt"/>
                      </a:endParaRPr>
                    </a:p>
                  </a:txBody>
                  <a:tcPr marL="36000" marR="36000" marT="0" marB="0" anchor="ctr">
                    <a:noFill/>
                  </a:tcPr>
                </a:tc>
                <a:tc>
                  <a:txBody>
                    <a:bodyPr/>
                    <a:lstStyle/>
                    <a:p>
                      <a:pPr marL="0" algn="l" defTabSz="924282" rtl="0" eaLnBrk="1" fontAlgn="b" latinLnBrk="0" hangingPunct="1"/>
                      <a:r>
                        <a:rPr lang="nl-BE" sz="1050" b="0" u="none" strike="noStrike" kern="1200" dirty="0">
                          <a:solidFill>
                            <a:schemeClr val="tx1"/>
                          </a:solidFill>
                          <a:effectLst/>
                          <a:latin typeface="+mn-lt"/>
                          <a:ea typeface="+mn-ea"/>
                          <a:cs typeface="+mn-cs"/>
                        </a:rPr>
                        <a:t>Waarschijnlijk niet</a:t>
                      </a:r>
                    </a:p>
                  </a:txBody>
                  <a:tcPr marL="9525" marR="9525" marT="9525" marB="0" anchor="ctr">
                    <a:noFill/>
                  </a:tcPr>
                </a:tc>
                <a:extLst>
                  <a:ext uri="{0D108BD9-81ED-4DB2-BD59-A6C34878D82A}">
                    <a16:rowId xmlns:a16="http://schemas.microsoft.com/office/drawing/2014/main" val="2426978870"/>
                  </a:ext>
                </a:extLst>
              </a:tr>
              <a:tr h="282608">
                <a:tc>
                  <a:txBody>
                    <a:bodyPr/>
                    <a:lstStyle/>
                    <a:p>
                      <a:pPr algn="ctr"/>
                      <a:r>
                        <a:rPr lang="nl-BE" sz="1050" dirty="0">
                          <a:solidFill>
                            <a:schemeClr val="accent5"/>
                          </a:solidFill>
                          <a:latin typeface="+mn-lt"/>
                          <a:sym typeface="Wingdings 2" panose="05020102010507070707" pitchFamily="18" charset="2"/>
                        </a:rPr>
                        <a:t></a:t>
                      </a:r>
                      <a:endParaRPr lang="nl-BE" sz="1050" dirty="0">
                        <a:solidFill>
                          <a:schemeClr val="accent5"/>
                        </a:solidFill>
                        <a:latin typeface="+mn-lt"/>
                      </a:endParaRPr>
                    </a:p>
                  </a:txBody>
                  <a:tcPr marL="36000" marR="36000" marT="0" marB="0" anchor="ctr">
                    <a:noFill/>
                  </a:tcPr>
                </a:tc>
                <a:tc>
                  <a:txBody>
                    <a:bodyPr/>
                    <a:lstStyle/>
                    <a:p>
                      <a:pPr marL="0" marR="0" lvl="0" indent="0" algn="l" defTabSz="924282" rtl="0" eaLnBrk="1" fontAlgn="b" latinLnBrk="0" hangingPunct="1">
                        <a:lnSpc>
                          <a:spcPct val="100000"/>
                        </a:lnSpc>
                        <a:spcBef>
                          <a:spcPts val="0"/>
                        </a:spcBef>
                        <a:spcAft>
                          <a:spcPts val="0"/>
                        </a:spcAft>
                        <a:buClrTx/>
                        <a:buSzTx/>
                        <a:buFontTx/>
                        <a:buNone/>
                        <a:tabLst/>
                        <a:defRPr/>
                      </a:pPr>
                      <a:r>
                        <a:rPr lang="nl-BE" sz="1050" b="0" u="none" strike="noStrike" kern="1200" dirty="0">
                          <a:solidFill>
                            <a:schemeClr val="tx1"/>
                          </a:solidFill>
                          <a:effectLst/>
                          <a:latin typeface="+mn-lt"/>
                          <a:ea typeface="+mn-ea"/>
                          <a:cs typeface="+mn-cs"/>
                        </a:rPr>
                        <a:t>Zeker niet</a:t>
                      </a:r>
                      <a:endParaRPr lang="nl-BE" sz="1050" b="0" u="none" strike="noStrike" dirty="0">
                        <a:solidFill>
                          <a:schemeClr val="tx1"/>
                        </a:solidFill>
                        <a:effectLst/>
                        <a:latin typeface="+mn-lt"/>
                      </a:endParaRPr>
                    </a:p>
                  </a:txBody>
                  <a:tcPr marL="9525" marR="9525" marT="9525" marB="0" anchor="ctr">
                    <a:noFill/>
                  </a:tcPr>
                </a:tc>
                <a:extLst>
                  <a:ext uri="{0D108BD9-81ED-4DB2-BD59-A6C34878D82A}">
                    <a16:rowId xmlns:a16="http://schemas.microsoft.com/office/drawing/2014/main" val="2161268009"/>
                  </a:ext>
                </a:extLst>
              </a:tr>
            </a:tbl>
          </a:graphicData>
        </a:graphic>
      </p:graphicFrame>
      <p:pic>
        <p:nvPicPr>
          <p:cNvPr id="1026" name="Picture 2" descr="Kweek Vlees - Kweekvlees of bio?">
            <a:extLst>
              <a:ext uri="{FF2B5EF4-FFF2-40B4-BE49-F238E27FC236}">
                <a16:creationId xmlns:a16="http://schemas.microsoft.com/office/drawing/2014/main" id="{274F81E6-9FDA-4E74-9D05-08805DFA8A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691" y="2152222"/>
            <a:ext cx="7224283" cy="372653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364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215">
            <a:extLst>
              <a:ext uri="{FF2B5EF4-FFF2-40B4-BE49-F238E27FC236}">
                <a16:creationId xmlns:a16="http://schemas.microsoft.com/office/drawing/2014/main" id="{F5E52383-0552-4C60-BA46-64E8D9F24920}"/>
              </a:ext>
            </a:extLst>
          </p:cNvPr>
          <p:cNvSpPr/>
          <p:nvPr/>
        </p:nvSpPr>
        <p:spPr>
          <a:xfrm>
            <a:off x="8164948" y="1500334"/>
            <a:ext cx="3619063" cy="4413104"/>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nl-BE" sz="1200" dirty="0">
                <a:solidFill>
                  <a:schemeClr val="bg2"/>
                </a:solidFill>
              </a:rPr>
              <a:t>REGIO</a:t>
            </a:r>
          </a:p>
        </p:txBody>
      </p:sp>
      <p:grpSp>
        <p:nvGrpSpPr>
          <p:cNvPr id="103" name="Group 102">
            <a:extLst>
              <a:ext uri="{FF2B5EF4-FFF2-40B4-BE49-F238E27FC236}">
                <a16:creationId xmlns:a16="http://schemas.microsoft.com/office/drawing/2014/main" id="{EDFF7B85-9CAD-43E9-8E04-A2E44159A5FB}"/>
              </a:ext>
            </a:extLst>
          </p:cNvPr>
          <p:cNvGrpSpPr/>
          <p:nvPr/>
        </p:nvGrpSpPr>
        <p:grpSpPr>
          <a:xfrm>
            <a:off x="8313758" y="1806655"/>
            <a:ext cx="3292379" cy="2675056"/>
            <a:chOff x="3304741" y="1285421"/>
            <a:chExt cx="5589731" cy="4541653"/>
          </a:xfrm>
        </p:grpSpPr>
        <p:sp>
          <p:nvSpPr>
            <p:cNvPr id="104" name="Freeform: Shape 103">
              <a:extLst>
                <a:ext uri="{FF2B5EF4-FFF2-40B4-BE49-F238E27FC236}">
                  <a16:creationId xmlns:a16="http://schemas.microsoft.com/office/drawing/2014/main" id="{72D63BD9-DF72-4D7E-98F5-6A438E4BA555}"/>
                </a:ext>
              </a:extLst>
            </p:cNvPr>
            <p:cNvSpPr/>
            <p:nvPr/>
          </p:nvSpPr>
          <p:spPr>
            <a:xfrm>
              <a:off x="5766061" y="2636785"/>
              <a:ext cx="349535" cy="334661"/>
            </a:xfrm>
            <a:custGeom>
              <a:avLst/>
              <a:gdLst>
                <a:gd name="connsiteX0" fmla="*/ 335756 w 447675"/>
                <a:gd name="connsiteY0" fmla="*/ 43720 h 428625"/>
                <a:gd name="connsiteX1" fmla="*/ 343186 w 447675"/>
                <a:gd name="connsiteY1" fmla="*/ 49244 h 428625"/>
                <a:gd name="connsiteX2" fmla="*/ 343186 w 447675"/>
                <a:gd name="connsiteY2" fmla="*/ 49244 h 428625"/>
                <a:gd name="connsiteX3" fmla="*/ 356330 w 447675"/>
                <a:gd name="connsiteY3" fmla="*/ 98774 h 428625"/>
                <a:gd name="connsiteX4" fmla="*/ 329089 w 447675"/>
                <a:gd name="connsiteY4" fmla="*/ 131540 h 428625"/>
                <a:gd name="connsiteX5" fmla="*/ 398240 w 447675"/>
                <a:gd name="connsiteY5" fmla="*/ 177546 h 428625"/>
                <a:gd name="connsiteX6" fmla="*/ 426149 w 447675"/>
                <a:gd name="connsiteY6" fmla="*/ 263271 h 428625"/>
                <a:gd name="connsiteX7" fmla="*/ 381000 w 447675"/>
                <a:gd name="connsiteY7" fmla="*/ 292227 h 428625"/>
                <a:gd name="connsiteX8" fmla="*/ 388239 w 447675"/>
                <a:gd name="connsiteY8" fmla="*/ 312992 h 428625"/>
                <a:gd name="connsiteX9" fmla="*/ 388239 w 447675"/>
                <a:gd name="connsiteY9" fmla="*/ 312992 h 428625"/>
                <a:gd name="connsiteX10" fmla="*/ 417671 w 447675"/>
                <a:gd name="connsiteY10" fmla="*/ 316230 h 428625"/>
                <a:gd name="connsiteX11" fmla="*/ 417671 w 447675"/>
                <a:gd name="connsiteY11" fmla="*/ 316230 h 428625"/>
                <a:gd name="connsiteX12" fmla="*/ 452819 w 447675"/>
                <a:gd name="connsiteY12" fmla="*/ 354235 h 428625"/>
                <a:gd name="connsiteX13" fmla="*/ 426530 w 447675"/>
                <a:gd name="connsiteY13" fmla="*/ 356521 h 428625"/>
                <a:gd name="connsiteX14" fmla="*/ 426530 w 447675"/>
                <a:gd name="connsiteY14" fmla="*/ 356521 h 428625"/>
                <a:gd name="connsiteX15" fmla="*/ 402431 w 447675"/>
                <a:gd name="connsiteY15" fmla="*/ 366808 h 428625"/>
                <a:gd name="connsiteX16" fmla="*/ 402431 w 447675"/>
                <a:gd name="connsiteY16" fmla="*/ 366808 h 428625"/>
                <a:gd name="connsiteX17" fmla="*/ 257556 w 447675"/>
                <a:gd name="connsiteY17" fmla="*/ 434245 h 428625"/>
                <a:gd name="connsiteX18" fmla="*/ 163449 w 447675"/>
                <a:gd name="connsiteY18" fmla="*/ 402717 h 428625"/>
                <a:gd name="connsiteX19" fmla="*/ 111728 w 447675"/>
                <a:gd name="connsiteY19" fmla="*/ 294608 h 428625"/>
                <a:gd name="connsiteX20" fmla="*/ 68580 w 447675"/>
                <a:gd name="connsiteY20" fmla="*/ 307467 h 428625"/>
                <a:gd name="connsiteX21" fmla="*/ 5810 w 447675"/>
                <a:gd name="connsiteY21" fmla="*/ 275844 h 428625"/>
                <a:gd name="connsiteX22" fmla="*/ 5810 w 447675"/>
                <a:gd name="connsiteY22" fmla="*/ 275844 h 428625"/>
                <a:gd name="connsiteX23" fmla="*/ 1143 w 447675"/>
                <a:gd name="connsiteY23" fmla="*/ 280511 h 428625"/>
                <a:gd name="connsiteX24" fmla="*/ 1143 w 447675"/>
                <a:gd name="connsiteY24" fmla="*/ 280511 h 428625"/>
                <a:gd name="connsiteX25" fmla="*/ 0 w 447675"/>
                <a:gd name="connsiteY25" fmla="*/ 276987 h 428625"/>
                <a:gd name="connsiteX26" fmla="*/ 0 w 447675"/>
                <a:gd name="connsiteY26" fmla="*/ 276987 h 428625"/>
                <a:gd name="connsiteX27" fmla="*/ 18764 w 447675"/>
                <a:gd name="connsiteY27" fmla="*/ 252698 h 428625"/>
                <a:gd name="connsiteX28" fmla="*/ 18764 w 447675"/>
                <a:gd name="connsiteY28" fmla="*/ 252698 h 428625"/>
                <a:gd name="connsiteX29" fmla="*/ 24098 w 447675"/>
                <a:gd name="connsiteY29" fmla="*/ 226409 h 428625"/>
                <a:gd name="connsiteX30" fmla="*/ 71723 w 447675"/>
                <a:gd name="connsiteY30" fmla="*/ 224028 h 428625"/>
                <a:gd name="connsiteX31" fmla="*/ 66961 w 447675"/>
                <a:gd name="connsiteY31" fmla="*/ 134207 h 428625"/>
                <a:gd name="connsiteX32" fmla="*/ 98012 w 447675"/>
                <a:gd name="connsiteY32" fmla="*/ 88201 h 428625"/>
                <a:gd name="connsiteX33" fmla="*/ 98012 w 447675"/>
                <a:gd name="connsiteY33" fmla="*/ 88201 h 428625"/>
                <a:gd name="connsiteX34" fmla="*/ 129921 w 447675"/>
                <a:gd name="connsiteY34" fmla="*/ 58674 h 428625"/>
                <a:gd name="connsiteX35" fmla="*/ 129921 w 447675"/>
                <a:gd name="connsiteY35" fmla="*/ 58674 h 428625"/>
                <a:gd name="connsiteX36" fmla="*/ 140113 w 447675"/>
                <a:gd name="connsiteY36" fmla="*/ 52768 h 428625"/>
                <a:gd name="connsiteX37" fmla="*/ 140113 w 447675"/>
                <a:gd name="connsiteY37" fmla="*/ 52768 h 428625"/>
                <a:gd name="connsiteX38" fmla="*/ 166592 w 447675"/>
                <a:gd name="connsiteY38" fmla="*/ 34004 h 428625"/>
                <a:gd name="connsiteX39" fmla="*/ 166592 w 447675"/>
                <a:gd name="connsiteY39" fmla="*/ 34004 h 428625"/>
                <a:gd name="connsiteX40" fmla="*/ 178499 w 447675"/>
                <a:gd name="connsiteY40" fmla="*/ 31433 h 428625"/>
                <a:gd name="connsiteX41" fmla="*/ 178499 w 447675"/>
                <a:gd name="connsiteY41" fmla="*/ 31433 h 428625"/>
                <a:gd name="connsiteX42" fmla="*/ 247364 w 447675"/>
                <a:gd name="connsiteY42" fmla="*/ 44005 h 428625"/>
                <a:gd name="connsiteX43" fmla="*/ 247364 w 447675"/>
                <a:gd name="connsiteY43" fmla="*/ 44005 h 428625"/>
                <a:gd name="connsiteX44" fmla="*/ 286893 w 447675"/>
                <a:gd name="connsiteY44" fmla="*/ 0 h 428625"/>
                <a:gd name="connsiteX45" fmla="*/ 286893 w 447675"/>
                <a:gd name="connsiteY45" fmla="*/ 0 h 428625"/>
                <a:gd name="connsiteX46" fmla="*/ 310896 w 447675"/>
                <a:gd name="connsiteY46" fmla="*/ 17621 h 428625"/>
                <a:gd name="connsiteX47" fmla="*/ 310896 w 447675"/>
                <a:gd name="connsiteY47" fmla="*/ 17621 h 428625"/>
                <a:gd name="connsiteX48" fmla="*/ 329851 w 447675"/>
                <a:gd name="connsiteY48" fmla="*/ 30480 h 428625"/>
                <a:gd name="connsiteX49" fmla="*/ 329851 w 447675"/>
                <a:gd name="connsiteY49" fmla="*/ 3048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47675" h="428625">
                  <a:moveTo>
                    <a:pt x="335756" y="43720"/>
                  </a:moveTo>
                  <a:lnTo>
                    <a:pt x="343186" y="49244"/>
                  </a:lnTo>
                  <a:lnTo>
                    <a:pt x="343186" y="49244"/>
                  </a:lnTo>
                  <a:lnTo>
                    <a:pt x="356330" y="98774"/>
                  </a:lnTo>
                  <a:lnTo>
                    <a:pt x="329089" y="131540"/>
                  </a:lnTo>
                  <a:lnTo>
                    <a:pt x="398240" y="177546"/>
                  </a:lnTo>
                  <a:lnTo>
                    <a:pt x="426149" y="263271"/>
                  </a:lnTo>
                  <a:lnTo>
                    <a:pt x="381000" y="292227"/>
                  </a:lnTo>
                  <a:lnTo>
                    <a:pt x="388239" y="312992"/>
                  </a:lnTo>
                  <a:lnTo>
                    <a:pt x="388239" y="312992"/>
                  </a:lnTo>
                  <a:lnTo>
                    <a:pt x="417671" y="316230"/>
                  </a:lnTo>
                  <a:lnTo>
                    <a:pt x="417671" y="316230"/>
                  </a:lnTo>
                  <a:lnTo>
                    <a:pt x="452819" y="354235"/>
                  </a:lnTo>
                  <a:lnTo>
                    <a:pt x="426530" y="356521"/>
                  </a:lnTo>
                  <a:lnTo>
                    <a:pt x="426530" y="356521"/>
                  </a:lnTo>
                  <a:lnTo>
                    <a:pt x="402431" y="366808"/>
                  </a:lnTo>
                  <a:lnTo>
                    <a:pt x="402431" y="366808"/>
                  </a:lnTo>
                  <a:lnTo>
                    <a:pt x="257556" y="434245"/>
                  </a:lnTo>
                  <a:lnTo>
                    <a:pt x="163449" y="402717"/>
                  </a:lnTo>
                  <a:lnTo>
                    <a:pt x="111728" y="294608"/>
                  </a:lnTo>
                  <a:lnTo>
                    <a:pt x="68580" y="307467"/>
                  </a:lnTo>
                  <a:lnTo>
                    <a:pt x="5810" y="275844"/>
                  </a:lnTo>
                  <a:lnTo>
                    <a:pt x="5810" y="275844"/>
                  </a:lnTo>
                  <a:lnTo>
                    <a:pt x="1143" y="280511"/>
                  </a:lnTo>
                  <a:lnTo>
                    <a:pt x="1143" y="280511"/>
                  </a:lnTo>
                  <a:lnTo>
                    <a:pt x="0" y="276987"/>
                  </a:lnTo>
                  <a:lnTo>
                    <a:pt x="0" y="276987"/>
                  </a:lnTo>
                  <a:lnTo>
                    <a:pt x="18764" y="252698"/>
                  </a:lnTo>
                  <a:lnTo>
                    <a:pt x="18764" y="252698"/>
                  </a:lnTo>
                  <a:lnTo>
                    <a:pt x="24098" y="226409"/>
                  </a:lnTo>
                  <a:lnTo>
                    <a:pt x="71723" y="224028"/>
                  </a:lnTo>
                  <a:lnTo>
                    <a:pt x="66961" y="134207"/>
                  </a:lnTo>
                  <a:lnTo>
                    <a:pt x="98012" y="88201"/>
                  </a:lnTo>
                  <a:lnTo>
                    <a:pt x="98012" y="88201"/>
                  </a:lnTo>
                  <a:lnTo>
                    <a:pt x="129921" y="58674"/>
                  </a:lnTo>
                  <a:lnTo>
                    <a:pt x="129921" y="58674"/>
                  </a:lnTo>
                  <a:lnTo>
                    <a:pt x="140113" y="52768"/>
                  </a:lnTo>
                  <a:lnTo>
                    <a:pt x="140113" y="52768"/>
                  </a:lnTo>
                  <a:lnTo>
                    <a:pt x="166592" y="34004"/>
                  </a:lnTo>
                  <a:lnTo>
                    <a:pt x="166592" y="34004"/>
                  </a:lnTo>
                  <a:lnTo>
                    <a:pt x="178499" y="31433"/>
                  </a:lnTo>
                  <a:lnTo>
                    <a:pt x="178499" y="31433"/>
                  </a:lnTo>
                  <a:lnTo>
                    <a:pt x="247364" y="44005"/>
                  </a:lnTo>
                  <a:lnTo>
                    <a:pt x="247364" y="44005"/>
                  </a:lnTo>
                  <a:lnTo>
                    <a:pt x="286893" y="0"/>
                  </a:lnTo>
                  <a:lnTo>
                    <a:pt x="286893" y="0"/>
                  </a:lnTo>
                  <a:lnTo>
                    <a:pt x="310896" y="17621"/>
                  </a:lnTo>
                  <a:lnTo>
                    <a:pt x="310896" y="17621"/>
                  </a:lnTo>
                  <a:lnTo>
                    <a:pt x="329851" y="30480"/>
                  </a:lnTo>
                  <a:lnTo>
                    <a:pt x="329851" y="30480"/>
                  </a:lnTo>
                  <a:close/>
                </a:path>
              </a:pathLst>
            </a:custGeom>
            <a:solidFill>
              <a:srgbClr val="96CAC5"/>
            </a:solidFill>
            <a:ln w="4763" cap="flat">
              <a:solidFill>
                <a:srgbClr val="FFFFFF"/>
              </a:solidFill>
              <a:prstDash val="solid"/>
              <a:miter/>
            </a:ln>
          </p:spPr>
          <p:txBody>
            <a:bodyPr rtlCol="0" anchor="ctr"/>
            <a:lstStyle/>
            <a:p>
              <a:endParaRPr lang="en-BE" dirty="0"/>
            </a:p>
          </p:txBody>
        </p:sp>
        <p:sp>
          <p:nvSpPr>
            <p:cNvPr id="105" name="Freeform: Shape 104">
              <a:extLst>
                <a:ext uri="{FF2B5EF4-FFF2-40B4-BE49-F238E27FC236}">
                  <a16:creationId xmlns:a16="http://schemas.microsoft.com/office/drawing/2014/main" id="{3FFBC9EE-70E4-4CCC-AFD1-1443B0BC516A}"/>
                </a:ext>
              </a:extLst>
            </p:cNvPr>
            <p:cNvSpPr/>
            <p:nvPr/>
          </p:nvSpPr>
          <p:spPr>
            <a:xfrm>
              <a:off x="3733553" y="2868147"/>
              <a:ext cx="5160919" cy="2958927"/>
            </a:xfrm>
            <a:custGeom>
              <a:avLst/>
              <a:gdLst>
                <a:gd name="connsiteX0" fmla="*/ 231511 w 5160919"/>
                <a:gd name="connsiteY0" fmla="*/ 3049 h 2958927"/>
                <a:gd name="connsiteX1" fmla="*/ 252334 w 5160919"/>
                <a:gd name="connsiteY1" fmla="*/ 20377 h 2958927"/>
                <a:gd name="connsiteX2" fmla="*/ 243336 w 5160919"/>
                <a:gd name="connsiteY2" fmla="*/ 66263 h 2958927"/>
                <a:gd name="connsiteX3" fmla="*/ 273604 w 5160919"/>
                <a:gd name="connsiteY3" fmla="*/ 72659 h 2958927"/>
                <a:gd name="connsiteX4" fmla="*/ 258433 w 5160919"/>
                <a:gd name="connsiteY4" fmla="*/ 88648 h 2958927"/>
                <a:gd name="connsiteX5" fmla="*/ 197375 w 5160919"/>
                <a:gd name="connsiteY5" fmla="*/ 139294 h 2958927"/>
                <a:gd name="connsiteX6" fmla="*/ 143384 w 5160919"/>
                <a:gd name="connsiteY6" fmla="*/ 154539 h 2958927"/>
                <a:gd name="connsiteX7" fmla="*/ 152531 w 5160919"/>
                <a:gd name="connsiteY7" fmla="*/ 184659 h 2958927"/>
                <a:gd name="connsiteX8" fmla="*/ 100176 w 5160919"/>
                <a:gd name="connsiteY8" fmla="*/ 271671 h 2958927"/>
                <a:gd name="connsiteX9" fmla="*/ 31681 w 5160919"/>
                <a:gd name="connsiteY9" fmla="*/ 239915 h 2958927"/>
                <a:gd name="connsiteX10" fmla="*/ 41795 w 5160919"/>
                <a:gd name="connsiteY10" fmla="*/ 226678 h 2958927"/>
                <a:gd name="connsiteX11" fmla="*/ 0 w 5160919"/>
                <a:gd name="connsiteY11" fmla="*/ 175362 h 2958927"/>
                <a:gd name="connsiteX12" fmla="*/ 15171 w 5160919"/>
                <a:gd name="connsiteY12" fmla="*/ 162794 h 2958927"/>
                <a:gd name="connsiteX13" fmla="*/ 1413 w 5160919"/>
                <a:gd name="connsiteY13" fmla="*/ 140707 h 2958927"/>
                <a:gd name="connsiteX14" fmla="*/ 40011 w 5160919"/>
                <a:gd name="connsiteY14" fmla="*/ 118322 h 2958927"/>
                <a:gd name="connsiteX15" fmla="*/ 52728 w 5160919"/>
                <a:gd name="connsiteY15" fmla="*/ 130890 h 2958927"/>
                <a:gd name="connsiteX16" fmla="*/ 53174 w 5160919"/>
                <a:gd name="connsiteY16" fmla="*/ 114455 h 2958927"/>
                <a:gd name="connsiteX17" fmla="*/ 78236 w 5160919"/>
                <a:gd name="connsiteY17" fmla="*/ 134311 h 2958927"/>
                <a:gd name="connsiteX18" fmla="*/ 116537 w 5160919"/>
                <a:gd name="connsiteY18" fmla="*/ 124940 h 2958927"/>
                <a:gd name="connsiteX19" fmla="*/ 115644 w 5160919"/>
                <a:gd name="connsiteY19" fmla="*/ 107613 h 2958927"/>
                <a:gd name="connsiteX20" fmla="*/ 173652 w 5160919"/>
                <a:gd name="connsiteY20" fmla="*/ 86863 h 2958927"/>
                <a:gd name="connsiteX21" fmla="*/ 139368 w 5160919"/>
                <a:gd name="connsiteY21" fmla="*/ 41647 h 2958927"/>
                <a:gd name="connsiteX22" fmla="*/ 4119156 w 5160919"/>
                <a:gd name="connsiteY22" fmla="*/ 0 h 2958927"/>
                <a:gd name="connsiteX23" fmla="*/ 4127263 w 5160919"/>
                <a:gd name="connsiteY23" fmla="*/ 223 h 2958927"/>
                <a:gd name="connsiteX24" fmla="*/ 4138864 w 5160919"/>
                <a:gd name="connsiteY24" fmla="*/ 67304 h 2958927"/>
                <a:gd name="connsiteX25" fmla="*/ 4112240 w 5160919"/>
                <a:gd name="connsiteY25" fmla="*/ 122561 h 2958927"/>
                <a:gd name="connsiteX26" fmla="*/ 4158126 w 5160919"/>
                <a:gd name="connsiteY26" fmla="*/ 146954 h 2958927"/>
                <a:gd name="connsiteX27" fmla="*/ 4165191 w 5160919"/>
                <a:gd name="connsiteY27" fmla="*/ 147846 h 2958927"/>
                <a:gd name="connsiteX28" fmla="*/ 4185047 w 5160919"/>
                <a:gd name="connsiteY28" fmla="*/ 129402 h 2958927"/>
                <a:gd name="connsiteX29" fmla="*/ 4203417 w 5160919"/>
                <a:gd name="connsiteY29" fmla="*/ 143086 h 2958927"/>
                <a:gd name="connsiteX30" fmla="*/ 4205425 w 5160919"/>
                <a:gd name="connsiteY30" fmla="*/ 149482 h 2958927"/>
                <a:gd name="connsiteX31" fmla="*/ 4260830 w 5160919"/>
                <a:gd name="connsiteY31" fmla="*/ 149482 h 2958927"/>
                <a:gd name="connsiteX32" fmla="*/ 4313037 w 5160919"/>
                <a:gd name="connsiteY32" fmla="*/ 224446 h 2958927"/>
                <a:gd name="connsiteX33" fmla="*/ 4370449 w 5160919"/>
                <a:gd name="connsiteY33" fmla="*/ 217381 h 2958927"/>
                <a:gd name="connsiteX34" fmla="*/ 4401834 w 5160919"/>
                <a:gd name="connsiteY34" fmla="*/ 233817 h 2958927"/>
                <a:gd name="connsiteX35" fmla="*/ 4442365 w 5160919"/>
                <a:gd name="connsiteY35" fmla="*/ 175883 h 2958927"/>
                <a:gd name="connsiteX36" fmla="*/ 4415889 w 5160919"/>
                <a:gd name="connsiteY36" fmla="*/ 128213 h 2958927"/>
                <a:gd name="connsiteX37" fmla="*/ 4451810 w 5160919"/>
                <a:gd name="connsiteY37" fmla="*/ 138475 h 2958927"/>
                <a:gd name="connsiteX38" fmla="*/ 4516139 w 5160919"/>
                <a:gd name="connsiteY38" fmla="*/ 111628 h 2958927"/>
                <a:gd name="connsiteX39" fmla="*/ 4544102 w 5160919"/>
                <a:gd name="connsiteY39" fmla="*/ 132824 h 2958927"/>
                <a:gd name="connsiteX40" fmla="*/ 4601515 w 5160919"/>
                <a:gd name="connsiteY40" fmla="*/ 128956 h 2958927"/>
                <a:gd name="connsiteX41" fmla="*/ 4632750 w 5160919"/>
                <a:gd name="connsiteY41" fmla="*/ 154019 h 2958927"/>
                <a:gd name="connsiteX42" fmla="*/ 4629849 w 5160919"/>
                <a:gd name="connsiteY42" fmla="*/ 212399 h 2958927"/>
                <a:gd name="connsiteX43" fmla="*/ 4638699 w 5160919"/>
                <a:gd name="connsiteY43" fmla="*/ 190683 h 2958927"/>
                <a:gd name="connsiteX44" fmla="*/ 4741551 w 5160919"/>
                <a:gd name="connsiteY44" fmla="*/ 204367 h 2958927"/>
                <a:gd name="connsiteX45" fmla="*/ 4837637 w 5160919"/>
                <a:gd name="connsiteY45" fmla="*/ 366268 h 2958927"/>
                <a:gd name="connsiteX46" fmla="*/ 4817185 w 5160919"/>
                <a:gd name="connsiteY46" fmla="*/ 385158 h 2958927"/>
                <a:gd name="connsiteX47" fmla="*/ 4838751 w 5160919"/>
                <a:gd name="connsiteY47" fmla="*/ 409551 h 2958927"/>
                <a:gd name="connsiteX48" fmla="*/ 4828935 w 5160919"/>
                <a:gd name="connsiteY48" fmla="*/ 422938 h 2958927"/>
                <a:gd name="connsiteX49" fmla="*/ 4858757 w 5160919"/>
                <a:gd name="connsiteY49" fmla="*/ 407915 h 2958927"/>
                <a:gd name="connsiteX50" fmla="*/ 4961461 w 5160919"/>
                <a:gd name="connsiteY50" fmla="*/ 422715 h 2958927"/>
                <a:gd name="connsiteX51" fmla="*/ 4924722 w 5160919"/>
                <a:gd name="connsiteY51" fmla="*/ 507719 h 2958927"/>
                <a:gd name="connsiteX52" fmla="*/ 4898396 w 5160919"/>
                <a:gd name="connsiteY52" fmla="*/ 505265 h 2958927"/>
                <a:gd name="connsiteX53" fmla="*/ 4827225 w 5160919"/>
                <a:gd name="connsiteY53" fmla="*/ 579336 h 2958927"/>
                <a:gd name="connsiteX54" fmla="*/ 4830497 w 5160919"/>
                <a:gd name="connsiteY54" fmla="*/ 614066 h 2958927"/>
                <a:gd name="connsiteX55" fmla="*/ 4856080 w 5160919"/>
                <a:gd name="connsiteY55" fmla="*/ 625817 h 2958927"/>
                <a:gd name="connsiteX56" fmla="*/ 4845148 w 5160919"/>
                <a:gd name="connsiteY56" fmla="*/ 649243 h 2958927"/>
                <a:gd name="connsiteX57" fmla="*/ 4873185 w 5160919"/>
                <a:gd name="connsiteY57" fmla="*/ 662183 h 2958927"/>
                <a:gd name="connsiteX58" fmla="*/ 4899363 w 5160919"/>
                <a:gd name="connsiteY58" fmla="*/ 720265 h 2958927"/>
                <a:gd name="connsiteX59" fmla="*/ 4963172 w 5160919"/>
                <a:gd name="connsiteY59" fmla="*/ 697806 h 2958927"/>
                <a:gd name="connsiteX60" fmla="*/ 5079336 w 5160919"/>
                <a:gd name="connsiteY60" fmla="*/ 735213 h 2958927"/>
                <a:gd name="connsiteX61" fmla="*/ 5064611 w 5160919"/>
                <a:gd name="connsiteY61" fmla="*/ 795305 h 2958927"/>
                <a:gd name="connsiteX62" fmla="*/ 5109976 w 5160919"/>
                <a:gd name="connsiteY62" fmla="*/ 813152 h 2958927"/>
                <a:gd name="connsiteX63" fmla="*/ 5116372 w 5160919"/>
                <a:gd name="connsiteY63" fmla="*/ 854874 h 2958927"/>
                <a:gd name="connsiteX64" fmla="*/ 5065429 w 5160919"/>
                <a:gd name="connsiteY64" fmla="*/ 982342 h 2958927"/>
                <a:gd name="connsiteX65" fmla="*/ 5160919 w 5160919"/>
                <a:gd name="connsiteY65" fmla="*/ 1083634 h 2958927"/>
                <a:gd name="connsiteX66" fmla="*/ 5156606 w 5160919"/>
                <a:gd name="connsiteY66" fmla="*/ 1112563 h 2958927"/>
                <a:gd name="connsiteX67" fmla="*/ 5095846 w 5160919"/>
                <a:gd name="connsiteY67" fmla="*/ 1130858 h 2958927"/>
                <a:gd name="connsiteX68" fmla="*/ 5094061 w 5160919"/>
                <a:gd name="connsiteY68" fmla="*/ 1154136 h 2958927"/>
                <a:gd name="connsiteX69" fmla="*/ 5052265 w 5160919"/>
                <a:gd name="connsiteY69" fmla="*/ 1111894 h 2958927"/>
                <a:gd name="connsiteX70" fmla="*/ 5015973 w 5160919"/>
                <a:gd name="connsiteY70" fmla="*/ 1120447 h 2958927"/>
                <a:gd name="connsiteX71" fmla="*/ 4976632 w 5160919"/>
                <a:gd name="connsiteY71" fmla="*/ 1236983 h 2958927"/>
                <a:gd name="connsiteX72" fmla="*/ 4883001 w 5160919"/>
                <a:gd name="connsiteY72" fmla="*/ 1259293 h 2958927"/>
                <a:gd name="connsiteX73" fmla="*/ 4856675 w 5160919"/>
                <a:gd name="connsiteY73" fmla="*/ 1303320 h 2958927"/>
                <a:gd name="connsiteX74" fmla="*/ 4826927 w 5160919"/>
                <a:gd name="connsiteY74" fmla="*/ 1308526 h 2958927"/>
                <a:gd name="connsiteX75" fmla="*/ 4813169 w 5160919"/>
                <a:gd name="connsiteY75" fmla="*/ 1340951 h 2958927"/>
                <a:gd name="connsiteX76" fmla="*/ 4847899 w 5160919"/>
                <a:gd name="connsiteY76" fmla="*/ 1426847 h 2958927"/>
                <a:gd name="connsiteX77" fmla="*/ 4783198 w 5160919"/>
                <a:gd name="connsiteY77" fmla="*/ 1443283 h 2958927"/>
                <a:gd name="connsiteX78" fmla="*/ 4764382 w 5160919"/>
                <a:gd name="connsiteY78" fmla="*/ 1492143 h 2958927"/>
                <a:gd name="connsiteX79" fmla="*/ 4794651 w 5160919"/>
                <a:gd name="connsiteY79" fmla="*/ 1518470 h 2958927"/>
                <a:gd name="connsiteX80" fmla="*/ 4773827 w 5160919"/>
                <a:gd name="connsiteY80" fmla="*/ 1546210 h 2958927"/>
                <a:gd name="connsiteX81" fmla="*/ 4735006 w 5160919"/>
                <a:gd name="connsiteY81" fmla="*/ 1532674 h 2958927"/>
                <a:gd name="connsiteX82" fmla="*/ 4753227 w 5160919"/>
                <a:gd name="connsiteY82" fmla="*/ 1503448 h 2958927"/>
                <a:gd name="connsiteX83" fmla="*/ 4736197 w 5160919"/>
                <a:gd name="connsiteY83" fmla="*/ 1464255 h 2958927"/>
                <a:gd name="connsiteX84" fmla="*/ 4689716 w 5160919"/>
                <a:gd name="connsiteY84" fmla="*/ 1453174 h 2958927"/>
                <a:gd name="connsiteX85" fmla="*/ 4687559 w 5160919"/>
                <a:gd name="connsiteY85" fmla="*/ 1487012 h 2958927"/>
                <a:gd name="connsiteX86" fmla="*/ 4660266 w 5160919"/>
                <a:gd name="connsiteY86" fmla="*/ 1493705 h 2958927"/>
                <a:gd name="connsiteX87" fmla="*/ 4617132 w 5160919"/>
                <a:gd name="connsiteY87" fmla="*/ 1469609 h 2958927"/>
                <a:gd name="connsiteX88" fmla="*/ 4607612 w 5160919"/>
                <a:gd name="connsiteY88" fmla="*/ 1425733 h 2958927"/>
                <a:gd name="connsiteX89" fmla="*/ 4523651 w 5160919"/>
                <a:gd name="connsiteY89" fmla="*/ 1448935 h 2958927"/>
                <a:gd name="connsiteX90" fmla="*/ 4515471 w 5160919"/>
                <a:gd name="connsiteY90" fmla="*/ 1541897 h 2958927"/>
                <a:gd name="connsiteX91" fmla="*/ 4423253 w 5160919"/>
                <a:gd name="connsiteY91" fmla="*/ 1585998 h 2958927"/>
                <a:gd name="connsiteX92" fmla="*/ 4409420 w 5160919"/>
                <a:gd name="connsiteY92" fmla="*/ 1662673 h 2958927"/>
                <a:gd name="connsiteX93" fmla="*/ 4361527 w 5160919"/>
                <a:gd name="connsiteY93" fmla="*/ 1704915 h 2958927"/>
                <a:gd name="connsiteX94" fmla="*/ 4383466 w 5160919"/>
                <a:gd name="connsiteY94" fmla="*/ 1732580 h 2958927"/>
                <a:gd name="connsiteX95" fmla="*/ 4369335 w 5160919"/>
                <a:gd name="connsiteY95" fmla="*/ 1772813 h 2958927"/>
                <a:gd name="connsiteX96" fmla="*/ 4310435 w 5160919"/>
                <a:gd name="connsiteY96" fmla="*/ 1809403 h 2958927"/>
                <a:gd name="connsiteX97" fmla="*/ 4335646 w 5160919"/>
                <a:gd name="connsiteY97" fmla="*/ 1880723 h 2958927"/>
                <a:gd name="connsiteX98" fmla="*/ 4291917 w 5160919"/>
                <a:gd name="connsiteY98" fmla="*/ 1920213 h 2958927"/>
                <a:gd name="connsiteX99" fmla="*/ 4247222 w 5160919"/>
                <a:gd name="connsiteY99" fmla="*/ 1925865 h 2958927"/>
                <a:gd name="connsiteX100" fmla="*/ 4228406 w 5160919"/>
                <a:gd name="connsiteY100" fmla="*/ 2025594 h 2958927"/>
                <a:gd name="connsiteX101" fmla="*/ 4188767 w 5160919"/>
                <a:gd name="connsiteY101" fmla="*/ 2064117 h 2958927"/>
                <a:gd name="connsiteX102" fmla="*/ 4259269 w 5160919"/>
                <a:gd name="connsiteY102" fmla="*/ 2109780 h 2958927"/>
                <a:gd name="connsiteX103" fmla="*/ 4245511 w 5160919"/>
                <a:gd name="connsiteY103" fmla="*/ 2135735 h 2958927"/>
                <a:gd name="connsiteX104" fmla="*/ 4217399 w 5160919"/>
                <a:gd name="connsiteY104" fmla="*/ 2124357 h 2958927"/>
                <a:gd name="connsiteX105" fmla="*/ 4225059 w 5160919"/>
                <a:gd name="connsiteY105" fmla="*/ 2159012 h 2958927"/>
                <a:gd name="connsiteX106" fmla="*/ 4205426 w 5160919"/>
                <a:gd name="connsiteY106" fmla="*/ 2166896 h 2958927"/>
                <a:gd name="connsiteX107" fmla="*/ 4221787 w 5160919"/>
                <a:gd name="connsiteY107" fmla="*/ 2180728 h 2958927"/>
                <a:gd name="connsiteX108" fmla="*/ 4196130 w 5160919"/>
                <a:gd name="connsiteY108" fmla="*/ 2205568 h 2958927"/>
                <a:gd name="connsiteX109" fmla="*/ 4216135 w 5160919"/>
                <a:gd name="connsiteY109" fmla="*/ 2306635 h 2958927"/>
                <a:gd name="connsiteX110" fmla="*/ 4265144 w 5160919"/>
                <a:gd name="connsiteY110" fmla="*/ 2297042 h 2958927"/>
                <a:gd name="connsiteX111" fmla="*/ 4325458 w 5160919"/>
                <a:gd name="connsiteY111" fmla="*/ 2404431 h 2958927"/>
                <a:gd name="connsiteX112" fmla="*/ 4319732 w 5160919"/>
                <a:gd name="connsiteY112" fmla="*/ 2459613 h 2958927"/>
                <a:gd name="connsiteX113" fmla="*/ 4375136 w 5160919"/>
                <a:gd name="connsiteY113" fmla="*/ 2452474 h 2958927"/>
                <a:gd name="connsiteX114" fmla="*/ 4404884 w 5160919"/>
                <a:gd name="connsiteY114" fmla="*/ 2489732 h 2958927"/>
                <a:gd name="connsiteX115" fmla="*/ 4375136 w 5160919"/>
                <a:gd name="connsiteY115" fmla="*/ 2562168 h 2958927"/>
                <a:gd name="connsiteX116" fmla="*/ 4440804 w 5160919"/>
                <a:gd name="connsiteY116" fmla="*/ 2590503 h 2958927"/>
                <a:gd name="connsiteX117" fmla="*/ 4434259 w 5160919"/>
                <a:gd name="connsiteY117" fmla="*/ 2649775 h 2958927"/>
                <a:gd name="connsiteX118" fmla="*/ 4406669 w 5160919"/>
                <a:gd name="connsiteY118" fmla="*/ 2654460 h 2958927"/>
                <a:gd name="connsiteX119" fmla="*/ 4388820 w 5160919"/>
                <a:gd name="connsiteY119" fmla="*/ 2714327 h 2958927"/>
                <a:gd name="connsiteX120" fmla="*/ 4350967 w 5160919"/>
                <a:gd name="connsiteY120" fmla="*/ 2742141 h 2958927"/>
                <a:gd name="connsiteX121" fmla="*/ 4356618 w 5160919"/>
                <a:gd name="connsiteY121" fmla="*/ 2761552 h 2958927"/>
                <a:gd name="connsiteX122" fmla="*/ 4382796 w 5160919"/>
                <a:gd name="connsiteY122" fmla="*/ 2760213 h 2958927"/>
                <a:gd name="connsiteX123" fmla="*/ 4382945 w 5160919"/>
                <a:gd name="connsiteY123" fmla="*/ 2790630 h 2958927"/>
                <a:gd name="connsiteX124" fmla="*/ 4340406 w 5160919"/>
                <a:gd name="connsiteY124" fmla="*/ 2836888 h 2958927"/>
                <a:gd name="connsiteX125" fmla="*/ 4304932 w 5160919"/>
                <a:gd name="connsiteY125" fmla="*/ 2854067 h 2958927"/>
                <a:gd name="connsiteX126" fmla="*/ 4222456 w 5160919"/>
                <a:gd name="connsiteY126" fmla="*/ 2817105 h 2958927"/>
                <a:gd name="connsiteX127" fmla="*/ 4203121 w 5160919"/>
                <a:gd name="connsiteY127" fmla="*/ 2867825 h 2958927"/>
                <a:gd name="connsiteX128" fmla="*/ 4063901 w 5160919"/>
                <a:gd name="connsiteY128" fmla="*/ 2840012 h 2958927"/>
                <a:gd name="connsiteX129" fmla="*/ 4014595 w 5160919"/>
                <a:gd name="connsiteY129" fmla="*/ 2890731 h 2958927"/>
                <a:gd name="connsiteX130" fmla="*/ 4008348 w 5160919"/>
                <a:gd name="connsiteY130" fmla="*/ 2938030 h 2958927"/>
                <a:gd name="connsiteX131" fmla="*/ 3980310 w 5160919"/>
                <a:gd name="connsiteY131" fmla="*/ 2903820 h 2958927"/>
                <a:gd name="connsiteX132" fmla="*/ 3929070 w 5160919"/>
                <a:gd name="connsiteY132" fmla="*/ 2887607 h 2958927"/>
                <a:gd name="connsiteX133" fmla="*/ 3907280 w 5160919"/>
                <a:gd name="connsiteY133" fmla="*/ 2916909 h 2958927"/>
                <a:gd name="connsiteX134" fmla="*/ 3826069 w 5160919"/>
                <a:gd name="connsiteY134" fmla="*/ 2934460 h 2958927"/>
                <a:gd name="connsiteX135" fmla="*/ 3807700 w 5160919"/>
                <a:gd name="connsiteY135" fmla="*/ 2958927 h 2958927"/>
                <a:gd name="connsiteX136" fmla="*/ 3775349 w 5160919"/>
                <a:gd name="connsiteY136" fmla="*/ 2913190 h 2958927"/>
                <a:gd name="connsiteX137" fmla="*/ 3799891 w 5160919"/>
                <a:gd name="connsiteY137" fmla="*/ 2892962 h 2958927"/>
                <a:gd name="connsiteX138" fmla="*/ 3798032 w 5160919"/>
                <a:gd name="connsiteY138" fmla="*/ 2866040 h 2958927"/>
                <a:gd name="connsiteX139" fmla="*/ 3763896 w 5160919"/>
                <a:gd name="connsiteY139" fmla="*/ 2837334 h 2958927"/>
                <a:gd name="connsiteX140" fmla="*/ 3782712 w 5160919"/>
                <a:gd name="connsiteY140" fmla="*/ 2803794 h 2958927"/>
                <a:gd name="connsiteX141" fmla="*/ 3758244 w 5160919"/>
                <a:gd name="connsiteY141" fmla="*/ 2797770 h 2958927"/>
                <a:gd name="connsiteX142" fmla="*/ 3745230 w 5160919"/>
                <a:gd name="connsiteY142" fmla="*/ 2740803 h 2958927"/>
                <a:gd name="connsiteX143" fmla="*/ 3628767 w 5160919"/>
                <a:gd name="connsiteY143" fmla="*/ 2663086 h 2958927"/>
                <a:gd name="connsiteX144" fmla="*/ 3614042 w 5160919"/>
                <a:gd name="connsiteY144" fmla="*/ 2694099 h 2958927"/>
                <a:gd name="connsiteX145" fmla="*/ 3578122 w 5160919"/>
                <a:gd name="connsiteY145" fmla="*/ 2706964 h 2958927"/>
                <a:gd name="connsiteX146" fmla="*/ 3566967 w 5160919"/>
                <a:gd name="connsiteY146" fmla="*/ 2666210 h 2958927"/>
                <a:gd name="connsiteX147" fmla="*/ 3603482 w 5160919"/>
                <a:gd name="connsiteY147" fmla="*/ 2611624 h 2958927"/>
                <a:gd name="connsiteX148" fmla="*/ 3523164 w 5160919"/>
                <a:gd name="connsiteY148" fmla="*/ 2525801 h 2958927"/>
                <a:gd name="connsiteX149" fmla="*/ 3509703 w 5160919"/>
                <a:gd name="connsiteY149" fmla="*/ 2516431 h 2958927"/>
                <a:gd name="connsiteX150" fmla="*/ 3475270 w 5160919"/>
                <a:gd name="connsiteY150" fmla="*/ 2541865 h 2958927"/>
                <a:gd name="connsiteX151" fmla="*/ 3421054 w 5160919"/>
                <a:gd name="connsiteY151" fmla="*/ 2518662 h 2958927"/>
                <a:gd name="connsiteX152" fmla="*/ 3364311 w 5160919"/>
                <a:gd name="connsiteY152" fmla="*/ 2524016 h 2958927"/>
                <a:gd name="connsiteX153" fmla="*/ 3358362 w 5160919"/>
                <a:gd name="connsiteY153" fmla="*/ 2474114 h 2958927"/>
                <a:gd name="connsiteX154" fmla="*/ 3307939 w 5160919"/>
                <a:gd name="connsiteY154" fmla="*/ 2479246 h 2958927"/>
                <a:gd name="connsiteX155" fmla="*/ 3259897 w 5160919"/>
                <a:gd name="connsiteY155" fmla="*/ 2368957 h 2958927"/>
                <a:gd name="connsiteX156" fmla="*/ 3216465 w 5160919"/>
                <a:gd name="connsiteY156" fmla="*/ 2371634 h 2958927"/>
                <a:gd name="connsiteX157" fmla="*/ 3135329 w 5160919"/>
                <a:gd name="connsiteY157" fmla="*/ 2325376 h 2958927"/>
                <a:gd name="connsiteX158" fmla="*/ 3116959 w 5160919"/>
                <a:gd name="connsiteY158" fmla="*/ 2285589 h 2958927"/>
                <a:gd name="connsiteX159" fmla="*/ 3108767 w 5160919"/>
                <a:gd name="connsiteY159" fmla="*/ 2284880 h 2958927"/>
                <a:gd name="connsiteX160" fmla="*/ 3073570 w 5160919"/>
                <a:gd name="connsiteY160" fmla="*/ 2284880 h 2958927"/>
                <a:gd name="connsiteX161" fmla="*/ 3020724 w 5160919"/>
                <a:gd name="connsiteY161" fmla="*/ 2314444 h 2958927"/>
                <a:gd name="connsiteX162" fmla="*/ 2908501 w 5160919"/>
                <a:gd name="connsiteY162" fmla="*/ 2301057 h 2958927"/>
                <a:gd name="connsiteX163" fmla="*/ 2942190 w 5160919"/>
                <a:gd name="connsiteY163" fmla="*/ 2241785 h 2958927"/>
                <a:gd name="connsiteX164" fmla="*/ 2902105 w 5160919"/>
                <a:gd name="connsiteY164" fmla="*/ 2136404 h 2958927"/>
                <a:gd name="connsiteX165" fmla="*/ 2921812 w 5160919"/>
                <a:gd name="connsiteY165" fmla="*/ 2135735 h 2958927"/>
                <a:gd name="connsiteX166" fmla="*/ 2961600 w 5160919"/>
                <a:gd name="connsiteY166" fmla="*/ 2040616 h 2958927"/>
                <a:gd name="connsiteX167" fmla="*/ 2902402 w 5160919"/>
                <a:gd name="connsiteY167" fmla="*/ 1953901 h 2958927"/>
                <a:gd name="connsiteX168" fmla="*/ 2820820 w 5160919"/>
                <a:gd name="connsiteY168" fmla="*/ 1931666 h 2958927"/>
                <a:gd name="connsiteX169" fmla="*/ 2818811 w 5160919"/>
                <a:gd name="connsiteY169" fmla="*/ 1907867 h 2958927"/>
                <a:gd name="connsiteX170" fmla="*/ 2823571 w 5160919"/>
                <a:gd name="connsiteY170" fmla="*/ 1877153 h 2958927"/>
                <a:gd name="connsiteX171" fmla="*/ 2860161 w 5160919"/>
                <a:gd name="connsiteY171" fmla="*/ 1850678 h 2958927"/>
                <a:gd name="connsiteX172" fmla="*/ 2862317 w 5160919"/>
                <a:gd name="connsiteY172" fmla="*/ 1780175 h 2958927"/>
                <a:gd name="connsiteX173" fmla="*/ 2893404 w 5160919"/>
                <a:gd name="connsiteY173" fmla="*/ 1752361 h 2958927"/>
                <a:gd name="connsiteX174" fmla="*/ 2862912 w 5160919"/>
                <a:gd name="connsiteY174" fmla="*/ 1691899 h 2958927"/>
                <a:gd name="connsiteX175" fmla="*/ 2888942 w 5160919"/>
                <a:gd name="connsiteY175" fmla="*/ 1686991 h 2958927"/>
                <a:gd name="connsiteX176" fmla="*/ 2907757 w 5160919"/>
                <a:gd name="connsiteY176" fmla="*/ 1609647 h 2958927"/>
                <a:gd name="connsiteX177" fmla="*/ 2938025 w 5160919"/>
                <a:gd name="connsiteY177" fmla="*/ 1640213 h 2958927"/>
                <a:gd name="connsiteX178" fmla="*/ 2931778 w 5160919"/>
                <a:gd name="connsiteY178" fmla="*/ 1568892 h 2958927"/>
                <a:gd name="connsiteX179" fmla="*/ 2973128 w 5160919"/>
                <a:gd name="connsiteY179" fmla="*/ 1530667 h 2958927"/>
                <a:gd name="connsiteX180" fmla="*/ 2944941 w 5160919"/>
                <a:gd name="connsiteY180" fmla="*/ 1494151 h 2958927"/>
                <a:gd name="connsiteX181" fmla="*/ 2885298 w 5160919"/>
                <a:gd name="connsiteY181" fmla="*/ 1491251 h 2958927"/>
                <a:gd name="connsiteX182" fmla="*/ 2872581 w 5160919"/>
                <a:gd name="connsiteY182" fmla="*/ 1459272 h 2958927"/>
                <a:gd name="connsiteX183" fmla="*/ 2780289 w 5160919"/>
                <a:gd name="connsiteY183" fmla="*/ 1530890 h 2958927"/>
                <a:gd name="connsiteX184" fmla="*/ 2762068 w 5160919"/>
                <a:gd name="connsiteY184" fmla="*/ 1586890 h 2958927"/>
                <a:gd name="connsiteX185" fmla="*/ 2680039 w 5160919"/>
                <a:gd name="connsiteY185" fmla="*/ 1646757 h 2958927"/>
                <a:gd name="connsiteX186" fmla="*/ 2660406 w 5160919"/>
                <a:gd name="connsiteY186" fmla="*/ 1688330 h 2958927"/>
                <a:gd name="connsiteX187" fmla="*/ 2688591 w 5160919"/>
                <a:gd name="connsiteY187" fmla="*/ 1722911 h 2958927"/>
                <a:gd name="connsiteX188" fmla="*/ 2666206 w 5160919"/>
                <a:gd name="connsiteY188" fmla="*/ 1779729 h 2958927"/>
                <a:gd name="connsiteX189" fmla="*/ 2678774 w 5160919"/>
                <a:gd name="connsiteY189" fmla="*/ 1847107 h 2958927"/>
                <a:gd name="connsiteX190" fmla="*/ 2541935 w 5160919"/>
                <a:gd name="connsiteY190" fmla="*/ 1866816 h 2958927"/>
                <a:gd name="connsiteX191" fmla="*/ 2459906 w 5160919"/>
                <a:gd name="connsiteY191" fmla="*/ 1906083 h 2958927"/>
                <a:gd name="connsiteX192" fmla="*/ 2435885 w 5160919"/>
                <a:gd name="connsiteY192" fmla="*/ 1947803 h 2958927"/>
                <a:gd name="connsiteX193" fmla="*/ 2304683 w 5160919"/>
                <a:gd name="connsiteY193" fmla="*/ 1967680 h 2958927"/>
                <a:gd name="connsiteX194" fmla="*/ 2304551 w 5160919"/>
                <a:gd name="connsiteY194" fmla="*/ 1967958 h 2958927"/>
                <a:gd name="connsiteX195" fmla="*/ 2186081 w 5160919"/>
                <a:gd name="connsiteY195" fmla="*/ 1942375 h 2958927"/>
                <a:gd name="connsiteX196" fmla="*/ 2125619 w 5160919"/>
                <a:gd name="connsiteY196" fmla="*/ 1906306 h 2958927"/>
                <a:gd name="connsiteX197" fmla="*/ 1960520 w 5160919"/>
                <a:gd name="connsiteY197" fmla="*/ 1935682 h 2958927"/>
                <a:gd name="connsiteX198" fmla="*/ 1956355 w 5160919"/>
                <a:gd name="connsiteY198" fmla="*/ 1904075 h 2958927"/>
                <a:gd name="connsiteX199" fmla="*/ 1884440 w 5160919"/>
                <a:gd name="connsiteY199" fmla="*/ 1884813 h 2958927"/>
                <a:gd name="connsiteX200" fmla="*/ 1913518 w 5160919"/>
                <a:gd name="connsiteY200" fmla="*/ 1836325 h 2958927"/>
                <a:gd name="connsiteX201" fmla="*/ 1875887 w 5160919"/>
                <a:gd name="connsiteY201" fmla="*/ 1794826 h 2958927"/>
                <a:gd name="connsiteX202" fmla="*/ 1910618 w 5160919"/>
                <a:gd name="connsiteY202" fmla="*/ 1730349 h 2958927"/>
                <a:gd name="connsiteX203" fmla="*/ 1958511 w 5160919"/>
                <a:gd name="connsiteY203" fmla="*/ 1727671 h 2958927"/>
                <a:gd name="connsiteX204" fmla="*/ 2012057 w 5160919"/>
                <a:gd name="connsiteY204" fmla="*/ 1682975 h 2958927"/>
                <a:gd name="connsiteX205" fmla="*/ 1964312 w 5160919"/>
                <a:gd name="connsiteY205" fmla="*/ 1601764 h 2958927"/>
                <a:gd name="connsiteX206" fmla="*/ 1968328 w 5160919"/>
                <a:gd name="connsiteY206" fmla="*/ 1539666 h 2958927"/>
                <a:gd name="connsiteX207" fmla="*/ 1900801 w 5160919"/>
                <a:gd name="connsiteY207" fmla="*/ 1538550 h 2958927"/>
                <a:gd name="connsiteX208" fmla="*/ 1902512 w 5160919"/>
                <a:gd name="connsiteY208" fmla="*/ 1554317 h 2958927"/>
                <a:gd name="connsiteX209" fmla="*/ 1864434 w 5160919"/>
                <a:gd name="connsiteY209" fmla="*/ 1538104 h 2958927"/>
                <a:gd name="connsiteX210" fmla="*/ 1902883 w 5160919"/>
                <a:gd name="connsiteY210" fmla="*/ 1471469 h 2958927"/>
                <a:gd name="connsiteX211" fmla="*/ 1896636 w 5160919"/>
                <a:gd name="connsiteY211" fmla="*/ 1359246 h 2958927"/>
                <a:gd name="connsiteX212" fmla="*/ 1928615 w 5160919"/>
                <a:gd name="connsiteY212" fmla="*/ 1351809 h 2958927"/>
                <a:gd name="connsiteX213" fmla="*/ 1998522 w 5160919"/>
                <a:gd name="connsiteY213" fmla="*/ 1269260 h 2958927"/>
                <a:gd name="connsiteX214" fmla="*/ 1980153 w 5160919"/>
                <a:gd name="connsiteY214" fmla="*/ 1225679 h 2958927"/>
                <a:gd name="connsiteX215" fmla="*/ 1935903 w 5160919"/>
                <a:gd name="connsiteY215" fmla="*/ 1218242 h 2958927"/>
                <a:gd name="connsiteX216" fmla="*/ 1913369 w 5160919"/>
                <a:gd name="connsiteY216" fmla="*/ 1187081 h 2958927"/>
                <a:gd name="connsiteX217" fmla="*/ 1895297 w 5160919"/>
                <a:gd name="connsiteY217" fmla="*/ 1219134 h 2958927"/>
                <a:gd name="connsiteX218" fmla="*/ 1920434 w 5160919"/>
                <a:gd name="connsiteY218" fmla="*/ 1256840 h 2958927"/>
                <a:gd name="connsiteX219" fmla="*/ 1877598 w 5160919"/>
                <a:gd name="connsiteY219" fmla="*/ 1257509 h 2958927"/>
                <a:gd name="connsiteX220" fmla="*/ 1847627 w 5160919"/>
                <a:gd name="connsiteY220" fmla="*/ 1154805 h 2958927"/>
                <a:gd name="connsiteX221" fmla="*/ 1817508 w 5160919"/>
                <a:gd name="connsiteY221" fmla="*/ 1131305 h 2958927"/>
                <a:gd name="connsiteX222" fmla="*/ 1788876 w 5160919"/>
                <a:gd name="connsiteY222" fmla="*/ 1138072 h 2958927"/>
                <a:gd name="connsiteX223" fmla="*/ 1713912 w 5160919"/>
                <a:gd name="connsiteY223" fmla="*/ 1029344 h 2958927"/>
                <a:gd name="connsiteX224" fmla="*/ 1659548 w 5160919"/>
                <a:gd name="connsiteY224" fmla="*/ 1066231 h 2958927"/>
                <a:gd name="connsiteX225" fmla="*/ 1640137 w 5160919"/>
                <a:gd name="connsiteY225" fmla="*/ 1054035 h 2958927"/>
                <a:gd name="connsiteX226" fmla="*/ 1632626 w 5160919"/>
                <a:gd name="connsiteY226" fmla="*/ 1069429 h 2958927"/>
                <a:gd name="connsiteX227" fmla="*/ 1631436 w 5160919"/>
                <a:gd name="connsiteY227" fmla="*/ 1053142 h 2958927"/>
                <a:gd name="connsiteX228" fmla="*/ 1536541 w 5160919"/>
                <a:gd name="connsiteY228" fmla="*/ 1101705 h 2958927"/>
                <a:gd name="connsiteX229" fmla="*/ 1461428 w 5160919"/>
                <a:gd name="connsiteY229" fmla="*/ 1044962 h 2958927"/>
                <a:gd name="connsiteX230" fmla="*/ 1426698 w 5160919"/>
                <a:gd name="connsiteY230" fmla="*/ 1043846 h 2958927"/>
                <a:gd name="connsiteX231" fmla="*/ 1409593 w 5160919"/>
                <a:gd name="connsiteY231" fmla="*/ 1064001 h 2958927"/>
                <a:gd name="connsiteX232" fmla="*/ 1399925 w 5160919"/>
                <a:gd name="connsiteY232" fmla="*/ 1040053 h 2958927"/>
                <a:gd name="connsiteX233" fmla="*/ 1312838 w 5160919"/>
                <a:gd name="connsiteY233" fmla="*/ 1047044 h 2958927"/>
                <a:gd name="connsiteX234" fmla="*/ 1292907 w 5160919"/>
                <a:gd name="connsiteY234" fmla="*/ 1064893 h 2958927"/>
                <a:gd name="connsiteX235" fmla="*/ 1286809 w 5160919"/>
                <a:gd name="connsiteY235" fmla="*/ 1132718 h 2958927"/>
                <a:gd name="connsiteX236" fmla="*/ 1256838 w 5160919"/>
                <a:gd name="connsiteY236" fmla="*/ 1116207 h 2958927"/>
                <a:gd name="connsiteX237" fmla="*/ 1269556 w 5160919"/>
                <a:gd name="connsiteY237" fmla="*/ 1147592 h 2958927"/>
                <a:gd name="connsiteX238" fmla="*/ 1255500 w 5160919"/>
                <a:gd name="connsiteY238" fmla="*/ 1151236 h 2958927"/>
                <a:gd name="connsiteX239" fmla="*/ 1205598 w 5160919"/>
                <a:gd name="connsiteY239" fmla="*/ 1084377 h 2958927"/>
                <a:gd name="connsiteX240" fmla="*/ 1183436 w 5160919"/>
                <a:gd name="connsiteY240" fmla="*/ 1005472 h 2958927"/>
                <a:gd name="connsiteX241" fmla="*/ 1207457 w 5160919"/>
                <a:gd name="connsiteY241" fmla="*/ 930136 h 2958927"/>
                <a:gd name="connsiteX242" fmla="*/ 1185742 w 5160919"/>
                <a:gd name="connsiteY242" fmla="*/ 809211 h 2958927"/>
                <a:gd name="connsiteX243" fmla="*/ 1110406 w 5160919"/>
                <a:gd name="connsiteY243" fmla="*/ 719894 h 2958927"/>
                <a:gd name="connsiteX244" fmla="*/ 1073816 w 5160919"/>
                <a:gd name="connsiteY244" fmla="*/ 732388 h 2958927"/>
                <a:gd name="connsiteX245" fmla="*/ 1052695 w 5160919"/>
                <a:gd name="connsiteY245" fmla="*/ 709928 h 2958927"/>
                <a:gd name="connsiteX246" fmla="*/ 954157 w 5160919"/>
                <a:gd name="connsiteY246" fmla="*/ 739899 h 2958927"/>
                <a:gd name="connsiteX247" fmla="*/ 947537 w 5160919"/>
                <a:gd name="connsiteY247" fmla="*/ 714019 h 2958927"/>
                <a:gd name="connsiteX248" fmla="*/ 980557 w 5160919"/>
                <a:gd name="connsiteY248" fmla="*/ 657498 h 2958927"/>
                <a:gd name="connsiteX249" fmla="*/ 916749 w 5160919"/>
                <a:gd name="connsiteY249" fmla="*/ 635708 h 2958927"/>
                <a:gd name="connsiteX250" fmla="*/ 877110 w 5160919"/>
                <a:gd name="connsiteY250" fmla="*/ 696319 h 2958927"/>
                <a:gd name="connsiteX251" fmla="*/ 862236 w 5160919"/>
                <a:gd name="connsiteY251" fmla="*/ 687469 h 2958927"/>
                <a:gd name="connsiteX252" fmla="*/ 773960 w 5160919"/>
                <a:gd name="connsiteY252" fmla="*/ 731049 h 2958927"/>
                <a:gd name="connsiteX253" fmla="*/ 752839 w 5160919"/>
                <a:gd name="connsiteY253" fmla="*/ 702046 h 2958927"/>
                <a:gd name="connsiteX254" fmla="*/ 651697 w 5160919"/>
                <a:gd name="connsiteY254" fmla="*/ 655787 h 2958927"/>
                <a:gd name="connsiteX255" fmla="*/ 633476 w 5160919"/>
                <a:gd name="connsiteY255" fmla="*/ 623362 h 2958927"/>
                <a:gd name="connsiteX256" fmla="*/ 633625 w 5160919"/>
                <a:gd name="connsiteY256" fmla="*/ 495002 h 2958927"/>
                <a:gd name="connsiteX257" fmla="*/ 576212 w 5160919"/>
                <a:gd name="connsiteY257" fmla="*/ 352435 h 2958927"/>
                <a:gd name="connsiteX258" fmla="*/ 613843 w 5160919"/>
                <a:gd name="connsiteY258" fmla="*/ 310566 h 2958927"/>
                <a:gd name="connsiteX259" fmla="*/ 595920 w 5160919"/>
                <a:gd name="connsiteY259" fmla="*/ 281413 h 2958927"/>
                <a:gd name="connsiteX260" fmla="*/ 607224 w 5160919"/>
                <a:gd name="connsiteY260" fmla="*/ 253153 h 2958927"/>
                <a:gd name="connsiteX261" fmla="*/ 509280 w 5160919"/>
                <a:gd name="connsiteY261" fmla="*/ 202359 h 2958927"/>
                <a:gd name="connsiteX262" fmla="*/ 518279 w 5160919"/>
                <a:gd name="connsiteY262" fmla="*/ 177742 h 2958927"/>
                <a:gd name="connsiteX263" fmla="*/ 487043 w 5160919"/>
                <a:gd name="connsiteY263" fmla="*/ 128733 h 2958927"/>
                <a:gd name="connsiteX264" fmla="*/ 548398 w 5160919"/>
                <a:gd name="connsiteY264" fmla="*/ 105455 h 2958927"/>
                <a:gd name="connsiteX265" fmla="*/ 609753 w 5160919"/>
                <a:gd name="connsiteY265" fmla="*/ 138104 h 2958927"/>
                <a:gd name="connsiteX266" fmla="*/ 672966 w 5160919"/>
                <a:gd name="connsiteY266" fmla="*/ 130146 h 2958927"/>
                <a:gd name="connsiteX267" fmla="*/ 700037 w 5160919"/>
                <a:gd name="connsiteY267" fmla="*/ 207192 h 2958927"/>
                <a:gd name="connsiteX268" fmla="*/ 751128 w 5160919"/>
                <a:gd name="connsiteY268" fmla="*/ 234560 h 2958927"/>
                <a:gd name="connsiteX269" fmla="*/ 818284 w 5160919"/>
                <a:gd name="connsiteY269" fmla="*/ 150672 h 2958927"/>
                <a:gd name="connsiteX270" fmla="*/ 858517 w 5160919"/>
                <a:gd name="connsiteY270" fmla="*/ 144722 h 2958927"/>
                <a:gd name="connsiteX271" fmla="*/ 858517 w 5160919"/>
                <a:gd name="connsiteY271" fmla="*/ 135798 h 2958927"/>
                <a:gd name="connsiteX272" fmla="*/ 895479 w 5160919"/>
                <a:gd name="connsiteY272" fmla="*/ 102035 h 2958927"/>
                <a:gd name="connsiteX273" fmla="*/ 944935 w 5160919"/>
                <a:gd name="connsiteY273" fmla="*/ 125089 h 2958927"/>
                <a:gd name="connsiteX274" fmla="*/ 1009338 w 5160919"/>
                <a:gd name="connsiteY274" fmla="*/ 109769 h 2958927"/>
                <a:gd name="connsiteX275" fmla="*/ 1014098 w 5160919"/>
                <a:gd name="connsiteY275" fmla="*/ 180197 h 2958927"/>
                <a:gd name="connsiteX276" fmla="*/ 1113083 w 5160919"/>
                <a:gd name="connsiteY276" fmla="*/ 183618 h 2958927"/>
                <a:gd name="connsiteX277" fmla="*/ 1134352 w 5160919"/>
                <a:gd name="connsiteY277" fmla="*/ 206152 h 2958927"/>
                <a:gd name="connsiteX278" fmla="*/ 1142310 w 5160919"/>
                <a:gd name="connsiteY278" fmla="*/ 208680 h 2958927"/>
                <a:gd name="connsiteX279" fmla="*/ 1210879 w 5160919"/>
                <a:gd name="connsiteY279" fmla="*/ 91474 h 2958927"/>
                <a:gd name="connsiteX280" fmla="*/ 1258475 w 5160919"/>
                <a:gd name="connsiteY280" fmla="*/ 69312 h 2958927"/>
                <a:gd name="connsiteX281" fmla="*/ 1264424 w 5160919"/>
                <a:gd name="connsiteY281" fmla="*/ 102406 h 2958927"/>
                <a:gd name="connsiteX282" fmla="*/ 1328828 w 5160919"/>
                <a:gd name="connsiteY282" fmla="*/ 71395 h 2958927"/>
                <a:gd name="connsiteX283" fmla="*/ 1321763 w 5160919"/>
                <a:gd name="connsiteY283" fmla="*/ 94226 h 2958927"/>
                <a:gd name="connsiteX284" fmla="*/ 1352700 w 5160919"/>
                <a:gd name="connsiteY284" fmla="*/ 147846 h 2958927"/>
                <a:gd name="connsiteX285" fmla="*/ 1404461 w 5160919"/>
                <a:gd name="connsiteY285" fmla="*/ 142566 h 2958927"/>
                <a:gd name="connsiteX286" fmla="*/ 1445290 w 5160919"/>
                <a:gd name="connsiteY286" fmla="*/ 162199 h 2958927"/>
                <a:gd name="connsiteX287" fmla="*/ 1504487 w 5160919"/>
                <a:gd name="connsiteY287" fmla="*/ 140335 h 2958927"/>
                <a:gd name="connsiteX288" fmla="*/ 1527914 w 5160919"/>
                <a:gd name="connsiteY288" fmla="*/ 182948 h 2958927"/>
                <a:gd name="connsiteX289" fmla="*/ 1519361 w 5160919"/>
                <a:gd name="connsiteY289" fmla="*/ 234486 h 2958927"/>
                <a:gd name="connsiteX290" fmla="*/ 1551043 w 5160919"/>
                <a:gd name="connsiteY290" fmla="*/ 277769 h 2958927"/>
                <a:gd name="connsiteX291" fmla="*/ 1612546 w 5160919"/>
                <a:gd name="connsiteY291" fmla="*/ 282529 h 2958927"/>
                <a:gd name="connsiteX292" fmla="*/ 1622214 w 5160919"/>
                <a:gd name="connsiteY292" fmla="*/ 282529 h 2958927"/>
                <a:gd name="connsiteX293" fmla="*/ 1751394 w 5160919"/>
                <a:gd name="connsiteY293" fmla="*/ 253822 h 2958927"/>
                <a:gd name="connsiteX294" fmla="*/ 1764110 w 5160919"/>
                <a:gd name="connsiteY294" fmla="*/ 270257 h 2958927"/>
                <a:gd name="connsiteX295" fmla="*/ 1801592 w 5160919"/>
                <a:gd name="connsiteY295" fmla="*/ 223331 h 2958927"/>
                <a:gd name="connsiteX296" fmla="*/ 1801592 w 5160919"/>
                <a:gd name="connsiteY296" fmla="*/ 228611 h 2958927"/>
                <a:gd name="connsiteX297" fmla="*/ 1822119 w 5160919"/>
                <a:gd name="connsiteY297" fmla="*/ 241402 h 2958927"/>
                <a:gd name="connsiteX298" fmla="*/ 1840219 w 5160919"/>
                <a:gd name="connsiteY298" fmla="*/ 243874 h 2958927"/>
                <a:gd name="connsiteX299" fmla="*/ 1840562 w 5160919"/>
                <a:gd name="connsiteY299" fmla="*/ 243783 h 2958927"/>
                <a:gd name="connsiteX300" fmla="*/ 1822044 w 5160919"/>
                <a:gd name="connsiteY300" fmla="*/ 241328 h 2958927"/>
                <a:gd name="connsiteX301" fmla="*/ 1901470 w 5160919"/>
                <a:gd name="connsiteY301" fmla="*/ 187039 h 2958927"/>
                <a:gd name="connsiteX302" fmla="*/ 1936870 w 5160919"/>
                <a:gd name="connsiteY302" fmla="*/ 241105 h 2958927"/>
                <a:gd name="connsiteX303" fmla="*/ 1977847 w 5160919"/>
                <a:gd name="connsiteY303" fmla="*/ 236494 h 2958927"/>
                <a:gd name="connsiteX304" fmla="*/ 2035260 w 5160919"/>
                <a:gd name="connsiteY304" fmla="*/ 281190 h 2958927"/>
                <a:gd name="connsiteX305" fmla="*/ 2056828 w 5160919"/>
                <a:gd name="connsiteY305" fmla="*/ 257243 h 2958927"/>
                <a:gd name="connsiteX306" fmla="*/ 2120934 w 5160919"/>
                <a:gd name="connsiteY306" fmla="*/ 257243 h 2958927"/>
                <a:gd name="connsiteX307" fmla="*/ 2132461 w 5160919"/>
                <a:gd name="connsiteY307" fmla="*/ 210316 h 2958927"/>
                <a:gd name="connsiteX308" fmla="*/ 2162729 w 5160919"/>
                <a:gd name="connsiteY308" fmla="*/ 218274 h 2958927"/>
                <a:gd name="connsiteX309" fmla="*/ 2147558 w 5160919"/>
                <a:gd name="connsiteY309" fmla="*/ 191649 h 2958927"/>
                <a:gd name="connsiteX310" fmla="*/ 2162580 w 5160919"/>
                <a:gd name="connsiteY310" fmla="*/ 177520 h 2958927"/>
                <a:gd name="connsiteX311" fmla="*/ 2186750 w 5160919"/>
                <a:gd name="connsiteY311" fmla="*/ 217158 h 2958927"/>
                <a:gd name="connsiteX312" fmla="*/ 2217837 w 5160919"/>
                <a:gd name="connsiteY312" fmla="*/ 217827 h 2958927"/>
                <a:gd name="connsiteX313" fmla="*/ 2217837 w 5160919"/>
                <a:gd name="connsiteY313" fmla="*/ 189344 h 2958927"/>
                <a:gd name="connsiteX314" fmla="*/ 2392306 w 5160919"/>
                <a:gd name="connsiteY314" fmla="*/ 128510 h 2958927"/>
                <a:gd name="connsiteX315" fmla="*/ 2391042 w 5160919"/>
                <a:gd name="connsiteY315" fmla="*/ 158332 h 2958927"/>
                <a:gd name="connsiteX316" fmla="*/ 2438341 w 5160919"/>
                <a:gd name="connsiteY316" fmla="*/ 191873 h 2958927"/>
                <a:gd name="connsiteX317" fmla="*/ 2439308 w 5160919"/>
                <a:gd name="connsiteY317" fmla="*/ 166066 h 2958927"/>
                <a:gd name="connsiteX318" fmla="*/ 2510182 w 5160919"/>
                <a:gd name="connsiteY318" fmla="*/ 147846 h 2958927"/>
                <a:gd name="connsiteX319" fmla="*/ 2540301 w 5160919"/>
                <a:gd name="connsiteY319" fmla="*/ 109323 h 2958927"/>
                <a:gd name="connsiteX320" fmla="*/ 2552721 w 5160919"/>
                <a:gd name="connsiteY320" fmla="*/ 161307 h 2958927"/>
                <a:gd name="connsiteX321" fmla="*/ 2596598 w 5160919"/>
                <a:gd name="connsiteY321" fmla="*/ 157886 h 2958927"/>
                <a:gd name="connsiteX322" fmla="*/ 2627238 w 5160919"/>
                <a:gd name="connsiteY322" fmla="*/ 128213 h 2958927"/>
                <a:gd name="connsiteX323" fmla="*/ 2601210 w 5160919"/>
                <a:gd name="connsiteY323" fmla="*/ 90136 h 2958927"/>
                <a:gd name="connsiteX324" fmla="*/ 2608721 w 5160919"/>
                <a:gd name="connsiteY324" fmla="*/ 29004 h 2958927"/>
                <a:gd name="connsiteX325" fmla="*/ 2681379 w 5160919"/>
                <a:gd name="connsiteY325" fmla="*/ 51389 h 2958927"/>
                <a:gd name="connsiteX326" fmla="*/ 2708375 w 5160919"/>
                <a:gd name="connsiteY326" fmla="*/ 36739 h 2958927"/>
                <a:gd name="connsiteX327" fmla="*/ 2714176 w 5160919"/>
                <a:gd name="connsiteY327" fmla="*/ 52282 h 2958927"/>
                <a:gd name="connsiteX328" fmla="*/ 2727935 w 5160919"/>
                <a:gd name="connsiteY328" fmla="*/ 22385 h 2958927"/>
                <a:gd name="connsiteX329" fmla="*/ 2779026 w 5160919"/>
                <a:gd name="connsiteY329" fmla="*/ 11899 h 2958927"/>
                <a:gd name="connsiteX330" fmla="*/ 2824465 w 5160919"/>
                <a:gd name="connsiteY330" fmla="*/ 30789 h 2958927"/>
                <a:gd name="connsiteX331" fmla="*/ 2855403 w 5160919"/>
                <a:gd name="connsiteY331" fmla="*/ 80095 h 2958927"/>
                <a:gd name="connsiteX332" fmla="*/ 2888199 w 5160919"/>
                <a:gd name="connsiteY332" fmla="*/ 82178 h 2958927"/>
                <a:gd name="connsiteX333" fmla="*/ 2888497 w 5160919"/>
                <a:gd name="connsiteY333" fmla="*/ 111331 h 2958927"/>
                <a:gd name="connsiteX334" fmla="*/ 2979822 w 5160919"/>
                <a:gd name="connsiteY334" fmla="*/ 98391 h 2958927"/>
                <a:gd name="connsiteX335" fmla="*/ 2990829 w 5160919"/>
                <a:gd name="connsiteY335" fmla="*/ 98391 h 2958927"/>
                <a:gd name="connsiteX336" fmla="*/ 2990680 w 5160919"/>
                <a:gd name="connsiteY336" fmla="*/ 141673 h 2958927"/>
                <a:gd name="connsiteX337" fmla="*/ 3017677 w 5160919"/>
                <a:gd name="connsiteY337" fmla="*/ 156770 h 2958927"/>
                <a:gd name="connsiteX338" fmla="*/ 3099854 w 5160919"/>
                <a:gd name="connsiteY338" fmla="*/ 95416 h 2958927"/>
                <a:gd name="connsiteX339" fmla="*/ 3154143 w 5160919"/>
                <a:gd name="connsiteY339" fmla="*/ 140558 h 2958927"/>
                <a:gd name="connsiteX340" fmla="*/ 3192442 w 5160919"/>
                <a:gd name="connsiteY340" fmla="*/ 164058 h 2958927"/>
                <a:gd name="connsiteX341" fmla="*/ 3188873 w 5160919"/>
                <a:gd name="connsiteY341" fmla="*/ 200053 h 2958927"/>
                <a:gd name="connsiteX342" fmla="*/ 3225760 w 5160919"/>
                <a:gd name="connsiteY342" fmla="*/ 239023 h 2958927"/>
                <a:gd name="connsiteX343" fmla="*/ 3270753 w 5160919"/>
                <a:gd name="connsiteY343" fmla="*/ 234486 h 2958927"/>
                <a:gd name="connsiteX344" fmla="*/ 3364607 w 5160919"/>
                <a:gd name="connsiteY344" fmla="*/ 264754 h 2958927"/>
                <a:gd name="connsiteX345" fmla="*/ 3386769 w 5160919"/>
                <a:gd name="connsiteY345" fmla="*/ 244749 h 2958927"/>
                <a:gd name="connsiteX346" fmla="*/ 3368251 w 5160919"/>
                <a:gd name="connsiteY346" fmla="*/ 221249 h 2958927"/>
                <a:gd name="connsiteX347" fmla="*/ 3377919 w 5160919"/>
                <a:gd name="connsiteY347" fmla="*/ 199830 h 2958927"/>
                <a:gd name="connsiteX348" fmla="*/ 3458386 w 5160919"/>
                <a:gd name="connsiteY348" fmla="*/ 214630 h 2958927"/>
                <a:gd name="connsiteX349" fmla="*/ 3470509 w 5160919"/>
                <a:gd name="connsiteY349" fmla="*/ 193211 h 2958927"/>
                <a:gd name="connsiteX350" fmla="*/ 3499438 w 5160919"/>
                <a:gd name="connsiteY350" fmla="*/ 219686 h 2958927"/>
                <a:gd name="connsiteX351" fmla="*/ 3525170 w 5160919"/>
                <a:gd name="connsiteY351" fmla="*/ 189790 h 2958927"/>
                <a:gd name="connsiteX352" fmla="*/ 3565850 w 5160919"/>
                <a:gd name="connsiteY352" fmla="*/ 217381 h 2958927"/>
                <a:gd name="connsiteX353" fmla="*/ 3630254 w 5160919"/>
                <a:gd name="connsiteY353" fmla="*/ 150152 h 2958927"/>
                <a:gd name="connsiteX354" fmla="*/ 3685213 w 5160919"/>
                <a:gd name="connsiteY354" fmla="*/ 145838 h 2958927"/>
                <a:gd name="connsiteX355" fmla="*/ 3729759 w 5160919"/>
                <a:gd name="connsiteY355" fmla="*/ 211878 h 2958927"/>
                <a:gd name="connsiteX356" fmla="*/ 3772150 w 5160919"/>
                <a:gd name="connsiteY356" fmla="*/ 209647 h 2958927"/>
                <a:gd name="connsiteX357" fmla="*/ 3792378 w 5160919"/>
                <a:gd name="connsiteY357" fmla="*/ 167480 h 2958927"/>
                <a:gd name="connsiteX358" fmla="*/ 3814838 w 5160919"/>
                <a:gd name="connsiteY358" fmla="*/ 200945 h 2958927"/>
                <a:gd name="connsiteX359" fmla="*/ 3882811 w 5160919"/>
                <a:gd name="connsiteY359" fmla="*/ 159522 h 2958927"/>
                <a:gd name="connsiteX360" fmla="*/ 3886455 w 5160919"/>
                <a:gd name="connsiteY360" fmla="*/ 121147 h 2958927"/>
                <a:gd name="connsiteX361" fmla="*/ 3894635 w 5160919"/>
                <a:gd name="connsiteY361" fmla="*/ 125312 h 2958927"/>
                <a:gd name="connsiteX362" fmla="*/ 4006487 w 5160919"/>
                <a:gd name="connsiteY362" fmla="*/ 83517 h 2958927"/>
                <a:gd name="connsiteX363" fmla="*/ 4069403 w 5160919"/>
                <a:gd name="connsiteY363" fmla="*/ 14130 h 2958927"/>
                <a:gd name="connsiteX364" fmla="*/ 4115884 w 5160919"/>
                <a:gd name="connsiteY364" fmla="*/ 17328 h 295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Lst>
              <a:rect l="l" t="t" r="r" b="b"/>
              <a:pathLst>
                <a:path w="5160919" h="2958927">
                  <a:moveTo>
                    <a:pt x="231511" y="3049"/>
                  </a:moveTo>
                  <a:lnTo>
                    <a:pt x="252334" y="20377"/>
                  </a:lnTo>
                  <a:lnTo>
                    <a:pt x="243336" y="66263"/>
                  </a:lnTo>
                  <a:lnTo>
                    <a:pt x="273604" y="72659"/>
                  </a:lnTo>
                  <a:lnTo>
                    <a:pt x="258433" y="88648"/>
                  </a:lnTo>
                  <a:lnTo>
                    <a:pt x="197375" y="139294"/>
                  </a:lnTo>
                  <a:lnTo>
                    <a:pt x="143384" y="154539"/>
                  </a:lnTo>
                  <a:lnTo>
                    <a:pt x="152531" y="184659"/>
                  </a:lnTo>
                  <a:lnTo>
                    <a:pt x="100176" y="271671"/>
                  </a:lnTo>
                  <a:lnTo>
                    <a:pt x="31681" y="239915"/>
                  </a:lnTo>
                  <a:lnTo>
                    <a:pt x="41795" y="226678"/>
                  </a:lnTo>
                  <a:lnTo>
                    <a:pt x="0" y="175362"/>
                  </a:lnTo>
                  <a:lnTo>
                    <a:pt x="15171" y="162794"/>
                  </a:lnTo>
                  <a:lnTo>
                    <a:pt x="1413" y="140707"/>
                  </a:lnTo>
                  <a:lnTo>
                    <a:pt x="40011" y="118322"/>
                  </a:lnTo>
                  <a:lnTo>
                    <a:pt x="52728" y="130890"/>
                  </a:lnTo>
                  <a:lnTo>
                    <a:pt x="53174" y="114455"/>
                  </a:lnTo>
                  <a:lnTo>
                    <a:pt x="78236" y="134311"/>
                  </a:lnTo>
                  <a:lnTo>
                    <a:pt x="116537" y="124940"/>
                  </a:lnTo>
                  <a:lnTo>
                    <a:pt x="115644" y="107613"/>
                  </a:lnTo>
                  <a:lnTo>
                    <a:pt x="173652" y="86863"/>
                  </a:lnTo>
                  <a:lnTo>
                    <a:pt x="139368" y="41647"/>
                  </a:lnTo>
                  <a:close/>
                  <a:moveTo>
                    <a:pt x="4119156" y="0"/>
                  </a:moveTo>
                  <a:lnTo>
                    <a:pt x="4127263" y="223"/>
                  </a:lnTo>
                  <a:lnTo>
                    <a:pt x="4138864" y="67304"/>
                  </a:lnTo>
                  <a:lnTo>
                    <a:pt x="4112240" y="122561"/>
                  </a:lnTo>
                  <a:lnTo>
                    <a:pt x="4158126" y="146954"/>
                  </a:lnTo>
                  <a:lnTo>
                    <a:pt x="4165191" y="147846"/>
                  </a:lnTo>
                  <a:lnTo>
                    <a:pt x="4185047" y="129402"/>
                  </a:lnTo>
                  <a:lnTo>
                    <a:pt x="4203417" y="143086"/>
                  </a:lnTo>
                  <a:lnTo>
                    <a:pt x="4205425" y="149482"/>
                  </a:lnTo>
                  <a:lnTo>
                    <a:pt x="4260830" y="149482"/>
                  </a:lnTo>
                  <a:lnTo>
                    <a:pt x="4313037" y="224446"/>
                  </a:lnTo>
                  <a:lnTo>
                    <a:pt x="4370449" y="217381"/>
                  </a:lnTo>
                  <a:lnTo>
                    <a:pt x="4401834" y="233817"/>
                  </a:lnTo>
                  <a:lnTo>
                    <a:pt x="4442365" y="175883"/>
                  </a:lnTo>
                  <a:lnTo>
                    <a:pt x="4415889" y="128213"/>
                  </a:lnTo>
                  <a:lnTo>
                    <a:pt x="4451810" y="138475"/>
                  </a:lnTo>
                  <a:lnTo>
                    <a:pt x="4516139" y="111628"/>
                  </a:lnTo>
                  <a:lnTo>
                    <a:pt x="4544102" y="132824"/>
                  </a:lnTo>
                  <a:lnTo>
                    <a:pt x="4601515" y="128956"/>
                  </a:lnTo>
                  <a:lnTo>
                    <a:pt x="4632750" y="154019"/>
                  </a:lnTo>
                  <a:lnTo>
                    <a:pt x="4629849" y="212399"/>
                  </a:lnTo>
                  <a:lnTo>
                    <a:pt x="4638699" y="190683"/>
                  </a:lnTo>
                  <a:lnTo>
                    <a:pt x="4741551" y="204367"/>
                  </a:lnTo>
                  <a:lnTo>
                    <a:pt x="4837637" y="366268"/>
                  </a:lnTo>
                  <a:lnTo>
                    <a:pt x="4817185" y="385158"/>
                  </a:lnTo>
                  <a:lnTo>
                    <a:pt x="4838751" y="409551"/>
                  </a:lnTo>
                  <a:lnTo>
                    <a:pt x="4828935" y="422938"/>
                  </a:lnTo>
                  <a:lnTo>
                    <a:pt x="4858757" y="407915"/>
                  </a:lnTo>
                  <a:lnTo>
                    <a:pt x="4961461" y="422715"/>
                  </a:lnTo>
                  <a:lnTo>
                    <a:pt x="4924722" y="507719"/>
                  </a:lnTo>
                  <a:lnTo>
                    <a:pt x="4898396" y="505265"/>
                  </a:lnTo>
                  <a:lnTo>
                    <a:pt x="4827225" y="579336"/>
                  </a:lnTo>
                  <a:lnTo>
                    <a:pt x="4830497" y="614066"/>
                  </a:lnTo>
                  <a:lnTo>
                    <a:pt x="4856080" y="625817"/>
                  </a:lnTo>
                  <a:lnTo>
                    <a:pt x="4845148" y="649243"/>
                  </a:lnTo>
                  <a:lnTo>
                    <a:pt x="4873185" y="662183"/>
                  </a:lnTo>
                  <a:lnTo>
                    <a:pt x="4899363" y="720265"/>
                  </a:lnTo>
                  <a:lnTo>
                    <a:pt x="4963172" y="697806"/>
                  </a:lnTo>
                  <a:lnTo>
                    <a:pt x="5079336" y="735213"/>
                  </a:lnTo>
                  <a:lnTo>
                    <a:pt x="5064611" y="795305"/>
                  </a:lnTo>
                  <a:lnTo>
                    <a:pt x="5109976" y="813152"/>
                  </a:lnTo>
                  <a:lnTo>
                    <a:pt x="5116372" y="854874"/>
                  </a:lnTo>
                  <a:lnTo>
                    <a:pt x="5065429" y="982342"/>
                  </a:lnTo>
                  <a:lnTo>
                    <a:pt x="5160919" y="1083634"/>
                  </a:lnTo>
                  <a:lnTo>
                    <a:pt x="5156606" y="1112563"/>
                  </a:lnTo>
                  <a:lnTo>
                    <a:pt x="5095846" y="1130858"/>
                  </a:lnTo>
                  <a:lnTo>
                    <a:pt x="5094061" y="1154136"/>
                  </a:lnTo>
                  <a:lnTo>
                    <a:pt x="5052265" y="1111894"/>
                  </a:lnTo>
                  <a:lnTo>
                    <a:pt x="5015973" y="1120447"/>
                  </a:lnTo>
                  <a:lnTo>
                    <a:pt x="4976632" y="1236983"/>
                  </a:lnTo>
                  <a:lnTo>
                    <a:pt x="4883001" y="1259293"/>
                  </a:lnTo>
                  <a:lnTo>
                    <a:pt x="4856675" y="1303320"/>
                  </a:lnTo>
                  <a:lnTo>
                    <a:pt x="4826927" y="1308526"/>
                  </a:lnTo>
                  <a:lnTo>
                    <a:pt x="4813169" y="1340951"/>
                  </a:lnTo>
                  <a:lnTo>
                    <a:pt x="4847899" y="1426847"/>
                  </a:lnTo>
                  <a:lnTo>
                    <a:pt x="4783198" y="1443283"/>
                  </a:lnTo>
                  <a:lnTo>
                    <a:pt x="4764382" y="1492143"/>
                  </a:lnTo>
                  <a:lnTo>
                    <a:pt x="4794651" y="1518470"/>
                  </a:lnTo>
                  <a:lnTo>
                    <a:pt x="4773827" y="1546210"/>
                  </a:lnTo>
                  <a:lnTo>
                    <a:pt x="4735006" y="1532674"/>
                  </a:lnTo>
                  <a:lnTo>
                    <a:pt x="4753227" y="1503448"/>
                  </a:lnTo>
                  <a:lnTo>
                    <a:pt x="4736197" y="1464255"/>
                  </a:lnTo>
                  <a:lnTo>
                    <a:pt x="4689716" y="1453174"/>
                  </a:lnTo>
                  <a:lnTo>
                    <a:pt x="4687559" y="1487012"/>
                  </a:lnTo>
                  <a:lnTo>
                    <a:pt x="4660266" y="1493705"/>
                  </a:lnTo>
                  <a:lnTo>
                    <a:pt x="4617132" y="1469609"/>
                  </a:lnTo>
                  <a:lnTo>
                    <a:pt x="4607612" y="1425733"/>
                  </a:lnTo>
                  <a:lnTo>
                    <a:pt x="4523651" y="1448935"/>
                  </a:lnTo>
                  <a:lnTo>
                    <a:pt x="4515471" y="1541897"/>
                  </a:lnTo>
                  <a:lnTo>
                    <a:pt x="4423253" y="1585998"/>
                  </a:lnTo>
                  <a:lnTo>
                    <a:pt x="4409420" y="1662673"/>
                  </a:lnTo>
                  <a:lnTo>
                    <a:pt x="4361527" y="1704915"/>
                  </a:lnTo>
                  <a:lnTo>
                    <a:pt x="4383466" y="1732580"/>
                  </a:lnTo>
                  <a:lnTo>
                    <a:pt x="4369335" y="1772813"/>
                  </a:lnTo>
                  <a:lnTo>
                    <a:pt x="4310435" y="1809403"/>
                  </a:lnTo>
                  <a:lnTo>
                    <a:pt x="4335646" y="1880723"/>
                  </a:lnTo>
                  <a:lnTo>
                    <a:pt x="4291917" y="1920213"/>
                  </a:lnTo>
                  <a:lnTo>
                    <a:pt x="4247222" y="1925865"/>
                  </a:lnTo>
                  <a:lnTo>
                    <a:pt x="4228406" y="2025594"/>
                  </a:lnTo>
                  <a:lnTo>
                    <a:pt x="4188767" y="2064117"/>
                  </a:lnTo>
                  <a:lnTo>
                    <a:pt x="4259269" y="2109780"/>
                  </a:lnTo>
                  <a:lnTo>
                    <a:pt x="4245511" y="2135735"/>
                  </a:lnTo>
                  <a:lnTo>
                    <a:pt x="4217399" y="2124357"/>
                  </a:lnTo>
                  <a:lnTo>
                    <a:pt x="4225059" y="2159012"/>
                  </a:lnTo>
                  <a:lnTo>
                    <a:pt x="4205426" y="2166896"/>
                  </a:lnTo>
                  <a:lnTo>
                    <a:pt x="4221787" y="2180728"/>
                  </a:lnTo>
                  <a:lnTo>
                    <a:pt x="4196130" y="2205568"/>
                  </a:lnTo>
                  <a:lnTo>
                    <a:pt x="4216135" y="2306635"/>
                  </a:lnTo>
                  <a:lnTo>
                    <a:pt x="4265144" y="2297042"/>
                  </a:lnTo>
                  <a:lnTo>
                    <a:pt x="4325458" y="2404431"/>
                  </a:lnTo>
                  <a:lnTo>
                    <a:pt x="4319732" y="2459613"/>
                  </a:lnTo>
                  <a:lnTo>
                    <a:pt x="4375136" y="2452474"/>
                  </a:lnTo>
                  <a:lnTo>
                    <a:pt x="4404884" y="2489732"/>
                  </a:lnTo>
                  <a:lnTo>
                    <a:pt x="4375136" y="2562168"/>
                  </a:lnTo>
                  <a:lnTo>
                    <a:pt x="4440804" y="2590503"/>
                  </a:lnTo>
                  <a:lnTo>
                    <a:pt x="4434259" y="2649775"/>
                  </a:lnTo>
                  <a:lnTo>
                    <a:pt x="4406669" y="2654460"/>
                  </a:lnTo>
                  <a:lnTo>
                    <a:pt x="4388820" y="2714327"/>
                  </a:lnTo>
                  <a:lnTo>
                    <a:pt x="4350967" y="2742141"/>
                  </a:lnTo>
                  <a:lnTo>
                    <a:pt x="4356618" y="2761552"/>
                  </a:lnTo>
                  <a:lnTo>
                    <a:pt x="4382796" y="2760213"/>
                  </a:lnTo>
                  <a:lnTo>
                    <a:pt x="4382945" y="2790630"/>
                  </a:lnTo>
                  <a:lnTo>
                    <a:pt x="4340406" y="2836888"/>
                  </a:lnTo>
                  <a:lnTo>
                    <a:pt x="4304932" y="2854067"/>
                  </a:lnTo>
                  <a:lnTo>
                    <a:pt x="4222456" y="2817105"/>
                  </a:lnTo>
                  <a:lnTo>
                    <a:pt x="4203121" y="2867825"/>
                  </a:lnTo>
                  <a:lnTo>
                    <a:pt x="4063901" y="2840012"/>
                  </a:lnTo>
                  <a:lnTo>
                    <a:pt x="4014595" y="2890731"/>
                  </a:lnTo>
                  <a:lnTo>
                    <a:pt x="4008348" y="2938030"/>
                  </a:lnTo>
                  <a:lnTo>
                    <a:pt x="3980310" y="2903820"/>
                  </a:lnTo>
                  <a:lnTo>
                    <a:pt x="3929070" y="2887607"/>
                  </a:lnTo>
                  <a:lnTo>
                    <a:pt x="3907280" y="2916909"/>
                  </a:lnTo>
                  <a:lnTo>
                    <a:pt x="3826069" y="2934460"/>
                  </a:lnTo>
                  <a:lnTo>
                    <a:pt x="3807700" y="2958927"/>
                  </a:lnTo>
                  <a:lnTo>
                    <a:pt x="3775349" y="2913190"/>
                  </a:lnTo>
                  <a:lnTo>
                    <a:pt x="3799891" y="2892962"/>
                  </a:lnTo>
                  <a:lnTo>
                    <a:pt x="3798032" y="2866040"/>
                  </a:lnTo>
                  <a:lnTo>
                    <a:pt x="3763896" y="2837334"/>
                  </a:lnTo>
                  <a:lnTo>
                    <a:pt x="3782712" y="2803794"/>
                  </a:lnTo>
                  <a:lnTo>
                    <a:pt x="3758244" y="2797770"/>
                  </a:lnTo>
                  <a:lnTo>
                    <a:pt x="3745230" y="2740803"/>
                  </a:lnTo>
                  <a:lnTo>
                    <a:pt x="3628767" y="2663086"/>
                  </a:lnTo>
                  <a:lnTo>
                    <a:pt x="3614042" y="2694099"/>
                  </a:lnTo>
                  <a:lnTo>
                    <a:pt x="3578122" y="2706964"/>
                  </a:lnTo>
                  <a:lnTo>
                    <a:pt x="3566967" y="2666210"/>
                  </a:lnTo>
                  <a:lnTo>
                    <a:pt x="3603482" y="2611624"/>
                  </a:lnTo>
                  <a:lnTo>
                    <a:pt x="3523164" y="2525801"/>
                  </a:lnTo>
                  <a:lnTo>
                    <a:pt x="3509703" y="2516431"/>
                  </a:lnTo>
                  <a:lnTo>
                    <a:pt x="3475270" y="2541865"/>
                  </a:lnTo>
                  <a:lnTo>
                    <a:pt x="3421054" y="2518662"/>
                  </a:lnTo>
                  <a:lnTo>
                    <a:pt x="3364311" y="2524016"/>
                  </a:lnTo>
                  <a:lnTo>
                    <a:pt x="3358362" y="2474114"/>
                  </a:lnTo>
                  <a:lnTo>
                    <a:pt x="3307939" y="2479246"/>
                  </a:lnTo>
                  <a:lnTo>
                    <a:pt x="3259897" y="2368957"/>
                  </a:lnTo>
                  <a:lnTo>
                    <a:pt x="3216465" y="2371634"/>
                  </a:lnTo>
                  <a:lnTo>
                    <a:pt x="3135329" y="2325376"/>
                  </a:lnTo>
                  <a:lnTo>
                    <a:pt x="3116959" y="2285589"/>
                  </a:lnTo>
                  <a:lnTo>
                    <a:pt x="3108767" y="2284880"/>
                  </a:lnTo>
                  <a:lnTo>
                    <a:pt x="3073570" y="2284880"/>
                  </a:lnTo>
                  <a:lnTo>
                    <a:pt x="3020724" y="2314444"/>
                  </a:lnTo>
                  <a:lnTo>
                    <a:pt x="2908501" y="2301057"/>
                  </a:lnTo>
                  <a:lnTo>
                    <a:pt x="2942190" y="2241785"/>
                  </a:lnTo>
                  <a:lnTo>
                    <a:pt x="2902105" y="2136404"/>
                  </a:lnTo>
                  <a:lnTo>
                    <a:pt x="2921812" y="2135735"/>
                  </a:lnTo>
                  <a:lnTo>
                    <a:pt x="2961600" y="2040616"/>
                  </a:lnTo>
                  <a:lnTo>
                    <a:pt x="2902402" y="1953901"/>
                  </a:lnTo>
                  <a:lnTo>
                    <a:pt x="2820820" y="1931666"/>
                  </a:lnTo>
                  <a:lnTo>
                    <a:pt x="2818811" y="1907867"/>
                  </a:lnTo>
                  <a:lnTo>
                    <a:pt x="2823571" y="1877153"/>
                  </a:lnTo>
                  <a:lnTo>
                    <a:pt x="2860161" y="1850678"/>
                  </a:lnTo>
                  <a:lnTo>
                    <a:pt x="2862317" y="1780175"/>
                  </a:lnTo>
                  <a:lnTo>
                    <a:pt x="2893404" y="1752361"/>
                  </a:lnTo>
                  <a:lnTo>
                    <a:pt x="2862912" y="1691899"/>
                  </a:lnTo>
                  <a:lnTo>
                    <a:pt x="2888942" y="1686991"/>
                  </a:lnTo>
                  <a:lnTo>
                    <a:pt x="2907757" y="1609647"/>
                  </a:lnTo>
                  <a:lnTo>
                    <a:pt x="2938025" y="1640213"/>
                  </a:lnTo>
                  <a:lnTo>
                    <a:pt x="2931778" y="1568892"/>
                  </a:lnTo>
                  <a:lnTo>
                    <a:pt x="2973128" y="1530667"/>
                  </a:lnTo>
                  <a:lnTo>
                    <a:pt x="2944941" y="1494151"/>
                  </a:lnTo>
                  <a:lnTo>
                    <a:pt x="2885298" y="1491251"/>
                  </a:lnTo>
                  <a:lnTo>
                    <a:pt x="2872581" y="1459272"/>
                  </a:lnTo>
                  <a:lnTo>
                    <a:pt x="2780289" y="1530890"/>
                  </a:lnTo>
                  <a:lnTo>
                    <a:pt x="2762068" y="1586890"/>
                  </a:lnTo>
                  <a:lnTo>
                    <a:pt x="2680039" y="1646757"/>
                  </a:lnTo>
                  <a:lnTo>
                    <a:pt x="2660406" y="1688330"/>
                  </a:lnTo>
                  <a:lnTo>
                    <a:pt x="2688591" y="1722911"/>
                  </a:lnTo>
                  <a:lnTo>
                    <a:pt x="2666206" y="1779729"/>
                  </a:lnTo>
                  <a:lnTo>
                    <a:pt x="2678774" y="1847107"/>
                  </a:lnTo>
                  <a:lnTo>
                    <a:pt x="2541935" y="1866816"/>
                  </a:lnTo>
                  <a:lnTo>
                    <a:pt x="2459906" y="1906083"/>
                  </a:lnTo>
                  <a:lnTo>
                    <a:pt x="2435885" y="1947803"/>
                  </a:lnTo>
                  <a:lnTo>
                    <a:pt x="2304683" y="1967680"/>
                  </a:lnTo>
                  <a:lnTo>
                    <a:pt x="2304551" y="1967958"/>
                  </a:lnTo>
                  <a:lnTo>
                    <a:pt x="2186081" y="1942375"/>
                  </a:lnTo>
                  <a:lnTo>
                    <a:pt x="2125619" y="1906306"/>
                  </a:lnTo>
                  <a:lnTo>
                    <a:pt x="1960520" y="1935682"/>
                  </a:lnTo>
                  <a:lnTo>
                    <a:pt x="1956355" y="1904075"/>
                  </a:lnTo>
                  <a:lnTo>
                    <a:pt x="1884440" y="1884813"/>
                  </a:lnTo>
                  <a:lnTo>
                    <a:pt x="1913518" y="1836325"/>
                  </a:lnTo>
                  <a:lnTo>
                    <a:pt x="1875887" y="1794826"/>
                  </a:lnTo>
                  <a:lnTo>
                    <a:pt x="1910618" y="1730349"/>
                  </a:lnTo>
                  <a:lnTo>
                    <a:pt x="1958511" y="1727671"/>
                  </a:lnTo>
                  <a:lnTo>
                    <a:pt x="2012057" y="1682975"/>
                  </a:lnTo>
                  <a:lnTo>
                    <a:pt x="1964312" y="1601764"/>
                  </a:lnTo>
                  <a:lnTo>
                    <a:pt x="1968328" y="1539666"/>
                  </a:lnTo>
                  <a:lnTo>
                    <a:pt x="1900801" y="1538550"/>
                  </a:lnTo>
                  <a:lnTo>
                    <a:pt x="1902512" y="1554317"/>
                  </a:lnTo>
                  <a:lnTo>
                    <a:pt x="1864434" y="1538104"/>
                  </a:lnTo>
                  <a:lnTo>
                    <a:pt x="1902883" y="1471469"/>
                  </a:lnTo>
                  <a:lnTo>
                    <a:pt x="1896636" y="1359246"/>
                  </a:lnTo>
                  <a:lnTo>
                    <a:pt x="1928615" y="1351809"/>
                  </a:lnTo>
                  <a:lnTo>
                    <a:pt x="1998522" y="1269260"/>
                  </a:lnTo>
                  <a:lnTo>
                    <a:pt x="1980153" y="1225679"/>
                  </a:lnTo>
                  <a:lnTo>
                    <a:pt x="1935903" y="1218242"/>
                  </a:lnTo>
                  <a:lnTo>
                    <a:pt x="1913369" y="1187081"/>
                  </a:lnTo>
                  <a:lnTo>
                    <a:pt x="1895297" y="1219134"/>
                  </a:lnTo>
                  <a:lnTo>
                    <a:pt x="1920434" y="1256840"/>
                  </a:lnTo>
                  <a:lnTo>
                    <a:pt x="1877598" y="1257509"/>
                  </a:lnTo>
                  <a:lnTo>
                    <a:pt x="1847627" y="1154805"/>
                  </a:lnTo>
                  <a:lnTo>
                    <a:pt x="1817508" y="1131305"/>
                  </a:lnTo>
                  <a:lnTo>
                    <a:pt x="1788876" y="1138072"/>
                  </a:lnTo>
                  <a:lnTo>
                    <a:pt x="1713912" y="1029344"/>
                  </a:lnTo>
                  <a:lnTo>
                    <a:pt x="1659548" y="1066231"/>
                  </a:lnTo>
                  <a:lnTo>
                    <a:pt x="1640137" y="1054035"/>
                  </a:lnTo>
                  <a:lnTo>
                    <a:pt x="1632626" y="1069429"/>
                  </a:lnTo>
                  <a:lnTo>
                    <a:pt x="1631436" y="1053142"/>
                  </a:lnTo>
                  <a:lnTo>
                    <a:pt x="1536541" y="1101705"/>
                  </a:lnTo>
                  <a:lnTo>
                    <a:pt x="1461428" y="1044962"/>
                  </a:lnTo>
                  <a:lnTo>
                    <a:pt x="1426698" y="1043846"/>
                  </a:lnTo>
                  <a:lnTo>
                    <a:pt x="1409593" y="1064001"/>
                  </a:lnTo>
                  <a:lnTo>
                    <a:pt x="1399925" y="1040053"/>
                  </a:lnTo>
                  <a:lnTo>
                    <a:pt x="1312838" y="1047044"/>
                  </a:lnTo>
                  <a:lnTo>
                    <a:pt x="1292907" y="1064893"/>
                  </a:lnTo>
                  <a:lnTo>
                    <a:pt x="1286809" y="1132718"/>
                  </a:lnTo>
                  <a:lnTo>
                    <a:pt x="1256838" y="1116207"/>
                  </a:lnTo>
                  <a:lnTo>
                    <a:pt x="1269556" y="1147592"/>
                  </a:lnTo>
                  <a:lnTo>
                    <a:pt x="1255500" y="1151236"/>
                  </a:lnTo>
                  <a:lnTo>
                    <a:pt x="1205598" y="1084377"/>
                  </a:lnTo>
                  <a:lnTo>
                    <a:pt x="1183436" y="1005472"/>
                  </a:lnTo>
                  <a:lnTo>
                    <a:pt x="1207457" y="930136"/>
                  </a:lnTo>
                  <a:lnTo>
                    <a:pt x="1185742" y="809211"/>
                  </a:lnTo>
                  <a:lnTo>
                    <a:pt x="1110406" y="719894"/>
                  </a:lnTo>
                  <a:lnTo>
                    <a:pt x="1073816" y="732388"/>
                  </a:lnTo>
                  <a:lnTo>
                    <a:pt x="1052695" y="709928"/>
                  </a:lnTo>
                  <a:lnTo>
                    <a:pt x="954157" y="739899"/>
                  </a:lnTo>
                  <a:lnTo>
                    <a:pt x="947537" y="714019"/>
                  </a:lnTo>
                  <a:lnTo>
                    <a:pt x="980557" y="657498"/>
                  </a:lnTo>
                  <a:lnTo>
                    <a:pt x="916749" y="635708"/>
                  </a:lnTo>
                  <a:lnTo>
                    <a:pt x="877110" y="696319"/>
                  </a:lnTo>
                  <a:lnTo>
                    <a:pt x="862236" y="687469"/>
                  </a:lnTo>
                  <a:lnTo>
                    <a:pt x="773960" y="731049"/>
                  </a:lnTo>
                  <a:lnTo>
                    <a:pt x="752839" y="702046"/>
                  </a:lnTo>
                  <a:lnTo>
                    <a:pt x="651697" y="655787"/>
                  </a:lnTo>
                  <a:lnTo>
                    <a:pt x="633476" y="623362"/>
                  </a:lnTo>
                  <a:lnTo>
                    <a:pt x="633625" y="495002"/>
                  </a:lnTo>
                  <a:lnTo>
                    <a:pt x="576212" y="352435"/>
                  </a:lnTo>
                  <a:lnTo>
                    <a:pt x="613843" y="310566"/>
                  </a:lnTo>
                  <a:lnTo>
                    <a:pt x="595920" y="281413"/>
                  </a:lnTo>
                  <a:lnTo>
                    <a:pt x="607224" y="253153"/>
                  </a:lnTo>
                  <a:lnTo>
                    <a:pt x="509280" y="202359"/>
                  </a:lnTo>
                  <a:lnTo>
                    <a:pt x="518279" y="177742"/>
                  </a:lnTo>
                  <a:lnTo>
                    <a:pt x="487043" y="128733"/>
                  </a:lnTo>
                  <a:lnTo>
                    <a:pt x="548398" y="105455"/>
                  </a:lnTo>
                  <a:lnTo>
                    <a:pt x="609753" y="138104"/>
                  </a:lnTo>
                  <a:lnTo>
                    <a:pt x="672966" y="130146"/>
                  </a:lnTo>
                  <a:lnTo>
                    <a:pt x="700037" y="207192"/>
                  </a:lnTo>
                  <a:lnTo>
                    <a:pt x="751128" y="234560"/>
                  </a:lnTo>
                  <a:lnTo>
                    <a:pt x="818284" y="150672"/>
                  </a:lnTo>
                  <a:lnTo>
                    <a:pt x="858517" y="144722"/>
                  </a:lnTo>
                  <a:lnTo>
                    <a:pt x="858517" y="135798"/>
                  </a:lnTo>
                  <a:lnTo>
                    <a:pt x="895479" y="102035"/>
                  </a:lnTo>
                  <a:lnTo>
                    <a:pt x="944935" y="125089"/>
                  </a:lnTo>
                  <a:lnTo>
                    <a:pt x="1009338" y="109769"/>
                  </a:lnTo>
                  <a:lnTo>
                    <a:pt x="1014098" y="180197"/>
                  </a:lnTo>
                  <a:lnTo>
                    <a:pt x="1113083" y="183618"/>
                  </a:lnTo>
                  <a:lnTo>
                    <a:pt x="1134352" y="206152"/>
                  </a:lnTo>
                  <a:lnTo>
                    <a:pt x="1142310" y="208680"/>
                  </a:lnTo>
                  <a:lnTo>
                    <a:pt x="1210879" y="91474"/>
                  </a:lnTo>
                  <a:lnTo>
                    <a:pt x="1258475" y="69312"/>
                  </a:lnTo>
                  <a:lnTo>
                    <a:pt x="1264424" y="102406"/>
                  </a:lnTo>
                  <a:lnTo>
                    <a:pt x="1328828" y="71395"/>
                  </a:lnTo>
                  <a:lnTo>
                    <a:pt x="1321763" y="94226"/>
                  </a:lnTo>
                  <a:lnTo>
                    <a:pt x="1352700" y="147846"/>
                  </a:lnTo>
                  <a:lnTo>
                    <a:pt x="1404461" y="142566"/>
                  </a:lnTo>
                  <a:lnTo>
                    <a:pt x="1445290" y="162199"/>
                  </a:lnTo>
                  <a:lnTo>
                    <a:pt x="1504487" y="140335"/>
                  </a:lnTo>
                  <a:lnTo>
                    <a:pt x="1527914" y="182948"/>
                  </a:lnTo>
                  <a:lnTo>
                    <a:pt x="1519361" y="234486"/>
                  </a:lnTo>
                  <a:lnTo>
                    <a:pt x="1551043" y="277769"/>
                  </a:lnTo>
                  <a:lnTo>
                    <a:pt x="1612546" y="282529"/>
                  </a:lnTo>
                  <a:lnTo>
                    <a:pt x="1622214" y="282529"/>
                  </a:lnTo>
                  <a:lnTo>
                    <a:pt x="1751394" y="253822"/>
                  </a:lnTo>
                  <a:lnTo>
                    <a:pt x="1764110" y="270257"/>
                  </a:lnTo>
                  <a:lnTo>
                    <a:pt x="1801592" y="223331"/>
                  </a:lnTo>
                  <a:lnTo>
                    <a:pt x="1801592" y="228611"/>
                  </a:lnTo>
                  <a:lnTo>
                    <a:pt x="1822119" y="241402"/>
                  </a:lnTo>
                  <a:lnTo>
                    <a:pt x="1840219" y="243874"/>
                  </a:lnTo>
                  <a:lnTo>
                    <a:pt x="1840562" y="243783"/>
                  </a:lnTo>
                  <a:lnTo>
                    <a:pt x="1822044" y="241328"/>
                  </a:lnTo>
                  <a:lnTo>
                    <a:pt x="1901470" y="187039"/>
                  </a:lnTo>
                  <a:lnTo>
                    <a:pt x="1936870" y="241105"/>
                  </a:lnTo>
                  <a:lnTo>
                    <a:pt x="1977847" y="236494"/>
                  </a:lnTo>
                  <a:lnTo>
                    <a:pt x="2035260" y="281190"/>
                  </a:lnTo>
                  <a:lnTo>
                    <a:pt x="2056828" y="257243"/>
                  </a:lnTo>
                  <a:lnTo>
                    <a:pt x="2120934" y="257243"/>
                  </a:lnTo>
                  <a:lnTo>
                    <a:pt x="2132461" y="210316"/>
                  </a:lnTo>
                  <a:lnTo>
                    <a:pt x="2162729" y="218274"/>
                  </a:lnTo>
                  <a:lnTo>
                    <a:pt x="2147558" y="191649"/>
                  </a:lnTo>
                  <a:lnTo>
                    <a:pt x="2162580" y="177520"/>
                  </a:lnTo>
                  <a:lnTo>
                    <a:pt x="2186750" y="217158"/>
                  </a:lnTo>
                  <a:lnTo>
                    <a:pt x="2217837" y="217827"/>
                  </a:lnTo>
                  <a:lnTo>
                    <a:pt x="2217837" y="189344"/>
                  </a:lnTo>
                  <a:lnTo>
                    <a:pt x="2392306" y="128510"/>
                  </a:lnTo>
                  <a:lnTo>
                    <a:pt x="2391042" y="158332"/>
                  </a:lnTo>
                  <a:lnTo>
                    <a:pt x="2438341" y="191873"/>
                  </a:lnTo>
                  <a:lnTo>
                    <a:pt x="2439308" y="166066"/>
                  </a:lnTo>
                  <a:lnTo>
                    <a:pt x="2510182" y="147846"/>
                  </a:lnTo>
                  <a:lnTo>
                    <a:pt x="2540301" y="109323"/>
                  </a:lnTo>
                  <a:lnTo>
                    <a:pt x="2552721" y="161307"/>
                  </a:lnTo>
                  <a:lnTo>
                    <a:pt x="2596598" y="157886"/>
                  </a:lnTo>
                  <a:lnTo>
                    <a:pt x="2627238" y="128213"/>
                  </a:lnTo>
                  <a:lnTo>
                    <a:pt x="2601210" y="90136"/>
                  </a:lnTo>
                  <a:lnTo>
                    <a:pt x="2608721" y="29004"/>
                  </a:lnTo>
                  <a:lnTo>
                    <a:pt x="2681379" y="51389"/>
                  </a:lnTo>
                  <a:lnTo>
                    <a:pt x="2708375" y="36739"/>
                  </a:lnTo>
                  <a:lnTo>
                    <a:pt x="2714176" y="52282"/>
                  </a:lnTo>
                  <a:lnTo>
                    <a:pt x="2727935" y="22385"/>
                  </a:lnTo>
                  <a:lnTo>
                    <a:pt x="2779026" y="11899"/>
                  </a:lnTo>
                  <a:lnTo>
                    <a:pt x="2824465" y="30789"/>
                  </a:lnTo>
                  <a:lnTo>
                    <a:pt x="2855403" y="80095"/>
                  </a:lnTo>
                  <a:lnTo>
                    <a:pt x="2888199" y="82178"/>
                  </a:lnTo>
                  <a:lnTo>
                    <a:pt x="2888497" y="111331"/>
                  </a:lnTo>
                  <a:lnTo>
                    <a:pt x="2979822" y="98391"/>
                  </a:lnTo>
                  <a:lnTo>
                    <a:pt x="2990829" y="98391"/>
                  </a:lnTo>
                  <a:lnTo>
                    <a:pt x="2990680" y="141673"/>
                  </a:lnTo>
                  <a:lnTo>
                    <a:pt x="3017677" y="156770"/>
                  </a:lnTo>
                  <a:lnTo>
                    <a:pt x="3099854" y="95416"/>
                  </a:lnTo>
                  <a:lnTo>
                    <a:pt x="3154143" y="140558"/>
                  </a:lnTo>
                  <a:lnTo>
                    <a:pt x="3192442" y="164058"/>
                  </a:lnTo>
                  <a:lnTo>
                    <a:pt x="3188873" y="200053"/>
                  </a:lnTo>
                  <a:lnTo>
                    <a:pt x="3225760" y="239023"/>
                  </a:lnTo>
                  <a:lnTo>
                    <a:pt x="3270753" y="234486"/>
                  </a:lnTo>
                  <a:lnTo>
                    <a:pt x="3364607" y="264754"/>
                  </a:lnTo>
                  <a:lnTo>
                    <a:pt x="3386769" y="244749"/>
                  </a:lnTo>
                  <a:lnTo>
                    <a:pt x="3368251" y="221249"/>
                  </a:lnTo>
                  <a:lnTo>
                    <a:pt x="3377919" y="199830"/>
                  </a:lnTo>
                  <a:lnTo>
                    <a:pt x="3458386" y="214630"/>
                  </a:lnTo>
                  <a:lnTo>
                    <a:pt x="3470509" y="193211"/>
                  </a:lnTo>
                  <a:lnTo>
                    <a:pt x="3499438" y="219686"/>
                  </a:lnTo>
                  <a:lnTo>
                    <a:pt x="3525170" y="189790"/>
                  </a:lnTo>
                  <a:lnTo>
                    <a:pt x="3565850" y="217381"/>
                  </a:lnTo>
                  <a:lnTo>
                    <a:pt x="3630254" y="150152"/>
                  </a:lnTo>
                  <a:lnTo>
                    <a:pt x="3685213" y="145838"/>
                  </a:lnTo>
                  <a:lnTo>
                    <a:pt x="3729759" y="211878"/>
                  </a:lnTo>
                  <a:lnTo>
                    <a:pt x="3772150" y="209647"/>
                  </a:lnTo>
                  <a:lnTo>
                    <a:pt x="3792378" y="167480"/>
                  </a:lnTo>
                  <a:lnTo>
                    <a:pt x="3814838" y="200945"/>
                  </a:lnTo>
                  <a:lnTo>
                    <a:pt x="3882811" y="159522"/>
                  </a:lnTo>
                  <a:lnTo>
                    <a:pt x="3886455" y="121147"/>
                  </a:lnTo>
                  <a:lnTo>
                    <a:pt x="3894635" y="125312"/>
                  </a:lnTo>
                  <a:lnTo>
                    <a:pt x="4006487" y="83517"/>
                  </a:lnTo>
                  <a:lnTo>
                    <a:pt x="4069403" y="14130"/>
                  </a:lnTo>
                  <a:lnTo>
                    <a:pt x="4115884" y="17328"/>
                  </a:lnTo>
                  <a:close/>
                </a:path>
              </a:pathLst>
            </a:custGeom>
            <a:solidFill>
              <a:srgbClr val="009D9C"/>
            </a:solidFill>
            <a:ln w="4763" cap="flat">
              <a:solidFill>
                <a:srgbClr val="FFFFFF"/>
              </a:solidFill>
              <a:prstDash val="solid"/>
              <a:miter/>
            </a:ln>
          </p:spPr>
          <p:txBody>
            <a:bodyPr wrap="square" rtlCol="0" anchor="ctr">
              <a:noAutofit/>
            </a:bodyPr>
            <a:lstStyle/>
            <a:p>
              <a:endParaRPr lang="en-BE" dirty="0"/>
            </a:p>
          </p:txBody>
        </p:sp>
        <p:sp>
          <p:nvSpPr>
            <p:cNvPr id="106" name="Freeform: Shape 105">
              <a:extLst>
                <a:ext uri="{FF2B5EF4-FFF2-40B4-BE49-F238E27FC236}">
                  <a16:creationId xmlns:a16="http://schemas.microsoft.com/office/drawing/2014/main" id="{4403AA78-5658-468A-A2AF-8E74EEDFDD21}"/>
                </a:ext>
              </a:extLst>
            </p:cNvPr>
            <p:cNvSpPr/>
            <p:nvPr/>
          </p:nvSpPr>
          <p:spPr>
            <a:xfrm>
              <a:off x="3304741" y="1285421"/>
              <a:ext cx="4871178" cy="1864955"/>
            </a:xfrm>
            <a:custGeom>
              <a:avLst/>
              <a:gdLst>
                <a:gd name="connsiteX0" fmla="*/ 4664878 w 4871178"/>
                <a:gd name="connsiteY0" fmla="*/ 1649509 h 1864956"/>
                <a:gd name="connsiteX1" fmla="*/ 4687487 w 4871178"/>
                <a:gd name="connsiteY1" fmla="*/ 1681339 h 1864956"/>
                <a:gd name="connsiteX2" fmla="*/ 4723630 w 4871178"/>
                <a:gd name="connsiteY2" fmla="*/ 1709376 h 1864956"/>
                <a:gd name="connsiteX3" fmla="*/ 4776283 w 4871178"/>
                <a:gd name="connsiteY3" fmla="*/ 1689966 h 1864956"/>
                <a:gd name="connsiteX4" fmla="*/ 4783497 w 4871178"/>
                <a:gd name="connsiteY4" fmla="*/ 1713020 h 1864956"/>
                <a:gd name="connsiteX5" fmla="*/ 4834737 w 4871178"/>
                <a:gd name="connsiteY5" fmla="*/ 1679256 h 1864956"/>
                <a:gd name="connsiteX6" fmla="*/ 4844702 w 4871178"/>
                <a:gd name="connsiteY6" fmla="*/ 1710937 h 1864956"/>
                <a:gd name="connsiteX7" fmla="*/ 4871178 w 4871178"/>
                <a:gd name="connsiteY7" fmla="*/ 1758609 h 1864956"/>
                <a:gd name="connsiteX8" fmla="*/ 4830647 w 4871178"/>
                <a:gd name="connsiteY8" fmla="*/ 1816467 h 1864956"/>
                <a:gd name="connsiteX9" fmla="*/ 4799264 w 4871178"/>
                <a:gd name="connsiteY9" fmla="*/ 1800032 h 1864956"/>
                <a:gd name="connsiteX10" fmla="*/ 4741850 w 4871178"/>
                <a:gd name="connsiteY10" fmla="*/ 1807097 h 1864956"/>
                <a:gd name="connsiteX11" fmla="*/ 4689643 w 4871178"/>
                <a:gd name="connsiteY11" fmla="*/ 1732133 h 1864956"/>
                <a:gd name="connsiteX12" fmla="*/ 4634238 w 4871178"/>
                <a:gd name="connsiteY12" fmla="*/ 1732133 h 1864956"/>
                <a:gd name="connsiteX13" fmla="*/ 4632230 w 4871178"/>
                <a:gd name="connsiteY13" fmla="*/ 1725737 h 1864956"/>
                <a:gd name="connsiteX14" fmla="*/ 4613862 w 4871178"/>
                <a:gd name="connsiteY14" fmla="*/ 1712053 h 1864956"/>
                <a:gd name="connsiteX15" fmla="*/ 4594004 w 4871178"/>
                <a:gd name="connsiteY15" fmla="*/ 1730497 h 1864956"/>
                <a:gd name="connsiteX16" fmla="*/ 4586940 w 4871178"/>
                <a:gd name="connsiteY16" fmla="*/ 1729604 h 1864956"/>
                <a:gd name="connsiteX17" fmla="*/ 4541053 w 4871178"/>
                <a:gd name="connsiteY17" fmla="*/ 1705211 h 1864956"/>
                <a:gd name="connsiteX18" fmla="*/ 4623380 w 4871178"/>
                <a:gd name="connsiteY18" fmla="*/ 1699708 h 1864956"/>
                <a:gd name="connsiteX19" fmla="*/ 2685319 w 4871178"/>
                <a:gd name="connsiteY19" fmla="*/ 1351511 h 1864956"/>
                <a:gd name="connsiteX20" fmla="*/ 2654530 w 4871178"/>
                <a:gd name="connsiteY20" fmla="*/ 1385795 h 1864956"/>
                <a:gd name="connsiteX21" fmla="*/ 2600686 w 4871178"/>
                <a:gd name="connsiteY21" fmla="*/ 1375904 h 1864956"/>
                <a:gd name="connsiteX22" fmla="*/ 2591390 w 4871178"/>
                <a:gd name="connsiteY22" fmla="*/ 1377987 h 1864956"/>
                <a:gd name="connsiteX23" fmla="*/ 2570716 w 4871178"/>
                <a:gd name="connsiteY23" fmla="*/ 1392637 h 1864956"/>
                <a:gd name="connsiteX24" fmla="*/ 2562759 w 4871178"/>
                <a:gd name="connsiteY24" fmla="*/ 1397248 h 1864956"/>
                <a:gd name="connsiteX25" fmla="*/ 2537845 w 4871178"/>
                <a:gd name="connsiteY25" fmla="*/ 1420377 h 1864956"/>
                <a:gd name="connsiteX26" fmla="*/ 2513526 w 4871178"/>
                <a:gd name="connsiteY26" fmla="*/ 1456297 h 1864956"/>
                <a:gd name="connsiteX27" fmla="*/ 2517319 w 4871178"/>
                <a:gd name="connsiteY27" fmla="*/ 1526428 h 1864956"/>
                <a:gd name="connsiteX28" fmla="*/ 2480134 w 4871178"/>
                <a:gd name="connsiteY28" fmla="*/ 1528287 h 1864956"/>
                <a:gd name="connsiteX29" fmla="*/ 2475970 w 4871178"/>
                <a:gd name="connsiteY29" fmla="*/ 1548812 h 1864956"/>
                <a:gd name="connsiteX30" fmla="*/ 2461393 w 4871178"/>
                <a:gd name="connsiteY30" fmla="*/ 1567777 h 1864956"/>
                <a:gd name="connsiteX31" fmla="*/ 2462286 w 4871178"/>
                <a:gd name="connsiteY31" fmla="*/ 1570528 h 1864956"/>
                <a:gd name="connsiteX32" fmla="*/ 2465930 w 4871178"/>
                <a:gd name="connsiteY32" fmla="*/ 1566884 h 1864956"/>
                <a:gd name="connsiteX33" fmla="*/ 2514939 w 4871178"/>
                <a:gd name="connsiteY33" fmla="*/ 1591575 h 1864956"/>
                <a:gd name="connsiteX34" fmla="*/ 2548628 w 4871178"/>
                <a:gd name="connsiteY34" fmla="*/ 1581535 h 1864956"/>
                <a:gd name="connsiteX35" fmla="*/ 2589011 w 4871178"/>
                <a:gd name="connsiteY35" fmla="*/ 1666018 h 1864956"/>
                <a:gd name="connsiteX36" fmla="*/ 2662487 w 4871178"/>
                <a:gd name="connsiteY36" fmla="*/ 1690635 h 1864956"/>
                <a:gd name="connsiteX37" fmla="*/ 2775603 w 4871178"/>
                <a:gd name="connsiteY37" fmla="*/ 1637907 h 1864956"/>
                <a:gd name="connsiteX38" fmla="*/ 2794419 w 4871178"/>
                <a:gd name="connsiteY38" fmla="*/ 1629949 h 1864956"/>
                <a:gd name="connsiteX39" fmla="*/ 2814944 w 4871178"/>
                <a:gd name="connsiteY39" fmla="*/ 1628090 h 1864956"/>
                <a:gd name="connsiteX40" fmla="*/ 2787427 w 4871178"/>
                <a:gd name="connsiteY40" fmla="*/ 1598417 h 1864956"/>
                <a:gd name="connsiteX41" fmla="*/ 2764448 w 4871178"/>
                <a:gd name="connsiteY41" fmla="*/ 1595888 h 1864956"/>
                <a:gd name="connsiteX42" fmla="*/ 2758796 w 4871178"/>
                <a:gd name="connsiteY42" fmla="*/ 1579676 h 1864956"/>
                <a:gd name="connsiteX43" fmla="*/ 2794121 w 4871178"/>
                <a:gd name="connsiteY43" fmla="*/ 1557068 h 1864956"/>
                <a:gd name="connsiteX44" fmla="*/ 2772256 w 4871178"/>
                <a:gd name="connsiteY44" fmla="*/ 1490135 h 1864956"/>
                <a:gd name="connsiteX45" fmla="*/ 2718265 w 4871178"/>
                <a:gd name="connsiteY45" fmla="*/ 1454215 h 1864956"/>
                <a:gd name="connsiteX46" fmla="*/ 2739534 w 4871178"/>
                <a:gd name="connsiteY46" fmla="*/ 1428632 h 1864956"/>
                <a:gd name="connsiteX47" fmla="*/ 2729271 w 4871178"/>
                <a:gd name="connsiteY47" fmla="*/ 1389960 h 1864956"/>
                <a:gd name="connsiteX48" fmla="*/ 2718860 w 4871178"/>
                <a:gd name="connsiteY48" fmla="*/ 1375309 h 1864956"/>
                <a:gd name="connsiteX49" fmla="*/ 2704134 w 4871178"/>
                <a:gd name="connsiteY49" fmla="*/ 1365269 h 1864956"/>
                <a:gd name="connsiteX50" fmla="*/ 927903 w 4871178"/>
                <a:gd name="connsiteY50" fmla="*/ 314954 h 1864956"/>
                <a:gd name="connsiteX51" fmla="*/ 910735 w 4871178"/>
                <a:gd name="connsiteY51" fmla="*/ 334024 h 1864956"/>
                <a:gd name="connsiteX52" fmla="*/ 910649 w 4871178"/>
                <a:gd name="connsiteY52" fmla="*/ 333918 h 1864956"/>
                <a:gd name="connsiteX53" fmla="*/ 945826 w 4871178"/>
                <a:gd name="connsiteY53" fmla="*/ 313095 h 1864956"/>
                <a:gd name="connsiteX54" fmla="*/ 979961 w 4871178"/>
                <a:gd name="connsiteY54" fmla="*/ 321424 h 1864956"/>
                <a:gd name="connsiteX55" fmla="*/ 979878 w 4871178"/>
                <a:gd name="connsiteY55" fmla="*/ 321502 h 1864956"/>
                <a:gd name="connsiteX56" fmla="*/ 3447455 w 4871178"/>
                <a:gd name="connsiteY56" fmla="*/ 113636 h 1864956"/>
                <a:gd name="connsiteX57" fmla="*/ 3481814 w 4871178"/>
                <a:gd name="connsiteY57" fmla="*/ 113934 h 1864956"/>
                <a:gd name="connsiteX58" fmla="*/ 3459503 w 4871178"/>
                <a:gd name="connsiteY58" fmla="*/ 124568 h 1864956"/>
                <a:gd name="connsiteX59" fmla="*/ 3460544 w 4871178"/>
                <a:gd name="connsiteY59" fmla="*/ 163910 h 1864956"/>
                <a:gd name="connsiteX60" fmla="*/ 3427673 w 4871178"/>
                <a:gd name="connsiteY60" fmla="*/ 149557 h 1864956"/>
                <a:gd name="connsiteX61" fmla="*/ 3433028 w 4871178"/>
                <a:gd name="connsiteY61" fmla="*/ 124792 h 1864956"/>
                <a:gd name="connsiteX62" fmla="*/ 3446934 w 4871178"/>
                <a:gd name="connsiteY62" fmla="*/ 139591 h 1864956"/>
                <a:gd name="connsiteX63" fmla="*/ 3459206 w 4871178"/>
                <a:gd name="connsiteY63" fmla="*/ 121520 h 1864956"/>
                <a:gd name="connsiteX64" fmla="*/ 3240635 w 4871178"/>
                <a:gd name="connsiteY64" fmla="*/ 0 h 1864956"/>
                <a:gd name="connsiteX65" fmla="*/ 3322961 w 4871178"/>
                <a:gd name="connsiteY65" fmla="*/ 44473 h 1864956"/>
                <a:gd name="connsiteX66" fmla="*/ 3329506 w 4871178"/>
                <a:gd name="connsiteY66" fmla="*/ 96606 h 1864956"/>
                <a:gd name="connsiteX67" fmla="*/ 3298568 w 4871178"/>
                <a:gd name="connsiteY67" fmla="*/ 124419 h 1864956"/>
                <a:gd name="connsiteX68" fmla="*/ 3309128 w 4871178"/>
                <a:gd name="connsiteY68" fmla="*/ 180866 h 1864956"/>
                <a:gd name="connsiteX69" fmla="*/ 3332703 w 4871178"/>
                <a:gd name="connsiteY69" fmla="*/ 179007 h 1864956"/>
                <a:gd name="connsiteX70" fmla="*/ 3316491 w 4871178"/>
                <a:gd name="connsiteY70" fmla="*/ 192170 h 1864956"/>
                <a:gd name="connsiteX71" fmla="*/ 3228067 w 4871178"/>
                <a:gd name="connsiteY71" fmla="*/ 157439 h 1864956"/>
                <a:gd name="connsiteX72" fmla="*/ 3225761 w 4871178"/>
                <a:gd name="connsiteY72" fmla="*/ 196558 h 1864956"/>
                <a:gd name="connsiteX73" fmla="*/ 3360443 w 4871178"/>
                <a:gd name="connsiteY73" fmla="*/ 209052 h 1864956"/>
                <a:gd name="connsiteX74" fmla="*/ 3391380 w 4871178"/>
                <a:gd name="connsiteY74" fmla="*/ 190088 h 1864956"/>
                <a:gd name="connsiteX75" fmla="*/ 3437787 w 4871178"/>
                <a:gd name="connsiteY75" fmla="*/ 244897 h 1864956"/>
                <a:gd name="connsiteX76" fmla="*/ 3558563 w 4871178"/>
                <a:gd name="connsiteY76" fmla="*/ 127097 h 1864956"/>
                <a:gd name="connsiteX77" fmla="*/ 3563323 w 4871178"/>
                <a:gd name="connsiteY77" fmla="*/ 72882 h 1864956"/>
                <a:gd name="connsiteX78" fmla="*/ 3595153 w 4871178"/>
                <a:gd name="connsiteY78" fmla="*/ 33020 h 1864956"/>
                <a:gd name="connsiteX79" fmla="*/ 3619323 w 4871178"/>
                <a:gd name="connsiteY79" fmla="*/ 64552 h 1864956"/>
                <a:gd name="connsiteX80" fmla="*/ 3667067 w 4871178"/>
                <a:gd name="connsiteY80" fmla="*/ 67527 h 1864956"/>
                <a:gd name="connsiteX81" fmla="*/ 3704996 w 4871178"/>
                <a:gd name="connsiteY81" fmla="*/ 158258 h 1864956"/>
                <a:gd name="connsiteX82" fmla="*/ 3657845 w 4871178"/>
                <a:gd name="connsiteY82" fmla="*/ 247352 h 1864956"/>
                <a:gd name="connsiteX83" fmla="*/ 3744932 w 4871178"/>
                <a:gd name="connsiteY83" fmla="*/ 352733 h 1864956"/>
                <a:gd name="connsiteX84" fmla="*/ 3748873 w 4871178"/>
                <a:gd name="connsiteY84" fmla="*/ 428515 h 1864956"/>
                <a:gd name="connsiteX85" fmla="*/ 3789553 w 4871178"/>
                <a:gd name="connsiteY85" fmla="*/ 440786 h 1864956"/>
                <a:gd name="connsiteX86" fmla="*/ 3843546 w 4871178"/>
                <a:gd name="connsiteY86" fmla="*/ 415649 h 1864956"/>
                <a:gd name="connsiteX87" fmla="*/ 3901850 w 4871178"/>
                <a:gd name="connsiteY87" fmla="*/ 454173 h 1864956"/>
                <a:gd name="connsiteX88" fmla="*/ 3880581 w 4871178"/>
                <a:gd name="connsiteY88" fmla="*/ 539325 h 1864956"/>
                <a:gd name="connsiteX89" fmla="*/ 3897240 w 4871178"/>
                <a:gd name="connsiteY89" fmla="*/ 554348 h 1864956"/>
                <a:gd name="connsiteX90" fmla="*/ 3897177 w 4871178"/>
                <a:gd name="connsiteY90" fmla="*/ 554418 h 1864956"/>
                <a:gd name="connsiteX91" fmla="*/ 4039062 w 4871178"/>
                <a:gd name="connsiteY91" fmla="*/ 550704 h 1864956"/>
                <a:gd name="connsiteX92" fmla="*/ 4053415 w 4871178"/>
                <a:gd name="connsiteY92" fmla="*/ 522593 h 1864956"/>
                <a:gd name="connsiteX93" fmla="*/ 4156863 w 4871178"/>
                <a:gd name="connsiteY93" fmla="*/ 550258 h 1864956"/>
                <a:gd name="connsiteX94" fmla="*/ 4256071 w 4871178"/>
                <a:gd name="connsiteY94" fmla="*/ 462353 h 1864956"/>
                <a:gd name="connsiteX95" fmla="*/ 4300171 w 4871178"/>
                <a:gd name="connsiteY95" fmla="*/ 473880 h 1864956"/>
                <a:gd name="connsiteX96" fmla="*/ 4327540 w 4871178"/>
                <a:gd name="connsiteY96" fmla="*/ 514188 h 1864956"/>
                <a:gd name="connsiteX97" fmla="*/ 4359668 w 4871178"/>
                <a:gd name="connsiteY97" fmla="*/ 544382 h 1864956"/>
                <a:gd name="connsiteX98" fmla="*/ 4365468 w 4871178"/>
                <a:gd name="connsiteY98" fmla="*/ 642178 h 1864956"/>
                <a:gd name="connsiteX99" fmla="*/ 4496358 w 4871178"/>
                <a:gd name="connsiteY99" fmla="*/ 697657 h 1864956"/>
                <a:gd name="connsiteX100" fmla="*/ 4505728 w 4871178"/>
                <a:gd name="connsiteY100" fmla="*/ 726884 h 1864956"/>
                <a:gd name="connsiteX101" fmla="*/ 4660267 w 4871178"/>
                <a:gd name="connsiteY101" fmla="*/ 730082 h 1864956"/>
                <a:gd name="connsiteX102" fmla="*/ 4677223 w 4871178"/>
                <a:gd name="connsiteY102" fmla="*/ 803707 h 1864956"/>
                <a:gd name="connsiteX103" fmla="*/ 4744900 w 4871178"/>
                <a:gd name="connsiteY103" fmla="*/ 766672 h 1864956"/>
                <a:gd name="connsiteX104" fmla="*/ 4788703 w 4871178"/>
                <a:gd name="connsiteY104" fmla="*/ 821408 h 1864956"/>
                <a:gd name="connsiteX105" fmla="*/ 4723184 w 4871178"/>
                <a:gd name="connsiteY105" fmla="*/ 882316 h 1864956"/>
                <a:gd name="connsiteX106" fmla="*/ 4755460 w 4871178"/>
                <a:gd name="connsiteY106" fmla="*/ 928276 h 1864956"/>
                <a:gd name="connsiteX107" fmla="*/ 4703253 w 4871178"/>
                <a:gd name="connsiteY107" fmla="*/ 943225 h 1864956"/>
                <a:gd name="connsiteX108" fmla="*/ 4709500 w 4871178"/>
                <a:gd name="connsiteY108" fmla="*/ 1012314 h 1864956"/>
                <a:gd name="connsiteX109" fmla="*/ 4671720 w 4871178"/>
                <a:gd name="connsiteY109" fmla="*/ 1009562 h 1864956"/>
                <a:gd name="connsiteX110" fmla="*/ 4649038 w 4871178"/>
                <a:gd name="connsiteY110" fmla="*/ 1075007 h 1864956"/>
                <a:gd name="connsiteX111" fmla="*/ 4675216 w 4871178"/>
                <a:gd name="connsiteY111" fmla="*/ 1099548 h 1864956"/>
                <a:gd name="connsiteX112" fmla="*/ 4660862 w 4871178"/>
                <a:gd name="connsiteY112" fmla="*/ 1157780 h 1864956"/>
                <a:gd name="connsiteX113" fmla="*/ 4595343 w 4871178"/>
                <a:gd name="connsiteY113" fmla="*/ 1239139 h 1864956"/>
                <a:gd name="connsiteX114" fmla="*/ 4606498 w 4871178"/>
                <a:gd name="connsiteY114" fmla="*/ 1256095 h 1864956"/>
                <a:gd name="connsiteX115" fmla="*/ 4639221 w 4871178"/>
                <a:gd name="connsiteY115" fmla="*/ 1245089 h 1864956"/>
                <a:gd name="connsiteX116" fmla="*/ 4648368 w 4871178"/>
                <a:gd name="connsiteY116" fmla="*/ 1267325 h 1864956"/>
                <a:gd name="connsiteX117" fmla="*/ 4598467 w 4871178"/>
                <a:gd name="connsiteY117" fmla="*/ 1360733 h 1864956"/>
                <a:gd name="connsiteX118" fmla="*/ 4564926 w 4871178"/>
                <a:gd name="connsiteY118" fmla="*/ 1358205 h 1864956"/>
                <a:gd name="connsiteX119" fmla="*/ 4534286 w 4871178"/>
                <a:gd name="connsiteY119" fmla="*/ 1425211 h 1864956"/>
                <a:gd name="connsiteX120" fmla="*/ 4485648 w 4871178"/>
                <a:gd name="connsiteY120" fmla="*/ 1446927 h 1864956"/>
                <a:gd name="connsiteX121" fmla="*/ 4492045 w 4871178"/>
                <a:gd name="connsiteY121" fmla="*/ 1547698 h 1864956"/>
                <a:gd name="connsiteX122" fmla="*/ 4548193 w 4871178"/>
                <a:gd name="connsiteY122" fmla="*/ 1582651 h 1864956"/>
                <a:gd name="connsiteX123" fmla="*/ 4544846 w 4871178"/>
                <a:gd name="connsiteY123" fmla="*/ 1599979 h 1864956"/>
                <a:gd name="connsiteX124" fmla="*/ 4498440 w 4871178"/>
                <a:gd name="connsiteY124" fmla="*/ 1596781 h 1864956"/>
                <a:gd name="connsiteX125" fmla="*/ 4435524 w 4871178"/>
                <a:gd name="connsiteY125" fmla="*/ 1666168 h 1864956"/>
                <a:gd name="connsiteX126" fmla="*/ 4323673 w 4871178"/>
                <a:gd name="connsiteY126" fmla="*/ 1707888 h 1864956"/>
                <a:gd name="connsiteX127" fmla="*/ 4315418 w 4871178"/>
                <a:gd name="connsiteY127" fmla="*/ 1703798 h 1864956"/>
                <a:gd name="connsiteX128" fmla="*/ 4311774 w 4871178"/>
                <a:gd name="connsiteY128" fmla="*/ 1742098 h 1864956"/>
                <a:gd name="connsiteX129" fmla="*/ 4243800 w 4871178"/>
                <a:gd name="connsiteY129" fmla="*/ 1783597 h 1864956"/>
                <a:gd name="connsiteX130" fmla="*/ 4221341 w 4871178"/>
                <a:gd name="connsiteY130" fmla="*/ 1750056 h 1864956"/>
                <a:gd name="connsiteX131" fmla="*/ 4201113 w 4871178"/>
                <a:gd name="connsiteY131" fmla="*/ 1792223 h 1864956"/>
                <a:gd name="connsiteX132" fmla="*/ 4158722 w 4871178"/>
                <a:gd name="connsiteY132" fmla="*/ 1794528 h 1864956"/>
                <a:gd name="connsiteX133" fmla="*/ 4114175 w 4871178"/>
                <a:gd name="connsiteY133" fmla="*/ 1728414 h 1864956"/>
                <a:gd name="connsiteX134" fmla="*/ 4059216 w 4871178"/>
                <a:gd name="connsiteY134" fmla="*/ 1732728 h 1864956"/>
                <a:gd name="connsiteX135" fmla="*/ 3994812 w 4871178"/>
                <a:gd name="connsiteY135" fmla="*/ 1799958 h 1864956"/>
                <a:gd name="connsiteX136" fmla="*/ 3954133 w 4871178"/>
                <a:gd name="connsiteY136" fmla="*/ 1772367 h 1864956"/>
                <a:gd name="connsiteX137" fmla="*/ 3928401 w 4871178"/>
                <a:gd name="connsiteY137" fmla="*/ 1802189 h 1864956"/>
                <a:gd name="connsiteX138" fmla="*/ 3899472 w 4871178"/>
                <a:gd name="connsiteY138" fmla="*/ 1775787 h 1864956"/>
                <a:gd name="connsiteX139" fmla="*/ 3887349 w 4871178"/>
                <a:gd name="connsiteY139" fmla="*/ 1797206 h 1864956"/>
                <a:gd name="connsiteX140" fmla="*/ 3806733 w 4871178"/>
                <a:gd name="connsiteY140" fmla="*/ 1782555 h 1864956"/>
                <a:gd name="connsiteX141" fmla="*/ 3797065 w 4871178"/>
                <a:gd name="connsiteY141" fmla="*/ 1803973 h 1864956"/>
                <a:gd name="connsiteX142" fmla="*/ 3815583 w 4871178"/>
                <a:gd name="connsiteY142" fmla="*/ 1827474 h 1864956"/>
                <a:gd name="connsiteX143" fmla="*/ 3793421 w 4871178"/>
                <a:gd name="connsiteY143" fmla="*/ 1847554 h 1864956"/>
                <a:gd name="connsiteX144" fmla="*/ 3699493 w 4871178"/>
                <a:gd name="connsiteY144" fmla="*/ 1817286 h 1864956"/>
                <a:gd name="connsiteX145" fmla="*/ 3701111 w 4871178"/>
                <a:gd name="connsiteY145" fmla="*/ 1813783 h 1864956"/>
                <a:gd name="connsiteX146" fmla="*/ 3701047 w 4871178"/>
                <a:gd name="connsiteY146" fmla="*/ 1813768 h 1864956"/>
                <a:gd name="connsiteX147" fmla="*/ 3699491 w 4871178"/>
                <a:gd name="connsiteY147" fmla="*/ 1817137 h 1864956"/>
                <a:gd name="connsiteX148" fmla="*/ 3654498 w 4871178"/>
                <a:gd name="connsiteY148" fmla="*/ 1821673 h 1864956"/>
                <a:gd name="connsiteX149" fmla="*/ 3617611 w 4871178"/>
                <a:gd name="connsiteY149" fmla="*/ 1782704 h 1864956"/>
                <a:gd name="connsiteX150" fmla="*/ 3621255 w 4871178"/>
                <a:gd name="connsiteY150" fmla="*/ 1746709 h 1864956"/>
                <a:gd name="connsiteX151" fmla="*/ 3582880 w 4871178"/>
                <a:gd name="connsiteY151" fmla="*/ 1723209 h 1864956"/>
                <a:gd name="connsiteX152" fmla="*/ 3528665 w 4871178"/>
                <a:gd name="connsiteY152" fmla="*/ 1678067 h 1864956"/>
                <a:gd name="connsiteX153" fmla="*/ 3446487 w 4871178"/>
                <a:gd name="connsiteY153" fmla="*/ 1739421 h 1864956"/>
                <a:gd name="connsiteX154" fmla="*/ 3419417 w 4871178"/>
                <a:gd name="connsiteY154" fmla="*/ 1724398 h 1864956"/>
                <a:gd name="connsiteX155" fmla="*/ 3419565 w 4871178"/>
                <a:gd name="connsiteY155" fmla="*/ 1681041 h 1864956"/>
                <a:gd name="connsiteX156" fmla="*/ 3408558 w 4871178"/>
                <a:gd name="connsiteY156" fmla="*/ 1681041 h 1864956"/>
                <a:gd name="connsiteX157" fmla="*/ 3317307 w 4871178"/>
                <a:gd name="connsiteY157" fmla="*/ 1694056 h 1864956"/>
                <a:gd name="connsiteX158" fmla="*/ 3317010 w 4871178"/>
                <a:gd name="connsiteY158" fmla="*/ 1664828 h 1864956"/>
                <a:gd name="connsiteX159" fmla="*/ 3284139 w 4871178"/>
                <a:gd name="connsiteY159" fmla="*/ 1662746 h 1864956"/>
                <a:gd name="connsiteX160" fmla="*/ 3253202 w 4871178"/>
                <a:gd name="connsiteY160" fmla="*/ 1613439 h 1864956"/>
                <a:gd name="connsiteX161" fmla="*/ 3207762 w 4871178"/>
                <a:gd name="connsiteY161" fmla="*/ 1594476 h 1864956"/>
                <a:gd name="connsiteX162" fmla="*/ 3156670 w 4871178"/>
                <a:gd name="connsiteY162" fmla="*/ 1604961 h 1864956"/>
                <a:gd name="connsiteX163" fmla="*/ 3142912 w 4871178"/>
                <a:gd name="connsiteY163" fmla="*/ 1634858 h 1864956"/>
                <a:gd name="connsiteX164" fmla="*/ 3137112 w 4871178"/>
                <a:gd name="connsiteY164" fmla="*/ 1619314 h 1864956"/>
                <a:gd name="connsiteX165" fmla="*/ 3110041 w 4871178"/>
                <a:gd name="connsiteY165" fmla="*/ 1633891 h 1864956"/>
                <a:gd name="connsiteX166" fmla="*/ 3037457 w 4871178"/>
                <a:gd name="connsiteY166" fmla="*/ 1611506 h 1864956"/>
                <a:gd name="connsiteX167" fmla="*/ 3029946 w 4871178"/>
                <a:gd name="connsiteY167" fmla="*/ 1672638 h 1864956"/>
                <a:gd name="connsiteX168" fmla="*/ 3055975 w 4871178"/>
                <a:gd name="connsiteY168" fmla="*/ 1710714 h 1864956"/>
                <a:gd name="connsiteX169" fmla="*/ 3025335 w 4871178"/>
                <a:gd name="connsiteY169" fmla="*/ 1740388 h 1864956"/>
                <a:gd name="connsiteX170" fmla="*/ 2981531 w 4871178"/>
                <a:gd name="connsiteY170" fmla="*/ 1743809 h 1864956"/>
                <a:gd name="connsiteX171" fmla="*/ 2969111 w 4871178"/>
                <a:gd name="connsiteY171" fmla="*/ 1691825 h 1864956"/>
                <a:gd name="connsiteX172" fmla="*/ 2938992 w 4871178"/>
                <a:gd name="connsiteY172" fmla="*/ 1730347 h 1864956"/>
                <a:gd name="connsiteX173" fmla="*/ 2868118 w 4871178"/>
                <a:gd name="connsiteY173" fmla="*/ 1748569 h 1864956"/>
                <a:gd name="connsiteX174" fmla="*/ 2867077 w 4871178"/>
                <a:gd name="connsiteY174" fmla="*/ 1774300 h 1864956"/>
                <a:gd name="connsiteX175" fmla="*/ 2819778 w 4871178"/>
                <a:gd name="connsiteY175" fmla="*/ 1740760 h 1864956"/>
                <a:gd name="connsiteX176" fmla="*/ 2821117 w 4871178"/>
                <a:gd name="connsiteY176" fmla="*/ 1710863 h 1864956"/>
                <a:gd name="connsiteX177" fmla="*/ 2646647 w 4871178"/>
                <a:gd name="connsiteY177" fmla="*/ 1771772 h 1864956"/>
                <a:gd name="connsiteX178" fmla="*/ 2646647 w 4871178"/>
                <a:gd name="connsiteY178" fmla="*/ 1800255 h 1864956"/>
                <a:gd name="connsiteX179" fmla="*/ 2615560 w 4871178"/>
                <a:gd name="connsiteY179" fmla="*/ 1799585 h 1864956"/>
                <a:gd name="connsiteX180" fmla="*/ 2591390 w 4871178"/>
                <a:gd name="connsiteY180" fmla="*/ 1759947 h 1864956"/>
                <a:gd name="connsiteX181" fmla="*/ 2576368 w 4871178"/>
                <a:gd name="connsiteY181" fmla="*/ 1774077 h 1864956"/>
                <a:gd name="connsiteX182" fmla="*/ 2591540 w 4871178"/>
                <a:gd name="connsiteY182" fmla="*/ 1800775 h 1864956"/>
                <a:gd name="connsiteX183" fmla="*/ 2561271 w 4871178"/>
                <a:gd name="connsiteY183" fmla="*/ 1792818 h 1864956"/>
                <a:gd name="connsiteX184" fmla="*/ 2549670 w 4871178"/>
                <a:gd name="connsiteY184" fmla="*/ 1839745 h 1864956"/>
                <a:gd name="connsiteX185" fmla="*/ 2485563 w 4871178"/>
                <a:gd name="connsiteY185" fmla="*/ 1839745 h 1864956"/>
                <a:gd name="connsiteX186" fmla="*/ 2463996 w 4871178"/>
                <a:gd name="connsiteY186" fmla="*/ 1863692 h 1864956"/>
                <a:gd name="connsiteX187" fmla="*/ 2406583 w 4871178"/>
                <a:gd name="connsiteY187" fmla="*/ 1819071 h 1864956"/>
                <a:gd name="connsiteX188" fmla="*/ 2365606 w 4871178"/>
                <a:gd name="connsiteY188" fmla="*/ 1823607 h 1864956"/>
                <a:gd name="connsiteX189" fmla="*/ 2330132 w 4871178"/>
                <a:gd name="connsiteY189" fmla="*/ 1769614 h 1864956"/>
                <a:gd name="connsiteX190" fmla="*/ 2250706 w 4871178"/>
                <a:gd name="connsiteY190" fmla="*/ 1823830 h 1864956"/>
                <a:gd name="connsiteX191" fmla="*/ 2230180 w 4871178"/>
                <a:gd name="connsiteY191" fmla="*/ 1811039 h 1864956"/>
                <a:gd name="connsiteX192" fmla="*/ 2230180 w 4871178"/>
                <a:gd name="connsiteY192" fmla="*/ 1805758 h 1864956"/>
                <a:gd name="connsiteX193" fmla="*/ 2192698 w 4871178"/>
                <a:gd name="connsiteY193" fmla="*/ 1852685 h 1864956"/>
                <a:gd name="connsiteX194" fmla="*/ 2179980 w 4871178"/>
                <a:gd name="connsiteY194" fmla="*/ 1836250 h 1864956"/>
                <a:gd name="connsiteX195" fmla="*/ 2050801 w 4871178"/>
                <a:gd name="connsiteY195" fmla="*/ 1864956 h 1864956"/>
                <a:gd name="connsiteX196" fmla="*/ 2041133 w 4871178"/>
                <a:gd name="connsiteY196" fmla="*/ 1864956 h 1864956"/>
                <a:gd name="connsiteX197" fmla="*/ 1979630 w 4871178"/>
                <a:gd name="connsiteY197" fmla="*/ 1860196 h 1864956"/>
                <a:gd name="connsiteX198" fmla="*/ 1947949 w 4871178"/>
                <a:gd name="connsiteY198" fmla="*/ 1816913 h 1864956"/>
                <a:gd name="connsiteX199" fmla="*/ 1956481 w 4871178"/>
                <a:gd name="connsiteY199" fmla="*/ 1765499 h 1864956"/>
                <a:gd name="connsiteX200" fmla="*/ 1933150 w 4871178"/>
                <a:gd name="connsiteY200" fmla="*/ 1723059 h 1864956"/>
                <a:gd name="connsiteX201" fmla="*/ 1874027 w 4871178"/>
                <a:gd name="connsiteY201" fmla="*/ 1744923 h 1864956"/>
                <a:gd name="connsiteX202" fmla="*/ 1833198 w 4871178"/>
                <a:gd name="connsiteY202" fmla="*/ 1725365 h 1864956"/>
                <a:gd name="connsiteX203" fmla="*/ 1781437 w 4871178"/>
                <a:gd name="connsiteY203" fmla="*/ 1730570 h 1864956"/>
                <a:gd name="connsiteX204" fmla="*/ 1750425 w 4871178"/>
                <a:gd name="connsiteY204" fmla="*/ 1676950 h 1864956"/>
                <a:gd name="connsiteX205" fmla="*/ 1757565 w 4871178"/>
                <a:gd name="connsiteY205" fmla="*/ 1654193 h 1864956"/>
                <a:gd name="connsiteX206" fmla="*/ 1693161 w 4871178"/>
                <a:gd name="connsiteY206" fmla="*/ 1685206 h 1864956"/>
                <a:gd name="connsiteX207" fmla="*/ 1687211 w 4871178"/>
                <a:gd name="connsiteY207" fmla="*/ 1652111 h 1864956"/>
                <a:gd name="connsiteX208" fmla="*/ 1639615 w 4871178"/>
                <a:gd name="connsiteY208" fmla="*/ 1674273 h 1864956"/>
                <a:gd name="connsiteX209" fmla="*/ 1571047 w 4871178"/>
                <a:gd name="connsiteY209" fmla="*/ 1791479 h 1864956"/>
                <a:gd name="connsiteX210" fmla="*/ 1563089 w 4871178"/>
                <a:gd name="connsiteY210" fmla="*/ 1788950 h 1864956"/>
                <a:gd name="connsiteX211" fmla="*/ 1541820 w 4871178"/>
                <a:gd name="connsiteY211" fmla="*/ 1766342 h 1864956"/>
                <a:gd name="connsiteX212" fmla="*/ 1442909 w 4871178"/>
                <a:gd name="connsiteY212" fmla="*/ 1762921 h 1864956"/>
                <a:gd name="connsiteX213" fmla="*/ 1438149 w 4871178"/>
                <a:gd name="connsiteY213" fmla="*/ 1692493 h 1864956"/>
                <a:gd name="connsiteX214" fmla="*/ 1373746 w 4871178"/>
                <a:gd name="connsiteY214" fmla="*/ 1707814 h 1864956"/>
                <a:gd name="connsiteX215" fmla="*/ 1324292 w 4871178"/>
                <a:gd name="connsiteY215" fmla="*/ 1684760 h 1864956"/>
                <a:gd name="connsiteX216" fmla="*/ 1324291 w 4871178"/>
                <a:gd name="connsiteY216" fmla="*/ 1684761 h 1864956"/>
                <a:gd name="connsiteX217" fmla="*/ 1287106 w 4871178"/>
                <a:gd name="connsiteY217" fmla="*/ 1718078 h 1864956"/>
                <a:gd name="connsiteX218" fmla="*/ 1287106 w 4871178"/>
                <a:gd name="connsiteY218" fmla="*/ 1726928 h 1864956"/>
                <a:gd name="connsiteX219" fmla="*/ 1246873 w 4871178"/>
                <a:gd name="connsiteY219" fmla="*/ 1732877 h 1864956"/>
                <a:gd name="connsiteX220" fmla="*/ 1179717 w 4871178"/>
                <a:gd name="connsiteY220" fmla="*/ 1816766 h 1864956"/>
                <a:gd name="connsiteX221" fmla="*/ 1128700 w 4871178"/>
                <a:gd name="connsiteY221" fmla="*/ 1789398 h 1864956"/>
                <a:gd name="connsiteX222" fmla="*/ 1101629 w 4871178"/>
                <a:gd name="connsiteY222" fmla="*/ 1712351 h 1864956"/>
                <a:gd name="connsiteX223" fmla="*/ 1038416 w 4871178"/>
                <a:gd name="connsiteY223" fmla="*/ 1720309 h 1864956"/>
                <a:gd name="connsiteX224" fmla="*/ 977061 w 4871178"/>
                <a:gd name="connsiteY224" fmla="*/ 1687736 h 1864956"/>
                <a:gd name="connsiteX225" fmla="*/ 915706 w 4871178"/>
                <a:gd name="connsiteY225" fmla="*/ 1710939 h 1864956"/>
                <a:gd name="connsiteX226" fmla="*/ 876365 w 4871178"/>
                <a:gd name="connsiteY226" fmla="*/ 1633669 h 1864956"/>
                <a:gd name="connsiteX227" fmla="*/ 840817 w 4871178"/>
                <a:gd name="connsiteY227" fmla="*/ 1641849 h 1864956"/>
                <a:gd name="connsiteX228" fmla="*/ 820663 w 4871178"/>
                <a:gd name="connsiteY228" fmla="*/ 1624745 h 1864956"/>
                <a:gd name="connsiteX229" fmla="*/ 779611 w 4871178"/>
                <a:gd name="connsiteY229" fmla="*/ 1674274 h 1864956"/>
                <a:gd name="connsiteX230" fmla="*/ 745773 w 4871178"/>
                <a:gd name="connsiteY230" fmla="*/ 1656203 h 1864956"/>
                <a:gd name="connsiteX231" fmla="*/ 707994 w 4871178"/>
                <a:gd name="connsiteY231" fmla="*/ 1681340 h 1864956"/>
                <a:gd name="connsiteX232" fmla="*/ 687320 w 4871178"/>
                <a:gd name="connsiteY232" fmla="*/ 1671523 h 1864956"/>
                <a:gd name="connsiteX233" fmla="*/ 702491 w 4871178"/>
                <a:gd name="connsiteY233" fmla="*/ 1655533 h 1864956"/>
                <a:gd name="connsiteX234" fmla="*/ 672297 w 4871178"/>
                <a:gd name="connsiteY234" fmla="*/ 1649138 h 1864956"/>
                <a:gd name="connsiteX235" fmla="*/ 681221 w 4871178"/>
                <a:gd name="connsiteY235" fmla="*/ 1603252 h 1864956"/>
                <a:gd name="connsiteX236" fmla="*/ 660397 w 4871178"/>
                <a:gd name="connsiteY236" fmla="*/ 1585924 h 1864956"/>
                <a:gd name="connsiteX237" fmla="*/ 568254 w 4871178"/>
                <a:gd name="connsiteY237" fmla="*/ 1624522 h 1864956"/>
                <a:gd name="connsiteX238" fmla="*/ 602538 w 4871178"/>
                <a:gd name="connsiteY238" fmla="*/ 1669664 h 1864956"/>
                <a:gd name="connsiteX239" fmla="*/ 544531 w 4871178"/>
                <a:gd name="connsiteY239" fmla="*/ 1690413 h 1864956"/>
                <a:gd name="connsiteX240" fmla="*/ 545422 w 4871178"/>
                <a:gd name="connsiteY240" fmla="*/ 1707815 h 1864956"/>
                <a:gd name="connsiteX241" fmla="*/ 507049 w 4871178"/>
                <a:gd name="connsiteY241" fmla="*/ 1717111 h 1864956"/>
                <a:gd name="connsiteX242" fmla="*/ 482061 w 4871178"/>
                <a:gd name="connsiteY242" fmla="*/ 1697255 h 1864956"/>
                <a:gd name="connsiteX243" fmla="*/ 481614 w 4871178"/>
                <a:gd name="connsiteY243" fmla="*/ 1713690 h 1864956"/>
                <a:gd name="connsiteX244" fmla="*/ 468897 w 4871178"/>
                <a:gd name="connsiteY244" fmla="*/ 1701196 h 1864956"/>
                <a:gd name="connsiteX245" fmla="*/ 430225 w 4871178"/>
                <a:gd name="connsiteY245" fmla="*/ 1723507 h 1864956"/>
                <a:gd name="connsiteX246" fmla="*/ 443984 w 4871178"/>
                <a:gd name="connsiteY246" fmla="*/ 1745669 h 1864956"/>
                <a:gd name="connsiteX247" fmla="*/ 428813 w 4871178"/>
                <a:gd name="connsiteY247" fmla="*/ 1758163 h 1864956"/>
                <a:gd name="connsiteX248" fmla="*/ 470608 w 4871178"/>
                <a:gd name="connsiteY248" fmla="*/ 1809478 h 1864956"/>
                <a:gd name="connsiteX249" fmla="*/ 460493 w 4871178"/>
                <a:gd name="connsiteY249" fmla="*/ 1822641 h 1864956"/>
                <a:gd name="connsiteX250" fmla="*/ 437737 w 4871178"/>
                <a:gd name="connsiteY250" fmla="*/ 1787316 h 1864956"/>
                <a:gd name="connsiteX251" fmla="*/ 395793 w 4871178"/>
                <a:gd name="connsiteY251" fmla="*/ 1803305 h 1864956"/>
                <a:gd name="connsiteX252" fmla="*/ 355038 w 4871178"/>
                <a:gd name="connsiteY252" fmla="*/ 1778466 h 1864956"/>
                <a:gd name="connsiteX253" fmla="*/ 341726 w 4871178"/>
                <a:gd name="connsiteY253" fmla="*/ 1722615 h 1864956"/>
                <a:gd name="connsiteX254" fmla="*/ 260813 w 4871178"/>
                <a:gd name="connsiteY254" fmla="*/ 1627496 h 1864956"/>
                <a:gd name="connsiteX255" fmla="*/ 259102 w 4871178"/>
                <a:gd name="connsiteY255" fmla="*/ 1587263 h 1864956"/>
                <a:gd name="connsiteX256" fmla="*/ 193880 w 4871178"/>
                <a:gd name="connsiteY256" fmla="*/ 1579752 h 1864956"/>
                <a:gd name="connsiteX257" fmla="*/ 180568 w 4871178"/>
                <a:gd name="connsiteY257" fmla="*/ 1560564 h 1864956"/>
                <a:gd name="connsiteX258" fmla="*/ 132377 w 4871178"/>
                <a:gd name="connsiteY258" fmla="*/ 1582503 h 1864956"/>
                <a:gd name="connsiteX259" fmla="*/ 104340 w 4871178"/>
                <a:gd name="connsiteY259" fmla="*/ 1500920 h 1864956"/>
                <a:gd name="connsiteX260" fmla="*/ 80690 w 4871178"/>
                <a:gd name="connsiteY260" fmla="*/ 1497499 h 1864956"/>
                <a:gd name="connsiteX261" fmla="*/ 98985 w 4871178"/>
                <a:gd name="connsiteY261" fmla="*/ 1462099 h 1864956"/>
                <a:gd name="connsiteX262" fmla="*/ 94152 w 4871178"/>
                <a:gd name="connsiteY262" fmla="*/ 1386614 h 1864956"/>
                <a:gd name="connsiteX263" fmla="*/ 90879 w 4871178"/>
                <a:gd name="connsiteY263" fmla="*/ 1351661 h 1864956"/>
                <a:gd name="connsiteX264" fmla="*/ 67304 w 4871178"/>
                <a:gd name="connsiteY264" fmla="*/ 1337233 h 1864956"/>
                <a:gd name="connsiteX265" fmla="*/ 127469 w 4871178"/>
                <a:gd name="connsiteY265" fmla="*/ 1273796 h 1864956"/>
                <a:gd name="connsiteX266" fmla="*/ 91697 w 4871178"/>
                <a:gd name="connsiteY266" fmla="*/ 1175481 h 1864956"/>
                <a:gd name="connsiteX267" fmla="*/ 43431 w 4871178"/>
                <a:gd name="connsiteY267" fmla="*/ 1147295 h 1864956"/>
                <a:gd name="connsiteX268" fmla="*/ 0 w 4871178"/>
                <a:gd name="connsiteY268" fmla="*/ 948580 h 1864956"/>
                <a:gd name="connsiteX269" fmla="*/ 318820 w 4871178"/>
                <a:gd name="connsiteY269" fmla="*/ 770168 h 1864956"/>
                <a:gd name="connsiteX270" fmla="*/ 768456 w 4871178"/>
                <a:gd name="connsiteY270" fmla="*/ 457668 h 1864956"/>
                <a:gd name="connsiteX271" fmla="*/ 924111 w 4871178"/>
                <a:gd name="connsiteY271" fmla="*/ 390513 h 1864956"/>
                <a:gd name="connsiteX272" fmla="*/ 903733 w 4871178"/>
                <a:gd name="connsiteY272" fmla="*/ 341801 h 1864956"/>
                <a:gd name="connsiteX273" fmla="*/ 910735 w 4871178"/>
                <a:gd name="connsiteY273" fmla="*/ 334024 h 1864956"/>
                <a:gd name="connsiteX274" fmla="*/ 933257 w 4871178"/>
                <a:gd name="connsiteY274" fmla="*/ 362104 h 1864956"/>
                <a:gd name="connsiteX275" fmla="*/ 953783 w 4871178"/>
                <a:gd name="connsiteY275" fmla="*/ 348941 h 1864956"/>
                <a:gd name="connsiteX276" fmla="*/ 928498 w 4871178"/>
                <a:gd name="connsiteY276" fmla="*/ 380845 h 1864956"/>
                <a:gd name="connsiteX277" fmla="*/ 943074 w 4871178"/>
                <a:gd name="connsiteY277" fmla="*/ 368797 h 1864956"/>
                <a:gd name="connsiteX278" fmla="*/ 945380 w 4871178"/>
                <a:gd name="connsiteY278" fmla="*/ 394009 h 1864956"/>
                <a:gd name="connsiteX279" fmla="*/ 955346 w 4871178"/>
                <a:gd name="connsiteY279" fmla="*/ 365599 h 1864956"/>
                <a:gd name="connsiteX280" fmla="*/ 969550 w 4871178"/>
                <a:gd name="connsiteY280" fmla="*/ 375044 h 1864956"/>
                <a:gd name="connsiteX281" fmla="*/ 959882 w 4871178"/>
                <a:gd name="connsiteY281" fmla="*/ 359352 h 1864956"/>
                <a:gd name="connsiteX282" fmla="*/ 984126 w 4871178"/>
                <a:gd name="connsiteY282" fmla="*/ 365599 h 1864956"/>
                <a:gd name="connsiteX283" fmla="*/ 973714 w 4871178"/>
                <a:gd name="connsiteY283" fmla="*/ 330497 h 1864956"/>
                <a:gd name="connsiteX284" fmla="*/ 962633 w 4871178"/>
                <a:gd name="connsiteY284" fmla="*/ 337636 h 1864956"/>
                <a:gd name="connsiteX285" fmla="*/ 979878 w 4871178"/>
                <a:gd name="connsiteY285" fmla="*/ 321502 h 1864956"/>
                <a:gd name="connsiteX286" fmla="*/ 981672 w 4871178"/>
                <a:gd name="connsiteY286" fmla="*/ 321944 h 1864956"/>
                <a:gd name="connsiteX287" fmla="*/ 988961 w 4871178"/>
                <a:gd name="connsiteY287" fmla="*/ 366715 h 1864956"/>
                <a:gd name="connsiteX288" fmla="*/ 1192880 w 4871178"/>
                <a:gd name="connsiteY288" fmla="*/ 305509 h 1864956"/>
                <a:gd name="connsiteX289" fmla="*/ 1215935 w 4871178"/>
                <a:gd name="connsiteY289" fmla="*/ 384266 h 1864956"/>
                <a:gd name="connsiteX290" fmla="*/ 1179494 w 4871178"/>
                <a:gd name="connsiteY290" fmla="*/ 428367 h 1864956"/>
                <a:gd name="connsiteX291" fmla="*/ 1204184 w 4871178"/>
                <a:gd name="connsiteY291" fmla="*/ 458412 h 1864956"/>
                <a:gd name="connsiteX292" fmla="*/ 1191319 w 4871178"/>
                <a:gd name="connsiteY292" fmla="*/ 467411 h 1864956"/>
                <a:gd name="connsiteX293" fmla="*/ 1211547 w 4871178"/>
                <a:gd name="connsiteY293" fmla="*/ 520882 h 1864956"/>
                <a:gd name="connsiteX294" fmla="*/ 1279594 w 4871178"/>
                <a:gd name="connsiteY294" fmla="*/ 589821 h 1864956"/>
                <a:gd name="connsiteX295" fmla="*/ 1422383 w 4871178"/>
                <a:gd name="connsiteY295" fmla="*/ 587070 h 1864956"/>
                <a:gd name="connsiteX296" fmla="*/ 1405576 w 4871178"/>
                <a:gd name="connsiteY296" fmla="*/ 492100 h 1864956"/>
                <a:gd name="connsiteX297" fmla="*/ 1437703 w 4871178"/>
                <a:gd name="connsiteY297" fmla="*/ 499240 h 1864956"/>
                <a:gd name="connsiteX298" fmla="*/ 1473400 w 4871178"/>
                <a:gd name="connsiteY298" fmla="*/ 474326 h 1864956"/>
                <a:gd name="connsiteX299" fmla="*/ 1502032 w 4871178"/>
                <a:gd name="connsiteY299" fmla="*/ 492546 h 1864956"/>
                <a:gd name="connsiteX300" fmla="*/ 1515121 w 4871178"/>
                <a:gd name="connsiteY300" fmla="*/ 448445 h 1864956"/>
                <a:gd name="connsiteX301" fmla="*/ 1666090 w 4871178"/>
                <a:gd name="connsiteY301" fmla="*/ 517906 h 1864956"/>
                <a:gd name="connsiteX302" fmla="*/ 1784858 w 4871178"/>
                <a:gd name="connsiteY302" fmla="*/ 546985 h 1864956"/>
                <a:gd name="connsiteX303" fmla="*/ 1811036 w 4871178"/>
                <a:gd name="connsiteY303" fmla="*/ 564982 h 1864956"/>
                <a:gd name="connsiteX304" fmla="*/ 1804566 w 4871178"/>
                <a:gd name="connsiteY304" fmla="*/ 658762 h 1864956"/>
                <a:gd name="connsiteX305" fmla="*/ 1901766 w 4871178"/>
                <a:gd name="connsiteY305" fmla="*/ 666348 h 1864956"/>
                <a:gd name="connsiteX306" fmla="*/ 1943710 w 4871178"/>
                <a:gd name="connsiteY306" fmla="*/ 638905 h 1864956"/>
                <a:gd name="connsiteX307" fmla="*/ 1943041 w 4871178"/>
                <a:gd name="connsiteY307" fmla="*/ 691187 h 1864956"/>
                <a:gd name="connsiteX308" fmla="*/ 2002016 w 4871178"/>
                <a:gd name="connsiteY308" fmla="*/ 645822 h 1864956"/>
                <a:gd name="connsiteX309" fmla="*/ 2013320 w 4871178"/>
                <a:gd name="connsiteY309" fmla="*/ 663819 h 1864956"/>
                <a:gd name="connsiteX310" fmla="*/ 2046117 w 4871178"/>
                <a:gd name="connsiteY310" fmla="*/ 654374 h 1864956"/>
                <a:gd name="connsiteX311" fmla="*/ 2128071 w 4871178"/>
                <a:gd name="connsiteY311" fmla="*/ 587739 h 1864956"/>
                <a:gd name="connsiteX312" fmla="*/ 2194855 w 4871178"/>
                <a:gd name="connsiteY312" fmla="*/ 590565 h 1864956"/>
                <a:gd name="connsiteX313" fmla="*/ 2349096 w 4871178"/>
                <a:gd name="connsiteY313" fmla="*/ 474773 h 1864956"/>
                <a:gd name="connsiteX314" fmla="*/ 2448899 w 4871178"/>
                <a:gd name="connsiteY314" fmla="*/ 340164 h 1864956"/>
                <a:gd name="connsiteX315" fmla="*/ 2449148 w 4871178"/>
                <a:gd name="connsiteY315" fmla="*/ 340306 h 1864956"/>
                <a:gd name="connsiteX316" fmla="*/ 2418856 w 4871178"/>
                <a:gd name="connsiteY316" fmla="*/ 291601 h 1864956"/>
                <a:gd name="connsiteX317" fmla="*/ 2590574 w 4871178"/>
                <a:gd name="connsiteY317" fmla="*/ 284239 h 1864956"/>
                <a:gd name="connsiteX318" fmla="*/ 2601730 w 4871178"/>
                <a:gd name="connsiteY318" fmla="*/ 327671 h 1864956"/>
                <a:gd name="connsiteX319" fmla="*/ 2660630 w 4871178"/>
                <a:gd name="connsiteY319" fmla="*/ 335256 h 1864956"/>
                <a:gd name="connsiteX320" fmla="*/ 2730388 w 4871178"/>
                <a:gd name="connsiteY320" fmla="*/ 314656 h 1864956"/>
                <a:gd name="connsiteX321" fmla="*/ 2661820 w 4871178"/>
                <a:gd name="connsiteY321" fmla="*/ 184435 h 1864956"/>
                <a:gd name="connsiteX322" fmla="*/ 2680040 w 4871178"/>
                <a:gd name="connsiteY322" fmla="*/ 137211 h 1864956"/>
                <a:gd name="connsiteX323" fmla="*/ 2653267 w 4871178"/>
                <a:gd name="connsiteY323" fmla="*/ 124271 h 1864956"/>
                <a:gd name="connsiteX324" fmla="*/ 2790404 w 4871178"/>
                <a:gd name="connsiteY324" fmla="*/ 51761 h 1864956"/>
                <a:gd name="connsiteX325" fmla="*/ 2884555 w 4871178"/>
                <a:gd name="connsiteY325" fmla="*/ 42242 h 1864956"/>
                <a:gd name="connsiteX326" fmla="*/ 2898016 w 4871178"/>
                <a:gd name="connsiteY326" fmla="*/ 63288 h 1864956"/>
                <a:gd name="connsiteX327" fmla="*/ 2873102 w 4871178"/>
                <a:gd name="connsiteY327" fmla="*/ 117727 h 1864956"/>
                <a:gd name="connsiteX328" fmla="*/ 2880912 w 4871178"/>
                <a:gd name="connsiteY328" fmla="*/ 177891 h 1864956"/>
                <a:gd name="connsiteX329" fmla="*/ 2938622 w 4871178"/>
                <a:gd name="connsiteY329" fmla="*/ 156398 h 1864956"/>
                <a:gd name="connsiteX330" fmla="*/ 3031509 w 4871178"/>
                <a:gd name="connsiteY330" fmla="*/ 178858 h 1864956"/>
                <a:gd name="connsiteX331" fmla="*/ 3073601 w 4871178"/>
                <a:gd name="connsiteY331" fmla="*/ 170305 h 1864956"/>
                <a:gd name="connsiteX332" fmla="*/ 3070999 w 4871178"/>
                <a:gd name="connsiteY332" fmla="*/ 128436 h 1864956"/>
                <a:gd name="connsiteX333" fmla="*/ 3108481 w 4871178"/>
                <a:gd name="connsiteY333" fmla="*/ 111330 h 1864956"/>
                <a:gd name="connsiteX334" fmla="*/ 3194526 w 4871178"/>
                <a:gd name="connsiteY334" fmla="*/ 1264 h 186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Lst>
              <a:rect l="l" t="t" r="r" b="b"/>
              <a:pathLst>
                <a:path w="4871178" h="1864956">
                  <a:moveTo>
                    <a:pt x="4664878" y="1649509"/>
                  </a:moveTo>
                  <a:lnTo>
                    <a:pt x="4687487" y="1681339"/>
                  </a:lnTo>
                  <a:lnTo>
                    <a:pt x="4723630" y="1709376"/>
                  </a:lnTo>
                  <a:lnTo>
                    <a:pt x="4776283" y="1689966"/>
                  </a:lnTo>
                  <a:lnTo>
                    <a:pt x="4783497" y="1713020"/>
                  </a:lnTo>
                  <a:lnTo>
                    <a:pt x="4834737" y="1679256"/>
                  </a:lnTo>
                  <a:lnTo>
                    <a:pt x="4844702" y="1710937"/>
                  </a:lnTo>
                  <a:lnTo>
                    <a:pt x="4871178" y="1758609"/>
                  </a:lnTo>
                  <a:lnTo>
                    <a:pt x="4830647" y="1816467"/>
                  </a:lnTo>
                  <a:lnTo>
                    <a:pt x="4799264" y="1800032"/>
                  </a:lnTo>
                  <a:lnTo>
                    <a:pt x="4741850" y="1807097"/>
                  </a:lnTo>
                  <a:lnTo>
                    <a:pt x="4689643" y="1732133"/>
                  </a:lnTo>
                  <a:lnTo>
                    <a:pt x="4634238" y="1732133"/>
                  </a:lnTo>
                  <a:lnTo>
                    <a:pt x="4632230" y="1725737"/>
                  </a:lnTo>
                  <a:lnTo>
                    <a:pt x="4613862" y="1712053"/>
                  </a:lnTo>
                  <a:lnTo>
                    <a:pt x="4594004" y="1730497"/>
                  </a:lnTo>
                  <a:lnTo>
                    <a:pt x="4586940" y="1729604"/>
                  </a:lnTo>
                  <a:lnTo>
                    <a:pt x="4541053" y="1705211"/>
                  </a:lnTo>
                  <a:lnTo>
                    <a:pt x="4623380" y="1699708"/>
                  </a:lnTo>
                  <a:close/>
                  <a:moveTo>
                    <a:pt x="2685319" y="1351511"/>
                  </a:moveTo>
                  <a:lnTo>
                    <a:pt x="2654530" y="1385795"/>
                  </a:lnTo>
                  <a:lnTo>
                    <a:pt x="2600686" y="1375904"/>
                  </a:lnTo>
                  <a:lnTo>
                    <a:pt x="2591390" y="1377987"/>
                  </a:lnTo>
                  <a:lnTo>
                    <a:pt x="2570716" y="1392637"/>
                  </a:lnTo>
                  <a:lnTo>
                    <a:pt x="2562759" y="1397248"/>
                  </a:lnTo>
                  <a:lnTo>
                    <a:pt x="2537845" y="1420377"/>
                  </a:lnTo>
                  <a:lnTo>
                    <a:pt x="2513526" y="1456297"/>
                  </a:lnTo>
                  <a:lnTo>
                    <a:pt x="2517319" y="1526428"/>
                  </a:lnTo>
                  <a:lnTo>
                    <a:pt x="2480134" y="1528287"/>
                  </a:lnTo>
                  <a:lnTo>
                    <a:pt x="2475970" y="1548812"/>
                  </a:lnTo>
                  <a:lnTo>
                    <a:pt x="2461393" y="1567777"/>
                  </a:lnTo>
                  <a:lnTo>
                    <a:pt x="2462286" y="1570528"/>
                  </a:lnTo>
                  <a:lnTo>
                    <a:pt x="2465930" y="1566884"/>
                  </a:lnTo>
                  <a:lnTo>
                    <a:pt x="2514939" y="1591575"/>
                  </a:lnTo>
                  <a:lnTo>
                    <a:pt x="2548628" y="1581535"/>
                  </a:lnTo>
                  <a:lnTo>
                    <a:pt x="2589011" y="1666018"/>
                  </a:lnTo>
                  <a:lnTo>
                    <a:pt x="2662487" y="1690635"/>
                  </a:lnTo>
                  <a:lnTo>
                    <a:pt x="2775603" y="1637907"/>
                  </a:lnTo>
                  <a:lnTo>
                    <a:pt x="2794419" y="1629949"/>
                  </a:lnTo>
                  <a:lnTo>
                    <a:pt x="2814944" y="1628090"/>
                  </a:lnTo>
                  <a:lnTo>
                    <a:pt x="2787427" y="1598417"/>
                  </a:lnTo>
                  <a:lnTo>
                    <a:pt x="2764448" y="1595888"/>
                  </a:lnTo>
                  <a:lnTo>
                    <a:pt x="2758796" y="1579676"/>
                  </a:lnTo>
                  <a:lnTo>
                    <a:pt x="2794121" y="1557068"/>
                  </a:lnTo>
                  <a:lnTo>
                    <a:pt x="2772256" y="1490135"/>
                  </a:lnTo>
                  <a:lnTo>
                    <a:pt x="2718265" y="1454215"/>
                  </a:lnTo>
                  <a:lnTo>
                    <a:pt x="2739534" y="1428632"/>
                  </a:lnTo>
                  <a:lnTo>
                    <a:pt x="2729271" y="1389960"/>
                  </a:lnTo>
                  <a:lnTo>
                    <a:pt x="2718860" y="1375309"/>
                  </a:lnTo>
                  <a:lnTo>
                    <a:pt x="2704134" y="1365269"/>
                  </a:lnTo>
                  <a:close/>
                  <a:moveTo>
                    <a:pt x="927903" y="314954"/>
                  </a:moveTo>
                  <a:lnTo>
                    <a:pt x="910735" y="334024"/>
                  </a:lnTo>
                  <a:lnTo>
                    <a:pt x="910649" y="333918"/>
                  </a:lnTo>
                  <a:close/>
                  <a:moveTo>
                    <a:pt x="945826" y="313095"/>
                  </a:moveTo>
                  <a:lnTo>
                    <a:pt x="979961" y="321424"/>
                  </a:lnTo>
                  <a:lnTo>
                    <a:pt x="979878" y="321502"/>
                  </a:lnTo>
                  <a:close/>
                  <a:moveTo>
                    <a:pt x="3447455" y="113636"/>
                  </a:moveTo>
                  <a:lnTo>
                    <a:pt x="3481814" y="113934"/>
                  </a:lnTo>
                  <a:lnTo>
                    <a:pt x="3459503" y="124568"/>
                  </a:lnTo>
                  <a:lnTo>
                    <a:pt x="3460544" y="163910"/>
                  </a:lnTo>
                  <a:lnTo>
                    <a:pt x="3427673" y="149557"/>
                  </a:lnTo>
                  <a:lnTo>
                    <a:pt x="3433028" y="124792"/>
                  </a:lnTo>
                  <a:lnTo>
                    <a:pt x="3446934" y="139591"/>
                  </a:lnTo>
                  <a:lnTo>
                    <a:pt x="3459206" y="121520"/>
                  </a:lnTo>
                  <a:close/>
                  <a:moveTo>
                    <a:pt x="3240635" y="0"/>
                  </a:moveTo>
                  <a:lnTo>
                    <a:pt x="3322961" y="44473"/>
                  </a:lnTo>
                  <a:lnTo>
                    <a:pt x="3329506" y="96606"/>
                  </a:lnTo>
                  <a:lnTo>
                    <a:pt x="3298568" y="124419"/>
                  </a:lnTo>
                  <a:lnTo>
                    <a:pt x="3309128" y="180866"/>
                  </a:lnTo>
                  <a:lnTo>
                    <a:pt x="3332703" y="179007"/>
                  </a:lnTo>
                  <a:lnTo>
                    <a:pt x="3316491" y="192170"/>
                  </a:lnTo>
                  <a:lnTo>
                    <a:pt x="3228067" y="157439"/>
                  </a:lnTo>
                  <a:lnTo>
                    <a:pt x="3225761" y="196558"/>
                  </a:lnTo>
                  <a:lnTo>
                    <a:pt x="3360443" y="209052"/>
                  </a:lnTo>
                  <a:lnTo>
                    <a:pt x="3391380" y="190088"/>
                  </a:lnTo>
                  <a:lnTo>
                    <a:pt x="3437787" y="244897"/>
                  </a:lnTo>
                  <a:lnTo>
                    <a:pt x="3558563" y="127097"/>
                  </a:lnTo>
                  <a:lnTo>
                    <a:pt x="3563323" y="72882"/>
                  </a:lnTo>
                  <a:lnTo>
                    <a:pt x="3595153" y="33020"/>
                  </a:lnTo>
                  <a:lnTo>
                    <a:pt x="3619323" y="64552"/>
                  </a:lnTo>
                  <a:lnTo>
                    <a:pt x="3667067" y="67527"/>
                  </a:lnTo>
                  <a:lnTo>
                    <a:pt x="3704996" y="158258"/>
                  </a:lnTo>
                  <a:lnTo>
                    <a:pt x="3657845" y="247352"/>
                  </a:lnTo>
                  <a:lnTo>
                    <a:pt x="3744932" y="352733"/>
                  </a:lnTo>
                  <a:lnTo>
                    <a:pt x="3748873" y="428515"/>
                  </a:lnTo>
                  <a:lnTo>
                    <a:pt x="3789553" y="440786"/>
                  </a:lnTo>
                  <a:lnTo>
                    <a:pt x="3843546" y="415649"/>
                  </a:lnTo>
                  <a:lnTo>
                    <a:pt x="3901850" y="454173"/>
                  </a:lnTo>
                  <a:lnTo>
                    <a:pt x="3880581" y="539325"/>
                  </a:lnTo>
                  <a:lnTo>
                    <a:pt x="3897240" y="554348"/>
                  </a:lnTo>
                  <a:lnTo>
                    <a:pt x="3897177" y="554418"/>
                  </a:lnTo>
                  <a:lnTo>
                    <a:pt x="4039062" y="550704"/>
                  </a:lnTo>
                  <a:lnTo>
                    <a:pt x="4053415" y="522593"/>
                  </a:lnTo>
                  <a:lnTo>
                    <a:pt x="4156863" y="550258"/>
                  </a:lnTo>
                  <a:lnTo>
                    <a:pt x="4256071" y="462353"/>
                  </a:lnTo>
                  <a:lnTo>
                    <a:pt x="4300171" y="473880"/>
                  </a:lnTo>
                  <a:lnTo>
                    <a:pt x="4327540" y="514188"/>
                  </a:lnTo>
                  <a:lnTo>
                    <a:pt x="4359668" y="544382"/>
                  </a:lnTo>
                  <a:lnTo>
                    <a:pt x="4365468" y="642178"/>
                  </a:lnTo>
                  <a:lnTo>
                    <a:pt x="4496358" y="697657"/>
                  </a:lnTo>
                  <a:lnTo>
                    <a:pt x="4505728" y="726884"/>
                  </a:lnTo>
                  <a:lnTo>
                    <a:pt x="4660267" y="730082"/>
                  </a:lnTo>
                  <a:lnTo>
                    <a:pt x="4677223" y="803707"/>
                  </a:lnTo>
                  <a:lnTo>
                    <a:pt x="4744900" y="766672"/>
                  </a:lnTo>
                  <a:lnTo>
                    <a:pt x="4788703" y="821408"/>
                  </a:lnTo>
                  <a:lnTo>
                    <a:pt x="4723184" y="882316"/>
                  </a:lnTo>
                  <a:lnTo>
                    <a:pt x="4755460" y="928276"/>
                  </a:lnTo>
                  <a:lnTo>
                    <a:pt x="4703253" y="943225"/>
                  </a:lnTo>
                  <a:lnTo>
                    <a:pt x="4709500" y="1012314"/>
                  </a:lnTo>
                  <a:lnTo>
                    <a:pt x="4671720" y="1009562"/>
                  </a:lnTo>
                  <a:lnTo>
                    <a:pt x="4649038" y="1075007"/>
                  </a:lnTo>
                  <a:lnTo>
                    <a:pt x="4675216" y="1099548"/>
                  </a:lnTo>
                  <a:lnTo>
                    <a:pt x="4660862" y="1157780"/>
                  </a:lnTo>
                  <a:lnTo>
                    <a:pt x="4595343" y="1239139"/>
                  </a:lnTo>
                  <a:lnTo>
                    <a:pt x="4606498" y="1256095"/>
                  </a:lnTo>
                  <a:lnTo>
                    <a:pt x="4639221" y="1245089"/>
                  </a:lnTo>
                  <a:lnTo>
                    <a:pt x="4648368" y="1267325"/>
                  </a:lnTo>
                  <a:lnTo>
                    <a:pt x="4598467" y="1360733"/>
                  </a:lnTo>
                  <a:lnTo>
                    <a:pt x="4564926" y="1358205"/>
                  </a:lnTo>
                  <a:lnTo>
                    <a:pt x="4534286" y="1425211"/>
                  </a:lnTo>
                  <a:lnTo>
                    <a:pt x="4485648" y="1446927"/>
                  </a:lnTo>
                  <a:lnTo>
                    <a:pt x="4492045" y="1547698"/>
                  </a:lnTo>
                  <a:lnTo>
                    <a:pt x="4548193" y="1582651"/>
                  </a:lnTo>
                  <a:lnTo>
                    <a:pt x="4544846" y="1599979"/>
                  </a:lnTo>
                  <a:lnTo>
                    <a:pt x="4498440" y="1596781"/>
                  </a:lnTo>
                  <a:lnTo>
                    <a:pt x="4435524" y="1666168"/>
                  </a:lnTo>
                  <a:lnTo>
                    <a:pt x="4323673" y="1707888"/>
                  </a:lnTo>
                  <a:lnTo>
                    <a:pt x="4315418" y="1703798"/>
                  </a:lnTo>
                  <a:lnTo>
                    <a:pt x="4311774" y="1742098"/>
                  </a:lnTo>
                  <a:lnTo>
                    <a:pt x="4243800" y="1783597"/>
                  </a:lnTo>
                  <a:lnTo>
                    <a:pt x="4221341" y="1750056"/>
                  </a:lnTo>
                  <a:lnTo>
                    <a:pt x="4201113" y="1792223"/>
                  </a:lnTo>
                  <a:lnTo>
                    <a:pt x="4158722" y="1794528"/>
                  </a:lnTo>
                  <a:lnTo>
                    <a:pt x="4114175" y="1728414"/>
                  </a:lnTo>
                  <a:lnTo>
                    <a:pt x="4059216" y="1732728"/>
                  </a:lnTo>
                  <a:lnTo>
                    <a:pt x="3994812" y="1799958"/>
                  </a:lnTo>
                  <a:lnTo>
                    <a:pt x="3954133" y="1772367"/>
                  </a:lnTo>
                  <a:lnTo>
                    <a:pt x="3928401" y="1802189"/>
                  </a:lnTo>
                  <a:lnTo>
                    <a:pt x="3899472" y="1775787"/>
                  </a:lnTo>
                  <a:lnTo>
                    <a:pt x="3887349" y="1797206"/>
                  </a:lnTo>
                  <a:lnTo>
                    <a:pt x="3806733" y="1782555"/>
                  </a:lnTo>
                  <a:lnTo>
                    <a:pt x="3797065" y="1803973"/>
                  </a:lnTo>
                  <a:lnTo>
                    <a:pt x="3815583" y="1827474"/>
                  </a:lnTo>
                  <a:lnTo>
                    <a:pt x="3793421" y="1847554"/>
                  </a:lnTo>
                  <a:lnTo>
                    <a:pt x="3699493" y="1817286"/>
                  </a:lnTo>
                  <a:lnTo>
                    <a:pt x="3701111" y="1813783"/>
                  </a:lnTo>
                  <a:lnTo>
                    <a:pt x="3701047" y="1813768"/>
                  </a:lnTo>
                  <a:lnTo>
                    <a:pt x="3699491" y="1817137"/>
                  </a:lnTo>
                  <a:lnTo>
                    <a:pt x="3654498" y="1821673"/>
                  </a:lnTo>
                  <a:lnTo>
                    <a:pt x="3617611" y="1782704"/>
                  </a:lnTo>
                  <a:lnTo>
                    <a:pt x="3621255" y="1746709"/>
                  </a:lnTo>
                  <a:lnTo>
                    <a:pt x="3582880" y="1723209"/>
                  </a:lnTo>
                  <a:lnTo>
                    <a:pt x="3528665" y="1678067"/>
                  </a:lnTo>
                  <a:lnTo>
                    <a:pt x="3446487" y="1739421"/>
                  </a:lnTo>
                  <a:lnTo>
                    <a:pt x="3419417" y="1724398"/>
                  </a:lnTo>
                  <a:lnTo>
                    <a:pt x="3419565" y="1681041"/>
                  </a:lnTo>
                  <a:lnTo>
                    <a:pt x="3408558" y="1681041"/>
                  </a:lnTo>
                  <a:lnTo>
                    <a:pt x="3317307" y="1694056"/>
                  </a:lnTo>
                  <a:lnTo>
                    <a:pt x="3317010" y="1664828"/>
                  </a:lnTo>
                  <a:lnTo>
                    <a:pt x="3284139" y="1662746"/>
                  </a:lnTo>
                  <a:lnTo>
                    <a:pt x="3253202" y="1613439"/>
                  </a:lnTo>
                  <a:lnTo>
                    <a:pt x="3207762" y="1594476"/>
                  </a:lnTo>
                  <a:lnTo>
                    <a:pt x="3156670" y="1604961"/>
                  </a:lnTo>
                  <a:lnTo>
                    <a:pt x="3142912" y="1634858"/>
                  </a:lnTo>
                  <a:lnTo>
                    <a:pt x="3137112" y="1619314"/>
                  </a:lnTo>
                  <a:lnTo>
                    <a:pt x="3110041" y="1633891"/>
                  </a:lnTo>
                  <a:lnTo>
                    <a:pt x="3037457" y="1611506"/>
                  </a:lnTo>
                  <a:lnTo>
                    <a:pt x="3029946" y="1672638"/>
                  </a:lnTo>
                  <a:lnTo>
                    <a:pt x="3055975" y="1710714"/>
                  </a:lnTo>
                  <a:lnTo>
                    <a:pt x="3025335" y="1740388"/>
                  </a:lnTo>
                  <a:lnTo>
                    <a:pt x="2981531" y="1743809"/>
                  </a:lnTo>
                  <a:lnTo>
                    <a:pt x="2969111" y="1691825"/>
                  </a:lnTo>
                  <a:lnTo>
                    <a:pt x="2938992" y="1730347"/>
                  </a:lnTo>
                  <a:lnTo>
                    <a:pt x="2868118" y="1748569"/>
                  </a:lnTo>
                  <a:lnTo>
                    <a:pt x="2867077" y="1774300"/>
                  </a:lnTo>
                  <a:lnTo>
                    <a:pt x="2819778" y="1740760"/>
                  </a:lnTo>
                  <a:lnTo>
                    <a:pt x="2821117" y="1710863"/>
                  </a:lnTo>
                  <a:lnTo>
                    <a:pt x="2646647" y="1771772"/>
                  </a:lnTo>
                  <a:lnTo>
                    <a:pt x="2646647" y="1800255"/>
                  </a:lnTo>
                  <a:lnTo>
                    <a:pt x="2615560" y="1799585"/>
                  </a:lnTo>
                  <a:lnTo>
                    <a:pt x="2591390" y="1759947"/>
                  </a:lnTo>
                  <a:lnTo>
                    <a:pt x="2576368" y="1774077"/>
                  </a:lnTo>
                  <a:lnTo>
                    <a:pt x="2591540" y="1800775"/>
                  </a:lnTo>
                  <a:lnTo>
                    <a:pt x="2561271" y="1792818"/>
                  </a:lnTo>
                  <a:lnTo>
                    <a:pt x="2549670" y="1839745"/>
                  </a:lnTo>
                  <a:lnTo>
                    <a:pt x="2485563" y="1839745"/>
                  </a:lnTo>
                  <a:lnTo>
                    <a:pt x="2463996" y="1863692"/>
                  </a:lnTo>
                  <a:lnTo>
                    <a:pt x="2406583" y="1819071"/>
                  </a:lnTo>
                  <a:lnTo>
                    <a:pt x="2365606" y="1823607"/>
                  </a:lnTo>
                  <a:lnTo>
                    <a:pt x="2330132" y="1769614"/>
                  </a:lnTo>
                  <a:lnTo>
                    <a:pt x="2250706" y="1823830"/>
                  </a:lnTo>
                  <a:lnTo>
                    <a:pt x="2230180" y="1811039"/>
                  </a:lnTo>
                  <a:lnTo>
                    <a:pt x="2230180" y="1805758"/>
                  </a:lnTo>
                  <a:lnTo>
                    <a:pt x="2192698" y="1852685"/>
                  </a:lnTo>
                  <a:lnTo>
                    <a:pt x="2179980" y="1836250"/>
                  </a:lnTo>
                  <a:lnTo>
                    <a:pt x="2050801" y="1864956"/>
                  </a:lnTo>
                  <a:lnTo>
                    <a:pt x="2041133" y="1864956"/>
                  </a:lnTo>
                  <a:lnTo>
                    <a:pt x="1979630" y="1860196"/>
                  </a:lnTo>
                  <a:lnTo>
                    <a:pt x="1947949" y="1816913"/>
                  </a:lnTo>
                  <a:lnTo>
                    <a:pt x="1956481" y="1765499"/>
                  </a:lnTo>
                  <a:lnTo>
                    <a:pt x="1933150" y="1723059"/>
                  </a:lnTo>
                  <a:lnTo>
                    <a:pt x="1874027" y="1744923"/>
                  </a:lnTo>
                  <a:lnTo>
                    <a:pt x="1833198" y="1725365"/>
                  </a:lnTo>
                  <a:lnTo>
                    <a:pt x="1781437" y="1730570"/>
                  </a:lnTo>
                  <a:lnTo>
                    <a:pt x="1750425" y="1676950"/>
                  </a:lnTo>
                  <a:lnTo>
                    <a:pt x="1757565" y="1654193"/>
                  </a:lnTo>
                  <a:lnTo>
                    <a:pt x="1693161" y="1685206"/>
                  </a:lnTo>
                  <a:lnTo>
                    <a:pt x="1687211" y="1652111"/>
                  </a:lnTo>
                  <a:lnTo>
                    <a:pt x="1639615" y="1674273"/>
                  </a:lnTo>
                  <a:lnTo>
                    <a:pt x="1571047" y="1791479"/>
                  </a:lnTo>
                  <a:lnTo>
                    <a:pt x="1563089" y="1788950"/>
                  </a:lnTo>
                  <a:lnTo>
                    <a:pt x="1541820" y="1766342"/>
                  </a:lnTo>
                  <a:lnTo>
                    <a:pt x="1442909" y="1762921"/>
                  </a:lnTo>
                  <a:lnTo>
                    <a:pt x="1438149" y="1692493"/>
                  </a:lnTo>
                  <a:lnTo>
                    <a:pt x="1373746" y="1707814"/>
                  </a:lnTo>
                  <a:lnTo>
                    <a:pt x="1324292" y="1684760"/>
                  </a:lnTo>
                  <a:lnTo>
                    <a:pt x="1324291" y="1684761"/>
                  </a:lnTo>
                  <a:lnTo>
                    <a:pt x="1287106" y="1718078"/>
                  </a:lnTo>
                  <a:lnTo>
                    <a:pt x="1287106" y="1726928"/>
                  </a:lnTo>
                  <a:lnTo>
                    <a:pt x="1246873" y="1732877"/>
                  </a:lnTo>
                  <a:lnTo>
                    <a:pt x="1179717" y="1816766"/>
                  </a:lnTo>
                  <a:lnTo>
                    <a:pt x="1128700" y="1789398"/>
                  </a:lnTo>
                  <a:lnTo>
                    <a:pt x="1101629" y="1712351"/>
                  </a:lnTo>
                  <a:lnTo>
                    <a:pt x="1038416" y="1720309"/>
                  </a:lnTo>
                  <a:lnTo>
                    <a:pt x="977061" y="1687736"/>
                  </a:lnTo>
                  <a:lnTo>
                    <a:pt x="915706" y="1710939"/>
                  </a:lnTo>
                  <a:lnTo>
                    <a:pt x="876365" y="1633669"/>
                  </a:lnTo>
                  <a:lnTo>
                    <a:pt x="840817" y="1641849"/>
                  </a:lnTo>
                  <a:lnTo>
                    <a:pt x="820663" y="1624745"/>
                  </a:lnTo>
                  <a:lnTo>
                    <a:pt x="779611" y="1674274"/>
                  </a:lnTo>
                  <a:lnTo>
                    <a:pt x="745773" y="1656203"/>
                  </a:lnTo>
                  <a:lnTo>
                    <a:pt x="707994" y="1681340"/>
                  </a:lnTo>
                  <a:lnTo>
                    <a:pt x="687320" y="1671523"/>
                  </a:lnTo>
                  <a:lnTo>
                    <a:pt x="702491" y="1655533"/>
                  </a:lnTo>
                  <a:lnTo>
                    <a:pt x="672297" y="1649138"/>
                  </a:lnTo>
                  <a:lnTo>
                    <a:pt x="681221" y="1603252"/>
                  </a:lnTo>
                  <a:lnTo>
                    <a:pt x="660397" y="1585924"/>
                  </a:lnTo>
                  <a:lnTo>
                    <a:pt x="568254" y="1624522"/>
                  </a:lnTo>
                  <a:lnTo>
                    <a:pt x="602538" y="1669664"/>
                  </a:lnTo>
                  <a:lnTo>
                    <a:pt x="544531" y="1690413"/>
                  </a:lnTo>
                  <a:lnTo>
                    <a:pt x="545422" y="1707815"/>
                  </a:lnTo>
                  <a:lnTo>
                    <a:pt x="507049" y="1717111"/>
                  </a:lnTo>
                  <a:lnTo>
                    <a:pt x="482061" y="1697255"/>
                  </a:lnTo>
                  <a:lnTo>
                    <a:pt x="481614" y="1713690"/>
                  </a:lnTo>
                  <a:lnTo>
                    <a:pt x="468897" y="1701196"/>
                  </a:lnTo>
                  <a:lnTo>
                    <a:pt x="430225" y="1723507"/>
                  </a:lnTo>
                  <a:lnTo>
                    <a:pt x="443984" y="1745669"/>
                  </a:lnTo>
                  <a:lnTo>
                    <a:pt x="428813" y="1758163"/>
                  </a:lnTo>
                  <a:lnTo>
                    <a:pt x="470608" y="1809478"/>
                  </a:lnTo>
                  <a:lnTo>
                    <a:pt x="460493" y="1822641"/>
                  </a:lnTo>
                  <a:lnTo>
                    <a:pt x="437737" y="1787316"/>
                  </a:lnTo>
                  <a:lnTo>
                    <a:pt x="395793" y="1803305"/>
                  </a:lnTo>
                  <a:lnTo>
                    <a:pt x="355038" y="1778466"/>
                  </a:lnTo>
                  <a:lnTo>
                    <a:pt x="341726" y="1722615"/>
                  </a:lnTo>
                  <a:lnTo>
                    <a:pt x="260813" y="1627496"/>
                  </a:lnTo>
                  <a:lnTo>
                    <a:pt x="259102" y="1587263"/>
                  </a:lnTo>
                  <a:lnTo>
                    <a:pt x="193880" y="1579752"/>
                  </a:lnTo>
                  <a:lnTo>
                    <a:pt x="180568" y="1560564"/>
                  </a:lnTo>
                  <a:lnTo>
                    <a:pt x="132377" y="1582503"/>
                  </a:lnTo>
                  <a:lnTo>
                    <a:pt x="104340" y="1500920"/>
                  </a:lnTo>
                  <a:lnTo>
                    <a:pt x="80690" y="1497499"/>
                  </a:lnTo>
                  <a:lnTo>
                    <a:pt x="98985" y="1462099"/>
                  </a:lnTo>
                  <a:lnTo>
                    <a:pt x="94152" y="1386614"/>
                  </a:lnTo>
                  <a:lnTo>
                    <a:pt x="90879" y="1351661"/>
                  </a:lnTo>
                  <a:lnTo>
                    <a:pt x="67304" y="1337233"/>
                  </a:lnTo>
                  <a:lnTo>
                    <a:pt x="127469" y="1273796"/>
                  </a:lnTo>
                  <a:lnTo>
                    <a:pt x="91697" y="1175481"/>
                  </a:lnTo>
                  <a:lnTo>
                    <a:pt x="43431" y="1147295"/>
                  </a:lnTo>
                  <a:lnTo>
                    <a:pt x="0" y="948580"/>
                  </a:lnTo>
                  <a:lnTo>
                    <a:pt x="318820" y="770168"/>
                  </a:lnTo>
                  <a:lnTo>
                    <a:pt x="768456" y="457668"/>
                  </a:lnTo>
                  <a:lnTo>
                    <a:pt x="924111" y="390513"/>
                  </a:lnTo>
                  <a:lnTo>
                    <a:pt x="903733" y="341801"/>
                  </a:lnTo>
                  <a:lnTo>
                    <a:pt x="910735" y="334024"/>
                  </a:lnTo>
                  <a:lnTo>
                    <a:pt x="933257" y="362104"/>
                  </a:lnTo>
                  <a:lnTo>
                    <a:pt x="953783" y="348941"/>
                  </a:lnTo>
                  <a:lnTo>
                    <a:pt x="928498" y="380845"/>
                  </a:lnTo>
                  <a:lnTo>
                    <a:pt x="943074" y="368797"/>
                  </a:lnTo>
                  <a:lnTo>
                    <a:pt x="945380" y="394009"/>
                  </a:lnTo>
                  <a:lnTo>
                    <a:pt x="955346" y="365599"/>
                  </a:lnTo>
                  <a:lnTo>
                    <a:pt x="969550" y="375044"/>
                  </a:lnTo>
                  <a:lnTo>
                    <a:pt x="959882" y="359352"/>
                  </a:lnTo>
                  <a:lnTo>
                    <a:pt x="984126" y="365599"/>
                  </a:lnTo>
                  <a:lnTo>
                    <a:pt x="973714" y="330497"/>
                  </a:lnTo>
                  <a:lnTo>
                    <a:pt x="962633" y="337636"/>
                  </a:lnTo>
                  <a:lnTo>
                    <a:pt x="979878" y="321502"/>
                  </a:lnTo>
                  <a:lnTo>
                    <a:pt x="981672" y="321944"/>
                  </a:lnTo>
                  <a:lnTo>
                    <a:pt x="988961" y="366715"/>
                  </a:lnTo>
                  <a:lnTo>
                    <a:pt x="1192880" y="305509"/>
                  </a:lnTo>
                  <a:lnTo>
                    <a:pt x="1215935" y="384266"/>
                  </a:lnTo>
                  <a:lnTo>
                    <a:pt x="1179494" y="428367"/>
                  </a:lnTo>
                  <a:lnTo>
                    <a:pt x="1204184" y="458412"/>
                  </a:lnTo>
                  <a:lnTo>
                    <a:pt x="1191319" y="467411"/>
                  </a:lnTo>
                  <a:lnTo>
                    <a:pt x="1211547" y="520882"/>
                  </a:lnTo>
                  <a:lnTo>
                    <a:pt x="1279594" y="589821"/>
                  </a:lnTo>
                  <a:lnTo>
                    <a:pt x="1422383" y="587070"/>
                  </a:lnTo>
                  <a:lnTo>
                    <a:pt x="1405576" y="492100"/>
                  </a:lnTo>
                  <a:lnTo>
                    <a:pt x="1437703" y="499240"/>
                  </a:lnTo>
                  <a:lnTo>
                    <a:pt x="1473400" y="474326"/>
                  </a:lnTo>
                  <a:lnTo>
                    <a:pt x="1502032" y="492546"/>
                  </a:lnTo>
                  <a:lnTo>
                    <a:pt x="1515121" y="448445"/>
                  </a:lnTo>
                  <a:lnTo>
                    <a:pt x="1666090" y="517906"/>
                  </a:lnTo>
                  <a:lnTo>
                    <a:pt x="1784858" y="546985"/>
                  </a:lnTo>
                  <a:lnTo>
                    <a:pt x="1811036" y="564982"/>
                  </a:lnTo>
                  <a:lnTo>
                    <a:pt x="1804566" y="658762"/>
                  </a:lnTo>
                  <a:lnTo>
                    <a:pt x="1901766" y="666348"/>
                  </a:lnTo>
                  <a:lnTo>
                    <a:pt x="1943710" y="638905"/>
                  </a:lnTo>
                  <a:lnTo>
                    <a:pt x="1943041" y="691187"/>
                  </a:lnTo>
                  <a:lnTo>
                    <a:pt x="2002016" y="645822"/>
                  </a:lnTo>
                  <a:lnTo>
                    <a:pt x="2013320" y="663819"/>
                  </a:lnTo>
                  <a:lnTo>
                    <a:pt x="2046117" y="654374"/>
                  </a:lnTo>
                  <a:lnTo>
                    <a:pt x="2128071" y="587739"/>
                  </a:lnTo>
                  <a:lnTo>
                    <a:pt x="2194855" y="590565"/>
                  </a:lnTo>
                  <a:lnTo>
                    <a:pt x="2349096" y="474773"/>
                  </a:lnTo>
                  <a:lnTo>
                    <a:pt x="2448899" y="340164"/>
                  </a:lnTo>
                  <a:lnTo>
                    <a:pt x="2449148" y="340306"/>
                  </a:lnTo>
                  <a:lnTo>
                    <a:pt x="2418856" y="291601"/>
                  </a:lnTo>
                  <a:lnTo>
                    <a:pt x="2590574" y="284239"/>
                  </a:lnTo>
                  <a:lnTo>
                    <a:pt x="2601730" y="327671"/>
                  </a:lnTo>
                  <a:lnTo>
                    <a:pt x="2660630" y="335256"/>
                  </a:lnTo>
                  <a:lnTo>
                    <a:pt x="2730388" y="314656"/>
                  </a:lnTo>
                  <a:lnTo>
                    <a:pt x="2661820" y="184435"/>
                  </a:lnTo>
                  <a:lnTo>
                    <a:pt x="2680040" y="137211"/>
                  </a:lnTo>
                  <a:lnTo>
                    <a:pt x="2653267" y="124271"/>
                  </a:lnTo>
                  <a:lnTo>
                    <a:pt x="2790404" y="51761"/>
                  </a:lnTo>
                  <a:lnTo>
                    <a:pt x="2884555" y="42242"/>
                  </a:lnTo>
                  <a:lnTo>
                    <a:pt x="2898016" y="63288"/>
                  </a:lnTo>
                  <a:lnTo>
                    <a:pt x="2873102" y="117727"/>
                  </a:lnTo>
                  <a:lnTo>
                    <a:pt x="2880912" y="177891"/>
                  </a:lnTo>
                  <a:lnTo>
                    <a:pt x="2938622" y="156398"/>
                  </a:lnTo>
                  <a:lnTo>
                    <a:pt x="3031509" y="178858"/>
                  </a:lnTo>
                  <a:lnTo>
                    <a:pt x="3073601" y="170305"/>
                  </a:lnTo>
                  <a:lnTo>
                    <a:pt x="3070999" y="128436"/>
                  </a:lnTo>
                  <a:lnTo>
                    <a:pt x="3108481" y="111330"/>
                  </a:lnTo>
                  <a:lnTo>
                    <a:pt x="3194526" y="1264"/>
                  </a:lnTo>
                  <a:close/>
                </a:path>
              </a:pathLst>
            </a:custGeom>
            <a:solidFill>
              <a:srgbClr val="004E4E"/>
            </a:solidFill>
            <a:ln w="4763" cap="flat">
              <a:solidFill>
                <a:srgbClr val="FFFFFF"/>
              </a:solidFill>
              <a:prstDash val="solid"/>
              <a:miter/>
            </a:ln>
          </p:spPr>
          <p:txBody>
            <a:bodyPr wrap="square" rtlCol="0" anchor="ctr">
              <a:noAutofit/>
            </a:bodyPr>
            <a:lstStyle/>
            <a:p>
              <a:endParaRPr lang="en-BE" dirty="0"/>
            </a:p>
          </p:txBody>
        </p:sp>
      </p:grpSp>
      <p:sp>
        <p:nvSpPr>
          <p:cNvPr id="13" name="Text Placeholder 12">
            <a:extLst>
              <a:ext uri="{FF2B5EF4-FFF2-40B4-BE49-F238E27FC236}">
                <a16:creationId xmlns:a16="http://schemas.microsoft.com/office/drawing/2014/main" id="{BD1C4ADF-2265-4B14-9D7F-EB59DF7251AD}"/>
              </a:ext>
            </a:extLst>
          </p:cNvPr>
          <p:cNvSpPr>
            <a:spLocks noGrp="1"/>
          </p:cNvSpPr>
          <p:nvPr>
            <p:ph type="body" sz="quarter" idx="15"/>
          </p:nvPr>
        </p:nvSpPr>
        <p:spPr/>
        <p:txBody>
          <a:bodyPr/>
          <a:lstStyle/>
          <a:p>
            <a:r>
              <a:rPr lang="nl-BE" dirty="0"/>
              <a:t>Mannen, Vlamingen, de hoogste sociale klasse en 18 tot 34-jarigen staan het meest klaar om kweekvlees te proberen. Meer Vlamingen (59%) zijn bereid om kweekvlees te proeven dan Walen (42%) en Brusselaars (48%). </a:t>
            </a:r>
          </a:p>
        </p:txBody>
      </p:sp>
      <p:sp>
        <p:nvSpPr>
          <p:cNvPr id="6" name="Text Placeholder 5">
            <a:extLst>
              <a:ext uri="{FF2B5EF4-FFF2-40B4-BE49-F238E27FC236}">
                <a16:creationId xmlns:a16="http://schemas.microsoft.com/office/drawing/2014/main" id="{B3BC0D14-CA5A-44EA-93B0-C7498DCE79A9}"/>
              </a:ext>
            </a:extLst>
          </p:cNvPr>
          <p:cNvSpPr>
            <a:spLocks noGrp="1"/>
          </p:cNvSpPr>
          <p:nvPr>
            <p:ph type="body" sz="quarter" idx="17"/>
          </p:nvPr>
        </p:nvSpPr>
        <p:spPr>
          <a:xfrm>
            <a:off x="950887" y="6200775"/>
            <a:ext cx="10080000" cy="246221"/>
          </a:xfrm>
        </p:spPr>
        <p:txBody>
          <a:bodyPr/>
          <a:lstStyle/>
          <a:p>
            <a:r>
              <a:rPr lang="nl-BE" dirty="0"/>
              <a:t>Basis:	Totale steekproef (n=1000) </a:t>
            </a:r>
          </a:p>
          <a:p>
            <a:r>
              <a:rPr lang="nl-BE" dirty="0"/>
              <a:t>Vraag:	P11. Zou u dit soort vlees willen proeven van zodra het beschikbaar is?</a:t>
            </a:r>
          </a:p>
        </p:txBody>
      </p:sp>
      <p:sp>
        <p:nvSpPr>
          <p:cNvPr id="3" name="Slide Number Placeholder 2">
            <a:extLst>
              <a:ext uri="{FF2B5EF4-FFF2-40B4-BE49-F238E27FC236}">
                <a16:creationId xmlns:a16="http://schemas.microsoft.com/office/drawing/2014/main" id="{C245BC34-8487-4918-98B0-A5916C71D853}"/>
              </a:ext>
            </a:extLst>
          </p:cNvPr>
          <p:cNvSpPr>
            <a:spLocks noGrp="1"/>
          </p:cNvSpPr>
          <p:nvPr>
            <p:ph type="sldNum" sz="quarter" idx="18"/>
          </p:nvPr>
        </p:nvSpPr>
        <p:spPr/>
        <p:txBody>
          <a:bodyPr/>
          <a:lstStyle/>
          <a:p>
            <a:fld id="{D61AABEC-672F-4B68-B914-690DA978312C}" type="slidenum">
              <a:rPr lang="nl-BE" smtClean="0"/>
              <a:pPr/>
              <a:t>22</a:t>
            </a:fld>
            <a:r>
              <a:rPr lang="nl-BE" dirty="0"/>
              <a:t> </a:t>
            </a:r>
          </a:p>
        </p:txBody>
      </p:sp>
      <p:sp>
        <p:nvSpPr>
          <p:cNvPr id="7" name="Title 6">
            <a:extLst>
              <a:ext uri="{FF2B5EF4-FFF2-40B4-BE49-F238E27FC236}">
                <a16:creationId xmlns:a16="http://schemas.microsoft.com/office/drawing/2014/main" id="{126339CD-AB34-42CF-BBEE-EFA4EE111039}"/>
              </a:ext>
            </a:extLst>
          </p:cNvPr>
          <p:cNvSpPr>
            <a:spLocks noGrp="1"/>
          </p:cNvSpPr>
          <p:nvPr>
            <p:ph type="title"/>
          </p:nvPr>
        </p:nvSpPr>
        <p:spPr/>
        <p:txBody>
          <a:bodyPr/>
          <a:lstStyle/>
          <a:p>
            <a:pPr lvl="0"/>
            <a:r>
              <a:rPr lang="nl-BE" dirty="0"/>
              <a:t>Bereidheid om te proeven - % TOP 2</a:t>
            </a:r>
          </a:p>
        </p:txBody>
      </p:sp>
      <p:sp>
        <p:nvSpPr>
          <p:cNvPr id="5" name="Rectangle 4">
            <a:extLst>
              <a:ext uri="{FF2B5EF4-FFF2-40B4-BE49-F238E27FC236}">
                <a16:creationId xmlns:a16="http://schemas.microsoft.com/office/drawing/2014/main" id="{6C80C6DE-0B87-4BF0-BDA2-1294E9FAA845}"/>
              </a:ext>
            </a:extLst>
          </p:cNvPr>
          <p:cNvSpPr/>
          <p:nvPr/>
        </p:nvSpPr>
        <p:spPr>
          <a:xfrm>
            <a:off x="407988" y="1500334"/>
            <a:ext cx="2926340" cy="212400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nl-BE" sz="1200" dirty="0">
                <a:solidFill>
                  <a:schemeClr val="bg2"/>
                </a:solidFill>
              </a:rPr>
              <a:t>GESLACHT</a:t>
            </a:r>
          </a:p>
        </p:txBody>
      </p:sp>
      <p:sp>
        <p:nvSpPr>
          <p:cNvPr id="97" name="Rectangle 96">
            <a:extLst>
              <a:ext uri="{FF2B5EF4-FFF2-40B4-BE49-F238E27FC236}">
                <a16:creationId xmlns:a16="http://schemas.microsoft.com/office/drawing/2014/main" id="{92BB3E07-E805-416B-B7C5-DB7E65AA37FA}"/>
              </a:ext>
            </a:extLst>
          </p:cNvPr>
          <p:cNvSpPr/>
          <p:nvPr/>
        </p:nvSpPr>
        <p:spPr>
          <a:xfrm>
            <a:off x="993861" y="2937839"/>
            <a:ext cx="1618253" cy="57124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tIns="36000" rIns="144000" bIns="36000" rtlCol="0" anchor="ctr"/>
          <a:lstStyle/>
          <a:p>
            <a:r>
              <a:rPr lang="nl-BE" sz="2800" dirty="0">
                <a:solidFill>
                  <a:schemeClr val="bg1"/>
                </a:solidFill>
                <a:latin typeface="+mj-lt"/>
              </a:rPr>
              <a:t>47%</a:t>
            </a:r>
          </a:p>
        </p:txBody>
      </p:sp>
      <p:sp>
        <p:nvSpPr>
          <p:cNvPr id="2" name="Rectangle 1">
            <a:extLst>
              <a:ext uri="{FF2B5EF4-FFF2-40B4-BE49-F238E27FC236}">
                <a16:creationId xmlns:a16="http://schemas.microsoft.com/office/drawing/2014/main" id="{6566E615-BA9B-473F-85F2-26871364092D}"/>
              </a:ext>
            </a:extLst>
          </p:cNvPr>
          <p:cNvSpPr/>
          <p:nvPr/>
        </p:nvSpPr>
        <p:spPr>
          <a:xfrm>
            <a:off x="993861" y="1983425"/>
            <a:ext cx="1618254" cy="5712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tIns="36000" rIns="144000" bIns="36000" rtlCol="0" anchor="ctr"/>
          <a:lstStyle/>
          <a:p>
            <a:r>
              <a:rPr lang="nl-BE" sz="2800" dirty="0">
                <a:solidFill>
                  <a:schemeClr val="bg1"/>
                </a:solidFill>
                <a:latin typeface="+mj-lt"/>
              </a:rPr>
              <a:t>57%</a:t>
            </a:r>
          </a:p>
        </p:txBody>
      </p:sp>
      <p:grpSp>
        <p:nvGrpSpPr>
          <p:cNvPr id="83" name="Group 51">
            <a:extLst>
              <a:ext uri="{FF2B5EF4-FFF2-40B4-BE49-F238E27FC236}">
                <a16:creationId xmlns:a16="http://schemas.microsoft.com/office/drawing/2014/main" id="{6E7EBBA4-B1DD-47BA-AA5F-6FF4BE81FADA}"/>
              </a:ext>
            </a:extLst>
          </p:cNvPr>
          <p:cNvGrpSpPr>
            <a:grpSpLocks/>
          </p:cNvGrpSpPr>
          <p:nvPr/>
        </p:nvGrpSpPr>
        <p:grpSpPr bwMode="auto">
          <a:xfrm>
            <a:off x="622428" y="1690834"/>
            <a:ext cx="742867" cy="863836"/>
            <a:chOff x="2123" y="1662"/>
            <a:chExt cx="871" cy="1014"/>
          </a:xfrm>
          <a:solidFill>
            <a:schemeClr val="bg1"/>
          </a:solidFill>
        </p:grpSpPr>
        <p:sp>
          <p:nvSpPr>
            <p:cNvPr id="85" name="Freeform 53">
              <a:extLst>
                <a:ext uri="{FF2B5EF4-FFF2-40B4-BE49-F238E27FC236}">
                  <a16:creationId xmlns:a16="http://schemas.microsoft.com/office/drawing/2014/main" id="{1B44E59E-813D-442B-94DA-19DF1AB214D2}"/>
                </a:ext>
              </a:extLst>
            </p:cNvPr>
            <p:cNvSpPr>
              <a:spLocks/>
            </p:cNvSpPr>
            <p:nvPr/>
          </p:nvSpPr>
          <p:spPr bwMode="auto">
            <a:xfrm>
              <a:off x="2123" y="1898"/>
              <a:ext cx="871" cy="778"/>
            </a:xfrm>
            <a:custGeom>
              <a:avLst/>
              <a:gdLst>
                <a:gd name="T0" fmla="*/ 302 w 414"/>
                <a:gd name="T1" fmla="*/ 0 h 370"/>
                <a:gd name="T2" fmla="*/ 321 w 414"/>
                <a:gd name="T3" fmla="*/ 31 h 370"/>
                <a:gd name="T4" fmla="*/ 300 w 414"/>
                <a:gd name="T5" fmla="*/ 63 h 370"/>
                <a:gd name="T6" fmla="*/ 260 w 414"/>
                <a:gd name="T7" fmla="*/ 125 h 370"/>
                <a:gd name="T8" fmla="*/ 263 w 414"/>
                <a:gd name="T9" fmla="*/ 152 h 370"/>
                <a:gd name="T10" fmla="*/ 269 w 414"/>
                <a:gd name="T11" fmla="*/ 163 h 370"/>
                <a:gd name="T12" fmla="*/ 273 w 414"/>
                <a:gd name="T13" fmla="*/ 165 h 370"/>
                <a:gd name="T14" fmla="*/ 341 w 414"/>
                <a:gd name="T15" fmla="*/ 184 h 370"/>
                <a:gd name="T16" fmla="*/ 368 w 414"/>
                <a:gd name="T17" fmla="*/ 198 h 370"/>
                <a:gd name="T18" fmla="*/ 395 w 414"/>
                <a:gd name="T19" fmla="*/ 243 h 370"/>
                <a:gd name="T20" fmla="*/ 414 w 414"/>
                <a:gd name="T21" fmla="*/ 344 h 370"/>
                <a:gd name="T22" fmla="*/ 207 w 414"/>
                <a:gd name="T23" fmla="*/ 370 h 370"/>
                <a:gd name="T24" fmla="*/ 0 w 414"/>
                <a:gd name="T25" fmla="*/ 344 h 370"/>
                <a:gd name="T26" fmla="*/ 19 w 414"/>
                <a:gd name="T27" fmla="*/ 243 h 370"/>
                <a:gd name="T28" fmla="*/ 46 w 414"/>
                <a:gd name="T29" fmla="*/ 198 h 370"/>
                <a:gd name="T30" fmla="*/ 72 w 414"/>
                <a:gd name="T31" fmla="*/ 184 h 370"/>
                <a:gd name="T32" fmla="*/ 140 w 414"/>
                <a:gd name="T33" fmla="*/ 165 h 370"/>
                <a:gd name="T34" fmla="*/ 144 w 414"/>
                <a:gd name="T35" fmla="*/ 163 h 370"/>
                <a:gd name="T36" fmla="*/ 151 w 414"/>
                <a:gd name="T37" fmla="*/ 152 h 370"/>
                <a:gd name="T38" fmla="*/ 154 w 414"/>
                <a:gd name="T39" fmla="*/ 125 h 370"/>
                <a:gd name="T40" fmla="*/ 114 w 414"/>
                <a:gd name="T41" fmla="*/ 63 h 370"/>
                <a:gd name="T42" fmla="*/ 93 w 414"/>
                <a:gd name="T43" fmla="*/ 31 h 370"/>
                <a:gd name="T44" fmla="*/ 111 w 414"/>
                <a:gd name="T45"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370">
                  <a:moveTo>
                    <a:pt x="302" y="0"/>
                  </a:moveTo>
                  <a:cubicBezTo>
                    <a:pt x="313" y="3"/>
                    <a:pt x="321" y="16"/>
                    <a:pt x="321" y="31"/>
                  </a:cubicBezTo>
                  <a:cubicBezTo>
                    <a:pt x="321" y="48"/>
                    <a:pt x="312" y="62"/>
                    <a:pt x="300" y="63"/>
                  </a:cubicBezTo>
                  <a:cubicBezTo>
                    <a:pt x="293" y="89"/>
                    <a:pt x="279" y="111"/>
                    <a:pt x="260" y="125"/>
                  </a:cubicBezTo>
                  <a:cubicBezTo>
                    <a:pt x="263" y="152"/>
                    <a:pt x="263" y="152"/>
                    <a:pt x="263" y="152"/>
                  </a:cubicBezTo>
                  <a:cubicBezTo>
                    <a:pt x="263" y="157"/>
                    <a:pt x="266" y="160"/>
                    <a:pt x="269" y="163"/>
                  </a:cubicBezTo>
                  <a:cubicBezTo>
                    <a:pt x="271" y="164"/>
                    <a:pt x="272" y="164"/>
                    <a:pt x="273" y="165"/>
                  </a:cubicBezTo>
                  <a:cubicBezTo>
                    <a:pt x="341" y="184"/>
                    <a:pt x="341" y="184"/>
                    <a:pt x="341" y="184"/>
                  </a:cubicBezTo>
                  <a:cubicBezTo>
                    <a:pt x="350" y="186"/>
                    <a:pt x="359" y="191"/>
                    <a:pt x="368" y="198"/>
                  </a:cubicBezTo>
                  <a:cubicBezTo>
                    <a:pt x="381" y="210"/>
                    <a:pt x="391" y="226"/>
                    <a:pt x="395" y="243"/>
                  </a:cubicBezTo>
                  <a:cubicBezTo>
                    <a:pt x="414" y="344"/>
                    <a:pt x="414" y="344"/>
                    <a:pt x="414" y="344"/>
                  </a:cubicBezTo>
                  <a:cubicBezTo>
                    <a:pt x="414" y="344"/>
                    <a:pt x="317" y="370"/>
                    <a:pt x="207" y="370"/>
                  </a:cubicBezTo>
                  <a:cubicBezTo>
                    <a:pt x="96" y="370"/>
                    <a:pt x="0" y="344"/>
                    <a:pt x="0" y="344"/>
                  </a:cubicBezTo>
                  <a:cubicBezTo>
                    <a:pt x="19" y="243"/>
                    <a:pt x="19" y="243"/>
                    <a:pt x="19" y="243"/>
                  </a:cubicBezTo>
                  <a:cubicBezTo>
                    <a:pt x="23" y="226"/>
                    <a:pt x="32" y="210"/>
                    <a:pt x="46" y="198"/>
                  </a:cubicBezTo>
                  <a:cubicBezTo>
                    <a:pt x="55" y="191"/>
                    <a:pt x="64" y="186"/>
                    <a:pt x="72" y="184"/>
                  </a:cubicBezTo>
                  <a:cubicBezTo>
                    <a:pt x="140" y="165"/>
                    <a:pt x="140" y="165"/>
                    <a:pt x="140" y="165"/>
                  </a:cubicBezTo>
                  <a:cubicBezTo>
                    <a:pt x="142" y="164"/>
                    <a:pt x="143" y="164"/>
                    <a:pt x="144" y="163"/>
                  </a:cubicBezTo>
                  <a:cubicBezTo>
                    <a:pt x="148" y="160"/>
                    <a:pt x="150" y="157"/>
                    <a:pt x="151" y="152"/>
                  </a:cubicBezTo>
                  <a:cubicBezTo>
                    <a:pt x="154" y="125"/>
                    <a:pt x="154" y="125"/>
                    <a:pt x="154" y="125"/>
                  </a:cubicBezTo>
                  <a:cubicBezTo>
                    <a:pt x="135" y="111"/>
                    <a:pt x="121" y="89"/>
                    <a:pt x="114" y="63"/>
                  </a:cubicBezTo>
                  <a:cubicBezTo>
                    <a:pt x="102" y="62"/>
                    <a:pt x="93" y="48"/>
                    <a:pt x="93" y="31"/>
                  </a:cubicBezTo>
                  <a:cubicBezTo>
                    <a:pt x="93" y="16"/>
                    <a:pt x="100" y="3"/>
                    <a:pt x="111" y="0"/>
                  </a:cubicBezTo>
                </a:path>
              </a:pathLst>
            </a:custGeom>
            <a:grpFill/>
            <a:ln w="19050" cap="rnd">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86" name="Freeform 54">
              <a:extLst>
                <a:ext uri="{FF2B5EF4-FFF2-40B4-BE49-F238E27FC236}">
                  <a16:creationId xmlns:a16="http://schemas.microsoft.com/office/drawing/2014/main" id="{F01FB1BE-D7E5-4BEE-A3E3-CC69FE39DBE7}"/>
                </a:ext>
              </a:extLst>
            </p:cNvPr>
            <p:cNvSpPr>
              <a:spLocks/>
            </p:cNvSpPr>
            <p:nvPr/>
          </p:nvSpPr>
          <p:spPr bwMode="auto">
            <a:xfrm>
              <a:off x="2346" y="1662"/>
              <a:ext cx="425" cy="236"/>
            </a:xfrm>
            <a:custGeom>
              <a:avLst/>
              <a:gdLst>
                <a:gd name="T0" fmla="*/ 196 w 202"/>
                <a:gd name="T1" fmla="*/ 112 h 112"/>
                <a:gd name="T2" fmla="*/ 101 w 202"/>
                <a:gd name="T3" fmla="*/ 0 h 112"/>
                <a:gd name="T4" fmla="*/ 5 w 202"/>
                <a:gd name="T5" fmla="*/ 112 h 112"/>
              </a:gdLst>
              <a:ahLst/>
              <a:cxnLst>
                <a:cxn ang="0">
                  <a:pos x="T0" y="T1"/>
                </a:cxn>
                <a:cxn ang="0">
                  <a:pos x="T2" y="T3"/>
                </a:cxn>
                <a:cxn ang="0">
                  <a:pos x="T4" y="T5"/>
                </a:cxn>
              </a:cxnLst>
              <a:rect l="0" t="0" r="r" b="b"/>
              <a:pathLst>
                <a:path w="202" h="112">
                  <a:moveTo>
                    <a:pt x="196" y="112"/>
                  </a:moveTo>
                  <a:cubicBezTo>
                    <a:pt x="196" y="112"/>
                    <a:pt x="202" y="0"/>
                    <a:pt x="101" y="0"/>
                  </a:cubicBezTo>
                  <a:cubicBezTo>
                    <a:pt x="0" y="0"/>
                    <a:pt x="5" y="112"/>
                    <a:pt x="5" y="112"/>
                  </a:cubicBezTo>
                </a:path>
              </a:pathLst>
            </a:custGeom>
            <a:grpFill/>
            <a:ln w="19050" cap="rnd">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87" name="Freeform 55">
              <a:extLst>
                <a:ext uri="{FF2B5EF4-FFF2-40B4-BE49-F238E27FC236}">
                  <a16:creationId xmlns:a16="http://schemas.microsoft.com/office/drawing/2014/main" id="{90569A8D-30D2-4C6A-A610-BB2293A3157E}"/>
                </a:ext>
              </a:extLst>
            </p:cNvPr>
            <p:cNvSpPr>
              <a:spLocks/>
            </p:cNvSpPr>
            <p:nvPr/>
          </p:nvSpPr>
          <p:spPr bwMode="auto">
            <a:xfrm>
              <a:off x="2371" y="1750"/>
              <a:ext cx="373" cy="70"/>
            </a:xfrm>
            <a:custGeom>
              <a:avLst/>
              <a:gdLst>
                <a:gd name="T0" fmla="*/ 0 w 177"/>
                <a:gd name="T1" fmla="*/ 22 h 33"/>
                <a:gd name="T2" fmla="*/ 20 w 177"/>
                <a:gd name="T3" fmla="*/ 5 h 33"/>
                <a:gd name="T4" fmla="*/ 62 w 177"/>
                <a:gd name="T5" fmla="*/ 10 h 33"/>
                <a:gd name="T6" fmla="*/ 120 w 177"/>
                <a:gd name="T7" fmla="*/ 31 h 33"/>
                <a:gd name="T8" fmla="*/ 177 w 177"/>
                <a:gd name="T9" fmla="*/ 22 h 33"/>
              </a:gdLst>
              <a:ahLst/>
              <a:cxnLst>
                <a:cxn ang="0">
                  <a:pos x="T0" y="T1"/>
                </a:cxn>
                <a:cxn ang="0">
                  <a:pos x="T2" y="T3"/>
                </a:cxn>
                <a:cxn ang="0">
                  <a:pos x="T4" y="T5"/>
                </a:cxn>
                <a:cxn ang="0">
                  <a:pos x="T6" y="T7"/>
                </a:cxn>
                <a:cxn ang="0">
                  <a:pos x="T8" y="T9"/>
                </a:cxn>
              </a:cxnLst>
              <a:rect l="0" t="0" r="r" b="b"/>
              <a:pathLst>
                <a:path w="177" h="33">
                  <a:moveTo>
                    <a:pt x="0" y="22"/>
                  </a:moveTo>
                  <a:cubicBezTo>
                    <a:pt x="4" y="14"/>
                    <a:pt x="12" y="8"/>
                    <a:pt x="20" y="5"/>
                  </a:cubicBezTo>
                  <a:cubicBezTo>
                    <a:pt x="34" y="0"/>
                    <a:pt x="49" y="4"/>
                    <a:pt x="62" y="10"/>
                  </a:cubicBezTo>
                  <a:cubicBezTo>
                    <a:pt x="81" y="18"/>
                    <a:pt x="98" y="29"/>
                    <a:pt x="120" y="31"/>
                  </a:cubicBezTo>
                  <a:cubicBezTo>
                    <a:pt x="140" y="33"/>
                    <a:pt x="159" y="31"/>
                    <a:pt x="177" y="22"/>
                  </a:cubicBezTo>
                </a:path>
              </a:pathLst>
            </a:custGeom>
            <a:grpFill/>
            <a:ln w="19050" cap="rnd">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88" name="Freeform 56">
              <a:extLst>
                <a:ext uri="{FF2B5EF4-FFF2-40B4-BE49-F238E27FC236}">
                  <a16:creationId xmlns:a16="http://schemas.microsoft.com/office/drawing/2014/main" id="{88195C2F-62BD-4317-BF6C-4356F7B34AAB}"/>
                </a:ext>
              </a:extLst>
            </p:cNvPr>
            <p:cNvSpPr>
              <a:spLocks/>
            </p:cNvSpPr>
            <p:nvPr/>
          </p:nvSpPr>
          <p:spPr bwMode="auto">
            <a:xfrm>
              <a:off x="2441" y="2205"/>
              <a:ext cx="233" cy="105"/>
            </a:xfrm>
            <a:custGeom>
              <a:avLst/>
              <a:gdLst>
                <a:gd name="T0" fmla="*/ 233 w 233"/>
                <a:gd name="T1" fmla="*/ 0 h 105"/>
                <a:gd name="T2" fmla="*/ 118 w 233"/>
                <a:gd name="T3" fmla="*/ 105 h 105"/>
                <a:gd name="T4" fmla="*/ 0 w 233"/>
                <a:gd name="T5" fmla="*/ 0 h 105"/>
              </a:gdLst>
              <a:ahLst/>
              <a:cxnLst>
                <a:cxn ang="0">
                  <a:pos x="T0" y="T1"/>
                </a:cxn>
                <a:cxn ang="0">
                  <a:pos x="T2" y="T3"/>
                </a:cxn>
                <a:cxn ang="0">
                  <a:pos x="T4" y="T5"/>
                </a:cxn>
              </a:cxnLst>
              <a:rect l="0" t="0" r="r" b="b"/>
              <a:pathLst>
                <a:path w="233" h="105">
                  <a:moveTo>
                    <a:pt x="233" y="0"/>
                  </a:moveTo>
                  <a:lnTo>
                    <a:pt x="118" y="105"/>
                  </a:lnTo>
                  <a:lnTo>
                    <a:pt x="0" y="0"/>
                  </a:lnTo>
                </a:path>
              </a:pathLst>
            </a:custGeom>
            <a:grpFill/>
            <a:ln w="1905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89" name="Line 57">
              <a:extLst>
                <a:ext uri="{FF2B5EF4-FFF2-40B4-BE49-F238E27FC236}">
                  <a16:creationId xmlns:a16="http://schemas.microsoft.com/office/drawing/2014/main" id="{ECB5CF95-F92B-4BD3-8F9B-A6F09619728D}"/>
                </a:ext>
              </a:extLst>
            </p:cNvPr>
            <p:cNvSpPr>
              <a:spLocks noChangeShapeType="1"/>
            </p:cNvSpPr>
            <p:nvPr/>
          </p:nvSpPr>
          <p:spPr bwMode="auto">
            <a:xfrm flipV="1">
              <a:off x="2744" y="2460"/>
              <a:ext cx="132" cy="25"/>
            </a:xfrm>
            <a:prstGeom prst="line">
              <a:avLst/>
            </a:prstGeom>
            <a:grpFill/>
            <a:ln w="1905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84" name="Freeform 52">
              <a:extLst>
                <a:ext uri="{FF2B5EF4-FFF2-40B4-BE49-F238E27FC236}">
                  <a16:creationId xmlns:a16="http://schemas.microsoft.com/office/drawing/2014/main" id="{88FD8E23-C0AB-4016-AC6A-6471CCBA648C}"/>
                </a:ext>
              </a:extLst>
            </p:cNvPr>
            <p:cNvSpPr>
              <a:spLocks/>
            </p:cNvSpPr>
            <p:nvPr/>
          </p:nvSpPr>
          <p:spPr bwMode="auto">
            <a:xfrm>
              <a:off x="2470" y="2337"/>
              <a:ext cx="177" cy="78"/>
            </a:xfrm>
            <a:custGeom>
              <a:avLst/>
              <a:gdLst>
                <a:gd name="T0" fmla="*/ 177 w 177"/>
                <a:gd name="T1" fmla="*/ 0 h 78"/>
                <a:gd name="T2" fmla="*/ 89 w 177"/>
                <a:gd name="T3" fmla="*/ 78 h 78"/>
                <a:gd name="T4" fmla="*/ 0 w 177"/>
                <a:gd name="T5" fmla="*/ 0 h 78"/>
              </a:gdLst>
              <a:ahLst/>
              <a:cxnLst>
                <a:cxn ang="0">
                  <a:pos x="T0" y="T1"/>
                </a:cxn>
                <a:cxn ang="0">
                  <a:pos x="T2" y="T3"/>
                </a:cxn>
                <a:cxn ang="0">
                  <a:pos x="T4" y="T5"/>
                </a:cxn>
              </a:cxnLst>
              <a:rect l="0" t="0" r="r" b="b"/>
              <a:pathLst>
                <a:path w="177" h="78">
                  <a:moveTo>
                    <a:pt x="177" y="0"/>
                  </a:moveTo>
                  <a:lnTo>
                    <a:pt x="89" y="78"/>
                  </a:lnTo>
                  <a:lnTo>
                    <a:pt x="0" y="0"/>
                  </a:lnTo>
                </a:path>
              </a:pathLst>
            </a:custGeom>
            <a:grpFill/>
            <a:ln w="1905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grpSp>
      <p:grpSp>
        <p:nvGrpSpPr>
          <p:cNvPr id="90" name="Group 104">
            <a:extLst>
              <a:ext uri="{FF2B5EF4-FFF2-40B4-BE49-F238E27FC236}">
                <a16:creationId xmlns:a16="http://schemas.microsoft.com/office/drawing/2014/main" id="{9D643F9B-8F48-436E-9431-13C3192F35FA}"/>
              </a:ext>
            </a:extLst>
          </p:cNvPr>
          <p:cNvGrpSpPr>
            <a:grpSpLocks/>
          </p:cNvGrpSpPr>
          <p:nvPr/>
        </p:nvGrpSpPr>
        <p:grpSpPr bwMode="auto">
          <a:xfrm>
            <a:off x="622428" y="2645248"/>
            <a:ext cx="742867" cy="863836"/>
            <a:chOff x="3403" y="1654"/>
            <a:chExt cx="872" cy="1014"/>
          </a:xfrm>
          <a:solidFill>
            <a:schemeClr val="bg1"/>
          </a:solidFill>
        </p:grpSpPr>
        <p:sp>
          <p:nvSpPr>
            <p:cNvPr id="95" name="Freeform 109">
              <a:extLst>
                <a:ext uri="{FF2B5EF4-FFF2-40B4-BE49-F238E27FC236}">
                  <a16:creationId xmlns:a16="http://schemas.microsoft.com/office/drawing/2014/main" id="{4FE653D7-5F13-4548-BAEC-2D65D89F32CE}"/>
                </a:ext>
              </a:extLst>
            </p:cNvPr>
            <p:cNvSpPr>
              <a:spLocks/>
            </p:cNvSpPr>
            <p:nvPr/>
          </p:nvSpPr>
          <p:spPr bwMode="auto">
            <a:xfrm>
              <a:off x="3839" y="1654"/>
              <a:ext cx="362" cy="551"/>
            </a:xfrm>
            <a:custGeom>
              <a:avLst/>
              <a:gdLst>
                <a:gd name="T0" fmla="*/ 0 w 172"/>
                <a:gd name="T1" fmla="*/ 0 h 262"/>
                <a:gd name="T2" fmla="*/ 99 w 172"/>
                <a:gd name="T3" fmla="*/ 60 h 262"/>
                <a:gd name="T4" fmla="*/ 112 w 172"/>
                <a:gd name="T5" fmla="*/ 113 h 262"/>
                <a:gd name="T6" fmla="*/ 128 w 172"/>
                <a:gd name="T7" fmla="*/ 186 h 262"/>
                <a:gd name="T8" fmla="*/ 172 w 172"/>
                <a:gd name="T9" fmla="*/ 217 h 262"/>
                <a:gd name="T10" fmla="*/ 89 w 172"/>
                <a:gd name="T11" fmla="*/ 252 h 262"/>
              </a:gdLst>
              <a:ahLst/>
              <a:cxnLst>
                <a:cxn ang="0">
                  <a:pos x="T0" y="T1"/>
                </a:cxn>
                <a:cxn ang="0">
                  <a:pos x="T2" y="T3"/>
                </a:cxn>
                <a:cxn ang="0">
                  <a:pos x="T4" y="T5"/>
                </a:cxn>
                <a:cxn ang="0">
                  <a:pos x="T6" y="T7"/>
                </a:cxn>
                <a:cxn ang="0">
                  <a:pos x="T8" y="T9"/>
                </a:cxn>
                <a:cxn ang="0">
                  <a:pos x="T10" y="T11"/>
                </a:cxn>
              </a:cxnLst>
              <a:rect l="0" t="0" r="r" b="b"/>
              <a:pathLst>
                <a:path w="172" h="262">
                  <a:moveTo>
                    <a:pt x="0" y="0"/>
                  </a:moveTo>
                  <a:cubicBezTo>
                    <a:pt x="40" y="0"/>
                    <a:pt x="82" y="22"/>
                    <a:pt x="99" y="60"/>
                  </a:cubicBezTo>
                  <a:cubicBezTo>
                    <a:pt x="107" y="77"/>
                    <a:pt x="110" y="95"/>
                    <a:pt x="112" y="113"/>
                  </a:cubicBezTo>
                  <a:cubicBezTo>
                    <a:pt x="115" y="138"/>
                    <a:pt x="116" y="163"/>
                    <a:pt x="128" y="186"/>
                  </a:cubicBezTo>
                  <a:cubicBezTo>
                    <a:pt x="137" y="202"/>
                    <a:pt x="151" y="214"/>
                    <a:pt x="172" y="217"/>
                  </a:cubicBezTo>
                  <a:cubicBezTo>
                    <a:pt x="172" y="217"/>
                    <a:pt x="146" y="262"/>
                    <a:pt x="89" y="252"/>
                  </a:cubicBezTo>
                </a:path>
              </a:pathLst>
            </a:custGeom>
            <a:grpFill/>
            <a:ln w="19050" cap="rnd">
              <a:solidFill>
                <a:schemeClr val="tx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96" name="Freeform 110">
              <a:extLst>
                <a:ext uri="{FF2B5EF4-FFF2-40B4-BE49-F238E27FC236}">
                  <a16:creationId xmlns:a16="http://schemas.microsoft.com/office/drawing/2014/main" id="{57E5DDB4-F2CB-4D7F-B8C0-E809AF1CB49F}"/>
                </a:ext>
              </a:extLst>
            </p:cNvPr>
            <p:cNvSpPr>
              <a:spLocks/>
            </p:cNvSpPr>
            <p:nvPr/>
          </p:nvSpPr>
          <p:spPr bwMode="auto">
            <a:xfrm>
              <a:off x="3474" y="1654"/>
              <a:ext cx="365" cy="551"/>
            </a:xfrm>
            <a:custGeom>
              <a:avLst/>
              <a:gdLst>
                <a:gd name="T0" fmla="*/ 173 w 173"/>
                <a:gd name="T1" fmla="*/ 0 h 262"/>
                <a:gd name="T2" fmla="*/ 73 w 173"/>
                <a:gd name="T3" fmla="*/ 60 h 262"/>
                <a:gd name="T4" fmla="*/ 61 w 173"/>
                <a:gd name="T5" fmla="*/ 113 h 262"/>
                <a:gd name="T6" fmla="*/ 44 w 173"/>
                <a:gd name="T7" fmla="*/ 186 h 262"/>
                <a:gd name="T8" fmla="*/ 0 w 173"/>
                <a:gd name="T9" fmla="*/ 217 h 262"/>
                <a:gd name="T10" fmla="*/ 84 w 173"/>
                <a:gd name="T11" fmla="*/ 252 h 262"/>
              </a:gdLst>
              <a:ahLst/>
              <a:cxnLst>
                <a:cxn ang="0">
                  <a:pos x="T0" y="T1"/>
                </a:cxn>
                <a:cxn ang="0">
                  <a:pos x="T2" y="T3"/>
                </a:cxn>
                <a:cxn ang="0">
                  <a:pos x="T4" y="T5"/>
                </a:cxn>
                <a:cxn ang="0">
                  <a:pos x="T6" y="T7"/>
                </a:cxn>
                <a:cxn ang="0">
                  <a:pos x="T8" y="T9"/>
                </a:cxn>
                <a:cxn ang="0">
                  <a:pos x="T10" y="T11"/>
                </a:cxn>
              </a:cxnLst>
              <a:rect l="0" t="0" r="r" b="b"/>
              <a:pathLst>
                <a:path w="173" h="262">
                  <a:moveTo>
                    <a:pt x="173" y="0"/>
                  </a:moveTo>
                  <a:cubicBezTo>
                    <a:pt x="133" y="0"/>
                    <a:pt x="90" y="22"/>
                    <a:pt x="73" y="60"/>
                  </a:cubicBezTo>
                  <a:cubicBezTo>
                    <a:pt x="66" y="77"/>
                    <a:pt x="63" y="95"/>
                    <a:pt x="61" y="113"/>
                  </a:cubicBezTo>
                  <a:cubicBezTo>
                    <a:pt x="58" y="138"/>
                    <a:pt x="57" y="163"/>
                    <a:pt x="44" y="186"/>
                  </a:cubicBezTo>
                  <a:cubicBezTo>
                    <a:pt x="35" y="202"/>
                    <a:pt x="22" y="214"/>
                    <a:pt x="0" y="217"/>
                  </a:cubicBezTo>
                  <a:cubicBezTo>
                    <a:pt x="0" y="217"/>
                    <a:pt x="27" y="262"/>
                    <a:pt x="84" y="252"/>
                  </a:cubicBezTo>
                </a:path>
              </a:pathLst>
            </a:custGeom>
            <a:grpFill/>
            <a:ln w="19050" cap="rnd">
              <a:solidFill>
                <a:schemeClr val="tx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91" name="Freeform 105">
              <a:extLst>
                <a:ext uri="{FF2B5EF4-FFF2-40B4-BE49-F238E27FC236}">
                  <a16:creationId xmlns:a16="http://schemas.microsoft.com/office/drawing/2014/main" id="{B4AC3C30-2F3C-4BA0-867C-90786C99A636}"/>
                </a:ext>
              </a:extLst>
            </p:cNvPr>
            <p:cNvSpPr>
              <a:spLocks/>
            </p:cNvSpPr>
            <p:nvPr/>
          </p:nvSpPr>
          <p:spPr bwMode="auto">
            <a:xfrm>
              <a:off x="3403" y="1732"/>
              <a:ext cx="872" cy="936"/>
            </a:xfrm>
            <a:custGeom>
              <a:avLst/>
              <a:gdLst>
                <a:gd name="T0" fmla="*/ 375 w 414"/>
                <a:gd name="T1" fmla="*/ 427 h 445"/>
                <a:gd name="T2" fmla="*/ 414 w 414"/>
                <a:gd name="T3" fmla="*/ 419 h 445"/>
                <a:gd name="T4" fmla="*/ 398 w 414"/>
                <a:gd name="T5" fmla="*/ 339 h 445"/>
                <a:gd name="T6" fmla="*/ 370 w 414"/>
                <a:gd name="T7" fmla="*/ 293 h 445"/>
                <a:gd name="T8" fmla="*/ 344 w 414"/>
                <a:gd name="T9" fmla="*/ 279 h 445"/>
                <a:gd name="T10" fmla="*/ 275 w 414"/>
                <a:gd name="T11" fmla="*/ 259 h 445"/>
                <a:gd name="T12" fmla="*/ 270 w 414"/>
                <a:gd name="T13" fmla="*/ 257 h 445"/>
                <a:gd name="T14" fmla="*/ 264 w 414"/>
                <a:gd name="T15" fmla="*/ 246 h 445"/>
                <a:gd name="T16" fmla="*/ 261 w 414"/>
                <a:gd name="T17" fmla="*/ 219 h 445"/>
                <a:gd name="T18" fmla="*/ 290 w 414"/>
                <a:gd name="T19" fmla="*/ 158 h 445"/>
                <a:gd name="T20" fmla="*/ 275 w 414"/>
                <a:gd name="T21" fmla="*/ 56 h 445"/>
                <a:gd name="T22" fmla="*/ 207 w 414"/>
                <a:gd name="T23" fmla="*/ 3 h 445"/>
                <a:gd name="T24" fmla="*/ 138 w 414"/>
                <a:gd name="T25" fmla="*/ 56 h 445"/>
                <a:gd name="T26" fmla="*/ 124 w 414"/>
                <a:gd name="T27" fmla="*/ 158 h 445"/>
                <a:gd name="T28" fmla="*/ 153 w 414"/>
                <a:gd name="T29" fmla="*/ 219 h 445"/>
                <a:gd name="T30" fmla="*/ 150 w 414"/>
                <a:gd name="T31" fmla="*/ 246 h 445"/>
                <a:gd name="T32" fmla="*/ 143 w 414"/>
                <a:gd name="T33" fmla="*/ 257 h 445"/>
                <a:gd name="T34" fmla="*/ 139 w 414"/>
                <a:gd name="T35" fmla="*/ 259 h 445"/>
                <a:gd name="T36" fmla="*/ 70 w 414"/>
                <a:gd name="T37" fmla="*/ 279 h 445"/>
                <a:gd name="T38" fmla="*/ 43 w 414"/>
                <a:gd name="T39" fmla="*/ 293 h 445"/>
                <a:gd name="T40" fmla="*/ 16 w 414"/>
                <a:gd name="T41" fmla="*/ 339 h 445"/>
                <a:gd name="T42" fmla="*/ 0 w 414"/>
                <a:gd name="T43" fmla="*/ 419 h 445"/>
                <a:gd name="T44" fmla="*/ 39 w 414"/>
                <a:gd name="T45" fmla="*/ 427 h 445"/>
                <a:gd name="T46" fmla="*/ 207 w 414"/>
                <a:gd name="T47" fmla="*/ 445 h 445"/>
                <a:gd name="T48" fmla="*/ 207 w 414"/>
                <a:gd name="T49" fmla="*/ 445 h 445"/>
                <a:gd name="T50" fmla="*/ 375 w 414"/>
                <a:gd name="T51" fmla="*/ 427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4" h="445">
                  <a:moveTo>
                    <a:pt x="375" y="427"/>
                  </a:moveTo>
                  <a:cubicBezTo>
                    <a:pt x="414" y="419"/>
                    <a:pt x="414" y="419"/>
                    <a:pt x="414" y="419"/>
                  </a:cubicBezTo>
                  <a:cubicBezTo>
                    <a:pt x="398" y="339"/>
                    <a:pt x="398" y="339"/>
                    <a:pt x="398" y="339"/>
                  </a:cubicBezTo>
                  <a:cubicBezTo>
                    <a:pt x="394" y="321"/>
                    <a:pt x="384" y="305"/>
                    <a:pt x="370" y="293"/>
                  </a:cubicBezTo>
                  <a:cubicBezTo>
                    <a:pt x="361" y="286"/>
                    <a:pt x="352" y="281"/>
                    <a:pt x="344" y="279"/>
                  </a:cubicBezTo>
                  <a:cubicBezTo>
                    <a:pt x="275" y="259"/>
                    <a:pt x="275" y="259"/>
                    <a:pt x="275" y="259"/>
                  </a:cubicBezTo>
                  <a:cubicBezTo>
                    <a:pt x="273" y="258"/>
                    <a:pt x="272" y="258"/>
                    <a:pt x="270" y="257"/>
                  </a:cubicBezTo>
                  <a:cubicBezTo>
                    <a:pt x="267" y="254"/>
                    <a:pt x="264" y="251"/>
                    <a:pt x="264" y="246"/>
                  </a:cubicBezTo>
                  <a:cubicBezTo>
                    <a:pt x="261" y="219"/>
                    <a:pt x="261" y="219"/>
                    <a:pt x="261" y="219"/>
                  </a:cubicBezTo>
                  <a:cubicBezTo>
                    <a:pt x="282" y="200"/>
                    <a:pt x="289" y="183"/>
                    <a:pt x="290" y="158"/>
                  </a:cubicBezTo>
                  <a:cubicBezTo>
                    <a:pt x="290" y="123"/>
                    <a:pt x="275" y="56"/>
                    <a:pt x="275" y="56"/>
                  </a:cubicBezTo>
                  <a:cubicBezTo>
                    <a:pt x="259" y="0"/>
                    <a:pt x="207" y="3"/>
                    <a:pt x="207" y="3"/>
                  </a:cubicBezTo>
                  <a:cubicBezTo>
                    <a:pt x="207" y="3"/>
                    <a:pt x="155" y="0"/>
                    <a:pt x="138" y="56"/>
                  </a:cubicBezTo>
                  <a:cubicBezTo>
                    <a:pt x="138" y="56"/>
                    <a:pt x="123" y="123"/>
                    <a:pt x="124" y="158"/>
                  </a:cubicBezTo>
                  <a:cubicBezTo>
                    <a:pt x="125" y="183"/>
                    <a:pt x="132" y="200"/>
                    <a:pt x="153" y="219"/>
                  </a:cubicBezTo>
                  <a:cubicBezTo>
                    <a:pt x="150" y="246"/>
                    <a:pt x="150" y="246"/>
                    <a:pt x="150" y="246"/>
                  </a:cubicBezTo>
                  <a:cubicBezTo>
                    <a:pt x="149" y="251"/>
                    <a:pt x="147" y="254"/>
                    <a:pt x="143" y="257"/>
                  </a:cubicBezTo>
                  <a:cubicBezTo>
                    <a:pt x="142" y="258"/>
                    <a:pt x="141" y="258"/>
                    <a:pt x="139" y="259"/>
                  </a:cubicBezTo>
                  <a:cubicBezTo>
                    <a:pt x="70" y="279"/>
                    <a:pt x="70" y="279"/>
                    <a:pt x="70" y="279"/>
                  </a:cubicBezTo>
                  <a:cubicBezTo>
                    <a:pt x="61" y="281"/>
                    <a:pt x="52" y="286"/>
                    <a:pt x="43" y="293"/>
                  </a:cubicBezTo>
                  <a:cubicBezTo>
                    <a:pt x="29" y="305"/>
                    <a:pt x="20" y="321"/>
                    <a:pt x="16" y="339"/>
                  </a:cubicBezTo>
                  <a:cubicBezTo>
                    <a:pt x="0" y="419"/>
                    <a:pt x="0" y="419"/>
                    <a:pt x="0" y="419"/>
                  </a:cubicBezTo>
                  <a:cubicBezTo>
                    <a:pt x="39" y="427"/>
                    <a:pt x="39" y="427"/>
                    <a:pt x="39" y="427"/>
                  </a:cubicBezTo>
                  <a:cubicBezTo>
                    <a:pt x="94" y="439"/>
                    <a:pt x="150" y="445"/>
                    <a:pt x="207" y="445"/>
                  </a:cubicBezTo>
                  <a:cubicBezTo>
                    <a:pt x="207" y="445"/>
                    <a:pt x="207" y="445"/>
                    <a:pt x="207" y="445"/>
                  </a:cubicBezTo>
                  <a:cubicBezTo>
                    <a:pt x="263" y="445"/>
                    <a:pt x="320" y="439"/>
                    <a:pt x="375" y="427"/>
                  </a:cubicBezTo>
                  <a:close/>
                </a:path>
              </a:pathLst>
            </a:custGeom>
            <a:grpFill/>
            <a:ln w="19050" cap="rnd">
              <a:solidFill>
                <a:schemeClr val="tx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93" name="Freeform 107">
              <a:extLst>
                <a:ext uri="{FF2B5EF4-FFF2-40B4-BE49-F238E27FC236}">
                  <a16:creationId xmlns:a16="http://schemas.microsoft.com/office/drawing/2014/main" id="{F4E8BA02-2945-4A52-9DC7-F9156555A378}"/>
                </a:ext>
              </a:extLst>
            </p:cNvPr>
            <p:cNvSpPr>
              <a:spLocks/>
            </p:cNvSpPr>
            <p:nvPr/>
          </p:nvSpPr>
          <p:spPr bwMode="auto">
            <a:xfrm>
              <a:off x="3839" y="2382"/>
              <a:ext cx="160" cy="70"/>
            </a:xfrm>
            <a:custGeom>
              <a:avLst/>
              <a:gdLst>
                <a:gd name="T0" fmla="*/ 76 w 76"/>
                <a:gd name="T1" fmla="*/ 0 h 33"/>
                <a:gd name="T2" fmla="*/ 48 w 76"/>
                <a:gd name="T3" fmla="*/ 27 h 33"/>
                <a:gd name="T4" fmla="*/ 25 w 76"/>
                <a:gd name="T5" fmla="*/ 27 h 33"/>
                <a:gd name="T6" fmla="*/ 0 w 76"/>
                <a:gd name="T7" fmla="*/ 3 h 33"/>
              </a:gdLst>
              <a:ahLst/>
              <a:cxnLst>
                <a:cxn ang="0">
                  <a:pos x="T0" y="T1"/>
                </a:cxn>
                <a:cxn ang="0">
                  <a:pos x="T2" y="T3"/>
                </a:cxn>
                <a:cxn ang="0">
                  <a:pos x="T4" y="T5"/>
                </a:cxn>
                <a:cxn ang="0">
                  <a:pos x="T6" y="T7"/>
                </a:cxn>
              </a:cxnLst>
              <a:rect l="0" t="0" r="r" b="b"/>
              <a:pathLst>
                <a:path w="76" h="33">
                  <a:moveTo>
                    <a:pt x="76" y="0"/>
                  </a:moveTo>
                  <a:cubicBezTo>
                    <a:pt x="48" y="27"/>
                    <a:pt x="48" y="27"/>
                    <a:pt x="48" y="27"/>
                  </a:cubicBezTo>
                  <a:cubicBezTo>
                    <a:pt x="42" y="33"/>
                    <a:pt x="31" y="33"/>
                    <a:pt x="25" y="27"/>
                  </a:cubicBezTo>
                  <a:cubicBezTo>
                    <a:pt x="0" y="3"/>
                    <a:pt x="0" y="3"/>
                    <a:pt x="0" y="3"/>
                  </a:cubicBezTo>
                </a:path>
              </a:pathLst>
            </a:custGeom>
            <a:grpFill/>
            <a:ln w="19050" cap="rnd">
              <a:solidFill>
                <a:schemeClr val="tx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94" name="Freeform 108">
              <a:extLst>
                <a:ext uri="{FF2B5EF4-FFF2-40B4-BE49-F238E27FC236}">
                  <a16:creationId xmlns:a16="http://schemas.microsoft.com/office/drawing/2014/main" id="{F272F0F3-6EFC-48FC-B0C6-A10A71B20682}"/>
                </a:ext>
              </a:extLst>
            </p:cNvPr>
            <p:cNvSpPr>
              <a:spLocks/>
            </p:cNvSpPr>
            <p:nvPr/>
          </p:nvSpPr>
          <p:spPr bwMode="auto">
            <a:xfrm>
              <a:off x="3677" y="2382"/>
              <a:ext cx="162" cy="70"/>
            </a:xfrm>
            <a:custGeom>
              <a:avLst/>
              <a:gdLst>
                <a:gd name="T0" fmla="*/ 0 w 77"/>
                <a:gd name="T1" fmla="*/ 0 h 33"/>
                <a:gd name="T2" fmla="*/ 28 w 77"/>
                <a:gd name="T3" fmla="*/ 27 h 33"/>
                <a:gd name="T4" fmla="*/ 52 w 77"/>
                <a:gd name="T5" fmla="*/ 27 h 33"/>
                <a:gd name="T6" fmla="*/ 77 w 77"/>
                <a:gd name="T7" fmla="*/ 3 h 33"/>
              </a:gdLst>
              <a:ahLst/>
              <a:cxnLst>
                <a:cxn ang="0">
                  <a:pos x="T0" y="T1"/>
                </a:cxn>
                <a:cxn ang="0">
                  <a:pos x="T2" y="T3"/>
                </a:cxn>
                <a:cxn ang="0">
                  <a:pos x="T4" y="T5"/>
                </a:cxn>
                <a:cxn ang="0">
                  <a:pos x="T6" y="T7"/>
                </a:cxn>
              </a:cxnLst>
              <a:rect l="0" t="0" r="r" b="b"/>
              <a:pathLst>
                <a:path w="77" h="33">
                  <a:moveTo>
                    <a:pt x="0" y="0"/>
                  </a:moveTo>
                  <a:cubicBezTo>
                    <a:pt x="28" y="27"/>
                    <a:pt x="28" y="27"/>
                    <a:pt x="28" y="27"/>
                  </a:cubicBezTo>
                  <a:cubicBezTo>
                    <a:pt x="35" y="33"/>
                    <a:pt x="45" y="33"/>
                    <a:pt x="52" y="27"/>
                  </a:cubicBezTo>
                  <a:cubicBezTo>
                    <a:pt x="77" y="3"/>
                    <a:pt x="77" y="3"/>
                    <a:pt x="77" y="3"/>
                  </a:cubicBezTo>
                </a:path>
              </a:pathLst>
            </a:custGeom>
            <a:grpFill/>
            <a:ln w="19050" cap="rnd">
              <a:solidFill>
                <a:schemeClr val="tx2">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92" name="Freeform 106">
              <a:extLst>
                <a:ext uri="{FF2B5EF4-FFF2-40B4-BE49-F238E27FC236}">
                  <a16:creationId xmlns:a16="http://schemas.microsoft.com/office/drawing/2014/main" id="{60CF9A41-7CE3-4E4E-B83B-B56F9A788979}"/>
                </a:ext>
              </a:extLst>
            </p:cNvPr>
            <p:cNvSpPr>
              <a:spLocks/>
            </p:cNvSpPr>
            <p:nvPr/>
          </p:nvSpPr>
          <p:spPr bwMode="auto">
            <a:xfrm>
              <a:off x="3721" y="2237"/>
              <a:ext cx="236" cy="105"/>
            </a:xfrm>
            <a:custGeom>
              <a:avLst/>
              <a:gdLst>
                <a:gd name="T0" fmla="*/ 236 w 236"/>
                <a:gd name="T1" fmla="*/ 0 h 105"/>
                <a:gd name="T2" fmla="*/ 118 w 236"/>
                <a:gd name="T3" fmla="*/ 105 h 105"/>
                <a:gd name="T4" fmla="*/ 0 w 236"/>
                <a:gd name="T5" fmla="*/ 0 h 105"/>
              </a:gdLst>
              <a:ahLst/>
              <a:cxnLst>
                <a:cxn ang="0">
                  <a:pos x="T0" y="T1"/>
                </a:cxn>
                <a:cxn ang="0">
                  <a:pos x="T2" y="T3"/>
                </a:cxn>
                <a:cxn ang="0">
                  <a:pos x="T4" y="T5"/>
                </a:cxn>
              </a:cxnLst>
              <a:rect l="0" t="0" r="r" b="b"/>
              <a:pathLst>
                <a:path w="236" h="105">
                  <a:moveTo>
                    <a:pt x="236" y="0"/>
                  </a:moveTo>
                  <a:lnTo>
                    <a:pt x="118" y="105"/>
                  </a:lnTo>
                  <a:lnTo>
                    <a:pt x="0" y="0"/>
                  </a:lnTo>
                </a:path>
              </a:pathLst>
            </a:custGeom>
            <a:grpFill/>
            <a:ln w="19050" cap="rnd">
              <a:solidFill>
                <a:schemeClr val="tx2">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grpSp>
      <p:grpSp>
        <p:nvGrpSpPr>
          <p:cNvPr id="9" name="Group 8">
            <a:extLst>
              <a:ext uri="{FF2B5EF4-FFF2-40B4-BE49-F238E27FC236}">
                <a16:creationId xmlns:a16="http://schemas.microsoft.com/office/drawing/2014/main" id="{02ADD50D-D436-44D5-B71F-E619174E4612}"/>
              </a:ext>
            </a:extLst>
          </p:cNvPr>
          <p:cNvGrpSpPr/>
          <p:nvPr/>
        </p:nvGrpSpPr>
        <p:grpSpPr>
          <a:xfrm>
            <a:off x="687438" y="4055485"/>
            <a:ext cx="2241414" cy="887386"/>
            <a:chOff x="-1826200" y="4605030"/>
            <a:chExt cx="2241414" cy="887386"/>
          </a:xfrm>
        </p:grpSpPr>
        <p:grpSp>
          <p:nvGrpSpPr>
            <p:cNvPr id="224" name="Group 10">
              <a:extLst>
                <a:ext uri="{FF2B5EF4-FFF2-40B4-BE49-F238E27FC236}">
                  <a16:creationId xmlns:a16="http://schemas.microsoft.com/office/drawing/2014/main" id="{15CE4E33-8057-4622-AC41-C5E7CAD954BC}"/>
                </a:ext>
              </a:extLst>
            </p:cNvPr>
            <p:cNvGrpSpPr>
              <a:grpSpLocks/>
            </p:cNvGrpSpPr>
            <p:nvPr/>
          </p:nvGrpSpPr>
          <p:grpSpPr bwMode="auto">
            <a:xfrm rot="10800000" flipH="1">
              <a:off x="-1826200" y="4672592"/>
              <a:ext cx="355601" cy="291082"/>
              <a:chOff x="1033" y="1616"/>
              <a:chExt cx="1907" cy="1561"/>
            </a:xfrm>
            <a:solidFill>
              <a:schemeClr val="bg2"/>
            </a:solidFill>
          </p:grpSpPr>
          <p:sp>
            <p:nvSpPr>
              <p:cNvPr id="225" name="Freeform 11">
                <a:extLst>
                  <a:ext uri="{FF2B5EF4-FFF2-40B4-BE49-F238E27FC236}">
                    <a16:creationId xmlns:a16="http://schemas.microsoft.com/office/drawing/2014/main" id="{097AE2A3-BD97-4BAC-B413-C07236B6F66E}"/>
                  </a:ext>
                </a:extLst>
              </p:cNvPr>
              <p:cNvSpPr>
                <a:spLocks/>
              </p:cNvSpPr>
              <p:nvPr userDrawn="1"/>
            </p:nvSpPr>
            <p:spPr bwMode="auto">
              <a:xfrm>
                <a:off x="1033" y="1616"/>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dirty="0"/>
              </a:p>
            </p:txBody>
          </p:sp>
          <p:sp>
            <p:nvSpPr>
              <p:cNvPr id="226" name="Freeform 12">
                <a:extLst>
                  <a:ext uri="{FF2B5EF4-FFF2-40B4-BE49-F238E27FC236}">
                    <a16:creationId xmlns:a16="http://schemas.microsoft.com/office/drawing/2014/main" id="{3F107027-58D9-4E20-AEA8-1BDE79F9E197}"/>
                  </a:ext>
                </a:extLst>
              </p:cNvPr>
              <p:cNvSpPr>
                <a:spLocks/>
              </p:cNvSpPr>
              <p:nvPr userDrawn="1"/>
            </p:nvSpPr>
            <p:spPr bwMode="auto">
              <a:xfrm>
                <a:off x="1895" y="1629"/>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dirty="0"/>
              </a:p>
            </p:txBody>
          </p:sp>
        </p:grpSp>
        <p:sp>
          <p:nvSpPr>
            <p:cNvPr id="227" name="Espace réservé du texte 20">
              <a:extLst>
                <a:ext uri="{FF2B5EF4-FFF2-40B4-BE49-F238E27FC236}">
                  <a16:creationId xmlns:a16="http://schemas.microsoft.com/office/drawing/2014/main" id="{D9B858ED-A4CA-4917-82F7-3A368CBA67A1}"/>
                </a:ext>
              </a:extLst>
            </p:cNvPr>
            <p:cNvSpPr txBox="1">
              <a:spLocks/>
            </p:cNvSpPr>
            <p:nvPr/>
          </p:nvSpPr>
          <p:spPr>
            <a:xfrm>
              <a:off x="-1496913" y="4631685"/>
              <a:ext cx="1912127" cy="852951"/>
            </a:xfrm>
            <a:prstGeom prst="rect">
              <a:avLst/>
            </a:prstGeom>
            <a:solidFill>
              <a:schemeClr val="bg1"/>
            </a:solidFill>
          </p:spPr>
          <p:txBody>
            <a:bodyPr rIns="0" anchor="ctr">
              <a:noAutofit/>
            </a:bodyPr>
            <a:lstStyle>
              <a:lvl1pPr marL="0" indent="0" algn="l" defTabSz="914400" rtl="0" eaLnBrk="1" latinLnBrk="0" hangingPunct="1">
                <a:lnSpc>
                  <a:spcPct val="90000"/>
                </a:lnSpc>
                <a:spcBef>
                  <a:spcPts val="1800"/>
                </a:spcBef>
                <a:buSzPct val="50000"/>
                <a:buFont typeface="Arial" panose="020B0406020202030204" pitchFamily="34" charset="0"/>
                <a:buNone/>
                <a:defRPr sz="2800" b="0" kern="1200">
                  <a:solidFill>
                    <a:schemeClr val="bg2"/>
                  </a:solidFill>
                  <a:latin typeface="+mn-lt"/>
                  <a:ea typeface="+mn-ea"/>
                  <a:cs typeface="+mn-cs"/>
                </a:defRPr>
              </a:lvl1pPr>
              <a:lvl2pPr marL="447675" indent="-314325" algn="l" defTabSz="914400" rtl="0" eaLnBrk="1" latinLnBrk="0" hangingPunct="1">
                <a:lnSpc>
                  <a:spcPct val="90000"/>
                </a:lnSpc>
                <a:spcBef>
                  <a:spcPts val="600"/>
                </a:spcBef>
                <a:buFont typeface="Arial" panose="020B0604020202020204" pitchFamily="34" charset="0"/>
                <a:buChar char="—"/>
                <a:defRPr sz="1400" kern="1200">
                  <a:solidFill>
                    <a:schemeClr val="bg2"/>
                  </a:solidFill>
                  <a:latin typeface="+mn-lt"/>
                  <a:ea typeface="+mn-ea"/>
                  <a:cs typeface="+mn-cs"/>
                </a:defRPr>
              </a:lvl2pPr>
              <a:lvl3pPr marL="714375" indent="-171450" algn="l" defTabSz="914400" rtl="0" eaLnBrk="1" latinLnBrk="0" hangingPunct="1">
                <a:lnSpc>
                  <a:spcPct val="90000"/>
                </a:lnSpc>
                <a:spcBef>
                  <a:spcPts val="600"/>
                </a:spcBef>
                <a:buFont typeface="Courier New" panose="02070309020205020404" pitchFamily="49" charset="0"/>
                <a:buChar char="o"/>
                <a:defRPr sz="1200" kern="1200">
                  <a:solidFill>
                    <a:schemeClr val="bg2"/>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Arial"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nl-BE" sz="1600" dirty="0">
                  <a:solidFill>
                    <a:schemeClr val="tx2"/>
                  </a:solidFill>
                  <a:latin typeface="+mj-lt"/>
                </a:rPr>
                <a:t>NEDERLANDS:</a:t>
              </a:r>
            </a:p>
            <a:p>
              <a:pPr>
                <a:lnSpc>
                  <a:spcPct val="100000"/>
                </a:lnSpc>
                <a:spcBef>
                  <a:spcPts val="0"/>
                </a:spcBef>
              </a:pPr>
              <a:r>
                <a:rPr lang="nl-BE" sz="3200" dirty="0">
                  <a:solidFill>
                    <a:schemeClr val="tx2"/>
                  </a:solidFill>
                  <a:latin typeface="+mj-lt"/>
                </a:rPr>
                <a:t>59%</a:t>
              </a:r>
            </a:p>
          </p:txBody>
        </p:sp>
        <p:cxnSp>
          <p:nvCxnSpPr>
            <p:cNvPr id="228" name="Straight Connector 35">
              <a:extLst>
                <a:ext uri="{FF2B5EF4-FFF2-40B4-BE49-F238E27FC236}">
                  <a16:creationId xmlns:a16="http://schemas.microsoft.com/office/drawing/2014/main" id="{9698EA31-226B-428D-8685-6003678066F2}"/>
                </a:ext>
              </a:extLst>
            </p:cNvPr>
            <p:cNvCxnSpPr>
              <a:cxnSpLocks/>
            </p:cNvCxnSpPr>
            <p:nvPr/>
          </p:nvCxnSpPr>
          <p:spPr>
            <a:xfrm flipV="1">
              <a:off x="-1496913" y="4605030"/>
              <a:ext cx="0" cy="887386"/>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229" name="Group 228">
            <a:extLst>
              <a:ext uri="{FF2B5EF4-FFF2-40B4-BE49-F238E27FC236}">
                <a16:creationId xmlns:a16="http://schemas.microsoft.com/office/drawing/2014/main" id="{969D260E-0966-4094-9616-7B0CB949EB2D}"/>
              </a:ext>
            </a:extLst>
          </p:cNvPr>
          <p:cNvGrpSpPr/>
          <p:nvPr/>
        </p:nvGrpSpPr>
        <p:grpSpPr>
          <a:xfrm>
            <a:off x="687438" y="5046873"/>
            <a:ext cx="1472114" cy="887386"/>
            <a:chOff x="-1826200" y="4605030"/>
            <a:chExt cx="1472114" cy="887386"/>
          </a:xfrm>
        </p:grpSpPr>
        <p:grpSp>
          <p:nvGrpSpPr>
            <p:cNvPr id="230" name="Group 10">
              <a:extLst>
                <a:ext uri="{FF2B5EF4-FFF2-40B4-BE49-F238E27FC236}">
                  <a16:creationId xmlns:a16="http://schemas.microsoft.com/office/drawing/2014/main" id="{996A6B07-D260-4445-8875-2785614C6B1B}"/>
                </a:ext>
              </a:extLst>
            </p:cNvPr>
            <p:cNvGrpSpPr>
              <a:grpSpLocks/>
            </p:cNvGrpSpPr>
            <p:nvPr/>
          </p:nvGrpSpPr>
          <p:grpSpPr bwMode="auto">
            <a:xfrm rot="10800000" flipH="1">
              <a:off x="-1826200" y="4672592"/>
              <a:ext cx="355601" cy="291082"/>
              <a:chOff x="1033" y="1616"/>
              <a:chExt cx="1907" cy="1561"/>
            </a:xfrm>
            <a:solidFill>
              <a:schemeClr val="bg2"/>
            </a:solidFill>
          </p:grpSpPr>
          <p:sp>
            <p:nvSpPr>
              <p:cNvPr id="233" name="Freeform 11">
                <a:extLst>
                  <a:ext uri="{FF2B5EF4-FFF2-40B4-BE49-F238E27FC236}">
                    <a16:creationId xmlns:a16="http://schemas.microsoft.com/office/drawing/2014/main" id="{978170D5-E191-43C6-B43E-5D5C479025F9}"/>
                  </a:ext>
                </a:extLst>
              </p:cNvPr>
              <p:cNvSpPr>
                <a:spLocks/>
              </p:cNvSpPr>
              <p:nvPr userDrawn="1"/>
            </p:nvSpPr>
            <p:spPr bwMode="auto">
              <a:xfrm>
                <a:off x="1033" y="1616"/>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dirty="0"/>
              </a:p>
            </p:txBody>
          </p:sp>
          <p:sp>
            <p:nvSpPr>
              <p:cNvPr id="234" name="Freeform 12">
                <a:extLst>
                  <a:ext uri="{FF2B5EF4-FFF2-40B4-BE49-F238E27FC236}">
                    <a16:creationId xmlns:a16="http://schemas.microsoft.com/office/drawing/2014/main" id="{D61305FE-EBFB-4202-81CF-F66C5A766399}"/>
                  </a:ext>
                </a:extLst>
              </p:cNvPr>
              <p:cNvSpPr>
                <a:spLocks/>
              </p:cNvSpPr>
              <p:nvPr userDrawn="1"/>
            </p:nvSpPr>
            <p:spPr bwMode="auto">
              <a:xfrm>
                <a:off x="1895" y="1629"/>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dirty="0"/>
              </a:p>
            </p:txBody>
          </p:sp>
        </p:grpSp>
        <p:sp>
          <p:nvSpPr>
            <p:cNvPr id="231" name="Espace réservé du texte 20">
              <a:extLst>
                <a:ext uri="{FF2B5EF4-FFF2-40B4-BE49-F238E27FC236}">
                  <a16:creationId xmlns:a16="http://schemas.microsoft.com/office/drawing/2014/main" id="{6FEE01D9-A3CD-4EE2-B19B-A052B13623C2}"/>
                </a:ext>
              </a:extLst>
            </p:cNvPr>
            <p:cNvSpPr txBox="1">
              <a:spLocks/>
            </p:cNvSpPr>
            <p:nvPr/>
          </p:nvSpPr>
          <p:spPr>
            <a:xfrm>
              <a:off x="-1496912" y="4631685"/>
              <a:ext cx="1142826" cy="852951"/>
            </a:xfrm>
            <a:prstGeom prst="rect">
              <a:avLst/>
            </a:prstGeom>
            <a:solidFill>
              <a:schemeClr val="bg1"/>
            </a:solidFill>
          </p:spPr>
          <p:txBody>
            <a:bodyPr rIns="0" anchor="ctr">
              <a:noAutofit/>
            </a:bodyPr>
            <a:lstStyle>
              <a:lvl1pPr marL="0" indent="0" algn="l" defTabSz="914400" rtl="0" eaLnBrk="1" latinLnBrk="0" hangingPunct="1">
                <a:lnSpc>
                  <a:spcPct val="90000"/>
                </a:lnSpc>
                <a:spcBef>
                  <a:spcPts val="1800"/>
                </a:spcBef>
                <a:buSzPct val="50000"/>
                <a:buFont typeface="Arial" panose="020B0406020202030204" pitchFamily="34" charset="0"/>
                <a:buNone/>
                <a:defRPr sz="2800" b="0" kern="1200">
                  <a:solidFill>
                    <a:schemeClr val="bg2"/>
                  </a:solidFill>
                  <a:latin typeface="+mn-lt"/>
                  <a:ea typeface="+mn-ea"/>
                  <a:cs typeface="+mn-cs"/>
                </a:defRPr>
              </a:lvl1pPr>
              <a:lvl2pPr marL="447675" indent="-314325" algn="l" defTabSz="914400" rtl="0" eaLnBrk="1" latinLnBrk="0" hangingPunct="1">
                <a:lnSpc>
                  <a:spcPct val="90000"/>
                </a:lnSpc>
                <a:spcBef>
                  <a:spcPts val="600"/>
                </a:spcBef>
                <a:buFont typeface="Arial" panose="020B0604020202020204" pitchFamily="34" charset="0"/>
                <a:buChar char="—"/>
                <a:defRPr sz="1400" kern="1200">
                  <a:solidFill>
                    <a:schemeClr val="bg2"/>
                  </a:solidFill>
                  <a:latin typeface="+mn-lt"/>
                  <a:ea typeface="+mn-ea"/>
                  <a:cs typeface="+mn-cs"/>
                </a:defRPr>
              </a:lvl2pPr>
              <a:lvl3pPr marL="714375" indent="-171450" algn="l" defTabSz="914400" rtl="0" eaLnBrk="1" latinLnBrk="0" hangingPunct="1">
                <a:lnSpc>
                  <a:spcPct val="90000"/>
                </a:lnSpc>
                <a:spcBef>
                  <a:spcPts val="600"/>
                </a:spcBef>
                <a:buFont typeface="Courier New" panose="02070309020205020404" pitchFamily="49" charset="0"/>
                <a:buChar char="o"/>
                <a:defRPr sz="1200" kern="1200">
                  <a:solidFill>
                    <a:schemeClr val="bg2"/>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Arial"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nl-BE" sz="1600" dirty="0">
                  <a:solidFill>
                    <a:schemeClr val="tx2">
                      <a:lumMod val="50000"/>
                    </a:schemeClr>
                  </a:solidFill>
                  <a:latin typeface="+mj-lt"/>
                </a:rPr>
                <a:t>FRANS:</a:t>
              </a:r>
            </a:p>
            <a:p>
              <a:pPr>
                <a:lnSpc>
                  <a:spcPct val="100000"/>
                </a:lnSpc>
                <a:spcBef>
                  <a:spcPts val="0"/>
                </a:spcBef>
              </a:pPr>
              <a:r>
                <a:rPr lang="nl-BE" sz="3200" dirty="0">
                  <a:solidFill>
                    <a:schemeClr val="tx2">
                      <a:lumMod val="50000"/>
                    </a:schemeClr>
                  </a:solidFill>
                  <a:latin typeface="+mj-lt"/>
                </a:rPr>
                <a:t>43%</a:t>
              </a:r>
            </a:p>
          </p:txBody>
        </p:sp>
        <p:cxnSp>
          <p:nvCxnSpPr>
            <p:cNvPr id="232" name="Straight Connector 35">
              <a:extLst>
                <a:ext uri="{FF2B5EF4-FFF2-40B4-BE49-F238E27FC236}">
                  <a16:creationId xmlns:a16="http://schemas.microsoft.com/office/drawing/2014/main" id="{3D9E00AE-8DD6-4BC9-B022-66E95C15E6A7}"/>
                </a:ext>
              </a:extLst>
            </p:cNvPr>
            <p:cNvCxnSpPr>
              <a:cxnSpLocks/>
            </p:cNvCxnSpPr>
            <p:nvPr/>
          </p:nvCxnSpPr>
          <p:spPr>
            <a:xfrm flipV="1">
              <a:off x="-1496913" y="4605030"/>
              <a:ext cx="0" cy="887386"/>
            </a:xfrm>
            <a:prstGeom prst="line">
              <a:avLst/>
            </a:prstGeom>
            <a:ln w="12700">
              <a:gradFill>
                <a:gsLst>
                  <a:gs pos="0">
                    <a:schemeClr val="tx2">
                      <a:lumMod val="50000"/>
                      <a:alpha val="0"/>
                    </a:schemeClr>
                  </a:gs>
                  <a:gs pos="55000">
                    <a:schemeClr val="tx2">
                      <a:lumMod val="50000"/>
                    </a:schemeClr>
                  </a:gs>
                  <a:gs pos="100000">
                    <a:schemeClr val="tx2">
                      <a:lumMod val="5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172" name="Rectangle 171">
            <a:extLst>
              <a:ext uri="{FF2B5EF4-FFF2-40B4-BE49-F238E27FC236}">
                <a16:creationId xmlns:a16="http://schemas.microsoft.com/office/drawing/2014/main" id="{4DBDFB78-290E-4730-A971-CBF7EA6EF5EA}"/>
              </a:ext>
            </a:extLst>
          </p:cNvPr>
          <p:cNvSpPr/>
          <p:nvPr/>
        </p:nvSpPr>
        <p:spPr>
          <a:xfrm>
            <a:off x="3508188" y="1500334"/>
            <a:ext cx="4482900" cy="212400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nl-BE" sz="1200" dirty="0">
                <a:solidFill>
                  <a:schemeClr val="bg2"/>
                </a:solidFill>
              </a:rPr>
              <a:t>LEEFTIJD</a:t>
            </a:r>
          </a:p>
        </p:txBody>
      </p:sp>
      <p:sp>
        <p:nvSpPr>
          <p:cNvPr id="173" name="Rectangle 172">
            <a:extLst>
              <a:ext uri="{FF2B5EF4-FFF2-40B4-BE49-F238E27FC236}">
                <a16:creationId xmlns:a16="http://schemas.microsoft.com/office/drawing/2014/main" id="{58667E06-25FB-4E57-8243-2AF2DD124B46}"/>
              </a:ext>
            </a:extLst>
          </p:cNvPr>
          <p:cNvSpPr/>
          <p:nvPr/>
        </p:nvSpPr>
        <p:spPr>
          <a:xfrm>
            <a:off x="3508188" y="3789438"/>
            <a:ext cx="4482900" cy="212400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nl-BE" sz="1200" dirty="0">
                <a:solidFill>
                  <a:schemeClr val="bg2"/>
                </a:solidFill>
              </a:rPr>
              <a:t>SOCIALE KLASSE</a:t>
            </a:r>
          </a:p>
        </p:txBody>
      </p:sp>
      <p:sp>
        <p:nvSpPr>
          <p:cNvPr id="249" name="Rectangle 248">
            <a:extLst>
              <a:ext uri="{FF2B5EF4-FFF2-40B4-BE49-F238E27FC236}">
                <a16:creationId xmlns:a16="http://schemas.microsoft.com/office/drawing/2014/main" id="{775373B7-B18F-41E5-8E62-F028DE0BFC95}"/>
              </a:ext>
            </a:extLst>
          </p:cNvPr>
          <p:cNvSpPr/>
          <p:nvPr/>
        </p:nvSpPr>
        <p:spPr>
          <a:xfrm>
            <a:off x="2566128" y="2217051"/>
            <a:ext cx="617477" cy="369332"/>
          </a:xfrm>
          <a:prstGeom prst="rect">
            <a:avLst/>
          </a:prstGeom>
        </p:spPr>
        <p:txBody>
          <a:bodyPr wrap="none">
            <a:spAutoFit/>
          </a:bodyPr>
          <a:lstStyle/>
          <a:p>
            <a:r>
              <a:rPr lang="nl-BE" sz="900" dirty="0"/>
              <a:t>(n=492) </a:t>
            </a:r>
          </a:p>
          <a:p>
            <a:r>
              <a:rPr lang="nl-BE" sz="900" dirty="0"/>
              <a:t>(A)</a:t>
            </a:r>
          </a:p>
        </p:txBody>
      </p:sp>
      <p:sp>
        <p:nvSpPr>
          <p:cNvPr id="218" name="Rectangle 217">
            <a:extLst>
              <a:ext uri="{FF2B5EF4-FFF2-40B4-BE49-F238E27FC236}">
                <a16:creationId xmlns:a16="http://schemas.microsoft.com/office/drawing/2014/main" id="{8A757551-0E9A-4846-A693-15A5248A8851}"/>
              </a:ext>
            </a:extLst>
          </p:cNvPr>
          <p:cNvSpPr/>
          <p:nvPr/>
        </p:nvSpPr>
        <p:spPr>
          <a:xfrm>
            <a:off x="2566128" y="3186636"/>
            <a:ext cx="617477" cy="369332"/>
          </a:xfrm>
          <a:prstGeom prst="rect">
            <a:avLst/>
          </a:prstGeom>
        </p:spPr>
        <p:txBody>
          <a:bodyPr wrap="none">
            <a:spAutoFit/>
          </a:bodyPr>
          <a:lstStyle/>
          <a:p>
            <a:r>
              <a:rPr lang="nl-BE" sz="900" dirty="0"/>
              <a:t>(n=508) </a:t>
            </a:r>
          </a:p>
          <a:p>
            <a:r>
              <a:rPr lang="nl-BE" sz="900" dirty="0"/>
              <a:t>(B)</a:t>
            </a:r>
          </a:p>
        </p:txBody>
      </p:sp>
      <p:sp>
        <p:nvSpPr>
          <p:cNvPr id="219" name="Rectangle 218">
            <a:extLst>
              <a:ext uri="{FF2B5EF4-FFF2-40B4-BE49-F238E27FC236}">
                <a16:creationId xmlns:a16="http://schemas.microsoft.com/office/drawing/2014/main" id="{77567AA5-139D-4C50-8D5C-D62E99FF7AFB}"/>
              </a:ext>
            </a:extLst>
          </p:cNvPr>
          <p:cNvSpPr/>
          <p:nvPr/>
        </p:nvSpPr>
        <p:spPr>
          <a:xfrm>
            <a:off x="2378080" y="4473625"/>
            <a:ext cx="617477" cy="369332"/>
          </a:xfrm>
          <a:prstGeom prst="rect">
            <a:avLst/>
          </a:prstGeom>
        </p:spPr>
        <p:txBody>
          <a:bodyPr wrap="none">
            <a:spAutoFit/>
          </a:bodyPr>
          <a:lstStyle/>
          <a:p>
            <a:r>
              <a:rPr lang="nl-BE" sz="900" dirty="0"/>
              <a:t>(n=576) </a:t>
            </a:r>
          </a:p>
          <a:p>
            <a:r>
              <a:rPr lang="nl-BE" sz="900" dirty="0"/>
              <a:t>(F)</a:t>
            </a:r>
          </a:p>
        </p:txBody>
      </p:sp>
      <p:sp>
        <p:nvSpPr>
          <p:cNvPr id="220" name="Rectangle 219">
            <a:extLst>
              <a:ext uri="{FF2B5EF4-FFF2-40B4-BE49-F238E27FC236}">
                <a16:creationId xmlns:a16="http://schemas.microsoft.com/office/drawing/2014/main" id="{D16B5505-BC97-4AFC-A840-76CE2A9C622D}"/>
              </a:ext>
            </a:extLst>
          </p:cNvPr>
          <p:cNvSpPr/>
          <p:nvPr/>
        </p:nvSpPr>
        <p:spPr>
          <a:xfrm>
            <a:off x="2378080" y="5443210"/>
            <a:ext cx="617477" cy="369332"/>
          </a:xfrm>
          <a:prstGeom prst="rect">
            <a:avLst/>
          </a:prstGeom>
        </p:spPr>
        <p:txBody>
          <a:bodyPr wrap="none">
            <a:spAutoFit/>
          </a:bodyPr>
          <a:lstStyle/>
          <a:p>
            <a:r>
              <a:rPr lang="nl-BE" sz="900" dirty="0"/>
              <a:t>(n=424) </a:t>
            </a:r>
          </a:p>
          <a:p>
            <a:r>
              <a:rPr lang="nl-BE" sz="900" dirty="0"/>
              <a:t>(G)</a:t>
            </a:r>
          </a:p>
        </p:txBody>
      </p:sp>
      <p:graphicFrame>
        <p:nvGraphicFramePr>
          <p:cNvPr id="221" name="Chart 220">
            <a:extLst>
              <a:ext uri="{FF2B5EF4-FFF2-40B4-BE49-F238E27FC236}">
                <a16:creationId xmlns:a16="http://schemas.microsoft.com/office/drawing/2014/main" id="{80F31BAF-E1A5-4791-8BCC-851E91C053A7}"/>
              </a:ext>
            </a:extLst>
          </p:cNvPr>
          <p:cNvGraphicFramePr/>
          <p:nvPr/>
        </p:nvGraphicFramePr>
        <p:xfrm>
          <a:off x="3617785" y="1758609"/>
          <a:ext cx="4263706" cy="18053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2" name="Table 221">
            <a:extLst>
              <a:ext uri="{FF2B5EF4-FFF2-40B4-BE49-F238E27FC236}">
                <a16:creationId xmlns:a16="http://schemas.microsoft.com/office/drawing/2014/main" id="{40B3F0BE-D1DE-4E18-BDE9-3795CF7F6510}"/>
              </a:ext>
            </a:extLst>
          </p:cNvPr>
          <p:cNvGraphicFramePr>
            <a:graphicFrameLocks noGrp="1"/>
          </p:cNvGraphicFramePr>
          <p:nvPr>
            <p:extLst>
              <p:ext uri="{D42A27DB-BD31-4B8C-83A1-F6EECF244321}">
                <p14:modId xmlns:p14="http://schemas.microsoft.com/office/powerpoint/2010/main" val="3081650942"/>
              </p:ext>
            </p:extLst>
          </p:nvPr>
        </p:nvGraphicFramePr>
        <p:xfrm>
          <a:off x="3620714" y="1745099"/>
          <a:ext cx="4257849" cy="434742"/>
        </p:xfrm>
        <a:graphic>
          <a:graphicData uri="http://schemas.openxmlformats.org/drawingml/2006/table">
            <a:tbl>
              <a:tblPr firstRow="1" bandRow="1">
                <a:tableStyleId>{5C22544A-7EE6-4342-B048-85BDC9FD1C3A}</a:tableStyleId>
              </a:tblPr>
              <a:tblGrid>
                <a:gridCol w="1419283">
                  <a:extLst>
                    <a:ext uri="{9D8B030D-6E8A-4147-A177-3AD203B41FA5}">
                      <a16:colId xmlns:a16="http://schemas.microsoft.com/office/drawing/2014/main" val="20000"/>
                    </a:ext>
                  </a:extLst>
                </a:gridCol>
                <a:gridCol w="1419283">
                  <a:extLst>
                    <a:ext uri="{9D8B030D-6E8A-4147-A177-3AD203B41FA5}">
                      <a16:colId xmlns:a16="http://schemas.microsoft.com/office/drawing/2014/main" val="20002"/>
                    </a:ext>
                  </a:extLst>
                </a:gridCol>
                <a:gridCol w="1419283">
                  <a:extLst>
                    <a:ext uri="{9D8B030D-6E8A-4147-A177-3AD203B41FA5}">
                      <a16:colId xmlns:a16="http://schemas.microsoft.com/office/drawing/2014/main" val="20003"/>
                    </a:ext>
                  </a:extLst>
                </a:gridCol>
              </a:tblGrid>
              <a:tr h="217371">
                <a:tc>
                  <a:txBody>
                    <a:bodyPr/>
                    <a:lstStyle/>
                    <a:p>
                      <a:pPr marL="0" algn="ctr" defTabSz="914400" rtl="0" eaLnBrk="1" latinLnBrk="0" hangingPunct="1"/>
                      <a:r>
                        <a:rPr lang="nl-BE" sz="1100" b="0" kern="1200" dirty="0">
                          <a:solidFill>
                            <a:schemeClr val="bg1"/>
                          </a:solidFill>
                          <a:latin typeface="+mn-lt"/>
                          <a:ea typeface="+mn-ea"/>
                          <a:cs typeface="+mn-cs"/>
                        </a:rPr>
                        <a:t>18-34 jaar</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nl-BE" sz="1100" b="0" kern="1200" dirty="0">
                          <a:solidFill>
                            <a:schemeClr val="bg1"/>
                          </a:solidFill>
                          <a:latin typeface="+mn-lt"/>
                          <a:ea typeface="+mn-ea"/>
                          <a:cs typeface="+mn-cs"/>
                        </a:rPr>
                        <a:t>35-54 jaar</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nl-BE" sz="1100" b="0" kern="1200" dirty="0">
                          <a:solidFill>
                            <a:schemeClr val="bg1"/>
                          </a:solidFill>
                          <a:latin typeface="+mn-lt"/>
                          <a:ea typeface="Open Sans" panose="020B0606030504020204" pitchFamily="34" charset="0"/>
                          <a:cs typeface="Open Sans" panose="020B0606030504020204" pitchFamily="34" charset="0"/>
                        </a:rPr>
                        <a:t>≥ 5</a:t>
                      </a:r>
                      <a:r>
                        <a:rPr lang="nl-BE" sz="1100" b="0" kern="1200" dirty="0">
                          <a:solidFill>
                            <a:schemeClr val="bg1"/>
                          </a:solidFill>
                          <a:latin typeface="+mn-lt"/>
                          <a:ea typeface="+mn-ea"/>
                          <a:cs typeface="+mn-cs"/>
                        </a:rPr>
                        <a:t>5 jaar</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17371">
                <a:tc>
                  <a:txBody>
                    <a:bodyPr/>
                    <a:lstStyle/>
                    <a:p>
                      <a:pPr marL="0" algn="ctr" defTabSz="914400" rtl="0" eaLnBrk="1" latinLnBrk="0" hangingPunct="1"/>
                      <a:r>
                        <a:rPr lang="nl-BE" sz="900" b="0" kern="1200" dirty="0">
                          <a:solidFill>
                            <a:schemeClr val="tx1"/>
                          </a:solidFill>
                          <a:latin typeface="+mn-lt"/>
                          <a:ea typeface="+mn-ea"/>
                          <a:cs typeface="+mn-cs"/>
                        </a:rPr>
                        <a:t>(n=264) (C)</a:t>
                      </a:r>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nl-BE" sz="900" b="0" kern="1200" dirty="0">
                          <a:solidFill>
                            <a:schemeClr val="tx1"/>
                          </a:solidFill>
                          <a:latin typeface="+mn-lt"/>
                          <a:ea typeface="+mn-ea"/>
                          <a:cs typeface="+mn-cs"/>
                        </a:rPr>
                        <a:t>(n=338) (D)</a:t>
                      </a:r>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nl-BE" sz="900" b="0" kern="1200" dirty="0">
                          <a:solidFill>
                            <a:schemeClr val="tx1"/>
                          </a:solidFill>
                          <a:latin typeface="+mn-lt"/>
                          <a:ea typeface="+mn-ea"/>
                          <a:cs typeface="+mn-cs"/>
                        </a:rPr>
                        <a:t>(n=398) (E)</a:t>
                      </a:r>
                    </a:p>
                  </a:txBody>
                  <a:tcPr marL="0" marR="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1515360"/>
                  </a:ext>
                </a:extLst>
              </a:tr>
            </a:tbl>
          </a:graphicData>
        </a:graphic>
      </p:graphicFrame>
      <p:sp>
        <p:nvSpPr>
          <p:cNvPr id="250" name="Rectangle 249">
            <a:extLst>
              <a:ext uri="{FF2B5EF4-FFF2-40B4-BE49-F238E27FC236}">
                <a16:creationId xmlns:a16="http://schemas.microsoft.com/office/drawing/2014/main" id="{010D06CB-DDDB-4F87-94A8-9E686AC4DA10}"/>
              </a:ext>
            </a:extLst>
          </p:cNvPr>
          <p:cNvSpPr/>
          <p:nvPr/>
        </p:nvSpPr>
        <p:spPr>
          <a:xfrm>
            <a:off x="4342040" y="2222256"/>
            <a:ext cx="397866" cy="276999"/>
          </a:xfrm>
          <a:prstGeom prst="rect">
            <a:avLst/>
          </a:prstGeom>
        </p:spPr>
        <p:txBody>
          <a:bodyPr wrap="none">
            <a:spAutoFit/>
          </a:bodyPr>
          <a:lstStyle/>
          <a:p>
            <a:r>
              <a:rPr lang="nl-BE" sz="1200" b="1" dirty="0">
                <a:solidFill>
                  <a:schemeClr val="tx2">
                    <a:lumMod val="75000"/>
                  </a:schemeClr>
                </a:solidFill>
              </a:rPr>
              <a:t>DE</a:t>
            </a:r>
          </a:p>
        </p:txBody>
      </p:sp>
      <p:sp>
        <p:nvSpPr>
          <p:cNvPr id="251" name="Rectangle 250">
            <a:extLst>
              <a:ext uri="{FF2B5EF4-FFF2-40B4-BE49-F238E27FC236}">
                <a16:creationId xmlns:a16="http://schemas.microsoft.com/office/drawing/2014/main" id="{10526B7A-4250-4596-BFC2-2018892F5EA7}"/>
              </a:ext>
            </a:extLst>
          </p:cNvPr>
          <p:cNvSpPr/>
          <p:nvPr/>
        </p:nvSpPr>
        <p:spPr>
          <a:xfrm>
            <a:off x="2225854" y="2143141"/>
            <a:ext cx="364202" cy="369332"/>
          </a:xfrm>
          <a:prstGeom prst="rect">
            <a:avLst/>
          </a:prstGeom>
        </p:spPr>
        <p:txBody>
          <a:bodyPr wrap="none">
            <a:spAutoFit/>
          </a:bodyPr>
          <a:lstStyle/>
          <a:p>
            <a:r>
              <a:rPr lang="nl-BE" b="1" dirty="0">
                <a:solidFill>
                  <a:schemeClr val="bg1"/>
                </a:solidFill>
                <a:latin typeface="+mj-lt"/>
              </a:rPr>
              <a:t>B</a:t>
            </a:r>
            <a:endParaRPr lang="nl-BE" b="1" dirty="0">
              <a:solidFill>
                <a:schemeClr val="tx2">
                  <a:lumMod val="75000"/>
                </a:schemeClr>
              </a:solidFill>
              <a:latin typeface="+mj-lt"/>
            </a:endParaRPr>
          </a:p>
        </p:txBody>
      </p:sp>
      <p:sp>
        <p:nvSpPr>
          <p:cNvPr id="10" name="Rectangle 9">
            <a:extLst>
              <a:ext uri="{FF2B5EF4-FFF2-40B4-BE49-F238E27FC236}">
                <a16:creationId xmlns:a16="http://schemas.microsoft.com/office/drawing/2014/main" id="{6C537B5C-973B-4EB6-AB35-CB3C11351791}"/>
              </a:ext>
            </a:extLst>
          </p:cNvPr>
          <p:cNvSpPr/>
          <p:nvPr/>
        </p:nvSpPr>
        <p:spPr>
          <a:xfrm>
            <a:off x="407988" y="3789438"/>
            <a:ext cx="2926340" cy="21240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nl-BE" sz="1200" dirty="0">
                <a:solidFill>
                  <a:schemeClr val="bg2"/>
                </a:solidFill>
              </a:rPr>
              <a:t>TAAL</a:t>
            </a:r>
          </a:p>
        </p:txBody>
      </p:sp>
      <p:sp>
        <p:nvSpPr>
          <p:cNvPr id="252" name="Rectangle 251">
            <a:extLst>
              <a:ext uri="{FF2B5EF4-FFF2-40B4-BE49-F238E27FC236}">
                <a16:creationId xmlns:a16="http://schemas.microsoft.com/office/drawing/2014/main" id="{E7D98108-43A7-467A-AB5F-75F26AA0E985}"/>
              </a:ext>
            </a:extLst>
          </p:cNvPr>
          <p:cNvSpPr/>
          <p:nvPr/>
        </p:nvSpPr>
        <p:spPr>
          <a:xfrm>
            <a:off x="2001054" y="4505640"/>
            <a:ext cx="377026" cy="369332"/>
          </a:xfrm>
          <a:prstGeom prst="rect">
            <a:avLst/>
          </a:prstGeom>
        </p:spPr>
        <p:txBody>
          <a:bodyPr wrap="none">
            <a:spAutoFit/>
          </a:bodyPr>
          <a:lstStyle/>
          <a:p>
            <a:r>
              <a:rPr lang="nl-BE" b="1" dirty="0">
                <a:solidFill>
                  <a:schemeClr val="tx2"/>
                </a:solidFill>
                <a:latin typeface="+mj-lt"/>
              </a:rPr>
              <a:t>G</a:t>
            </a:r>
          </a:p>
        </p:txBody>
      </p:sp>
      <p:graphicFrame>
        <p:nvGraphicFramePr>
          <p:cNvPr id="253" name="Chart 252">
            <a:extLst>
              <a:ext uri="{FF2B5EF4-FFF2-40B4-BE49-F238E27FC236}">
                <a16:creationId xmlns:a16="http://schemas.microsoft.com/office/drawing/2014/main" id="{8BDF04E1-DA1A-4252-A6E0-7D91BA588020}"/>
              </a:ext>
            </a:extLst>
          </p:cNvPr>
          <p:cNvGraphicFramePr/>
          <p:nvPr/>
        </p:nvGraphicFramePr>
        <p:xfrm>
          <a:off x="4892040" y="4103109"/>
          <a:ext cx="3114288" cy="17570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4" name="Table 253">
            <a:extLst>
              <a:ext uri="{FF2B5EF4-FFF2-40B4-BE49-F238E27FC236}">
                <a16:creationId xmlns:a16="http://schemas.microsoft.com/office/drawing/2014/main" id="{0865FFF3-4933-45DE-933B-F398DAACB3A2}"/>
              </a:ext>
            </a:extLst>
          </p:cNvPr>
          <p:cNvGraphicFramePr>
            <a:graphicFrameLocks noGrp="1"/>
          </p:cNvGraphicFramePr>
          <p:nvPr>
            <p:extLst>
              <p:ext uri="{D42A27DB-BD31-4B8C-83A1-F6EECF244321}">
                <p14:modId xmlns:p14="http://schemas.microsoft.com/office/powerpoint/2010/main" val="3765599937"/>
              </p:ext>
            </p:extLst>
          </p:nvPr>
        </p:nvGraphicFramePr>
        <p:xfrm>
          <a:off x="3633211" y="4135356"/>
          <a:ext cx="1419284" cy="1656000"/>
        </p:xfrm>
        <a:graphic>
          <a:graphicData uri="http://schemas.openxmlformats.org/drawingml/2006/table">
            <a:tbl>
              <a:tblPr firstRow="1" bandRow="1">
                <a:tableStyleId>{5C22544A-7EE6-4342-B048-85BDC9FD1C3A}</a:tableStyleId>
              </a:tblPr>
              <a:tblGrid>
                <a:gridCol w="709642">
                  <a:extLst>
                    <a:ext uri="{9D8B030D-6E8A-4147-A177-3AD203B41FA5}">
                      <a16:colId xmlns:a16="http://schemas.microsoft.com/office/drawing/2014/main" val="3588506730"/>
                    </a:ext>
                  </a:extLst>
                </a:gridCol>
                <a:gridCol w="709642">
                  <a:extLst>
                    <a:ext uri="{9D8B030D-6E8A-4147-A177-3AD203B41FA5}">
                      <a16:colId xmlns:a16="http://schemas.microsoft.com/office/drawing/2014/main" val="20000"/>
                    </a:ext>
                  </a:extLst>
                </a:gridCol>
              </a:tblGrid>
              <a:tr h="41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050" b="1" i="0" u="none" strike="noStrike" kern="1200" cap="none" spc="0" normalizeH="0" baseline="0" noProof="0" dirty="0">
                          <a:ln>
                            <a:noFill/>
                          </a:ln>
                          <a:solidFill>
                            <a:srgbClr val="282828"/>
                          </a:solidFill>
                          <a:effectLst/>
                          <a:uLnTx/>
                          <a:uFillTx/>
                          <a:latin typeface="Arial"/>
                          <a:ea typeface="+mn-ea"/>
                          <a:cs typeface="+mn-cs"/>
                        </a:rPr>
                        <a:t>Groep 1-2</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900" b="0" i="0" u="none" strike="noStrike" kern="1200" cap="none" spc="0" normalizeH="0" baseline="0" noProof="0" dirty="0">
                          <a:ln>
                            <a:noFill/>
                          </a:ln>
                          <a:solidFill>
                            <a:srgbClr val="282828"/>
                          </a:solidFill>
                          <a:effectLst/>
                          <a:uLnTx/>
                          <a:uFillTx/>
                          <a:latin typeface="Arial"/>
                          <a:ea typeface="+mn-ea"/>
                          <a:cs typeface="+mn-cs"/>
                        </a:rPr>
                        <a:t>(n=326) (H)</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1515360"/>
                  </a:ext>
                </a:extLst>
              </a:tr>
              <a:tr h="41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050" b="1" i="0" u="none" strike="noStrike" kern="1200" cap="none" spc="0" normalizeH="0" baseline="0" noProof="0" dirty="0">
                          <a:ln>
                            <a:noFill/>
                          </a:ln>
                          <a:solidFill>
                            <a:srgbClr val="282828"/>
                          </a:solidFill>
                          <a:effectLst/>
                          <a:uLnTx/>
                          <a:uFillTx/>
                          <a:latin typeface="Arial"/>
                          <a:ea typeface="+mn-ea"/>
                          <a:cs typeface="+mn-cs"/>
                        </a:rPr>
                        <a:t>Groep 3-4</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900" b="0" i="0" u="none" strike="noStrike" kern="1200" cap="none" spc="0" normalizeH="0" baseline="0" noProof="0" dirty="0">
                          <a:ln>
                            <a:noFill/>
                          </a:ln>
                          <a:solidFill>
                            <a:srgbClr val="282828"/>
                          </a:solidFill>
                          <a:effectLst/>
                          <a:uLnTx/>
                          <a:uFillTx/>
                          <a:latin typeface="Arial"/>
                          <a:ea typeface="+mn-ea"/>
                          <a:cs typeface="+mn-cs"/>
                        </a:rPr>
                        <a:t>(n=275) (I)</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4212266"/>
                  </a:ext>
                </a:extLst>
              </a:tr>
              <a:tr h="41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050" b="1" i="0" u="none" strike="noStrike" kern="1200" cap="none" spc="0" normalizeH="0" baseline="0" noProof="0" dirty="0">
                          <a:ln>
                            <a:noFill/>
                          </a:ln>
                          <a:solidFill>
                            <a:srgbClr val="282828"/>
                          </a:solidFill>
                          <a:effectLst/>
                          <a:uLnTx/>
                          <a:uFillTx/>
                          <a:latin typeface="Arial"/>
                          <a:ea typeface="+mn-ea"/>
                          <a:cs typeface="+mn-cs"/>
                        </a:rPr>
                        <a:t>Groep 5-6</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900" b="0" i="0" u="none" strike="noStrike" kern="1200" cap="none" spc="0" normalizeH="0" baseline="0" noProof="0" dirty="0">
                          <a:ln>
                            <a:noFill/>
                          </a:ln>
                          <a:solidFill>
                            <a:srgbClr val="282828"/>
                          </a:solidFill>
                          <a:effectLst/>
                          <a:uLnTx/>
                          <a:uFillTx/>
                          <a:latin typeface="Arial"/>
                          <a:ea typeface="+mn-ea"/>
                          <a:cs typeface="+mn-cs"/>
                        </a:rPr>
                        <a:t>(n=193) (J)</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8477190"/>
                  </a:ext>
                </a:extLst>
              </a:tr>
              <a:tr h="41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050" b="1" i="0" u="none" strike="noStrike" kern="1200" cap="none" spc="0" normalizeH="0" baseline="0" noProof="0" dirty="0">
                          <a:ln>
                            <a:noFill/>
                          </a:ln>
                          <a:solidFill>
                            <a:srgbClr val="282828"/>
                          </a:solidFill>
                          <a:effectLst/>
                          <a:uLnTx/>
                          <a:uFillTx/>
                          <a:latin typeface="Arial"/>
                          <a:ea typeface="+mn-ea"/>
                          <a:cs typeface="+mn-cs"/>
                        </a:rPr>
                        <a:t>Groep 7-8</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900" b="0" i="0" u="none" strike="noStrike" kern="1200" cap="none" spc="0" normalizeH="0" baseline="0" noProof="0" dirty="0">
                          <a:ln>
                            <a:noFill/>
                          </a:ln>
                          <a:solidFill>
                            <a:srgbClr val="282828"/>
                          </a:solidFill>
                          <a:effectLst/>
                          <a:uLnTx/>
                          <a:uFillTx/>
                          <a:latin typeface="Arial"/>
                          <a:ea typeface="+mn-ea"/>
                          <a:cs typeface="+mn-cs"/>
                        </a:rPr>
                        <a:t>(n=198) (K)</a:t>
                      </a:r>
                    </a:p>
                  </a:txBody>
                  <a:tcPr marL="0" marR="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9397977"/>
                  </a:ext>
                </a:extLst>
              </a:tr>
            </a:tbl>
          </a:graphicData>
        </a:graphic>
      </p:graphicFrame>
      <p:sp>
        <p:nvSpPr>
          <p:cNvPr id="255" name="Rectangle 254">
            <a:extLst>
              <a:ext uri="{FF2B5EF4-FFF2-40B4-BE49-F238E27FC236}">
                <a16:creationId xmlns:a16="http://schemas.microsoft.com/office/drawing/2014/main" id="{840DE006-E2A6-4482-A0DB-8F2D051C5045}"/>
              </a:ext>
            </a:extLst>
          </p:cNvPr>
          <p:cNvSpPr/>
          <p:nvPr/>
        </p:nvSpPr>
        <p:spPr>
          <a:xfrm>
            <a:off x="6853469" y="4215487"/>
            <a:ext cx="380232" cy="276999"/>
          </a:xfrm>
          <a:prstGeom prst="rect">
            <a:avLst/>
          </a:prstGeom>
        </p:spPr>
        <p:txBody>
          <a:bodyPr wrap="none">
            <a:spAutoFit/>
          </a:bodyPr>
          <a:lstStyle/>
          <a:p>
            <a:r>
              <a:rPr lang="nl-BE" sz="1200" b="1" dirty="0">
                <a:solidFill>
                  <a:schemeClr val="tx2"/>
                </a:solidFill>
              </a:rPr>
              <a:t>JK</a:t>
            </a:r>
          </a:p>
        </p:txBody>
      </p:sp>
      <p:sp>
        <p:nvSpPr>
          <p:cNvPr id="306" name="Freeform 9">
            <a:extLst>
              <a:ext uri="{FF2B5EF4-FFF2-40B4-BE49-F238E27FC236}">
                <a16:creationId xmlns:a16="http://schemas.microsoft.com/office/drawing/2014/main" id="{D22386B3-DA1A-467A-A640-2B010B97E037}"/>
              </a:ext>
            </a:extLst>
          </p:cNvPr>
          <p:cNvSpPr>
            <a:spLocks noChangeAspect="1" noEditPoints="1"/>
          </p:cNvSpPr>
          <p:nvPr/>
        </p:nvSpPr>
        <p:spPr bwMode="auto">
          <a:xfrm>
            <a:off x="8313758" y="4499785"/>
            <a:ext cx="234679" cy="274831"/>
          </a:xfrm>
          <a:custGeom>
            <a:avLst/>
            <a:gdLst>
              <a:gd name="T0" fmla="*/ 2147483647 w 814"/>
              <a:gd name="T1" fmla="*/ 2147483647 h 959"/>
              <a:gd name="T2" fmla="*/ 2147483647 w 814"/>
              <a:gd name="T3" fmla="*/ 2147483647 h 959"/>
              <a:gd name="T4" fmla="*/ 2147483647 w 814"/>
              <a:gd name="T5" fmla="*/ 2147483647 h 959"/>
              <a:gd name="T6" fmla="*/ 2147483647 w 814"/>
              <a:gd name="T7" fmla="*/ 2147483647 h 959"/>
              <a:gd name="T8" fmla="*/ 2147483647 w 814"/>
              <a:gd name="T9" fmla="*/ 2147483647 h 959"/>
              <a:gd name="T10" fmla="*/ 2147483647 w 814"/>
              <a:gd name="T11" fmla="*/ 2147483647 h 959"/>
              <a:gd name="T12" fmla="*/ 2147483647 w 814"/>
              <a:gd name="T13" fmla="*/ 2147483647 h 959"/>
              <a:gd name="T14" fmla="*/ 2147483647 w 814"/>
              <a:gd name="T15" fmla="*/ 2147483647 h 959"/>
              <a:gd name="T16" fmla="*/ 2147483647 w 814"/>
              <a:gd name="T17" fmla="*/ 2147483647 h 959"/>
              <a:gd name="T18" fmla="*/ 2147483647 w 814"/>
              <a:gd name="T19" fmla="*/ 2147483647 h 959"/>
              <a:gd name="T20" fmla="*/ 2147483647 w 814"/>
              <a:gd name="T21" fmla="*/ 2147483647 h 959"/>
              <a:gd name="T22" fmla="*/ 2147483647 w 814"/>
              <a:gd name="T23" fmla="*/ 2147483647 h 959"/>
              <a:gd name="T24" fmla="*/ 2147483647 w 814"/>
              <a:gd name="T25" fmla="*/ 2147483647 h 959"/>
              <a:gd name="T26" fmla="*/ 2147483647 w 814"/>
              <a:gd name="T27" fmla="*/ 2147483647 h 959"/>
              <a:gd name="T28" fmla="*/ 2147483647 w 814"/>
              <a:gd name="T29" fmla="*/ 2147483647 h 959"/>
              <a:gd name="T30" fmla="*/ 2147483647 w 814"/>
              <a:gd name="T31" fmla="*/ 2147483647 h 959"/>
              <a:gd name="T32" fmla="*/ 2147483647 w 814"/>
              <a:gd name="T33" fmla="*/ 2147483647 h 959"/>
              <a:gd name="T34" fmla="*/ 2147483647 w 814"/>
              <a:gd name="T35" fmla="*/ 2147483647 h 959"/>
              <a:gd name="T36" fmla="*/ 2147483647 w 814"/>
              <a:gd name="T37" fmla="*/ 2147483647 h 959"/>
              <a:gd name="T38" fmla="*/ 2147483647 w 814"/>
              <a:gd name="T39" fmla="*/ 2147483647 h 959"/>
              <a:gd name="T40" fmla="*/ 2147483647 w 814"/>
              <a:gd name="T41" fmla="*/ 2147483647 h 959"/>
              <a:gd name="T42" fmla="*/ 2147483647 w 814"/>
              <a:gd name="T43" fmla="*/ 2147483647 h 959"/>
              <a:gd name="T44" fmla="*/ 2147483647 w 814"/>
              <a:gd name="T45" fmla="*/ 2147483647 h 959"/>
              <a:gd name="T46" fmla="*/ 2147483647 w 814"/>
              <a:gd name="T47" fmla="*/ 2147483647 h 959"/>
              <a:gd name="T48" fmla="*/ 2147483647 w 814"/>
              <a:gd name="T49" fmla="*/ 2147483647 h 959"/>
              <a:gd name="T50" fmla="*/ 2147483647 w 814"/>
              <a:gd name="T51" fmla="*/ 2147483647 h 959"/>
              <a:gd name="T52" fmla="*/ 2147483647 w 814"/>
              <a:gd name="T53" fmla="*/ 2147483647 h 959"/>
              <a:gd name="T54" fmla="*/ 2147483647 w 814"/>
              <a:gd name="T55" fmla="*/ 2147483647 h 959"/>
              <a:gd name="T56" fmla="*/ 2147483647 w 814"/>
              <a:gd name="T57" fmla="*/ 2147483647 h 959"/>
              <a:gd name="T58" fmla="*/ 2147483647 w 814"/>
              <a:gd name="T59" fmla="*/ 2147483647 h 959"/>
              <a:gd name="T60" fmla="*/ 2147483647 w 814"/>
              <a:gd name="T61" fmla="*/ 2147483647 h 959"/>
              <a:gd name="T62" fmla="*/ 2147483647 w 814"/>
              <a:gd name="T63" fmla="*/ 2147483647 h 959"/>
              <a:gd name="T64" fmla="*/ 2147483647 w 814"/>
              <a:gd name="T65" fmla="*/ 2147483647 h 959"/>
              <a:gd name="T66" fmla="*/ 2147483647 w 814"/>
              <a:gd name="T67" fmla="*/ 2147483647 h 959"/>
              <a:gd name="T68" fmla="*/ 2147483647 w 814"/>
              <a:gd name="T69" fmla="*/ 2147483647 h 959"/>
              <a:gd name="T70" fmla="*/ 2147483647 w 814"/>
              <a:gd name="T71" fmla="*/ 2147483647 h 959"/>
              <a:gd name="T72" fmla="*/ 2147483647 w 814"/>
              <a:gd name="T73" fmla="*/ 2147483647 h 959"/>
              <a:gd name="T74" fmla="*/ 2147483647 w 814"/>
              <a:gd name="T75" fmla="*/ 2147483647 h 959"/>
              <a:gd name="T76" fmla="*/ 2147483647 w 814"/>
              <a:gd name="T77" fmla="*/ 2147483647 h 959"/>
              <a:gd name="T78" fmla="*/ 2147483647 w 814"/>
              <a:gd name="T79" fmla="*/ 2147483647 h 959"/>
              <a:gd name="T80" fmla="*/ 2147483647 w 814"/>
              <a:gd name="T81" fmla="*/ 2147483647 h 959"/>
              <a:gd name="T82" fmla="*/ 2147483647 w 814"/>
              <a:gd name="T83" fmla="*/ 2147483647 h 959"/>
              <a:gd name="T84" fmla="*/ 2147483647 w 814"/>
              <a:gd name="T85" fmla="*/ 2147483647 h 959"/>
              <a:gd name="T86" fmla="*/ 2147483647 w 814"/>
              <a:gd name="T87" fmla="*/ 2147483647 h 959"/>
              <a:gd name="T88" fmla="*/ 2147483647 w 814"/>
              <a:gd name="T89" fmla="*/ 2147483647 h 959"/>
              <a:gd name="T90" fmla="*/ 2147483647 w 814"/>
              <a:gd name="T91" fmla="*/ 2147483647 h 959"/>
              <a:gd name="T92" fmla="*/ 2147483647 w 814"/>
              <a:gd name="T93" fmla="*/ 2147483647 h 959"/>
              <a:gd name="T94" fmla="*/ 2147483647 w 814"/>
              <a:gd name="T95" fmla="*/ 2147483647 h 959"/>
              <a:gd name="T96" fmla="*/ 2147483647 w 814"/>
              <a:gd name="T97" fmla="*/ 2147483647 h 959"/>
              <a:gd name="T98" fmla="*/ 2147483647 w 814"/>
              <a:gd name="T99" fmla="*/ 2147483647 h 959"/>
              <a:gd name="T100" fmla="*/ 2147483647 w 814"/>
              <a:gd name="T101" fmla="*/ 2147483647 h 959"/>
              <a:gd name="T102" fmla="*/ 2147483647 w 814"/>
              <a:gd name="T103" fmla="*/ 2147483647 h 959"/>
              <a:gd name="T104" fmla="*/ 2147483647 w 814"/>
              <a:gd name="T105" fmla="*/ 2147483647 h 959"/>
              <a:gd name="T106" fmla="*/ 2147483647 w 814"/>
              <a:gd name="T107" fmla="*/ 2147483647 h 959"/>
              <a:gd name="T108" fmla="*/ 2147483647 w 814"/>
              <a:gd name="T109" fmla="*/ 2147483647 h 959"/>
              <a:gd name="T110" fmla="*/ 2147483647 w 814"/>
              <a:gd name="T111" fmla="*/ 2147483647 h 959"/>
              <a:gd name="T112" fmla="*/ 2147483647 w 814"/>
              <a:gd name="T113" fmla="*/ 2147483647 h 9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14"/>
              <a:gd name="T172" fmla="*/ 0 h 959"/>
              <a:gd name="T173" fmla="*/ 814 w 814"/>
              <a:gd name="T174" fmla="*/ 959 h 9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14" h="959">
                <a:moveTo>
                  <a:pt x="720" y="0"/>
                </a:moveTo>
                <a:cubicBezTo>
                  <a:pt x="726" y="1"/>
                  <a:pt x="726" y="9"/>
                  <a:pt x="732" y="10"/>
                </a:cubicBezTo>
                <a:cubicBezTo>
                  <a:pt x="734" y="24"/>
                  <a:pt x="732" y="34"/>
                  <a:pt x="726" y="42"/>
                </a:cubicBezTo>
                <a:cubicBezTo>
                  <a:pt x="724" y="49"/>
                  <a:pt x="733" y="51"/>
                  <a:pt x="736" y="54"/>
                </a:cubicBezTo>
                <a:cubicBezTo>
                  <a:pt x="739" y="59"/>
                  <a:pt x="740" y="63"/>
                  <a:pt x="745" y="67"/>
                </a:cubicBezTo>
                <a:cubicBezTo>
                  <a:pt x="749" y="77"/>
                  <a:pt x="756" y="84"/>
                  <a:pt x="761" y="92"/>
                </a:cubicBezTo>
                <a:cubicBezTo>
                  <a:pt x="782" y="94"/>
                  <a:pt x="801" y="92"/>
                  <a:pt x="805" y="77"/>
                </a:cubicBezTo>
                <a:cubicBezTo>
                  <a:pt x="814" y="77"/>
                  <a:pt x="806" y="89"/>
                  <a:pt x="805" y="92"/>
                </a:cubicBezTo>
                <a:cubicBezTo>
                  <a:pt x="804" y="99"/>
                  <a:pt x="800" y="103"/>
                  <a:pt x="796" y="111"/>
                </a:cubicBezTo>
                <a:cubicBezTo>
                  <a:pt x="788" y="110"/>
                  <a:pt x="789" y="117"/>
                  <a:pt x="780" y="115"/>
                </a:cubicBezTo>
                <a:cubicBezTo>
                  <a:pt x="778" y="122"/>
                  <a:pt x="779" y="126"/>
                  <a:pt x="777" y="140"/>
                </a:cubicBezTo>
                <a:cubicBezTo>
                  <a:pt x="761" y="151"/>
                  <a:pt x="776" y="175"/>
                  <a:pt x="796" y="175"/>
                </a:cubicBezTo>
                <a:cubicBezTo>
                  <a:pt x="787" y="192"/>
                  <a:pt x="754" y="190"/>
                  <a:pt x="751" y="169"/>
                </a:cubicBezTo>
                <a:cubicBezTo>
                  <a:pt x="731" y="171"/>
                  <a:pt x="726" y="214"/>
                  <a:pt x="739" y="229"/>
                </a:cubicBezTo>
                <a:cubicBezTo>
                  <a:pt x="740" y="234"/>
                  <a:pt x="721" y="234"/>
                  <a:pt x="723" y="229"/>
                </a:cubicBezTo>
                <a:cubicBezTo>
                  <a:pt x="713" y="232"/>
                  <a:pt x="716" y="221"/>
                  <a:pt x="710" y="219"/>
                </a:cubicBezTo>
                <a:cubicBezTo>
                  <a:pt x="705" y="221"/>
                  <a:pt x="711" y="223"/>
                  <a:pt x="710" y="229"/>
                </a:cubicBezTo>
                <a:cubicBezTo>
                  <a:pt x="702" y="226"/>
                  <a:pt x="695" y="221"/>
                  <a:pt x="688" y="213"/>
                </a:cubicBezTo>
                <a:cubicBezTo>
                  <a:pt x="687" y="211"/>
                  <a:pt x="682" y="208"/>
                  <a:pt x="682" y="207"/>
                </a:cubicBezTo>
                <a:cubicBezTo>
                  <a:pt x="680" y="204"/>
                  <a:pt x="683" y="200"/>
                  <a:pt x="682" y="197"/>
                </a:cubicBezTo>
                <a:cubicBezTo>
                  <a:pt x="681" y="196"/>
                  <a:pt x="679" y="197"/>
                  <a:pt x="678" y="194"/>
                </a:cubicBezTo>
                <a:cubicBezTo>
                  <a:pt x="677" y="183"/>
                  <a:pt x="681" y="168"/>
                  <a:pt x="688" y="159"/>
                </a:cubicBezTo>
                <a:cubicBezTo>
                  <a:pt x="685" y="156"/>
                  <a:pt x="682" y="153"/>
                  <a:pt x="678" y="149"/>
                </a:cubicBezTo>
                <a:cubicBezTo>
                  <a:pt x="677" y="120"/>
                  <a:pt x="680" y="96"/>
                  <a:pt x="691" y="80"/>
                </a:cubicBezTo>
                <a:cubicBezTo>
                  <a:pt x="688" y="65"/>
                  <a:pt x="683" y="62"/>
                  <a:pt x="672" y="61"/>
                </a:cubicBezTo>
                <a:cubicBezTo>
                  <a:pt x="660" y="59"/>
                  <a:pt x="653" y="70"/>
                  <a:pt x="644" y="80"/>
                </a:cubicBezTo>
                <a:cubicBezTo>
                  <a:pt x="640" y="83"/>
                  <a:pt x="634" y="86"/>
                  <a:pt x="631" y="89"/>
                </a:cubicBezTo>
                <a:cubicBezTo>
                  <a:pt x="630" y="90"/>
                  <a:pt x="632" y="95"/>
                  <a:pt x="631" y="96"/>
                </a:cubicBezTo>
                <a:cubicBezTo>
                  <a:pt x="626" y="99"/>
                  <a:pt x="626" y="101"/>
                  <a:pt x="621" y="108"/>
                </a:cubicBezTo>
                <a:cubicBezTo>
                  <a:pt x="615" y="118"/>
                  <a:pt x="609" y="152"/>
                  <a:pt x="612" y="175"/>
                </a:cubicBezTo>
                <a:cubicBezTo>
                  <a:pt x="614" y="197"/>
                  <a:pt x="625" y="216"/>
                  <a:pt x="637" y="232"/>
                </a:cubicBezTo>
                <a:cubicBezTo>
                  <a:pt x="647" y="245"/>
                  <a:pt x="663" y="257"/>
                  <a:pt x="675" y="273"/>
                </a:cubicBezTo>
                <a:cubicBezTo>
                  <a:pt x="677" y="275"/>
                  <a:pt x="678" y="273"/>
                  <a:pt x="678" y="276"/>
                </a:cubicBezTo>
                <a:cubicBezTo>
                  <a:pt x="679" y="281"/>
                  <a:pt x="693" y="294"/>
                  <a:pt x="698" y="299"/>
                </a:cubicBezTo>
                <a:cubicBezTo>
                  <a:pt x="703" y="304"/>
                  <a:pt x="708" y="309"/>
                  <a:pt x="713" y="314"/>
                </a:cubicBezTo>
                <a:cubicBezTo>
                  <a:pt x="718" y="320"/>
                  <a:pt x="725" y="325"/>
                  <a:pt x="729" y="330"/>
                </a:cubicBezTo>
                <a:cubicBezTo>
                  <a:pt x="734" y="336"/>
                  <a:pt x="738" y="343"/>
                  <a:pt x="742" y="349"/>
                </a:cubicBezTo>
                <a:cubicBezTo>
                  <a:pt x="743" y="351"/>
                  <a:pt x="745" y="349"/>
                  <a:pt x="745" y="353"/>
                </a:cubicBezTo>
                <a:cubicBezTo>
                  <a:pt x="745" y="354"/>
                  <a:pt x="748" y="358"/>
                  <a:pt x="748" y="359"/>
                </a:cubicBezTo>
                <a:cubicBezTo>
                  <a:pt x="752" y="365"/>
                  <a:pt x="757" y="375"/>
                  <a:pt x="761" y="387"/>
                </a:cubicBezTo>
                <a:cubicBezTo>
                  <a:pt x="762" y="393"/>
                  <a:pt x="763" y="395"/>
                  <a:pt x="764" y="400"/>
                </a:cubicBezTo>
                <a:cubicBezTo>
                  <a:pt x="777" y="443"/>
                  <a:pt x="761" y="509"/>
                  <a:pt x="742" y="540"/>
                </a:cubicBezTo>
                <a:cubicBezTo>
                  <a:pt x="741" y="541"/>
                  <a:pt x="739" y="542"/>
                  <a:pt x="739" y="543"/>
                </a:cubicBezTo>
                <a:cubicBezTo>
                  <a:pt x="735" y="549"/>
                  <a:pt x="733" y="555"/>
                  <a:pt x="726" y="562"/>
                </a:cubicBezTo>
                <a:cubicBezTo>
                  <a:pt x="723" y="565"/>
                  <a:pt x="718" y="570"/>
                  <a:pt x="717" y="571"/>
                </a:cubicBezTo>
                <a:cubicBezTo>
                  <a:pt x="715" y="572"/>
                  <a:pt x="711" y="570"/>
                  <a:pt x="710" y="571"/>
                </a:cubicBezTo>
                <a:cubicBezTo>
                  <a:pt x="707" y="576"/>
                  <a:pt x="705" y="578"/>
                  <a:pt x="698" y="581"/>
                </a:cubicBezTo>
                <a:cubicBezTo>
                  <a:pt x="696" y="581"/>
                  <a:pt x="692" y="580"/>
                  <a:pt x="691" y="581"/>
                </a:cubicBezTo>
                <a:cubicBezTo>
                  <a:pt x="690" y="583"/>
                  <a:pt x="683" y="585"/>
                  <a:pt x="675" y="587"/>
                </a:cubicBezTo>
                <a:cubicBezTo>
                  <a:pt x="646" y="594"/>
                  <a:pt x="605" y="590"/>
                  <a:pt x="577" y="578"/>
                </a:cubicBezTo>
                <a:cubicBezTo>
                  <a:pt x="570" y="580"/>
                  <a:pt x="576" y="596"/>
                  <a:pt x="574" y="603"/>
                </a:cubicBezTo>
                <a:cubicBezTo>
                  <a:pt x="574" y="612"/>
                  <a:pt x="574" y="620"/>
                  <a:pt x="574" y="629"/>
                </a:cubicBezTo>
                <a:cubicBezTo>
                  <a:pt x="589" y="655"/>
                  <a:pt x="622" y="645"/>
                  <a:pt x="640" y="632"/>
                </a:cubicBezTo>
                <a:cubicBezTo>
                  <a:pt x="648" y="626"/>
                  <a:pt x="652" y="620"/>
                  <a:pt x="659" y="613"/>
                </a:cubicBezTo>
                <a:cubicBezTo>
                  <a:pt x="661" y="611"/>
                  <a:pt x="662" y="609"/>
                  <a:pt x="666" y="610"/>
                </a:cubicBezTo>
                <a:cubicBezTo>
                  <a:pt x="664" y="632"/>
                  <a:pt x="665" y="652"/>
                  <a:pt x="691" y="648"/>
                </a:cubicBezTo>
                <a:cubicBezTo>
                  <a:pt x="688" y="655"/>
                  <a:pt x="678" y="656"/>
                  <a:pt x="682" y="670"/>
                </a:cubicBezTo>
                <a:cubicBezTo>
                  <a:pt x="685" y="683"/>
                  <a:pt x="695" y="690"/>
                  <a:pt x="713" y="689"/>
                </a:cubicBezTo>
                <a:cubicBezTo>
                  <a:pt x="711" y="705"/>
                  <a:pt x="695" y="707"/>
                  <a:pt x="678" y="708"/>
                </a:cubicBezTo>
                <a:cubicBezTo>
                  <a:pt x="682" y="716"/>
                  <a:pt x="691" y="718"/>
                  <a:pt x="704" y="717"/>
                </a:cubicBezTo>
                <a:cubicBezTo>
                  <a:pt x="700" y="731"/>
                  <a:pt x="686" y="735"/>
                  <a:pt x="672" y="740"/>
                </a:cubicBezTo>
                <a:cubicBezTo>
                  <a:pt x="678" y="748"/>
                  <a:pt x="684" y="756"/>
                  <a:pt x="698" y="755"/>
                </a:cubicBezTo>
                <a:cubicBezTo>
                  <a:pt x="696" y="771"/>
                  <a:pt x="678" y="769"/>
                  <a:pt x="666" y="775"/>
                </a:cubicBezTo>
                <a:cubicBezTo>
                  <a:pt x="669" y="782"/>
                  <a:pt x="679" y="783"/>
                  <a:pt x="688" y="784"/>
                </a:cubicBezTo>
                <a:cubicBezTo>
                  <a:pt x="684" y="802"/>
                  <a:pt x="659" y="799"/>
                  <a:pt x="644" y="806"/>
                </a:cubicBezTo>
                <a:cubicBezTo>
                  <a:pt x="651" y="814"/>
                  <a:pt x="662" y="820"/>
                  <a:pt x="675" y="822"/>
                </a:cubicBezTo>
                <a:cubicBezTo>
                  <a:pt x="666" y="830"/>
                  <a:pt x="654" y="837"/>
                  <a:pt x="634" y="835"/>
                </a:cubicBezTo>
                <a:cubicBezTo>
                  <a:pt x="625" y="835"/>
                  <a:pt x="628" y="848"/>
                  <a:pt x="628" y="857"/>
                </a:cubicBezTo>
                <a:cubicBezTo>
                  <a:pt x="628" y="864"/>
                  <a:pt x="636" y="863"/>
                  <a:pt x="640" y="867"/>
                </a:cubicBezTo>
                <a:cubicBezTo>
                  <a:pt x="644" y="870"/>
                  <a:pt x="646" y="871"/>
                  <a:pt x="650" y="876"/>
                </a:cubicBezTo>
                <a:cubicBezTo>
                  <a:pt x="653" y="886"/>
                  <a:pt x="645" y="886"/>
                  <a:pt x="644" y="892"/>
                </a:cubicBezTo>
                <a:cubicBezTo>
                  <a:pt x="646" y="915"/>
                  <a:pt x="638" y="928"/>
                  <a:pt x="621" y="933"/>
                </a:cubicBezTo>
                <a:cubicBezTo>
                  <a:pt x="621" y="923"/>
                  <a:pt x="629" y="915"/>
                  <a:pt x="621" y="908"/>
                </a:cubicBezTo>
                <a:cubicBezTo>
                  <a:pt x="622" y="898"/>
                  <a:pt x="612" y="916"/>
                  <a:pt x="612" y="905"/>
                </a:cubicBezTo>
                <a:cubicBezTo>
                  <a:pt x="608" y="903"/>
                  <a:pt x="607" y="899"/>
                  <a:pt x="602" y="898"/>
                </a:cubicBezTo>
                <a:cubicBezTo>
                  <a:pt x="601" y="887"/>
                  <a:pt x="605" y="873"/>
                  <a:pt x="599" y="867"/>
                </a:cubicBezTo>
                <a:cubicBezTo>
                  <a:pt x="579" y="872"/>
                  <a:pt x="575" y="893"/>
                  <a:pt x="577" y="920"/>
                </a:cubicBezTo>
                <a:cubicBezTo>
                  <a:pt x="573" y="923"/>
                  <a:pt x="568" y="925"/>
                  <a:pt x="561" y="924"/>
                </a:cubicBezTo>
                <a:cubicBezTo>
                  <a:pt x="559" y="935"/>
                  <a:pt x="556" y="948"/>
                  <a:pt x="561" y="959"/>
                </a:cubicBezTo>
                <a:cubicBezTo>
                  <a:pt x="544" y="954"/>
                  <a:pt x="536" y="939"/>
                  <a:pt x="539" y="914"/>
                </a:cubicBezTo>
                <a:cubicBezTo>
                  <a:pt x="525" y="913"/>
                  <a:pt x="523" y="924"/>
                  <a:pt x="523" y="936"/>
                </a:cubicBezTo>
                <a:cubicBezTo>
                  <a:pt x="513" y="934"/>
                  <a:pt x="513" y="921"/>
                  <a:pt x="507" y="914"/>
                </a:cubicBezTo>
                <a:cubicBezTo>
                  <a:pt x="513" y="905"/>
                  <a:pt x="512" y="893"/>
                  <a:pt x="517" y="882"/>
                </a:cubicBezTo>
                <a:cubicBezTo>
                  <a:pt x="517" y="881"/>
                  <a:pt x="519" y="882"/>
                  <a:pt x="520" y="879"/>
                </a:cubicBezTo>
                <a:cubicBezTo>
                  <a:pt x="520" y="877"/>
                  <a:pt x="519" y="875"/>
                  <a:pt x="520" y="873"/>
                </a:cubicBezTo>
                <a:cubicBezTo>
                  <a:pt x="520" y="871"/>
                  <a:pt x="514" y="871"/>
                  <a:pt x="510" y="873"/>
                </a:cubicBezTo>
                <a:cubicBezTo>
                  <a:pt x="506" y="875"/>
                  <a:pt x="494" y="891"/>
                  <a:pt x="491" y="886"/>
                </a:cubicBezTo>
                <a:cubicBezTo>
                  <a:pt x="489" y="860"/>
                  <a:pt x="502" y="850"/>
                  <a:pt x="520" y="844"/>
                </a:cubicBezTo>
                <a:cubicBezTo>
                  <a:pt x="520" y="840"/>
                  <a:pt x="520" y="836"/>
                  <a:pt x="520" y="832"/>
                </a:cubicBezTo>
                <a:cubicBezTo>
                  <a:pt x="536" y="829"/>
                  <a:pt x="543" y="836"/>
                  <a:pt x="558" y="835"/>
                </a:cubicBezTo>
                <a:cubicBezTo>
                  <a:pt x="560" y="834"/>
                  <a:pt x="561" y="832"/>
                  <a:pt x="564" y="832"/>
                </a:cubicBezTo>
                <a:cubicBezTo>
                  <a:pt x="573" y="828"/>
                  <a:pt x="574" y="816"/>
                  <a:pt x="577" y="806"/>
                </a:cubicBezTo>
                <a:cubicBezTo>
                  <a:pt x="587" y="803"/>
                  <a:pt x="589" y="791"/>
                  <a:pt x="596" y="784"/>
                </a:cubicBezTo>
                <a:cubicBezTo>
                  <a:pt x="599" y="762"/>
                  <a:pt x="589" y="753"/>
                  <a:pt x="586" y="736"/>
                </a:cubicBezTo>
                <a:cubicBezTo>
                  <a:pt x="578" y="738"/>
                  <a:pt x="574" y="748"/>
                  <a:pt x="567" y="755"/>
                </a:cubicBezTo>
                <a:cubicBezTo>
                  <a:pt x="558" y="759"/>
                  <a:pt x="550" y="763"/>
                  <a:pt x="539" y="762"/>
                </a:cubicBezTo>
                <a:cubicBezTo>
                  <a:pt x="528" y="761"/>
                  <a:pt x="521" y="753"/>
                  <a:pt x="513" y="749"/>
                </a:cubicBezTo>
                <a:cubicBezTo>
                  <a:pt x="504" y="767"/>
                  <a:pt x="523" y="781"/>
                  <a:pt x="536" y="787"/>
                </a:cubicBezTo>
                <a:cubicBezTo>
                  <a:pt x="526" y="803"/>
                  <a:pt x="500" y="789"/>
                  <a:pt x="494" y="781"/>
                </a:cubicBezTo>
                <a:cubicBezTo>
                  <a:pt x="491" y="794"/>
                  <a:pt x="491" y="800"/>
                  <a:pt x="494" y="813"/>
                </a:cubicBezTo>
                <a:cubicBezTo>
                  <a:pt x="477" y="810"/>
                  <a:pt x="477" y="790"/>
                  <a:pt x="472" y="775"/>
                </a:cubicBezTo>
                <a:cubicBezTo>
                  <a:pt x="460" y="776"/>
                  <a:pt x="469" y="799"/>
                  <a:pt x="456" y="800"/>
                </a:cubicBezTo>
                <a:cubicBezTo>
                  <a:pt x="446" y="765"/>
                  <a:pt x="465" y="738"/>
                  <a:pt x="491" y="730"/>
                </a:cubicBezTo>
                <a:cubicBezTo>
                  <a:pt x="489" y="696"/>
                  <a:pt x="471" y="678"/>
                  <a:pt x="463" y="651"/>
                </a:cubicBezTo>
                <a:cubicBezTo>
                  <a:pt x="444" y="650"/>
                  <a:pt x="430" y="650"/>
                  <a:pt x="418" y="657"/>
                </a:cubicBezTo>
                <a:cubicBezTo>
                  <a:pt x="386" y="678"/>
                  <a:pt x="375" y="736"/>
                  <a:pt x="421" y="746"/>
                </a:cubicBezTo>
                <a:cubicBezTo>
                  <a:pt x="432" y="745"/>
                  <a:pt x="439" y="740"/>
                  <a:pt x="450" y="740"/>
                </a:cubicBezTo>
                <a:cubicBezTo>
                  <a:pt x="446" y="758"/>
                  <a:pt x="427" y="774"/>
                  <a:pt x="406" y="765"/>
                </a:cubicBezTo>
                <a:cubicBezTo>
                  <a:pt x="392" y="768"/>
                  <a:pt x="390" y="783"/>
                  <a:pt x="380" y="790"/>
                </a:cubicBezTo>
                <a:cubicBezTo>
                  <a:pt x="374" y="784"/>
                  <a:pt x="370" y="775"/>
                  <a:pt x="368" y="765"/>
                </a:cubicBezTo>
                <a:cubicBezTo>
                  <a:pt x="358" y="772"/>
                  <a:pt x="354" y="785"/>
                  <a:pt x="352" y="800"/>
                </a:cubicBezTo>
                <a:cubicBezTo>
                  <a:pt x="334" y="796"/>
                  <a:pt x="334" y="773"/>
                  <a:pt x="320" y="765"/>
                </a:cubicBezTo>
                <a:cubicBezTo>
                  <a:pt x="314" y="769"/>
                  <a:pt x="313" y="779"/>
                  <a:pt x="310" y="787"/>
                </a:cubicBezTo>
                <a:cubicBezTo>
                  <a:pt x="294" y="782"/>
                  <a:pt x="287" y="766"/>
                  <a:pt x="279" y="752"/>
                </a:cubicBezTo>
                <a:cubicBezTo>
                  <a:pt x="270" y="755"/>
                  <a:pt x="268" y="765"/>
                  <a:pt x="266" y="775"/>
                </a:cubicBezTo>
                <a:cubicBezTo>
                  <a:pt x="247" y="769"/>
                  <a:pt x="252" y="740"/>
                  <a:pt x="234" y="733"/>
                </a:cubicBezTo>
                <a:cubicBezTo>
                  <a:pt x="223" y="741"/>
                  <a:pt x="224" y="761"/>
                  <a:pt x="215" y="771"/>
                </a:cubicBezTo>
                <a:cubicBezTo>
                  <a:pt x="211" y="775"/>
                  <a:pt x="207" y="775"/>
                  <a:pt x="203" y="771"/>
                </a:cubicBezTo>
                <a:cubicBezTo>
                  <a:pt x="201" y="776"/>
                  <a:pt x="198" y="779"/>
                  <a:pt x="193" y="781"/>
                </a:cubicBezTo>
                <a:cubicBezTo>
                  <a:pt x="194" y="791"/>
                  <a:pt x="187" y="794"/>
                  <a:pt x="190" y="806"/>
                </a:cubicBezTo>
                <a:cubicBezTo>
                  <a:pt x="177" y="800"/>
                  <a:pt x="168" y="774"/>
                  <a:pt x="180" y="762"/>
                </a:cubicBezTo>
                <a:cubicBezTo>
                  <a:pt x="184" y="752"/>
                  <a:pt x="170" y="759"/>
                  <a:pt x="174" y="749"/>
                </a:cubicBezTo>
                <a:cubicBezTo>
                  <a:pt x="180" y="746"/>
                  <a:pt x="183" y="740"/>
                  <a:pt x="190" y="736"/>
                </a:cubicBezTo>
                <a:cubicBezTo>
                  <a:pt x="196" y="733"/>
                  <a:pt x="208" y="737"/>
                  <a:pt x="209" y="727"/>
                </a:cubicBezTo>
                <a:cubicBezTo>
                  <a:pt x="205" y="719"/>
                  <a:pt x="192" y="727"/>
                  <a:pt x="187" y="727"/>
                </a:cubicBezTo>
                <a:cubicBezTo>
                  <a:pt x="178" y="727"/>
                  <a:pt x="167" y="734"/>
                  <a:pt x="158" y="736"/>
                </a:cubicBezTo>
                <a:cubicBezTo>
                  <a:pt x="146" y="740"/>
                  <a:pt x="152" y="726"/>
                  <a:pt x="145" y="724"/>
                </a:cubicBezTo>
                <a:cubicBezTo>
                  <a:pt x="132" y="724"/>
                  <a:pt x="128" y="734"/>
                  <a:pt x="117" y="736"/>
                </a:cubicBezTo>
                <a:cubicBezTo>
                  <a:pt x="115" y="726"/>
                  <a:pt x="119" y="722"/>
                  <a:pt x="120" y="714"/>
                </a:cubicBezTo>
                <a:cubicBezTo>
                  <a:pt x="127" y="714"/>
                  <a:pt x="127" y="705"/>
                  <a:pt x="133" y="702"/>
                </a:cubicBezTo>
                <a:cubicBezTo>
                  <a:pt x="137" y="698"/>
                  <a:pt x="150" y="702"/>
                  <a:pt x="149" y="692"/>
                </a:cubicBezTo>
                <a:cubicBezTo>
                  <a:pt x="144" y="684"/>
                  <a:pt x="135" y="697"/>
                  <a:pt x="126" y="695"/>
                </a:cubicBezTo>
                <a:cubicBezTo>
                  <a:pt x="126" y="683"/>
                  <a:pt x="131" y="677"/>
                  <a:pt x="139" y="673"/>
                </a:cubicBezTo>
                <a:cubicBezTo>
                  <a:pt x="141" y="664"/>
                  <a:pt x="157" y="668"/>
                  <a:pt x="158" y="657"/>
                </a:cubicBezTo>
                <a:cubicBezTo>
                  <a:pt x="157" y="650"/>
                  <a:pt x="142" y="656"/>
                  <a:pt x="136" y="654"/>
                </a:cubicBezTo>
                <a:cubicBezTo>
                  <a:pt x="146" y="633"/>
                  <a:pt x="176" y="640"/>
                  <a:pt x="203" y="641"/>
                </a:cubicBezTo>
                <a:cubicBezTo>
                  <a:pt x="202" y="653"/>
                  <a:pt x="208" y="657"/>
                  <a:pt x="209" y="667"/>
                </a:cubicBezTo>
                <a:cubicBezTo>
                  <a:pt x="212" y="674"/>
                  <a:pt x="220" y="680"/>
                  <a:pt x="228" y="686"/>
                </a:cubicBezTo>
                <a:cubicBezTo>
                  <a:pt x="233" y="689"/>
                  <a:pt x="232" y="690"/>
                  <a:pt x="241" y="692"/>
                </a:cubicBezTo>
                <a:cubicBezTo>
                  <a:pt x="243" y="693"/>
                  <a:pt x="243" y="695"/>
                  <a:pt x="244" y="695"/>
                </a:cubicBezTo>
                <a:cubicBezTo>
                  <a:pt x="261" y="700"/>
                  <a:pt x="289" y="694"/>
                  <a:pt x="310" y="695"/>
                </a:cubicBezTo>
                <a:cubicBezTo>
                  <a:pt x="319" y="696"/>
                  <a:pt x="327" y="700"/>
                  <a:pt x="336" y="698"/>
                </a:cubicBezTo>
                <a:cubicBezTo>
                  <a:pt x="337" y="671"/>
                  <a:pt x="319" y="662"/>
                  <a:pt x="320" y="635"/>
                </a:cubicBezTo>
                <a:cubicBezTo>
                  <a:pt x="308" y="634"/>
                  <a:pt x="299" y="635"/>
                  <a:pt x="291" y="638"/>
                </a:cubicBezTo>
                <a:cubicBezTo>
                  <a:pt x="277" y="639"/>
                  <a:pt x="294" y="630"/>
                  <a:pt x="291" y="622"/>
                </a:cubicBezTo>
                <a:cubicBezTo>
                  <a:pt x="280" y="625"/>
                  <a:pt x="275" y="635"/>
                  <a:pt x="263" y="638"/>
                </a:cubicBezTo>
                <a:cubicBezTo>
                  <a:pt x="247" y="641"/>
                  <a:pt x="245" y="631"/>
                  <a:pt x="231" y="632"/>
                </a:cubicBezTo>
                <a:cubicBezTo>
                  <a:pt x="233" y="621"/>
                  <a:pt x="243" y="628"/>
                  <a:pt x="250" y="625"/>
                </a:cubicBezTo>
                <a:cubicBezTo>
                  <a:pt x="261" y="621"/>
                  <a:pt x="269" y="612"/>
                  <a:pt x="276" y="603"/>
                </a:cubicBezTo>
                <a:cubicBezTo>
                  <a:pt x="270" y="598"/>
                  <a:pt x="259" y="599"/>
                  <a:pt x="250" y="597"/>
                </a:cubicBezTo>
                <a:cubicBezTo>
                  <a:pt x="250" y="590"/>
                  <a:pt x="242" y="592"/>
                  <a:pt x="237" y="587"/>
                </a:cubicBezTo>
                <a:cubicBezTo>
                  <a:pt x="233" y="582"/>
                  <a:pt x="230" y="573"/>
                  <a:pt x="228" y="565"/>
                </a:cubicBezTo>
                <a:cubicBezTo>
                  <a:pt x="225" y="558"/>
                  <a:pt x="221" y="552"/>
                  <a:pt x="225" y="546"/>
                </a:cubicBezTo>
                <a:cubicBezTo>
                  <a:pt x="237" y="558"/>
                  <a:pt x="247" y="572"/>
                  <a:pt x="269" y="575"/>
                </a:cubicBezTo>
                <a:cubicBezTo>
                  <a:pt x="276" y="571"/>
                  <a:pt x="265" y="558"/>
                  <a:pt x="269" y="546"/>
                </a:cubicBezTo>
                <a:cubicBezTo>
                  <a:pt x="279" y="537"/>
                  <a:pt x="283" y="524"/>
                  <a:pt x="298" y="521"/>
                </a:cubicBezTo>
                <a:cubicBezTo>
                  <a:pt x="298" y="535"/>
                  <a:pt x="288" y="538"/>
                  <a:pt x="291" y="556"/>
                </a:cubicBezTo>
                <a:cubicBezTo>
                  <a:pt x="294" y="564"/>
                  <a:pt x="303" y="565"/>
                  <a:pt x="310" y="568"/>
                </a:cubicBezTo>
                <a:cubicBezTo>
                  <a:pt x="322" y="573"/>
                  <a:pt x="335" y="566"/>
                  <a:pt x="349" y="556"/>
                </a:cubicBezTo>
                <a:cubicBezTo>
                  <a:pt x="350" y="554"/>
                  <a:pt x="353" y="550"/>
                  <a:pt x="355" y="549"/>
                </a:cubicBezTo>
                <a:cubicBezTo>
                  <a:pt x="369" y="541"/>
                  <a:pt x="381" y="533"/>
                  <a:pt x="396" y="533"/>
                </a:cubicBezTo>
                <a:cubicBezTo>
                  <a:pt x="402" y="534"/>
                  <a:pt x="410" y="539"/>
                  <a:pt x="415" y="540"/>
                </a:cubicBezTo>
                <a:cubicBezTo>
                  <a:pt x="419" y="540"/>
                  <a:pt x="419" y="545"/>
                  <a:pt x="421" y="546"/>
                </a:cubicBezTo>
                <a:cubicBezTo>
                  <a:pt x="425" y="548"/>
                  <a:pt x="431" y="544"/>
                  <a:pt x="431" y="549"/>
                </a:cubicBezTo>
                <a:cubicBezTo>
                  <a:pt x="445" y="549"/>
                  <a:pt x="458" y="549"/>
                  <a:pt x="472" y="549"/>
                </a:cubicBezTo>
                <a:cubicBezTo>
                  <a:pt x="473" y="535"/>
                  <a:pt x="464" y="530"/>
                  <a:pt x="463" y="518"/>
                </a:cubicBezTo>
                <a:cubicBezTo>
                  <a:pt x="455" y="514"/>
                  <a:pt x="442" y="516"/>
                  <a:pt x="428" y="514"/>
                </a:cubicBezTo>
                <a:cubicBezTo>
                  <a:pt x="421" y="514"/>
                  <a:pt x="407" y="511"/>
                  <a:pt x="402" y="508"/>
                </a:cubicBezTo>
                <a:cubicBezTo>
                  <a:pt x="401" y="507"/>
                  <a:pt x="400" y="502"/>
                  <a:pt x="399" y="502"/>
                </a:cubicBezTo>
                <a:cubicBezTo>
                  <a:pt x="398" y="501"/>
                  <a:pt x="394" y="503"/>
                  <a:pt x="393" y="502"/>
                </a:cubicBezTo>
                <a:cubicBezTo>
                  <a:pt x="387" y="497"/>
                  <a:pt x="382" y="489"/>
                  <a:pt x="377" y="483"/>
                </a:cubicBezTo>
                <a:cubicBezTo>
                  <a:pt x="371" y="476"/>
                  <a:pt x="364" y="471"/>
                  <a:pt x="361" y="464"/>
                </a:cubicBezTo>
                <a:cubicBezTo>
                  <a:pt x="350" y="472"/>
                  <a:pt x="341" y="481"/>
                  <a:pt x="333" y="492"/>
                </a:cubicBezTo>
                <a:cubicBezTo>
                  <a:pt x="325" y="486"/>
                  <a:pt x="337" y="478"/>
                  <a:pt x="329" y="470"/>
                </a:cubicBezTo>
                <a:cubicBezTo>
                  <a:pt x="320" y="468"/>
                  <a:pt x="319" y="477"/>
                  <a:pt x="320" y="486"/>
                </a:cubicBezTo>
                <a:cubicBezTo>
                  <a:pt x="307" y="486"/>
                  <a:pt x="300" y="480"/>
                  <a:pt x="291" y="476"/>
                </a:cubicBezTo>
                <a:cubicBezTo>
                  <a:pt x="283" y="480"/>
                  <a:pt x="301" y="483"/>
                  <a:pt x="298" y="492"/>
                </a:cubicBezTo>
                <a:cubicBezTo>
                  <a:pt x="285" y="490"/>
                  <a:pt x="274" y="487"/>
                  <a:pt x="266" y="479"/>
                </a:cubicBezTo>
                <a:cubicBezTo>
                  <a:pt x="261" y="479"/>
                  <a:pt x="261" y="499"/>
                  <a:pt x="266" y="498"/>
                </a:cubicBezTo>
                <a:cubicBezTo>
                  <a:pt x="259" y="508"/>
                  <a:pt x="253" y="491"/>
                  <a:pt x="244" y="492"/>
                </a:cubicBezTo>
                <a:cubicBezTo>
                  <a:pt x="238" y="504"/>
                  <a:pt x="259" y="507"/>
                  <a:pt x="250" y="511"/>
                </a:cubicBezTo>
                <a:cubicBezTo>
                  <a:pt x="232" y="512"/>
                  <a:pt x="230" y="498"/>
                  <a:pt x="218" y="492"/>
                </a:cubicBezTo>
                <a:cubicBezTo>
                  <a:pt x="211" y="493"/>
                  <a:pt x="217" y="506"/>
                  <a:pt x="215" y="511"/>
                </a:cubicBezTo>
                <a:cubicBezTo>
                  <a:pt x="207" y="510"/>
                  <a:pt x="204" y="503"/>
                  <a:pt x="199" y="498"/>
                </a:cubicBezTo>
                <a:cubicBezTo>
                  <a:pt x="192" y="500"/>
                  <a:pt x="199" y="515"/>
                  <a:pt x="193" y="518"/>
                </a:cubicBezTo>
                <a:cubicBezTo>
                  <a:pt x="187" y="517"/>
                  <a:pt x="186" y="512"/>
                  <a:pt x="187" y="505"/>
                </a:cubicBezTo>
                <a:cubicBezTo>
                  <a:pt x="180" y="509"/>
                  <a:pt x="180" y="519"/>
                  <a:pt x="177" y="527"/>
                </a:cubicBezTo>
                <a:cubicBezTo>
                  <a:pt x="173" y="526"/>
                  <a:pt x="171" y="523"/>
                  <a:pt x="171" y="518"/>
                </a:cubicBezTo>
                <a:cubicBezTo>
                  <a:pt x="165" y="516"/>
                  <a:pt x="167" y="525"/>
                  <a:pt x="164" y="527"/>
                </a:cubicBezTo>
                <a:cubicBezTo>
                  <a:pt x="164" y="527"/>
                  <a:pt x="162" y="527"/>
                  <a:pt x="161" y="527"/>
                </a:cubicBezTo>
                <a:cubicBezTo>
                  <a:pt x="161" y="528"/>
                  <a:pt x="162" y="533"/>
                  <a:pt x="161" y="533"/>
                </a:cubicBezTo>
                <a:cubicBezTo>
                  <a:pt x="155" y="538"/>
                  <a:pt x="148" y="546"/>
                  <a:pt x="142" y="556"/>
                </a:cubicBezTo>
                <a:cubicBezTo>
                  <a:pt x="128" y="542"/>
                  <a:pt x="144" y="519"/>
                  <a:pt x="136" y="502"/>
                </a:cubicBezTo>
                <a:cubicBezTo>
                  <a:pt x="108" y="503"/>
                  <a:pt x="116" y="541"/>
                  <a:pt x="111" y="565"/>
                </a:cubicBezTo>
                <a:cubicBezTo>
                  <a:pt x="104" y="572"/>
                  <a:pt x="100" y="562"/>
                  <a:pt x="95" y="568"/>
                </a:cubicBezTo>
                <a:cubicBezTo>
                  <a:pt x="91" y="577"/>
                  <a:pt x="91" y="588"/>
                  <a:pt x="91" y="600"/>
                </a:cubicBezTo>
                <a:cubicBezTo>
                  <a:pt x="70" y="596"/>
                  <a:pt x="72" y="569"/>
                  <a:pt x="72" y="543"/>
                </a:cubicBezTo>
                <a:cubicBezTo>
                  <a:pt x="77" y="538"/>
                  <a:pt x="81" y="533"/>
                  <a:pt x="85" y="527"/>
                </a:cubicBezTo>
                <a:cubicBezTo>
                  <a:pt x="88" y="523"/>
                  <a:pt x="96" y="520"/>
                  <a:pt x="95" y="511"/>
                </a:cubicBezTo>
                <a:cubicBezTo>
                  <a:pt x="84" y="501"/>
                  <a:pt x="76" y="516"/>
                  <a:pt x="69" y="521"/>
                </a:cubicBezTo>
                <a:cubicBezTo>
                  <a:pt x="62" y="527"/>
                  <a:pt x="54" y="533"/>
                  <a:pt x="50" y="540"/>
                </a:cubicBezTo>
                <a:cubicBezTo>
                  <a:pt x="46" y="540"/>
                  <a:pt x="42" y="540"/>
                  <a:pt x="38" y="540"/>
                </a:cubicBezTo>
                <a:cubicBezTo>
                  <a:pt x="27" y="544"/>
                  <a:pt x="23" y="555"/>
                  <a:pt x="19" y="565"/>
                </a:cubicBezTo>
                <a:cubicBezTo>
                  <a:pt x="0" y="549"/>
                  <a:pt x="19" y="531"/>
                  <a:pt x="19" y="508"/>
                </a:cubicBezTo>
                <a:cubicBezTo>
                  <a:pt x="29" y="497"/>
                  <a:pt x="52" y="499"/>
                  <a:pt x="63" y="489"/>
                </a:cubicBezTo>
                <a:cubicBezTo>
                  <a:pt x="63" y="482"/>
                  <a:pt x="49" y="488"/>
                  <a:pt x="44" y="486"/>
                </a:cubicBezTo>
                <a:cubicBezTo>
                  <a:pt x="41" y="483"/>
                  <a:pt x="42" y="477"/>
                  <a:pt x="38" y="476"/>
                </a:cubicBezTo>
                <a:cubicBezTo>
                  <a:pt x="27" y="476"/>
                  <a:pt x="15" y="475"/>
                  <a:pt x="12" y="483"/>
                </a:cubicBezTo>
                <a:cubicBezTo>
                  <a:pt x="5" y="483"/>
                  <a:pt x="10" y="473"/>
                  <a:pt x="12" y="470"/>
                </a:cubicBezTo>
                <a:cubicBezTo>
                  <a:pt x="16" y="464"/>
                  <a:pt x="26" y="449"/>
                  <a:pt x="41" y="451"/>
                </a:cubicBezTo>
                <a:cubicBezTo>
                  <a:pt x="44" y="448"/>
                  <a:pt x="47" y="445"/>
                  <a:pt x="50" y="441"/>
                </a:cubicBezTo>
                <a:cubicBezTo>
                  <a:pt x="63" y="446"/>
                  <a:pt x="68" y="449"/>
                  <a:pt x="79" y="457"/>
                </a:cubicBezTo>
                <a:cubicBezTo>
                  <a:pt x="81" y="459"/>
                  <a:pt x="83" y="463"/>
                  <a:pt x="85" y="464"/>
                </a:cubicBezTo>
                <a:cubicBezTo>
                  <a:pt x="88" y="465"/>
                  <a:pt x="92" y="462"/>
                  <a:pt x="95" y="464"/>
                </a:cubicBezTo>
                <a:cubicBezTo>
                  <a:pt x="96" y="464"/>
                  <a:pt x="95" y="466"/>
                  <a:pt x="98" y="467"/>
                </a:cubicBezTo>
                <a:cubicBezTo>
                  <a:pt x="103" y="467"/>
                  <a:pt x="103" y="464"/>
                  <a:pt x="107" y="464"/>
                </a:cubicBezTo>
                <a:cubicBezTo>
                  <a:pt x="115" y="462"/>
                  <a:pt x="119" y="463"/>
                  <a:pt x="126" y="460"/>
                </a:cubicBezTo>
                <a:cubicBezTo>
                  <a:pt x="137" y="457"/>
                  <a:pt x="149" y="447"/>
                  <a:pt x="161" y="438"/>
                </a:cubicBezTo>
                <a:cubicBezTo>
                  <a:pt x="172" y="431"/>
                  <a:pt x="183" y="423"/>
                  <a:pt x="193" y="416"/>
                </a:cubicBezTo>
                <a:cubicBezTo>
                  <a:pt x="195" y="415"/>
                  <a:pt x="193" y="413"/>
                  <a:pt x="196" y="413"/>
                </a:cubicBezTo>
                <a:cubicBezTo>
                  <a:pt x="197" y="413"/>
                  <a:pt x="201" y="410"/>
                  <a:pt x="203" y="410"/>
                </a:cubicBezTo>
                <a:cubicBezTo>
                  <a:pt x="205" y="408"/>
                  <a:pt x="207" y="405"/>
                  <a:pt x="209" y="403"/>
                </a:cubicBezTo>
                <a:cubicBezTo>
                  <a:pt x="211" y="402"/>
                  <a:pt x="213" y="402"/>
                  <a:pt x="215" y="400"/>
                </a:cubicBezTo>
                <a:cubicBezTo>
                  <a:pt x="217" y="399"/>
                  <a:pt x="218" y="397"/>
                  <a:pt x="218" y="397"/>
                </a:cubicBezTo>
                <a:cubicBezTo>
                  <a:pt x="221" y="396"/>
                  <a:pt x="225" y="396"/>
                  <a:pt x="228" y="394"/>
                </a:cubicBezTo>
                <a:cubicBezTo>
                  <a:pt x="229" y="393"/>
                  <a:pt x="230" y="388"/>
                  <a:pt x="231" y="387"/>
                </a:cubicBezTo>
                <a:cubicBezTo>
                  <a:pt x="235" y="385"/>
                  <a:pt x="238" y="385"/>
                  <a:pt x="244" y="381"/>
                </a:cubicBezTo>
                <a:cubicBezTo>
                  <a:pt x="249" y="377"/>
                  <a:pt x="253" y="371"/>
                  <a:pt x="260" y="372"/>
                </a:cubicBezTo>
                <a:cubicBezTo>
                  <a:pt x="250" y="356"/>
                  <a:pt x="238" y="343"/>
                  <a:pt x="234" y="321"/>
                </a:cubicBezTo>
                <a:cubicBezTo>
                  <a:pt x="228" y="325"/>
                  <a:pt x="227" y="335"/>
                  <a:pt x="225" y="343"/>
                </a:cubicBezTo>
                <a:cubicBezTo>
                  <a:pt x="215" y="338"/>
                  <a:pt x="217" y="311"/>
                  <a:pt x="222" y="302"/>
                </a:cubicBezTo>
                <a:cubicBezTo>
                  <a:pt x="212" y="301"/>
                  <a:pt x="211" y="310"/>
                  <a:pt x="209" y="318"/>
                </a:cubicBezTo>
                <a:cubicBezTo>
                  <a:pt x="204" y="313"/>
                  <a:pt x="205" y="301"/>
                  <a:pt x="206" y="292"/>
                </a:cubicBezTo>
                <a:cubicBezTo>
                  <a:pt x="207" y="284"/>
                  <a:pt x="210" y="275"/>
                  <a:pt x="212" y="270"/>
                </a:cubicBezTo>
                <a:cubicBezTo>
                  <a:pt x="200" y="270"/>
                  <a:pt x="202" y="283"/>
                  <a:pt x="196" y="289"/>
                </a:cubicBezTo>
                <a:cubicBezTo>
                  <a:pt x="189" y="282"/>
                  <a:pt x="193" y="255"/>
                  <a:pt x="196" y="245"/>
                </a:cubicBezTo>
                <a:cubicBezTo>
                  <a:pt x="191" y="243"/>
                  <a:pt x="190" y="247"/>
                  <a:pt x="190" y="251"/>
                </a:cubicBezTo>
                <a:cubicBezTo>
                  <a:pt x="175" y="244"/>
                  <a:pt x="189" y="221"/>
                  <a:pt x="187" y="207"/>
                </a:cubicBezTo>
                <a:cubicBezTo>
                  <a:pt x="177" y="203"/>
                  <a:pt x="181" y="214"/>
                  <a:pt x="180" y="219"/>
                </a:cubicBezTo>
                <a:cubicBezTo>
                  <a:pt x="173" y="212"/>
                  <a:pt x="172" y="203"/>
                  <a:pt x="168" y="191"/>
                </a:cubicBezTo>
                <a:cubicBezTo>
                  <a:pt x="166" y="186"/>
                  <a:pt x="166" y="177"/>
                  <a:pt x="164" y="172"/>
                </a:cubicBezTo>
                <a:cubicBezTo>
                  <a:pt x="164" y="170"/>
                  <a:pt x="161" y="172"/>
                  <a:pt x="161" y="169"/>
                </a:cubicBezTo>
                <a:cubicBezTo>
                  <a:pt x="161" y="159"/>
                  <a:pt x="150" y="155"/>
                  <a:pt x="139" y="149"/>
                </a:cubicBezTo>
                <a:cubicBezTo>
                  <a:pt x="126" y="151"/>
                  <a:pt x="124" y="164"/>
                  <a:pt x="114" y="169"/>
                </a:cubicBezTo>
                <a:cubicBezTo>
                  <a:pt x="102" y="163"/>
                  <a:pt x="87" y="168"/>
                  <a:pt x="79" y="162"/>
                </a:cubicBezTo>
                <a:cubicBezTo>
                  <a:pt x="77" y="161"/>
                  <a:pt x="76" y="160"/>
                  <a:pt x="76" y="159"/>
                </a:cubicBezTo>
                <a:cubicBezTo>
                  <a:pt x="74" y="158"/>
                  <a:pt x="67" y="157"/>
                  <a:pt x="66" y="156"/>
                </a:cubicBezTo>
                <a:cubicBezTo>
                  <a:pt x="64" y="154"/>
                  <a:pt x="64" y="148"/>
                  <a:pt x="63" y="146"/>
                </a:cubicBezTo>
                <a:cubicBezTo>
                  <a:pt x="62" y="145"/>
                  <a:pt x="59" y="143"/>
                  <a:pt x="60" y="140"/>
                </a:cubicBezTo>
                <a:cubicBezTo>
                  <a:pt x="71" y="141"/>
                  <a:pt x="78" y="145"/>
                  <a:pt x="91" y="143"/>
                </a:cubicBezTo>
                <a:cubicBezTo>
                  <a:pt x="96" y="141"/>
                  <a:pt x="97" y="136"/>
                  <a:pt x="98" y="130"/>
                </a:cubicBezTo>
                <a:cubicBezTo>
                  <a:pt x="110" y="127"/>
                  <a:pt x="121" y="124"/>
                  <a:pt x="130" y="118"/>
                </a:cubicBezTo>
                <a:cubicBezTo>
                  <a:pt x="123" y="106"/>
                  <a:pt x="114" y="98"/>
                  <a:pt x="98" y="105"/>
                </a:cubicBezTo>
                <a:cubicBezTo>
                  <a:pt x="89" y="106"/>
                  <a:pt x="90" y="98"/>
                  <a:pt x="88" y="92"/>
                </a:cubicBezTo>
                <a:cubicBezTo>
                  <a:pt x="75" y="93"/>
                  <a:pt x="58" y="89"/>
                  <a:pt x="53" y="99"/>
                </a:cubicBezTo>
                <a:cubicBezTo>
                  <a:pt x="46" y="92"/>
                  <a:pt x="60" y="80"/>
                  <a:pt x="63" y="73"/>
                </a:cubicBezTo>
                <a:cubicBezTo>
                  <a:pt x="66" y="71"/>
                  <a:pt x="74" y="73"/>
                  <a:pt x="76" y="70"/>
                </a:cubicBezTo>
                <a:cubicBezTo>
                  <a:pt x="79" y="66"/>
                  <a:pt x="82" y="69"/>
                  <a:pt x="88" y="67"/>
                </a:cubicBezTo>
                <a:cubicBezTo>
                  <a:pt x="93" y="65"/>
                  <a:pt x="97" y="58"/>
                  <a:pt x="104" y="61"/>
                </a:cubicBezTo>
                <a:cubicBezTo>
                  <a:pt x="102" y="50"/>
                  <a:pt x="91" y="48"/>
                  <a:pt x="79" y="48"/>
                </a:cubicBezTo>
                <a:cubicBezTo>
                  <a:pt x="92" y="22"/>
                  <a:pt x="131" y="35"/>
                  <a:pt x="145" y="51"/>
                </a:cubicBezTo>
                <a:cubicBezTo>
                  <a:pt x="152" y="45"/>
                  <a:pt x="147" y="33"/>
                  <a:pt x="145" y="26"/>
                </a:cubicBezTo>
                <a:cubicBezTo>
                  <a:pt x="142" y="24"/>
                  <a:pt x="129" y="15"/>
                  <a:pt x="136" y="13"/>
                </a:cubicBezTo>
                <a:cubicBezTo>
                  <a:pt x="166" y="14"/>
                  <a:pt x="174" y="37"/>
                  <a:pt x="183" y="57"/>
                </a:cubicBezTo>
                <a:cubicBezTo>
                  <a:pt x="181" y="76"/>
                  <a:pt x="172" y="97"/>
                  <a:pt x="187" y="111"/>
                </a:cubicBezTo>
                <a:cubicBezTo>
                  <a:pt x="188" y="112"/>
                  <a:pt x="192" y="110"/>
                  <a:pt x="193" y="111"/>
                </a:cubicBezTo>
                <a:cubicBezTo>
                  <a:pt x="194" y="112"/>
                  <a:pt x="195" y="117"/>
                  <a:pt x="196" y="118"/>
                </a:cubicBezTo>
                <a:cubicBezTo>
                  <a:pt x="198" y="119"/>
                  <a:pt x="204" y="119"/>
                  <a:pt x="206" y="121"/>
                </a:cubicBezTo>
                <a:cubicBezTo>
                  <a:pt x="212" y="126"/>
                  <a:pt x="218" y="136"/>
                  <a:pt x="225" y="143"/>
                </a:cubicBezTo>
                <a:cubicBezTo>
                  <a:pt x="233" y="151"/>
                  <a:pt x="243" y="157"/>
                  <a:pt x="247" y="162"/>
                </a:cubicBezTo>
                <a:cubicBezTo>
                  <a:pt x="248" y="163"/>
                  <a:pt x="246" y="168"/>
                  <a:pt x="247" y="169"/>
                </a:cubicBezTo>
                <a:cubicBezTo>
                  <a:pt x="252" y="173"/>
                  <a:pt x="256" y="179"/>
                  <a:pt x="260" y="188"/>
                </a:cubicBezTo>
                <a:cubicBezTo>
                  <a:pt x="264" y="197"/>
                  <a:pt x="265" y="205"/>
                  <a:pt x="269" y="213"/>
                </a:cubicBezTo>
                <a:cubicBezTo>
                  <a:pt x="270" y="215"/>
                  <a:pt x="272" y="213"/>
                  <a:pt x="272" y="216"/>
                </a:cubicBezTo>
                <a:cubicBezTo>
                  <a:pt x="273" y="221"/>
                  <a:pt x="278" y="223"/>
                  <a:pt x="279" y="229"/>
                </a:cubicBezTo>
                <a:cubicBezTo>
                  <a:pt x="279" y="233"/>
                  <a:pt x="283" y="233"/>
                  <a:pt x="285" y="235"/>
                </a:cubicBezTo>
                <a:cubicBezTo>
                  <a:pt x="286" y="236"/>
                  <a:pt x="284" y="241"/>
                  <a:pt x="285" y="241"/>
                </a:cubicBezTo>
                <a:cubicBezTo>
                  <a:pt x="288" y="244"/>
                  <a:pt x="289" y="245"/>
                  <a:pt x="291" y="248"/>
                </a:cubicBezTo>
                <a:cubicBezTo>
                  <a:pt x="292" y="249"/>
                  <a:pt x="297" y="250"/>
                  <a:pt x="298" y="251"/>
                </a:cubicBezTo>
                <a:cubicBezTo>
                  <a:pt x="298" y="252"/>
                  <a:pt x="297" y="256"/>
                  <a:pt x="298" y="257"/>
                </a:cubicBezTo>
                <a:cubicBezTo>
                  <a:pt x="300" y="260"/>
                  <a:pt x="306" y="260"/>
                  <a:pt x="310" y="264"/>
                </a:cubicBezTo>
                <a:cubicBezTo>
                  <a:pt x="313" y="266"/>
                  <a:pt x="314" y="271"/>
                  <a:pt x="317" y="273"/>
                </a:cubicBezTo>
                <a:cubicBezTo>
                  <a:pt x="318" y="274"/>
                  <a:pt x="322" y="272"/>
                  <a:pt x="323" y="273"/>
                </a:cubicBezTo>
                <a:cubicBezTo>
                  <a:pt x="327" y="278"/>
                  <a:pt x="333" y="281"/>
                  <a:pt x="339" y="286"/>
                </a:cubicBezTo>
                <a:cubicBezTo>
                  <a:pt x="363" y="278"/>
                  <a:pt x="381" y="264"/>
                  <a:pt x="415" y="267"/>
                </a:cubicBezTo>
                <a:cubicBezTo>
                  <a:pt x="422" y="263"/>
                  <a:pt x="433" y="254"/>
                  <a:pt x="425" y="245"/>
                </a:cubicBezTo>
                <a:cubicBezTo>
                  <a:pt x="425" y="239"/>
                  <a:pt x="409" y="247"/>
                  <a:pt x="402" y="248"/>
                </a:cubicBezTo>
                <a:cubicBezTo>
                  <a:pt x="384" y="250"/>
                  <a:pt x="360" y="246"/>
                  <a:pt x="345" y="251"/>
                </a:cubicBezTo>
                <a:cubicBezTo>
                  <a:pt x="345" y="242"/>
                  <a:pt x="354" y="240"/>
                  <a:pt x="355" y="232"/>
                </a:cubicBezTo>
                <a:cubicBezTo>
                  <a:pt x="357" y="222"/>
                  <a:pt x="349" y="223"/>
                  <a:pt x="352" y="213"/>
                </a:cubicBezTo>
                <a:cubicBezTo>
                  <a:pt x="359" y="220"/>
                  <a:pt x="363" y="219"/>
                  <a:pt x="364" y="207"/>
                </a:cubicBezTo>
                <a:cubicBezTo>
                  <a:pt x="358" y="199"/>
                  <a:pt x="343" y="206"/>
                  <a:pt x="329" y="203"/>
                </a:cubicBezTo>
                <a:cubicBezTo>
                  <a:pt x="330" y="203"/>
                  <a:pt x="328" y="201"/>
                  <a:pt x="326" y="200"/>
                </a:cubicBezTo>
                <a:cubicBezTo>
                  <a:pt x="323" y="199"/>
                  <a:pt x="317" y="199"/>
                  <a:pt x="314" y="197"/>
                </a:cubicBezTo>
                <a:cubicBezTo>
                  <a:pt x="303" y="189"/>
                  <a:pt x="296" y="162"/>
                  <a:pt x="301" y="146"/>
                </a:cubicBezTo>
                <a:cubicBezTo>
                  <a:pt x="301" y="145"/>
                  <a:pt x="304" y="146"/>
                  <a:pt x="304" y="143"/>
                </a:cubicBezTo>
                <a:cubicBezTo>
                  <a:pt x="304" y="137"/>
                  <a:pt x="310" y="131"/>
                  <a:pt x="320" y="130"/>
                </a:cubicBezTo>
                <a:cubicBezTo>
                  <a:pt x="314" y="167"/>
                  <a:pt x="335" y="177"/>
                  <a:pt x="361" y="181"/>
                </a:cubicBezTo>
                <a:cubicBezTo>
                  <a:pt x="363" y="167"/>
                  <a:pt x="354" y="165"/>
                  <a:pt x="345" y="162"/>
                </a:cubicBezTo>
                <a:cubicBezTo>
                  <a:pt x="345" y="153"/>
                  <a:pt x="345" y="143"/>
                  <a:pt x="345" y="134"/>
                </a:cubicBezTo>
                <a:cubicBezTo>
                  <a:pt x="347" y="122"/>
                  <a:pt x="336" y="115"/>
                  <a:pt x="342" y="108"/>
                </a:cubicBezTo>
                <a:cubicBezTo>
                  <a:pt x="347" y="103"/>
                  <a:pt x="361" y="106"/>
                  <a:pt x="371" y="105"/>
                </a:cubicBezTo>
                <a:cubicBezTo>
                  <a:pt x="374" y="102"/>
                  <a:pt x="381" y="102"/>
                  <a:pt x="387" y="99"/>
                </a:cubicBezTo>
                <a:cubicBezTo>
                  <a:pt x="390" y="96"/>
                  <a:pt x="393" y="95"/>
                  <a:pt x="396" y="92"/>
                </a:cubicBezTo>
                <a:cubicBezTo>
                  <a:pt x="399" y="90"/>
                  <a:pt x="401" y="90"/>
                  <a:pt x="406" y="89"/>
                </a:cubicBezTo>
                <a:cubicBezTo>
                  <a:pt x="408" y="88"/>
                  <a:pt x="411" y="87"/>
                  <a:pt x="415" y="86"/>
                </a:cubicBezTo>
                <a:cubicBezTo>
                  <a:pt x="417" y="85"/>
                  <a:pt x="418" y="83"/>
                  <a:pt x="418" y="83"/>
                </a:cubicBezTo>
                <a:cubicBezTo>
                  <a:pt x="424" y="82"/>
                  <a:pt x="432" y="85"/>
                  <a:pt x="437" y="83"/>
                </a:cubicBezTo>
                <a:cubicBezTo>
                  <a:pt x="450" y="77"/>
                  <a:pt x="454" y="66"/>
                  <a:pt x="463" y="57"/>
                </a:cubicBezTo>
                <a:cubicBezTo>
                  <a:pt x="475" y="58"/>
                  <a:pt x="476" y="70"/>
                  <a:pt x="472" y="80"/>
                </a:cubicBezTo>
                <a:cubicBezTo>
                  <a:pt x="473" y="85"/>
                  <a:pt x="478" y="84"/>
                  <a:pt x="482" y="86"/>
                </a:cubicBezTo>
                <a:cubicBezTo>
                  <a:pt x="484" y="87"/>
                  <a:pt x="486" y="91"/>
                  <a:pt x="488" y="92"/>
                </a:cubicBezTo>
                <a:cubicBezTo>
                  <a:pt x="493" y="96"/>
                  <a:pt x="498" y="101"/>
                  <a:pt x="504" y="105"/>
                </a:cubicBezTo>
                <a:cubicBezTo>
                  <a:pt x="502" y="115"/>
                  <a:pt x="509" y="114"/>
                  <a:pt x="507" y="124"/>
                </a:cubicBezTo>
                <a:cubicBezTo>
                  <a:pt x="517" y="120"/>
                  <a:pt x="532" y="122"/>
                  <a:pt x="536" y="111"/>
                </a:cubicBezTo>
                <a:cubicBezTo>
                  <a:pt x="545" y="120"/>
                  <a:pt x="534" y="135"/>
                  <a:pt x="526" y="137"/>
                </a:cubicBezTo>
                <a:cubicBezTo>
                  <a:pt x="535" y="150"/>
                  <a:pt x="538" y="169"/>
                  <a:pt x="542" y="188"/>
                </a:cubicBezTo>
                <a:cubicBezTo>
                  <a:pt x="544" y="196"/>
                  <a:pt x="552" y="199"/>
                  <a:pt x="564" y="197"/>
                </a:cubicBezTo>
                <a:cubicBezTo>
                  <a:pt x="561" y="208"/>
                  <a:pt x="555" y="216"/>
                  <a:pt x="542" y="216"/>
                </a:cubicBezTo>
                <a:cubicBezTo>
                  <a:pt x="540" y="237"/>
                  <a:pt x="546" y="250"/>
                  <a:pt x="555" y="261"/>
                </a:cubicBezTo>
                <a:cubicBezTo>
                  <a:pt x="567" y="262"/>
                  <a:pt x="564" y="262"/>
                  <a:pt x="577" y="261"/>
                </a:cubicBezTo>
                <a:cubicBezTo>
                  <a:pt x="571" y="274"/>
                  <a:pt x="554" y="278"/>
                  <a:pt x="539" y="283"/>
                </a:cubicBezTo>
                <a:cubicBezTo>
                  <a:pt x="540" y="295"/>
                  <a:pt x="536" y="313"/>
                  <a:pt x="542" y="321"/>
                </a:cubicBezTo>
                <a:cubicBezTo>
                  <a:pt x="545" y="327"/>
                  <a:pt x="554" y="328"/>
                  <a:pt x="564" y="327"/>
                </a:cubicBezTo>
                <a:cubicBezTo>
                  <a:pt x="561" y="341"/>
                  <a:pt x="541" y="337"/>
                  <a:pt x="529" y="343"/>
                </a:cubicBezTo>
                <a:cubicBezTo>
                  <a:pt x="532" y="357"/>
                  <a:pt x="539" y="367"/>
                  <a:pt x="552" y="372"/>
                </a:cubicBezTo>
                <a:cubicBezTo>
                  <a:pt x="546" y="379"/>
                  <a:pt x="538" y="384"/>
                  <a:pt x="529" y="384"/>
                </a:cubicBezTo>
                <a:cubicBezTo>
                  <a:pt x="517" y="384"/>
                  <a:pt x="510" y="370"/>
                  <a:pt x="501" y="365"/>
                </a:cubicBezTo>
                <a:cubicBezTo>
                  <a:pt x="501" y="378"/>
                  <a:pt x="506" y="387"/>
                  <a:pt x="513" y="397"/>
                </a:cubicBezTo>
                <a:cubicBezTo>
                  <a:pt x="515" y="399"/>
                  <a:pt x="519" y="402"/>
                  <a:pt x="520" y="403"/>
                </a:cubicBezTo>
                <a:cubicBezTo>
                  <a:pt x="521" y="404"/>
                  <a:pt x="519" y="409"/>
                  <a:pt x="520" y="410"/>
                </a:cubicBezTo>
                <a:cubicBezTo>
                  <a:pt x="524" y="413"/>
                  <a:pt x="525" y="415"/>
                  <a:pt x="529" y="422"/>
                </a:cubicBezTo>
                <a:cubicBezTo>
                  <a:pt x="530" y="424"/>
                  <a:pt x="532" y="422"/>
                  <a:pt x="533" y="426"/>
                </a:cubicBezTo>
                <a:cubicBezTo>
                  <a:pt x="533" y="427"/>
                  <a:pt x="535" y="430"/>
                  <a:pt x="536" y="432"/>
                </a:cubicBezTo>
                <a:cubicBezTo>
                  <a:pt x="537" y="434"/>
                  <a:pt x="537" y="438"/>
                  <a:pt x="539" y="441"/>
                </a:cubicBezTo>
                <a:cubicBezTo>
                  <a:pt x="540" y="443"/>
                  <a:pt x="545" y="443"/>
                  <a:pt x="545" y="445"/>
                </a:cubicBezTo>
                <a:cubicBezTo>
                  <a:pt x="546" y="446"/>
                  <a:pt x="544" y="449"/>
                  <a:pt x="545" y="451"/>
                </a:cubicBezTo>
                <a:cubicBezTo>
                  <a:pt x="546" y="453"/>
                  <a:pt x="551" y="455"/>
                  <a:pt x="552" y="457"/>
                </a:cubicBezTo>
                <a:cubicBezTo>
                  <a:pt x="554" y="462"/>
                  <a:pt x="552" y="465"/>
                  <a:pt x="555" y="470"/>
                </a:cubicBezTo>
                <a:cubicBezTo>
                  <a:pt x="556" y="472"/>
                  <a:pt x="560" y="475"/>
                  <a:pt x="561" y="476"/>
                </a:cubicBezTo>
                <a:cubicBezTo>
                  <a:pt x="563" y="481"/>
                  <a:pt x="562" y="485"/>
                  <a:pt x="564" y="489"/>
                </a:cubicBezTo>
                <a:cubicBezTo>
                  <a:pt x="565" y="491"/>
                  <a:pt x="570" y="494"/>
                  <a:pt x="571" y="495"/>
                </a:cubicBezTo>
                <a:cubicBezTo>
                  <a:pt x="571" y="496"/>
                  <a:pt x="570" y="501"/>
                  <a:pt x="571" y="502"/>
                </a:cubicBezTo>
                <a:cubicBezTo>
                  <a:pt x="572" y="502"/>
                  <a:pt x="576" y="504"/>
                  <a:pt x="577" y="505"/>
                </a:cubicBezTo>
                <a:cubicBezTo>
                  <a:pt x="579" y="508"/>
                  <a:pt x="578" y="511"/>
                  <a:pt x="580" y="514"/>
                </a:cubicBezTo>
                <a:cubicBezTo>
                  <a:pt x="583" y="518"/>
                  <a:pt x="587" y="525"/>
                  <a:pt x="593" y="530"/>
                </a:cubicBezTo>
                <a:cubicBezTo>
                  <a:pt x="600" y="537"/>
                  <a:pt x="606" y="540"/>
                  <a:pt x="615" y="546"/>
                </a:cubicBezTo>
                <a:cubicBezTo>
                  <a:pt x="617" y="547"/>
                  <a:pt x="620" y="552"/>
                  <a:pt x="621" y="552"/>
                </a:cubicBezTo>
                <a:cubicBezTo>
                  <a:pt x="623" y="553"/>
                  <a:pt x="626" y="552"/>
                  <a:pt x="628" y="552"/>
                </a:cubicBezTo>
                <a:cubicBezTo>
                  <a:pt x="636" y="554"/>
                  <a:pt x="658" y="557"/>
                  <a:pt x="672" y="552"/>
                </a:cubicBezTo>
                <a:cubicBezTo>
                  <a:pt x="684" y="548"/>
                  <a:pt x="690" y="540"/>
                  <a:pt x="701" y="530"/>
                </a:cubicBezTo>
                <a:cubicBezTo>
                  <a:pt x="705" y="526"/>
                  <a:pt x="710" y="525"/>
                  <a:pt x="713" y="521"/>
                </a:cubicBezTo>
                <a:cubicBezTo>
                  <a:pt x="715" y="518"/>
                  <a:pt x="715" y="514"/>
                  <a:pt x="717" y="511"/>
                </a:cubicBezTo>
                <a:cubicBezTo>
                  <a:pt x="718" y="509"/>
                  <a:pt x="722" y="506"/>
                  <a:pt x="723" y="505"/>
                </a:cubicBezTo>
                <a:cubicBezTo>
                  <a:pt x="724" y="503"/>
                  <a:pt x="722" y="500"/>
                  <a:pt x="723" y="498"/>
                </a:cubicBezTo>
                <a:cubicBezTo>
                  <a:pt x="725" y="491"/>
                  <a:pt x="728" y="469"/>
                  <a:pt x="723" y="457"/>
                </a:cubicBezTo>
                <a:cubicBezTo>
                  <a:pt x="713" y="435"/>
                  <a:pt x="675" y="411"/>
                  <a:pt x="656" y="435"/>
                </a:cubicBezTo>
                <a:cubicBezTo>
                  <a:pt x="655" y="452"/>
                  <a:pt x="664" y="459"/>
                  <a:pt x="675" y="464"/>
                </a:cubicBezTo>
                <a:cubicBezTo>
                  <a:pt x="672" y="475"/>
                  <a:pt x="655" y="473"/>
                  <a:pt x="640" y="473"/>
                </a:cubicBezTo>
                <a:cubicBezTo>
                  <a:pt x="639" y="469"/>
                  <a:pt x="633" y="469"/>
                  <a:pt x="631" y="467"/>
                </a:cubicBezTo>
                <a:cubicBezTo>
                  <a:pt x="628" y="464"/>
                  <a:pt x="631" y="457"/>
                  <a:pt x="625" y="457"/>
                </a:cubicBezTo>
                <a:cubicBezTo>
                  <a:pt x="605" y="466"/>
                  <a:pt x="615" y="495"/>
                  <a:pt x="618" y="514"/>
                </a:cubicBezTo>
                <a:cubicBezTo>
                  <a:pt x="605" y="507"/>
                  <a:pt x="590" y="492"/>
                  <a:pt x="590" y="473"/>
                </a:cubicBezTo>
                <a:cubicBezTo>
                  <a:pt x="589" y="457"/>
                  <a:pt x="599" y="447"/>
                  <a:pt x="605" y="435"/>
                </a:cubicBezTo>
                <a:cubicBezTo>
                  <a:pt x="602" y="430"/>
                  <a:pt x="597" y="429"/>
                  <a:pt x="593" y="426"/>
                </a:cubicBezTo>
                <a:cubicBezTo>
                  <a:pt x="589" y="422"/>
                  <a:pt x="589" y="417"/>
                  <a:pt x="583" y="416"/>
                </a:cubicBezTo>
                <a:cubicBezTo>
                  <a:pt x="583" y="406"/>
                  <a:pt x="583" y="397"/>
                  <a:pt x="583" y="387"/>
                </a:cubicBezTo>
                <a:cubicBezTo>
                  <a:pt x="592" y="399"/>
                  <a:pt x="601" y="410"/>
                  <a:pt x="618" y="413"/>
                </a:cubicBezTo>
                <a:cubicBezTo>
                  <a:pt x="627" y="414"/>
                  <a:pt x="626" y="406"/>
                  <a:pt x="628" y="400"/>
                </a:cubicBezTo>
                <a:cubicBezTo>
                  <a:pt x="636" y="401"/>
                  <a:pt x="638" y="395"/>
                  <a:pt x="640" y="391"/>
                </a:cubicBezTo>
                <a:cubicBezTo>
                  <a:pt x="629" y="366"/>
                  <a:pt x="637" y="335"/>
                  <a:pt x="666" y="333"/>
                </a:cubicBezTo>
                <a:cubicBezTo>
                  <a:pt x="658" y="351"/>
                  <a:pt x="654" y="371"/>
                  <a:pt x="669" y="384"/>
                </a:cubicBezTo>
                <a:cubicBezTo>
                  <a:pt x="693" y="387"/>
                  <a:pt x="708" y="398"/>
                  <a:pt x="723" y="410"/>
                </a:cubicBezTo>
                <a:cubicBezTo>
                  <a:pt x="718" y="379"/>
                  <a:pt x="707" y="358"/>
                  <a:pt x="691" y="337"/>
                </a:cubicBezTo>
                <a:cubicBezTo>
                  <a:pt x="687" y="331"/>
                  <a:pt x="681" y="323"/>
                  <a:pt x="675" y="318"/>
                </a:cubicBezTo>
                <a:cubicBezTo>
                  <a:pt x="670" y="312"/>
                  <a:pt x="665" y="306"/>
                  <a:pt x="659" y="302"/>
                </a:cubicBezTo>
                <a:cubicBezTo>
                  <a:pt x="656" y="298"/>
                  <a:pt x="651" y="299"/>
                  <a:pt x="647" y="295"/>
                </a:cubicBezTo>
                <a:cubicBezTo>
                  <a:pt x="644" y="293"/>
                  <a:pt x="643" y="288"/>
                  <a:pt x="640" y="286"/>
                </a:cubicBezTo>
                <a:cubicBezTo>
                  <a:pt x="639" y="285"/>
                  <a:pt x="635" y="287"/>
                  <a:pt x="634" y="286"/>
                </a:cubicBezTo>
                <a:cubicBezTo>
                  <a:pt x="626" y="276"/>
                  <a:pt x="612" y="260"/>
                  <a:pt x="602" y="245"/>
                </a:cubicBezTo>
                <a:cubicBezTo>
                  <a:pt x="601" y="243"/>
                  <a:pt x="601" y="241"/>
                  <a:pt x="599" y="238"/>
                </a:cubicBezTo>
                <a:cubicBezTo>
                  <a:pt x="597" y="235"/>
                  <a:pt x="593" y="224"/>
                  <a:pt x="590" y="216"/>
                </a:cubicBezTo>
                <a:cubicBezTo>
                  <a:pt x="588" y="212"/>
                  <a:pt x="582" y="197"/>
                  <a:pt x="580" y="188"/>
                </a:cubicBezTo>
                <a:cubicBezTo>
                  <a:pt x="576" y="163"/>
                  <a:pt x="578" y="141"/>
                  <a:pt x="583" y="121"/>
                </a:cubicBezTo>
                <a:cubicBezTo>
                  <a:pt x="584" y="116"/>
                  <a:pt x="587" y="108"/>
                  <a:pt x="590" y="102"/>
                </a:cubicBezTo>
                <a:cubicBezTo>
                  <a:pt x="591" y="100"/>
                  <a:pt x="592" y="100"/>
                  <a:pt x="593" y="99"/>
                </a:cubicBezTo>
                <a:cubicBezTo>
                  <a:pt x="597" y="88"/>
                  <a:pt x="602" y="78"/>
                  <a:pt x="612" y="67"/>
                </a:cubicBezTo>
                <a:cubicBezTo>
                  <a:pt x="613" y="65"/>
                  <a:pt x="615" y="67"/>
                  <a:pt x="615" y="64"/>
                </a:cubicBezTo>
                <a:cubicBezTo>
                  <a:pt x="615" y="60"/>
                  <a:pt x="619" y="63"/>
                  <a:pt x="621" y="61"/>
                </a:cubicBezTo>
                <a:cubicBezTo>
                  <a:pt x="624" y="59"/>
                  <a:pt x="625" y="53"/>
                  <a:pt x="628" y="51"/>
                </a:cubicBezTo>
                <a:cubicBezTo>
                  <a:pt x="629" y="50"/>
                  <a:pt x="633" y="52"/>
                  <a:pt x="634" y="51"/>
                </a:cubicBezTo>
                <a:cubicBezTo>
                  <a:pt x="636" y="49"/>
                  <a:pt x="636" y="49"/>
                  <a:pt x="640" y="48"/>
                </a:cubicBezTo>
                <a:cubicBezTo>
                  <a:pt x="643" y="47"/>
                  <a:pt x="646" y="46"/>
                  <a:pt x="650" y="45"/>
                </a:cubicBezTo>
                <a:cubicBezTo>
                  <a:pt x="661" y="42"/>
                  <a:pt x="687" y="40"/>
                  <a:pt x="701" y="32"/>
                </a:cubicBezTo>
                <a:cubicBezTo>
                  <a:pt x="706" y="29"/>
                  <a:pt x="710" y="23"/>
                  <a:pt x="717" y="19"/>
                </a:cubicBezTo>
                <a:cubicBezTo>
                  <a:pt x="716" y="14"/>
                  <a:pt x="720" y="14"/>
                  <a:pt x="720" y="10"/>
                </a:cubicBezTo>
                <a:cubicBezTo>
                  <a:pt x="720" y="7"/>
                  <a:pt x="720" y="4"/>
                  <a:pt x="720" y="0"/>
                </a:cubicBezTo>
                <a:close/>
                <a:moveTo>
                  <a:pt x="374" y="181"/>
                </a:moveTo>
                <a:cubicBezTo>
                  <a:pt x="387" y="181"/>
                  <a:pt x="399" y="181"/>
                  <a:pt x="412" y="181"/>
                </a:cubicBezTo>
                <a:cubicBezTo>
                  <a:pt x="412" y="176"/>
                  <a:pt x="412" y="171"/>
                  <a:pt x="412" y="165"/>
                </a:cubicBezTo>
                <a:cubicBezTo>
                  <a:pt x="395" y="166"/>
                  <a:pt x="372" y="161"/>
                  <a:pt x="374" y="181"/>
                </a:cubicBezTo>
                <a:close/>
                <a:moveTo>
                  <a:pt x="377" y="222"/>
                </a:moveTo>
                <a:cubicBezTo>
                  <a:pt x="396" y="223"/>
                  <a:pt x="415" y="222"/>
                  <a:pt x="415" y="203"/>
                </a:cubicBezTo>
                <a:cubicBezTo>
                  <a:pt x="401" y="203"/>
                  <a:pt x="388" y="203"/>
                  <a:pt x="374" y="203"/>
                </a:cubicBezTo>
                <a:cubicBezTo>
                  <a:pt x="372" y="213"/>
                  <a:pt x="379" y="213"/>
                  <a:pt x="377" y="222"/>
                </a:cubicBezTo>
                <a:close/>
              </a:path>
            </a:pathLst>
          </a:custGeom>
          <a:solidFill>
            <a:schemeClr val="tx2">
              <a:lumMod val="50000"/>
            </a:schemeClr>
          </a:solidFill>
          <a:ln w="3175">
            <a:noFill/>
            <a:round/>
            <a:headEnd/>
            <a:tailEnd/>
          </a:ln>
        </p:spPr>
        <p:txBody>
          <a:bodyPr/>
          <a:lstStyle/>
          <a:p>
            <a:endParaRPr lang="nl-BE" sz="1200" dirty="0">
              <a:solidFill>
                <a:srgbClr val="1F497D"/>
              </a:solidFill>
            </a:endParaRPr>
          </a:p>
        </p:txBody>
      </p:sp>
      <p:sp>
        <p:nvSpPr>
          <p:cNvPr id="307" name="Freeform 46">
            <a:extLst>
              <a:ext uri="{FF2B5EF4-FFF2-40B4-BE49-F238E27FC236}">
                <a16:creationId xmlns:a16="http://schemas.microsoft.com/office/drawing/2014/main" id="{E79A5E3D-AD15-4362-8722-AABF4A0EAC7B}"/>
              </a:ext>
            </a:extLst>
          </p:cNvPr>
          <p:cNvSpPr>
            <a:spLocks noChangeAspect="1" noEditPoints="1"/>
          </p:cNvSpPr>
          <p:nvPr/>
        </p:nvSpPr>
        <p:spPr bwMode="auto">
          <a:xfrm>
            <a:off x="8297299" y="4956732"/>
            <a:ext cx="267597" cy="263383"/>
          </a:xfrm>
          <a:custGeom>
            <a:avLst/>
            <a:gdLst>
              <a:gd name="T0" fmla="*/ 2147483647 w 1511"/>
              <a:gd name="T1" fmla="*/ 0 h 1496"/>
              <a:gd name="T2" fmla="*/ 2147483647 w 1511"/>
              <a:gd name="T3" fmla="*/ 2147483647 h 1496"/>
              <a:gd name="T4" fmla="*/ 2147483647 w 1511"/>
              <a:gd name="T5" fmla="*/ 2147483647 h 1496"/>
              <a:gd name="T6" fmla="*/ 2147483647 w 1511"/>
              <a:gd name="T7" fmla="*/ 2147483647 h 1496"/>
              <a:gd name="T8" fmla="*/ 2147483647 w 1511"/>
              <a:gd name="T9" fmla="*/ 2147483647 h 1496"/>
              <a:gd name="T10" fmla="*/ 2147483647 w 1511"/>
              <a:gd name="T11" fmla="*/ 2147483647 h 1496"/>
              <a:gd name="T12" fmla="*/ 2147483647 w 1511"/>
              <a:gd name="T13" fmla="*/ 2147483647 h 1496"/>
              <a:gd name="T14" fmla="*/ 2147483647 w 1511"/>
              <a:gd name="T15" fmla="*/ 2147483647 h 1496"/>
              <a:gd name="T16" fmla="*/ 2147483647 w 1511"/>
              <a:gd name="T17" fmla="*/ 2147483647 h 1496"/>
              <a:gd name="T18" fmla="*/ 2147483647 w 1511"/>
              <a:gd name="T19" fmla="*/ 2147483647 h 1496"/>
              <a:gd name="T20" fmla="*/ 2147483647 w 1511"/>
              <a:gd name="T21" fmla="*/ 2147483647 h 1496"/>
              <a:gd name="T22" fmla="*/ 2147483647 w 1511"/>
              <a:gd name="T23" fmla="*/ 2147483647 h 1496"/>
              <a:gd name="T24" fmla="*/ 2147483647 w 1511"/>
              <a:gd name="T25" fmla="*/ 2147483647 h 1496"/>
              <a:gd name="T26" fmla="*/ 2147483647 w 1511"/>
              <a:gd name="T27" fmla="*/ 2147483647 h 1496"/>
              <a:gd name="T28" fmla="*/ 0 w 1511"/>
              <a:gd name="T29" fmla="*/ 2147483647 h 1496"/>
              <a:gd name="T30" fmla="*/ 2147483647 w 1511"/>
              <a:gd name="T31" fmla="*/ 2147483647 h 1496"/>
              <a:gd name="T32" fmla="*/ 2147483647 w 1511"/>
              <a:gd name="T33" fmla="*/ 2147483647 h 1496"/>
              <a:gd name="T34" fmla="*/ 2147483647 w 1511"/>
              <a:gd name="T35" fmla="*/ 2147483647 h 1496"/>
              <a:gd name="T36" fmla="*/ 2147483647 w 1511"/>
              <a:gd name="T37" fmla="*/ 2147483647 h 1496"/>
              <a:gd name="T38" fmla="*/ 2147483647 w 1511"/>
              <a:gd name="T39" fmla="*/ 2147483647 h 1496"/>
              <a:gd name="T40" fmla="*/ 2147483647 w 1511"/>
              <a:gd name="T41" fmla="*/ 2147483647 h 1496"/>
              <a:gd name="T42" fmla="*/ 2147483647 w 1511"/>
              <a:gd name="T43" fmla="*/ 2147483647 h 1496"/>
              <a:gd name="T44" fmla="*/ 2147483647 w 1511"/>
              <a:gd name="T45" fmla="*/ 2147483647 h 1496"/>
              <a:gd name="T46" fmla="*/ 2147483647 w 1511"/>
              <a:gd name="T47" fmla="*/ 2147483647 h 1496"/>
              <a:gd name="T48" fmla="*/ 2147483647 w 1511"/>
              <a:gd name="T49" fmla="*/ 2147483647 h 1496"/>
              <a:gd name="T50" fmla="*/ 2147483647 w 1511"/>
              <a:gd name="T51" fmla="*/ 2147483647 h 1496"/>
              <a:gd name="T52" fmla="*/ 2147483647 w 1511"/>
              <a:gd name="T53" fmla="*/ 2147483647 h 1496"/>
              <a:gd name="T54" fmla="*/ 2147483647 w 1511"/>
              <a:gd name="T55" fmla="*/ 2147483647 h 1496"/>
              <a:gd name="T56" fmla="*/ 2147483647 w 1511"/>
              <a:gd name="T57" fmla="*/ 2147483647 h 1496"/>
              <a:gd name="T58" fmla="*/ 2147483647 w 1511"/>
              <a:gd name="T59" fmla="*/ 2147483647 h 1496"/>
              <a:gd name="T60" fmla="*/ 2147483647 w 1511"/>
              <a:gd name="T61" fmla="*/ 2147483647 h 1496"/>
              <a:gd name="T62" fmla="*/ 2147483647 w 1511"/>
              <a:gd name="T63" fmla="*/ 2147483647 h 1496"/>
              <a:gd name="T64" fmla="*/ 2147483647 w 1511"/>
              <a:gd name="T65" fmla="*/ 2147483647 h 1496"/>
              <a:gd name="T66" fmla="*/ 2147483647 w 1511"/>
              <a:gd name="T67" fmla="*/ 2147483647 h 1496"/>
              <a:gd name="T68" fmla="*/ 2147483647 w 1511"/>
              <a:gd name="T69" fmla="*/ 2147483647 h 1496"/>
              <a:gd name="T70" fmla="*/ 2147483647 w 1511"/>
              <a:gd name="T71" fmla="*/ 2147483647 h 1496"/>
              <a:gd name="T72" fmla="*/ 2147483647 w 1511"/>
              <a:gd name="T73" fmla="*/ 2147483647 h 1496"/>
              <a:gd name="T74" fmla="*/ 2147483647 w 1511"/>
              <a:gd name="T75" fmla="*/ 2147483647 h 1496"/>
              <a:gd name="T76" fmla="*/ 2147483647 w 1511"/>
              <a:gd name="T77" fmla="*/ 2147483647 h 1496"/>
              <a:gd name="T78" fmla="*/ 2147483647 w 1511"/>
              <a:gd name="T79" fmla="*/ 2147483647 h 1496"/>
              <a:gd name="T80" fmla="*/ 2147483647 w 1511"/>
              <a:gd name="T81" fmla="*/ 2147483647 h 1496"/>
              <a:gd name="T82" fmla="*/ 2147483647 w 1511"/>
              <a:gd name="T83" fmla="*/ 2147483647 h 1496"/>
              <a:gd name="T84" fmla="*/ 2147483647 w 1511"/>
              <a:gd name="T85" fmla="*/ 2147483647 h 1496"/>
              <a:gd name="T86" fmla="*/ 2147483647 w 1511"/>
              <a:gd name="T87" fmla="*/ 2147483647 h 1496"/>
              <a:gd name="T88" fmla="*/ 2147483647 w 1511"/>
              <a:gd name="T89" fmla="*/ 0 h 1496"/>
              <a:gd name="T90" fmla="*/ 2147483647 w 1511"/>
              <a:gd name="T91" fmla="*/ 2147483647 h 1496"/>
              <a:gd name="T92" fmla="*/ 2147483647 w 1511"/>
              <a:gd name="T93" fmla="*/ 2147483647 h 1496"/>
              <a:gd name="T94" fmla="*/ 2147483647 w 1511"/>
              <a:gd name="T95" fmla="*/ 2147483647 h 1496"/>
              <a:gd name="T96" fmla="*/ 2147483647 w 1511"/>
              <a:gd name="T97" fmla="*/ 2147483647 h 14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11"/>
              <a:gd name="T148" fmla="*/ 0 h 1496"/>
              <a:gd name="T149" fmla="*/ 1511 w 1511"/>
              <a:gd name="T150" fmla="*/ 1496 h 149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11" h="1496">
                <a:moveTo>
                  <a:pt x="781" y="0"/>
                </a:moveTo>
                <a:cubicBezTo>
                  <a:pt x="691" y="0"/>
                  <a:pt x="569" y="121"/>
                  <a:pt x="569" y="353"/>
                </a:cubicBezTo>
                <a:cubicBezTo>
                  <a:pt x="569" y="434"/>
                  <a:pt x="588" y="620"/>
                  <a:pt x="589" y="668"/>
                </a:cubicBezTo>
                <a:cubicBezTo>
                  <a:pt x="565" y="598"/>
                  <a:pt x="530" y="406"/>
                  <a:pt x="530" y="313"/>
                </a:cubicBezTo>
                <a:cubicBezTo>
                  <a:pt x="530" y="267"/>
                  <a:pt x="544" y="126"/>
                  <a:pt x="513" y="87"/>
                </a:cubicBezTo>
                <a:cubicBezTo>
                  <a:pt x="457" y="110"/>
                  <a:pt x="433" y="187"/>
                  <a:pt x="433" y="278"/>
                </a:cubicBezTo>
                <a:cubicBezTo>
                  <a:pt x="433" y="408"/>
                  <a:pt x="497" y="545"/>
                  <a:pt x="532" y="624"/>
                </a:cubicBezTo>
                <a:cubicBezTo>
                  <a:pt x="482" y="545"/>
                  <a:pt x="428" y="494"/>
                  <a:pt x="365" y="494"/>
                </a:cubicBezTo>
                <a:cubicBezTo>
                  <a:pt x="281" y="494"/>
                  <a:pt x="228" y="571"/>
                  <a:pt x="248" y="603"/>
                </a:cubicBezTo>
                <a:cubicBezTo>
                  <a:pt x="448" y="632"/>
                  <a:pt x="493" y="695"/>
                  <a:pt x="493" y="864"/>
                </a:cubicBezTo>
                <a:cubicBezTo>
                  <a:pt x="493" y="990"/>
                  <a:pt x="522" y="1031"/>
                  <a:pt x="561" y="1058"/>
                </a:cubicBezTo>
                <a:cubicBezTo>
                  <a:pt x="555" y="1074"/>
                  <a:pt x="550" y="1089"/>
                  <a:pt x="545" y="1104"/>
                </a:cubicBezTo>
                <a:cubicBezTo>
                  <a:pt x="477" y="1078"/>
                  <a:pt x="470" y="1012"/>
                  <a:pt x="454" y="865"/>
                </a:cubicBezTo>
                <a:cubicBezTo>
                  <a:pt x="433" y="663"/>
                  <a:pt x="294" y="640"/>
                  <a:pt x="234" y="640"/>
                </a:cubicBezTo>
                <a:cubicBezTo>
                  <a:pt x="64" y="640"/>
                  <a:pt x="0" y="743"/>
                  <a:pt x="0" y="803"/>
                </a:cubicBezTo>
                <a:cubicBezTo>
                  <a:pt x="0" y="851"/>
                  <a:pt x="43" y="899"/>
                  <a:pt x="96" y="899"/>
                </a:cubicBezTo>
                <a:cubicBezTo>
                  <a:pt x="186" y="899"/>
                  <a:pt x="244" y="798"/>
                  <a:pt x="318" y="798"/>
                </a:cubicBezTo>
                <a:cubicBezTo>
                  <a:pt x="467" y="798"/>
                  <a:pt x="373" y="1127"/>
                  <a:pt x="531" y="1177"/>
                </a:cubicBezTo>
                <a:cubicBezTo>
                  <a:pt x="517" y="1311"/>
                  <a:pt x="567" y="1430"/>
                  <a:pt x="631" y="1467"/>
                </a:cubicBezTo>
                <a:cubicBezTo>
                  <a:pt x="680" y="1496"/>
                  <a:pt x="686" y="1462"/>
                  <a:pt x="686" y="1458"/>
                </a:cubicBezTo>
                <a:cubicBezTo>
                  <a:pt x="686" y="1425"/>
                  <a:pt x="633" y="1434"/>
                  <a:pt x="633" y="1354"/>
                </a:cubicBezTo>
                <a:cubicBezTo>
                  <a:pt x="633" y="1201"/>
                  <a:pt x="730" y="1085"/>
                  <a:pt x="853" y="1085"/>
                </a:cubicBezTo>
                <a:cubicBezTo>
                  <a:pt x="963" y="1085"/>
                  <a:pt x="950" y="1151"/>
                  <a:pt x="1041" y="1151"/>
                </a:cubicBezTo>
                <a:cubicBezTo>
                  <a:pt x="1065" y="1151"/>
                  <a:pt x="1119" y="1142"/>
                  <a:pt x="1119" y="1100"/>
                </a:cubicBezTo>
                <a:cubicBezTo>
                  <a:pt x="1119" y="1026"/>
                  <a:pt x="1016" y="979"/>
                  <a:pt x="916" y="979"/>
                </a:cubicBezTo>
                <a:cubicBezTo>
                  <a:pt x="809" y="979"/>
                  <a:pt x="581" y="1060"/>
                  <a:pt x="591" y="1345"/>
                </a:cubicBezTo>
                <a:cubicBezTo>
                  <a:pt x="580" y="1312"/>
                  <a:pt x="573" y="1275"/>
                  <a:pt x="573" y="1235"/>
                </a:cubicBezTo>
                <a:cubicBezTo>
                  <a:pt x="573" y="1012"/>
                  <a:pt x="786" y="857"/>
                  <a:pt x="1031" y="852"/>
                </a:cubicBezTo>
                <a:cubicBezTo>
                  <a:pt x="1292" y="846"/>
                  <a:pt x="1288" y="1016"/>
                  <a:pt x="1392" y="1016"/>
                </a:cubicBezTo>
                <a:cubicBezTo>
                  <a:pt x="1483" y="1016"/>
                  <a:pt x="1511" y="986"/>
                  <a:pt x="1511" y="943"/>
                </a:cubicBezTo>
                <a:cubicBezTo>
                  <a:pt x="1511" y="877"/>
                  <a:pt x="1423" y="719"/>
                  <a:pt x="1169" y="719"/>
                </a:cubicBezTo>
                <a:cubicBezTo>
                  <a:pt x="1077" y="719"/>
                  <a:pt x="1023" y="724"/>
                  <a:pt x="937" y="751"/>
                </a:cubicBezTo>
                <a:cubicBezTo>
                  <a:pt x="937" y="663"/>
                  <a:pt x="844" y="616"/>
                  <a:pt x="745" y="644"/>
                </a:cubicBezTo>
                <a:cubicBezTo>
                  <a:pt x="824" y="587"/>
                  <a:pt x="1021" y="422"/>
                  <a:pt x="1021" y="274"/>
                </a:cubicBezTo>
                <a:cubicBezTo>
                  <a:pt x="1021" y="205"/>
                  <a:pt x="982" y="160"/>
                  <a:pt x="944" y="160"/>
                </a:cubicBezTo>
                <a:cubicBezTo>
                  <a:pt x="937" y="160"/>
                  <a:pt x="932" y="162"/>
                  <a:pt x="932" y="171"/>
                </a:cubicBezTo>
                <a:cubicBezTo>
                  <a:pt x="931" y="422"/>
                  <a:pt x="787" y="567"/>
                  <a:pt x="690" y="644"/>
                </a:cubicBezTo>
                <a:cubicBezTo>
                  <a:pt x="742" y="584"/>
                  <a:pt x="898" y="358"/>
                  <a:pt x="898" y="162"/>
                </a:cubicBezTo>
                <a:cubicBezTo>
                  <a:pt x="898" y="68"/>
                  <a:pt x="849" y="64"/>
                  <a:pt x="837" y="64"/>
                </a:cubicBezTo>
                <a:cubicBezTo>
                  <a:pt x="813" y="64"/>
                  <a:pt x="801" y="78"/>
                  <a:pt x="793" y="87"/>
                </a:cubicBezTo>
                <a:cubicBezTo>
                  <a:pt x="794" y="94"/>
                  <a:pt x="796" y="108"/>
                  <a:pt x="796" y="133"/>
                </a:cubicBezTo>
                <a:cubicBezTo>
                  <a:pt x="796" y="361"/>
                  <a:pt x="704" y="582"/>
                  <a:pt x="614" y="710"/>
                </a:cubicBezTo>
                <a:cubicBezTo>
                  <a:pt x="638" y="630"/>
                  <a:pt x="662" y="300"/>
                  <a:pt x="688" y="223"/>
                </a:cubicBezTo>
                <a:cubicBezTo>
                  <a:pt x="725" y="111"/>
                  <a:pt x="752" y="84"/>
                  <a:pt x="826" y="16"/>
                </a:cubicBezTo>
                <a:cubicBezTo>
                  <a:pt x="821" y="12"/>
                  <a:pt x="806" y="0"/>
                  <a:pt x="781" y="0"/>
                </a:cubicBezTo>
                <a:close/>
                <a:moveTo>
                  <a:pt x="836" y="788"/>
                </a:moveTo>
                <a:cubicBezTo>
                  <a:pt x="712" y="848"/>
                  <a:pt x="632" y="927"/>
                  <a:pt x="585" y="1010"/>
                </a:cubicBezTo>
                <a:cubicBezTo>
                  <a:pt x="574" y="998"/>
                  <a:pt x="568" y="983"/>
                  <a:pt x="568" y="965"/>
                </a:cubicBezTo>
                <a:cubicBezTo>
                  <a:pt x="568" y="854"/>
                  <a:pt x="703" y="790"/>
                  <a:pt x="836" y="788"/>
                </a:cubicBezTo>
                <a:close/>
              </a:path>
            </a:pathLst>
          </a:custGeom>
          <a:solidFill>
            <a:srgbClr val="96CAC5"/>
          </a:solidFill>
          <a:ln w="3175">
            <a:noFill/>
            <a:round/>
            <a:headEnd/>
            <a:tailEnd/>
          </a:ln>
        </p:spPr>
        <p:txBody>
          <a:bodyPr/>
          <a:lstStyle/>
          <a:p>
            <a:endParaRPr lang="nl-BE" sz="1200" dirty="0">
              <a:solidFill>
                <a:srgbClr val="1F497D"/>
              </a:solidFill>
            </a:endParaRPr>
          </a:p>
        </p:txBody>
      </p:sp>
      <p:sp>
        <p:nvSpPr>
          <p:cNvPr id="337" name="Rectangle 336">
            <a:extLst>
              <a:ext uri="{FF2B5EF4-FFF2-40B4-BE49-F238E27FC236}">
                <a16:creationId xmlns:a16="http://schemas.microsoft.com/office/drawing/2014/main" id="{1CD7F201-CD31-4AC6-9418-43720B9B7303}"/>
              </a:ext>
            </a:extLst>
          </p:cNvPr>
          <p:cNvSpPr/>
          <p:nvPr/>
        </p:nvSpPr>
        <p:spPr>
          <a:xfrm>
            <a:off x="8524428" y="4414062"/>
            <a:ext cx="1784642" cy="446276"/>
          </a:xfrm>
          <a:prstGeom prst="rect">
            <a:avLst/>
          </a:prstGeom>
        </p:spPr>
        <p:txBody>
          <a:bodyPr wrap="square">
            <a:spAutoFit/>
          </a:bodyPr>
          <a:lstStyle/>
          <a:p>
            <a:r>
              <a:rPr lang="nl-BE" sz="1400" dirty="0">
                <a:solidFill>
                  <a:schemeClr val="tx2">
                    <a:lumMod val="50000"/>
                  </a:schemeClr>
                </a:solidFill>
                <a:latin typeface="+mj-lt"/>
              </a:rPr>
              <a:t>VLAANDEREN</a:t>
            </a:r>
            <a:endParaRPr lang="nl-BE" sz="900" dirty="0">
              <a:solidFill>
                <a:schemeClr val="tx2">
                  <a:lumMod val="50000"/>
                </a:schemeClr>
              </a:solidFill>
              <a:latin typeface="+mj-lt"/>
            </a:endParaRPr>
          </a:p>
          <a:p>
            <a:r>
              <a:rPr lang="nl-BE" sz="900" dirty="0"/>
              <a:t>(n=576) (L)</a:t>
            </a:r>
          </a:p>
        </p:txBody>
      </p:sp>
      <p:sp>
        <p:nvSpPr>
          <p:cNvPr id="338" name="Rectangle 337">
            <a:extLst>
              <a:ext uri="{FF2B5EF4-FFF2-40B4-BE49-F238E27FC236}">
                <a16:creationId xmlns:a16="http://schemas.microsoft.com/office/drawing/2014/main" id="{62F56CC3-F053-4BA8-8EDA-680D9F68C235}"/>
              </a:ext>
            </a:extLst>
          </p:cNvPr>
          <p:cNvSpPr/>
          <p:nvPr/>
        </p:nvSpPr>
        <p:spPr>
          <a:xfrm>
            <a:off x="8853308" y="2240660"/>
            <a:ext cx="1784642" cy="400110"/>
          </a:xfrm>
          <a:prstGeom prst="rect">
            <a:avLst/>
          </a:prstGeom>
        </p:spPr>
        <p:txBody>
          <a:bodyPr wrap="square">
            <a:spAutoFit/>
          </a:bodyPr>
          <a:lstStyle/>
          <a:p>
            <a:pPr algn="ctr"/>
            <a:r>
              <a:rPr lang="nl-BE" sz="2000" dirty="0">
                <a:solidFill>
                  <a:schemeClr val="bg1"/>
                </a:solidFill>
                <a:latin typeface="+mj-lt"/>
              </a:rPr>
              <a:t>59%</a:t>
            </a:r>
            <a:endParaRPr lang="nl-BE" sz="1100" dirty="0">
              <a:solidFill>
                <a:schemeClr val="bg1"/>
              </a:solidFill>
            </a:endParaRPr>
          </a:p>
        </p:txBody>
      </p:sp>
      <p:sp>
        <p:nvSpPr>
          <p:cNvPr id="340" name="Rectangle 339">
            <a:extLst>
              <a:ext uri="{FF2B5EF4-FFF2-40B4-BE49-F238E27FC236}">
                <a16:creationId xmlns:a16="http://schemas.microsoft.com/office/drawing/2014/main" id="{87FD81F1-9EAC-49D1-A3D7-3780C6AF738F}"/>
              </a:ext>
            </a:extLst>
          </p:cNvPr>
          <p:cNvSpPr/>
          <p:nvPr/>
        </p:nvSpPr>
        <p:spPr>
          <a:xfrm>
            <a:off x="10008997" y="2324741"/>
            <a:ext cx="458780" cy="276999"/>
          </a:xfrm>
          <a:prstGeom prst="rect">
            <a:avLst/>
          </a:prstGeom>
        </p:spPr>
        <p:txBody>
          <a:bodyPr wrap="none">
            <a:spAutoFit/>
          </a:bodyPr>
          <a:lstStyle/>
          <a:p>
            <a:r>
              <a:rPr lang="nl-BE" sz="1200" b="1" dirty="0">
                <a:solidFill>
                  <a:schemeClr val="bg1"/>
                </a:solidFill>
                <a:latin typeface="+mj-lt"/>
              </a:rPr>
              <a:t>MN</a:t>
            </a:r>
            <a:endParaRPr lang="nl-BE" sz="1400" b="1" dirty="0">
              <a:solidFill>
                <a:schemeClr val="bg1"/>
              </a:solidFill>
              <a:latin typeface="+mj-lt"/>
            </a:endParaRPr>
          </a:p>
        </p:txBody>
      </p:sp>
      <p:grpSp>
        <p:nvGrpSpPr>
          <p:cNvPr id="308" name="Group 116">
            <a:extLst>
              <a:ext uri="{FF2B5EF4-FFF2-40B4-BE49-F238E27FC236}">
                <a16:creationId xmlns:a16="http://schemas.microsoft.com/office/drawing/2014/main" id="{17067078-DA98-4163-9F25-584AD7175962}"/>
              </a:ext>
            </a:extLst>
          </p:cNvPr>
          <p:cNvGrpSpPr>
            <a:grpSpLocks noChangeAspect="1"/>
          </p:cNvGrpSpPr>
          <p:nvPr/>
        </p:nvGrpSpPr>
        <p:grpSpPr bwMode="auto">
          <a:xfrm>
            <a:off x="8303645" y="5402230"/>
            <a:ext cx="254905" cy="263383"/>
            <a:chOff x="1403648" y="-2259632"/>
            <a:chExt cx="1152128" cy="1197298"/>
          </a:xfrm>
          <a:solidFill>
            <a:schemeClr val="tx2"/>
          </a:solidFill>
        </p:grpSpPr>
        <p:sp>
          <p:nvSpPr>
            <p:cNvPr id="309" name="Freeform 14">
              <a:extLst>
                <a:ext uri="{FF2B5EF4-FFF2-40B4-BE49-F238E27FC236}">
                  <a16:creationId xmlns:a16="http://schemas.microsoft.com/office/drawing/2014/main" id="{3FDAF23F-B617-489E-8037-3F819603409C}"/>
                </a:ext>
              </a:extLst>
            </p:cNvPr>
            <p:cNvSpPr>
              <a:spLocks/>
            </p:cNvSpPr>
            <p:nvPr/>
          </p:nvSpPr>
          <p:spPr bwMode="auto">
            <a:xfrm>
              <a:off x="1542678" y="-1985386"/>
              <a:ext cx="228783" cy="397730"/>
            </a:xfrm>
            <a:custGeom>
              <a:avLst/>
              <a:gdLst>
                <a:gd name="T0" fmla="*/ 2147483647 w 330"/>
                <a:gd name="T1" fmla="*/ 2147483647 h 574"/>
                <a:gd name="T2" fmla="*/ 2147483647 w 330"/>
                <a:gd name="T3" fmla="*/ 2147483647 h 574"/>
                <a:gd name="T4" fmla="*/ 2147483647 w 330"/>
                <a:gd name="T5" fmla="*/ 2147483647 h 574"/>
                <a:gd name="T6" fmla="*/ 2147483647 w 330"/>
                <a:gd name="T7" fmla="*/ 2147483647 h 574"/>
                <a:gd name="T8" fmla="*/ 2147483647 w 330"/>
                <a:gd name="T9" fmla="*/ 2147483647 h 574"/>
                <a:gd name="T10" fmla="*/ 2147483647 w 330"/>
                <a:gd name="T11" fmla="*/ 2147483647 h 574"/>
                <a:gd name="T12" fmla="*/ 2147483647 w 330"/>
                <a:gd name="T13" fmla="*/ 2147483647 h 574"/>
                <a:gd name="T14" fmla="*/ 2147483647 w 330"/>
                <a:gd name="T15" fmla="*/ 2147483647 h 574"/>
                <a:gd name="T16" fmla="*/ 2147483647 w 330"/>
                <a:gd name="T17" fmla="*/ 2147483647 h 574"/>
                <a:gd name="T18" fmla="*/ 2147483647 w 330"/>
                <a:gd name="T19" fmla="*/ 2147483647 h 574"/>
                <a:gd name="T20" fmla="*/ 2147483647 w 330"/>
                <a:gd name="T21" fmla="*/ 2147483647 h 574"/>
                <a:gd name="T22" fmla="*/ 2147483647 w 330"/>
                <a:gd name="T23" fmla="*/ 2147483647 h 5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0"/>
                <a:gd name="T37" fmla="*/ 0 h 574"/>
                <a:gd name="T38" fmla="*/ 330 w 330"/>
                <a:gd name="T39" fmla="*/ 574 h 5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0" h="574">
                  <a:moveTo>
                    <a:pt x="257" y="574"/>
                  </a:moveTo>
                  <a:cubicBezTo>
                    <a:pt x="131" y="549"/>
                    <a:pt x="0" y="437"/>
                    <a:pt x="3" y="294"/>
                  </a:cubicBezTo>
                  <a:cubicBezTo>
                    <a:pt x="6" y="235"/>
                    <a:pt x="24" y="251"/>
                    <a:pt x="29" y="206"/>
                  </a:cubicBezTo>
                  <a:cubicBezTo>
                    <a:pt x="17" y="100"/>
                    <a:pt x="132" y="36"/>
                    <a:pt x="196" y="4"/>
                  </a:cubicBezTo>
                  <a:cubicBezTo>
                    <a:pt x="232" y="0"/>
                    <a:pt x="251" y="15"/>
                    <a:pt x="311" y="12"/>
                  </a:cubicBezTo>
                  <a:cubicBezTo>
                    <a:pt x="270" y="30"/>
                    <a:pt x="241" y="45"/>
                    <a:pt x="242" y="60"/>
                  </a:cubicBezTo>
                  <a:cubicBezTo>
                    <a:pt x="276" y="56"/>
                    <a:pt x="276" y="56"/>
                    <a:pt x="276" y="56"/>
                  </a:cubicBezTo>
                  <a:cubicBezTo>
                    <a:pt x="276" y="56"/>
                    <a:pt x="296" y="82"/>
                    <a:pt x="189" y="100"/>
                  </a:cubicBezTo>
                  <a:cubicBezTo>
                    <a:pt x="222" y="134"/>
                    <a:pt x="242" y="134"/>
                    <a:pt x="280" y="126"/>
                  </a:cubicBezTo>
                  <a:cubicBezTo>
                    <a:pt x="330" y="112"/>
                    <a:pt x="144" y="191"/>
                    <a:pt x="273" y="282"/>
                  </a:cubicBezTo>
                  <a:cubicBezTo>
                    <a:pt x="277" y="356"/>
                    <a:pt x="157" y="270"/>
                    <a:pt x="133" y="396"/>
                  </a:cubicBezTo>
                  <a:cubicBezTo>
                    <a:pt x="122" y="449"/>
                    <a:pt x="205" y="523"/>
                    <a:pt x="257" y="574"/>
                  </a:cubicBezTo>
                  <a:close/>
                </a:path>
              </a:pathLst>
            </a:custGeom>
            <a:grpFill/>
            <a:ln w="3175">
              <a:noFill/>
              <a:round/>
              <a:headEnd/>
              <a:tailEnd/>
            </a:ln>
          </p:spPr>
          <p:txBody>
            <a:bodyPr/>
            <a:lstStyle/>
            <a:p>
              <a:endParaRPr lang="nl-BE" sz="1200" dirty="0">
                <a:solidFill>
                  <a:srgbClr val="1F497D"/>
                </a:solidFill>
              </a:endParaRPr>
            </a:p>
          </p:txBody>
        </p:sp>
        <p:sp>
          <p:nvSpPr>
            <p:cNvPr id="310" name="Freeform 15">
              <a:extLst>
                <a:ext uri="{FF2B5EF4-FFF2-40B4-BE49-F238E27FC236}">
                  <a16:creationId xmlns:a16="http://schemas.microsoft.com/office/drawing/2014/main" id="{8259951F-BDAE-44A7-B0A2-6E77F8B1FE25}"/>
                </a:ext>
              </a:extLst>
            </p:cNvPr>
            <p:cNvSpPr>
              <a:spLocks/>
            </p:cNvSpPr>
            <p:nvPr/>
          </p:nvSpPr>
          <p:spPr bwMode="auto">
            <a:xfrm>
              <a:off x="1643284" y="-1800893"/>
              <a:ext cx="285392" cy="253421"/>
            </a:xfrm>
            <a:custGeom>
              <a:avLst/>
              <a:gdLst>
                <a:gd name="T0" fmla="*/ 2147483647 w 412"/>
                <a:gd name="T1" fmla="*/ 2147483647 h 366"/>
                <a:gd name="T2" fmla="*/ 2147483647 w 412"/>
                <a:gd name="T3" fmla="*/ 2147483647 h 366"/>
                <a:gd name="T4" fmla="*/ 2147483647 w 412"/>
                <a:gd name="T5" fmla="*/ 2147483647 h 366"/>
                <a:gd name="T6" fmla="*/ 2147483647 w 412"/>
                <a:gd name="T7" fmla="*/ 2147483647 h 366"/>
                <a:gd name="T8" fmla="*/ 2147483647 w 412"/>
                <a:gd name="T9" fmla="*/ 2147483647 h 366"/>
                <a:gd name="T10" fmla="*/ 2147483647 w 412"/>
                <a:gd name="T11" fmla="*/ 2147483647 h 366"/>
                <a:gd name="T12" fmla="*/ 2147483647 w 412"/>
                <a:gd name="T13" fmla="*/ 2147483647 h 366"/>
                <a:gd name="T14" fmla="*/ 2147483647 w 412"/>
                <a:gd name="T15" fmla="*/ 2147483647 h 366"/>
                <a:gd name="T16" fmla="*/ 2147483647 w 412"/>
                <a:gd name="T17" fmla="*/ 2147483647 h 3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2"/>
                <a:gd name="T28" fmla="*/ 0 h 366"/>
                <a:gd name="T29" fmla="*/ 412 w 412"/>
                <a:gd name="T30" fmla="*/ 366 h 3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2" h="366">
                  <a:moveTo>
                    <a:pt x="5" y="151"/>
                  </a:moveTo>
                  <a:cubicBezTo>
                    <a:pt x="9" y="186"/>
                    <a:pt x="112" y="303"/>
                    <a:pt x="189" y="340"/>
                  </a:cubicBezTo>
                  <a:cubicBezTo>
                    <a:pt x="269" y="366"/>
                    <a:pt x="373" y="303"/>
                    <a:pt x="388" y="266"/>
                  </a:cubicBezTo>
                  <a:cubicBezTo>
                    <a:pt x="409" y="221"/>
                    <a:pt x="412" y="149"/>
                    <a:pt x="392" y="119"/>
                  </a:cubicBezTo>
                  <a:cubicBezTo>
                    <a:pt x="385" y="108"/>
                    <a:pt x="312" y="22"/>
                    <a:pt x="269" y="16"/>
                  </a:cubicBezTo>
                  <a:cubicBezTo>
                    <a:pt x="166" y="0"/>
                    <a:pt x="185" y="25"/>
                    <a:pt x="143" y="20"/>
                  </a:cubicBezTo>
                  <a:cubicBezTo>
                    <a:pt x="143" y="42"/>
                    <a:pt x="135" y="58"/>
                    <a:pt x="120" y="66"/>
                  </a:cubicBezTo>
                  <a:cubicBezTo>
                    <a:pt x="105" y="73"/>
                    <a:pt x="86" y="66"/>
                    <a:pt x="49" y="77"/>
                  </a:cubicBezTo>
                  <a:cubicBezTo>
                    <a:pt x="38" y="81"/>
                    <a:pt x="0" y="104"/>
                    <a:pt x="5" y="151"/>
                  </a:cubicBezTo>
                  <a:close/>
                </a:path>
              </a:pathLst>
            </a:custGeom>
            <a:grpFill/>
            <a:ln w="3175">
              <a:noFill/>
              <a:round/>
              <a:headEnd/>
              <a:tailEnd/>
            </a:ln>
          </p:spPr>
          <p:txBody>
            <a:bodyPr/>
            <a:lstStyle/>
            <a:p>
              <a:endParaRPr lang="nl-BE" sz="1200" dirty="0">
                <a:solidFill>
                  <a:srgbClr val="1F497D"/>
                </a:solidFill>
              </a:endParaRPr>
            </a:p>
          </p:txBody>
        </p:sp>
        <p:sp>
          <p:nvSpPr>
            <p:cNvPr id="311" name="Freeform 16">
              <a:extLst>
                <a:ext uri="{FF2B5EF4-FFF2-40B4-BE49-F238E27FC236}">
                  <a16:creationId xmlns:a16="http://schemas.microsoft.com/office/drawing/2014/main" id="{E466C64A-D10C-47EA-90B4-FE3450DD6940}"/>
                </a:ext>
              </a:extLst>
            </p:cNvPr>
            <p:cNvSpPr>
              <a:spLocks/>
            </p:cNvSpPr>
            <p:nvPr/>
          </p:nvSpPr>
          <p:spPr bwMode="auto">
            <a:xfrm>
              <a:off x="1609259" y="-1629012"/>
              <a:ext cx="264860" cy="155162"/>
            </a:xfrm>
            <a:custGeom>
              <a:avLst/>
              <a:gdLst>
                <a:gd name="T0" fmla="*/ 0 w 382"/>
                <a:gd name="T1" fmla="*/ 0 h 224"/>
                <a:gd name="T2" fmla="*/ 2147483647 w 382"/>
                <a:gd name="T3" fmla="*/ 2147483647 h 224"/>
                <a:gd name="T4" fmla="*/ 2147483647 w 382"/>
                <a:gd name="T5" fmla="*/ 2147483647 h 224"/>
                <a:gd name="T6" fmla="*/ 0 w 382"/>
                <a:gd name="T7" fmla="*/ 0 h 224"/>
                <a:gd name="T8" fmla="*/ 0 60000 65536"/>
                <a:gd name="T9" fmla="*/ 0 60000 65536"/>
                <a:gd name="T10" fmla="*/ 0 60000 65536"/>
                <a:gd name="T11" fmla="*/ 0 60000 65536"/>
                <a:gd name="T12" fmla="*/ 0 w 382"/>
                <a:gd name="T13" fmla="*/ 0 h 224"/>
                <a:gd name="T14" fmla="*/ 382 w 382"/>
                <a:gd name="T15" fmla="*/ 224 h 224"/>
              </a:gdLst>
              <a:ahLst/>
              <a:cxnLst>
                <a:cxn ang="T8">
                  <a:pos x="T0" y="T1"/>
                </a:cxn>
                <a:cxn ang="T9">
                  <a:pos x="T2" y="T3"/>
                </a:cxn>
                <a:cxn ang="T10">
                  <a:pos x="T4" y="T5"/>
                </a:cxn>
                <a:cxn ang="T11">
                  <a:pos x="T6" y="T7"/>
                </a:cxn>
              </a:cxnLst>
              <a:rect l="T12" t="T13" r="T14" b="T15"/>
              <a:pathLst>
                <a:path w="382" h="224">
                  <a:moveTo>
                    <a:pt x="0" y="0"/>
                  </a:moveTo>
                  <a:cubicBezTo>
                    <a:pt x="53" y="140"/>
                    <a:pt x="262" y="224"/>
                    <a:pt x="382" y="208"/>
                  </a:cubicBezTo>
                  <a:cubicBezTo>
                    <a:pt x="319" y="148"/>
                    <a:pt x="271" y="163"/>
                    <a:pt x="173" y="79"/>
                  </a:cubicBezTo>
                  <a:cubicBezTo>
                    <a:pt x="135" y="74"/>
                    <a:pt x="42" y="41"/>
                    <a:pt x="0" y="0"/>
                  </a:cubicBezTo>
                  <a:close/>
                </a:path>
              </a:pathLst>
            </a:custGeom>
            <a:grpFill/>
            <a:ln w="3175">
              <a:noFill/>
              <a:round/>
              <a:headEnd/>
              <a:tailEnd/>
            </a:ln>
          </p:spPr>
          <p:txBody>
            <a:bodyPr/>
            <a:lstStyle/>
            <a:p>
              <a:endParaRPr lang="nl-BE" sz="1200" dirty="0">
                <a:solidFill>
                  <a:srgbClr val="1F497D"/>
                </a:solidFill>
              </a:endParaRPr>
            </a:p>
          </p:txBody>
        </p:sp>
        <p:sp>
          <p:nvSpPr>
            <p:cNvPr id="312" name="Freeform 17">
              <a:extLst>
                <a:ext uri="{FF2B5EF4-FFF2-40B4-BE49-F238E27FC236}">
                  <a16:creationId xmlns:a16="http://schemas.microsoft.com/office/drawing/2014/main" id="{15779BA2-1514-46DB-A487-58690B3A5DE5}"/>
                </a:ext>
              </a:extLst>
            </p:cNvPr>
            <p:cNvSpPr>
              <a:spLocks/>
            </p:cNvSpPr>
            <p:nvPr/>
          </p:nvSpPr>
          <p:spPr bwMode="auto">
            <a:xfrm>
              <a:off x="1670855" y="-2081592"/>
              <a:ext cx="215584" cy="260461"/>
            </a:xfrm>
            <a:custGeom>
              <a:avLst/>
              <a:gdLst>
                <a:gd name="T0" fmla="*/ 2147483647 w 311"/>
                <a:gd name="T1" fmla="*/ 2147483647 h 376"/>
                <a:gd name="T2" fmla="*/ 2147483647 w 311"/>
                <a:gd name="T3" fmla="*/ 2147483647 h 376"/>
                <a:gd name="T4" fmla="*/ 2147483647 w 311"/>
                <a:gd name="T5" fmla="*/ 2147483647 h 376"/>
                <a:gd name="T6" fmla="*/ 2147483647 w 311"/>
                <a:gd name="T7" fmla="*/ 0 h 376"/>
                <a:gd name="T8" fmla="*/ 2147483647 w 311"/>
                <a:gd name="T9" fmla="*/ 2147483647 h 376"/>
                <a:gd name="T10" fmla="*/ 2147483647 w 311"/>
                <a:gd name="T11" fmla="*/ 2147483647 h 376"/>
                <a:gd name="T12" fmla="*/ 2147483647 w 311"/>
                <a:gd name="T13" fmla="*/ 2147483647 h 376"/>
                <a:gd name="T14" fmla="*/ 2147483647 w 311"/>
                <a:gd name="T15" fmla="*/ 2147483647 h 376"/>
                <a:gd name="T16" fmla="*/ 2147483647 w 311"/>
                <a:gd name="T17" fmla="*/ 2147483647 h 376"/>
                <a:gd name="T18" fmla="*/ 2147483647 w 311"/>
                <a:gd name="T19" fmla="*/ 2147483647 h 376"/>
                <a:gd name="T20" fmla="*/ 2147483647 w 311"/>
                <a:gd name="T21" fmla="*/ 2147483647 h 376"/>
                <a:gd name="T22" fmla="*/ 2147483647 w 311"/>
                <a:gd name="T23" fmla="*/ 2147483647 h 376"/>
                <a:gd name="T24" fmla="*/ 2147483647 w 311"/>
                <a:gd name="T25" fmla="*/ 2147483647 h 376"/>
                <a:gd name="T26" fmla="*/ 2147483647 w 311"/>
                <a:gd name="T27" fmla="*/ 2147483647 h 376"/>
                <a:gd name="T28" fmla="*/ 2147483647 w 311"/>
                <a:gd name="T29" fmla="*/ 2147483647 h 376"/>
                <a:gd name="T30" fmla="*/ 2147483647 w 311"/>
                <a:gd name="T31" fmla="*/ 2147483647 h 376"/>
                <a:gd name="T32" fmla="*/ 2147483647 w 311"/>
                <a:gd name="T33" fmla="*/ 2147483647 h 376"/>
                <a:gd name="T34" fmla="*/ 2147483647 w 311"/>
                <a:gd name="T35" fmla="*/ 2147483647 h 376"/>
                <a:gd name="T36" fmla="*/ 2147483647 w 311"/>
                <a:gd name="T37" fmla="*/ 2147483647 h 376"/>
                <a:gd name="T38" fmla="*/ 2147483647 w 311"/>
                <a:gd name="T39" fmla="*/ 2147483647 h 3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1"/>
                <a:gd name="T61" fmla="*/ 0 h 376"/>
                <a:gd name="T62" fmla="*/ 311 w 311"/>
                <a:gd name="T63" fmla="*/ 376 h 37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1" h="376">
                  <a:moveTo>
                    <a:pt x="14" y="122"/>
                  </a:moveTo>
                  <a:cubicBezTo>
                    <a:pt x="0" y="109"/>
                    <a:pt x="17" y="88"/>
                    <a:pt x="49" y="72"/>
                  </a:cubicBezTo>
                  <a:cubicBezTo>
                    <a:pt x="82" y="56"/>
                    <a:pt x="101" y="61"/>
                    <a:pt x="114" y="61"/>
                  </a:cubicBezTo>
                  <a:cubicBezTo>
                    <a:pt x="184" y="42"/>
                    <a:pt x="143" y="43"/>
                    <a:pt x="213" y="0"/>
                  </a:cubicBezTo>
                  <a:cubicBezTo>
                    <a:pt x="228" y="9"/>
                    <a:pt x="287" y="49"/>
                    <a:pt x="309" y="72"/>
                  </a:cubicBezTo>
                  <a:cubicBezTo>
                    <a:pt x="311" y="252"/>
                    <a:pt x="262" y="252"/>
                    <a:pt x="255" y="376"/>
                  </a:cubicBezTo>
                  <a:cubicBezTo>
                    <a:pt x="240" y="353"/>
                    <a:pt x="240" y="296"/>
                    <a:pt x="225" y="239"/>
                  </a:cubicBezTo>
                  <a:cubicBezTo>
                    <a:pt x="194" y="282"/>
                    <a:pt x="169" y="283"/>
                    <a:pt x="141" y="318"/>
                  </a:cubicBezTo>
                  <a:cubicBezTo>
                    <a:pt x="141" y="297"/>
                    <a:pt x="130" y="297"/>
                    <a:pt x="125" y="287"/>
                  </a:cubicBezTo>
                  <a:cubicBezTo>
                    <a:pt x="121" y="303"/>
                    <a:pt x="85" y="325"/>
                    <a:pt x="65" y="357"/>
                  </a:cubicBezTo>
                  <a:cubicBezTo>
                    <a:pt x="54" y="308"/>
                    <a:pt x="137" y="272"/>
                    <a:pt x="128" y="242"/>
                  </a:cubicBezTo>
                  <a:cubicBezTo>
                    <a:pt x="103" y="241"/>
                    <a:pt x="74" y="256"/>
                    <a:pt x="41" y="247"/>
                  </a:cubicBezTo>
                  <a:cubicBezTo>
                    <a:pt x="128" y="220"/>
                    <a:pt x="98" y="212"/>
                    <a:pt x="122" y="187"/>
                  </a:cubicBezTo>
                  <a:cubicBezTo>
                    <a:pt x="109" y="184"/>
                    <a:pt x="106" y="182"/>
                    <a:pt x="88" y="184"/>
                  </a:cubicBezTo>
                  <a:cubicBezTo>
                    <a:pt x="123" y="163"/>
                    <a:pt x="158" y="154"/>
                    <a:pt x="157" y="140"/>
                  </a:cubicBezTo>
                  <a:cubicBezTo>
                    <a:pt x="157" y="121"/>
                    <a:pt x="150" y="103"/>
                    <a:pt x="147" y="85"/>
                  </a:cubicBezTo>
                  <a:cubicBezTo>
                    <a:pt x="141" y="102"/>
                    <a:pt x="132" y="115"/>
                    <a:pt x="122" y="127"/>
                  </a:cubicBezTo>
                  <a:cubicBezTo>
                    <a:pt x="113" y="139"/>
                    <a:pt x="67" y="140"/>
                    <a:pt x="61" y="135"/>
                  </a:cubicBezTo>
                  <a:cubicBezTo>
                    <a:pt x="47" y="120"/>
                    <a:pt x="57" y="107"/>
                    <a:pt x="79" y="82"/>
                  </a:cubicBezTo>
                  <a:cubicBezTo>
                    <a:pt x="44" y="93"/>
                    <a:pt x="30" y="135"/>
                    <a:pt x="14" y="122"/>
                  </a:cubicBezTo>
                  <a:close/>
                </a:path>
              </a:pathLst>
            </a:custGeom>
            <a:grpFill/>
            <a:ln w="3175">
              <a:noFill/>
              <a:round/>
              <a:headEnd/>
              <a:tailEnd/>
            </a:ln>
          </p:spPr>
          <p:txBody>
            <a:bodyPr/>
            <a:lstStyle/>
            <a:p>
              <a:endParaRPr lang="nl-BE" sz="1200" dirty="0">
                <a:solidFill>
                  <a:srgbClr val="1F497D"/>
                </a:solidFill>
              </a:endParaRPr>
            </a:p>
          </p:txBody>
        </p:sp>
        <p:sp>
          <p:nvSpPr>
            <p:cNvPr id="313" name="Freeform 18">
              <a:extLst>
                <a:ext uri="{FF2B5EF4-FFF2-40B4-BE49-F238E27FC236}">
                  <a16:creationId xmlns:a16="http://schemas.microsoft.com/office/drawing/2014/main" id="{158E1BAF-857C-46E2-89D0-0263E86CDCAF}"/>
                </a:ext>
              </a:extLst>
            </p:cNvPr>
            <p:cNvSpPr>
              <a:spLocks/>
            </p:cNvSpPr>
            <p:nvPr/>
          </p:nvSpPr>
          <p:spPr bwMode="auto">
            <a:xfrm>
              <a:off x="1723064" y="-1889766"/>
              <a:ext cx="104419" cy="90047"/>
            </a:xfrm>
            <a:custGeom>
              <a:avLst/>
              <a:gdLst>
                <a:gd name="T0" fmla="*/ 0 w 151"/>
                <a:gd name="T1" fmla="*/ 2147483647 h 130"/>
                <a:gd name="T2" fmla="*/ 2147483647 w 151"/>
                <a:gd name="T3" fmla="*/ 2147483647 h 130"/>
                <a:gd name="T4" fmla="*/ 2147483647 w 151"/>
                <a:gd name="T5" fmla="*/ 2147483647 h 130"/>
                <a:gd name="T6" fmla="*/ 2147483647 w 151"/>
                <a:gd name="T7" fmla="*/ 0 h 130"/>
                <a:gd name="T8" fmla="*/ 2147483647 w 151"/>
                <a:gd name="T9" fmla="*/ 2147483647 h 130"/>
                <a:gd name="T10" fmla="*/ 2147483647 w 151"/>
                <a:gd name="T11" fmla="*/ 2147483647 h 130"/>
                <a:gd name="T12" fmla="*/ 0 w 151"/>
                <a:gd name="T13" fmla="*/ 2147483647 h 130"/>
                <a:gd name="T14" fmla="*/ 0 60000 65536"/>
                <a:gd name="T15" fmla="*/ 0 60000 65536"/>
                <a:gd name="T16" fmla="*/ 0 60000 65536"/>
                <a:gd name="T17" fmla="*/ 0 60000 65536"/>
                <a:gd name="T18" fmla="*/ 0 60000 65536"/>
                <a:gd name="T19" fmla="*/ 0 60000 65536"/>
                <a:gd name="T20" fmla="*/ 0 60000 65536"/>
                <a:gd name="T21" fmla="*/ 0 w 151"/>
                <a:gd name="T22" fmla="*/ 0 h 130"/>
                <a:gd name="T23" fmla="*/ 151 w 151"/>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 h="130">
                  <a:moveTo>
                    <a:pt x="0" y="101"/>
                  </a:moveTo>
                  <a:cubicBezTo>
                    <a:pt x="5" y="114"/>
                    <a:pt x="24" y="125"/>
                    <a:pt x="40" y="130"/>
                  </a:cubicBezTo>
                  <a:cubicBezTo>
                    <a:pt x="51" y="114"/>
                    <a:pt x="151" y="120"/>
                    <a:pt x="149" y="120"/>
                  </a:cubicBezTo>
                  <a:cubicBezTo>
                    <a:pt x="138" y="89"/>
                    <a:pt x="132" y="57"/>
                    <a:pt x="141" y="0"/>
                  </a:cubicBezTo>
                  <a:cubicBezTo>
                    <a:pt x="124" y="14"/>
                    <a:pt x="85" y="38"/>
                    <a:pt x="55" y="91"/>
                  </a:cubicBezTo>
                  <a:cubicBezTo>
                    <a:pt x="47" y="75"/>
                    <a:pt x="55" y="65"/>
                    <a:pt x="47" y="44"/>
                  </a:cubicBezTo>
                  <a:cubicBezTo>
                    <a:pt x="36" y="64"/>
                    <a:pt x="3" y="81"/>
                    <a:pt x="0" y="101"/>
                  </a:cubicBezTo>
                  <a:close/>
                </a:path>
              </a:pathLst>
            </a:custGeom>
            <a:grpFill/>
            <a:ln w="3175">
              <a:noFill/>
              <a:round/>
              <a:headEnd/>
              <a:tailEnd/>
            </a:ln>
          </p:spPr>
          <p:txBody>
            <a:bodyPr/>
            <a:lstStyle/>
            <a:p>
              <a:endParaRPr lang="nl-BE" sz="1200" dirty="0">
                <a:solidFill>
                  <a:srgbClr val="1F497D"/>
                </a:solidFill>
              </a:endParaRPr>
            </a:p>
          </p:txBody>
        </p:sp>
        <p:sp>
          <p:nvSpPr>
            <p:cNvPr id="314" name="Freeform 19">
              <a:extLst>
                <a:ext uri="{FF2B5EF4-FFF2-40B4-BE49-F238E27FC236}">
                  <a16:creationId xmlns:a16="http://schemas.microsoft.com/office/drawing/2014/main" id="{E2013215-572A-479C-B4C5-89F6D9DFF29E}"/>
                </a:ext>
              </a:extLst>
            </p:cNvPr>
            <p:cNvSpPr>
              <a:spLocks/>
            </p:cNvSpPr>
            <p:nvPr/>
          </p:nvSpPr>
          <p:spPr bwMode="auto">
            <a:xfrm>
              <a:off x="1725704" y="-1501715"/>
              <a:ext cx="145483" cy="128177"/>
            </a:xfrm>
            <a:custGeom>
              <a:avLst/>
              <a:gdLst>
                <a:gd name="T0" fmla="*/ 0 w 210"/>
                <a:gd name="T1" fmla="*/ 0 h 185"/>
                <a:gd name="T2" fmla="*/ 2147483647 w 210"/>
                <a:gd name="T3" fmla="*/ 2147483647 h 185"/>
                <a:gd name="T4" fmla="*/ 2147483647 w 210"/>
                <a:gd name="T5" fmla="*/ 2147483647 h 185"/>
                <a:gd name="T6" fmla="*/ 2147483647 w 210"/>
                <a:gd name="T7" fmla="*/ 2147483647 h 185"/>
                <a:gd name="T8" fmla="*/ 0 w 210"/>
                <a:gd name="T9" fmla="*/ 0 h 185"/>
                <a:gd name="T10" fmla="*/ 0 60000 65536"/>
                <a:gd name="T11" fmla="*/ 0 60000 65536"/>
                <a:gd name="T12" fmla="*/ 0 60000 65536"/>
                <a:gd name="T13" fmla="*/ 0 60000 65536"/>
                <a:gd name="T14" fmla="*/ 0 60000 65536"/>
                <a:gd name="T15" fmla="*/ 0 w 210"/>
                <a:gd name="T16" fmla="*/ 0 h 185"/>
                <a:gd name="T17" fmla="*/ 210 w 210"/>
                <a:gd name="T18" fmla="*/ 185 h 185"/>
              </a:gdLst>
              <a:ahLst/>
              <a:cxnLst>
                <a:cxn ang="T10">
                  <a:pos x="T0" y="T1"/>
                </a:cxn>
                <a:cxn ang="T11">
                  <a:pos x="T2" y="T3"/>
                </a:cxn>
                <a:cxn ang="T12">
                  <a:pos x="T4" y="T5"/>
                </a:cxn>
                <a:cxn ang="T13">
                  <a:pos x="T6" y="T7"/>
                </a:cxn>
                <a:cxn ang="T14">
                  <a:pos x="T8" y="T9"/>
                </a:cxn>
              </a:cxnLst>
              <a:rect l="T15" t="T16" r="T17" b="T18"/>
              <a:pathLst>
                <a:path w="210" h="185">
                  <a:moveTo>
                    <a:pt x="0" y="0"/>
                  </a:moveTo>
                  <a:cubicBezTo>
                    <a:pt x="5" y="121"/>
                    <a:pt x="76" y="185"/>
                    <a:pt x="87" y="180"/>
                  </a:cubicBezTo>
                  <a:cubicBezTo>
                    <a:pt x="114" y="182"/>
                    <a:pt x="123" y="154"/>
                    <a:pt x="210" y="153"/>
                  </a:cubicBezTo>
                  <a:cubicBezTo>
                    <a:pt x="170" y="122"/>
                    <a:pt x="111" y="55"/>
                    <a:pt x="101" y="32"/>
                  </a:cubicBezTo>
                  <a:cubicBezTo>
                    <a:pt x="81" y="29"/>
                    <a:pt x="53" y="29"/>
                    <a:pt x="0" y="0"/>
                  </a:cubicBezTo>
                  <a:close/>
                </a:path>
              </a:pathLst>
            </a:custGeom>
            <a:grpFill/>
            <a:ln w="3175">
              <a:noFill/>
              <a:round/>
              <a:headEnd/>
              <a:tailEnd/>
            </a:ln>
          </p:spPr>
          <p:txBody>
            <a:bodyPr/>
            <a:lstStyle/>
            <a:p>
              <a:endParaRPr lang="nl-BE" sz="1200" dirty="0">
                <a:solidFill>
                  <a:srgbClr val="1F497D"/>
                </a:solidFill>
              </a:endParaRPr>
            </a:p>
          </p:txBody>
        </p:sp>
        <p:sp>
          <p:nvSpPr>
            <p:cNvPr id="315" name="Freeform 20">
              <a:extLst>
                <a:ext uri="{FF2B5EF4-FFF2-40B4-BE49-F238E27FC236}">
                  <a16:creationId xmlns:a16="http://schemas.microsoft.com/office/drawing/2014/main" id="{3B7C4685-960C-4D80-865C-0DFFBFED50C2}"/>
                </a:ext>
              </a:extLst>
            </p:cNvPr>
            <p:cNvSpPr>
              <a:spLocks/>
            </p:cNvSpPr>
            <p:nvPr/>
          </p:nvSpPr>
          <p:spPr bwMode="auto">
            <a:xfrm>
              <a:off x="1403648" y="-1513447"/>
              <a:ext cx="344934" cy="111752"/>
            </a:xfrm>
            <a:custGeom>
              <a:avLst/>
              <a:gdLst>
                <a:gd name="T0" fmla="*/ 2147483647 w 498"/>
                <a:gd name="T1" fmla="*/ 2147483647 h 161"/>
                <a:gd name="T2" fmla="*/ 2147483647 w 498"/>
                <a:gd name="T3" fmla="*/ 2147483647 h 161"/>
                <a:gd name="T4" fmla="*/ 2147483647 w 498"/>
                <a:gd name="T5" fmla="*/ 2147483647 h 161"/>
                <a:gd name="T6" fmla="*/ 2147483647 w 498"/>
                <a:gd name="T7" fmla="*/ 2147483647 h 161"/>
                <a:gd name="T8" fmla="*/ 2147483647 w 498"/>
                <a:gd name="T9" fmla="*/ 2147483647 h 161"/>
                <a:gd name="T10" fmla="*/ 2147483647 w 498"/>
                <a:gd name="T11" fmla="*/ 2147483647 h 161"/>
                <a:gd name="T12" fmla="*/ 2147483647 w 498"/>
                <a:gd name="T13" fmla="*/ 2147483647 h 161"/>
                <a:gd name="T14" fmla="*/ 2147483647 w 498"/>
                <a:gd name="T15" fmla="*/ 2147483647 h 161"/>
                <a:gd name="T16" fmla="*/ 2147483647 w 498"/>
                <a:gd name="T17" fmla="*/ 2147483647 h 161"/>
                <a:gd name="T18" fmla="*/ 2147483647 w 498"/>
                <a:gd name="T19" fmla="*/ 2147483647 h 161"/>
                <a:gd name="T20" fmla="*/ 2147483647 w 498"/>
                <a:gd name="T21" fmla="*/ 2147483647 h 161"/>
                <a:gd name="T22" fmla="*/ 2147483647 w 498"/>
                <a:gd name="T23" fmla="*/ 2147483647 h 161"/>
                <a:gd name="T24" fmla="*/ 2147483647 w 498"/>
                <a:gd name="T25" fmla="*/ 2147483647 h 161"/>
                <a:gd name="T26" fmla="*/ 2147483647 w 498"/>
                <a:gd name="T27" fmla="*/ 2147483647 h 161"/>
                <a:gd name="T28" fmla="*/ 2147483647 w 498"/>
                <a:gd name="T29" fmla="*/ 2147483647 h 161"/>
                <a:gd name="T30" fmla="*/ 2147483647 w 498"/>
                <a:gd name="T31" fmla="*/ 2147483647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8"/>
                <a:gd name="T49" fmla="*/ 0 h 161"/>
                <a:gd name="T50" fmla="*/ 498 w 498"/>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8" h="161">
                  <a:moveTo>
                    <a:pt x="6" y="91"/>
                  </a:moveTo>
                  <a:cubicBezTo>
                    <a:pt x="0" y="55"/>
                    <a:pt x="15" y="39"/>
                    <a:pt x="92" y="30"/>
                  </a:cubicBezTo>
                  <a:cubicBezTo>
                    <a:pt x="158" y="11"/>
                    <a:pt x="144" y="5"/>
                    <a:pt x="185" y="3"/>
                  </a:cubicBezTo>
                  <a:cubicBezTo>
                    <a:pt x="232" y="0"/>
                    <a:pt x="253" y="49"/>
                    <a:pt x="457" y="77"/>
                  </a:cubicBezTo>
                  <a:cubicBezTo>
                    <a:pt x="458" y="99"/>
                    <a:pt x="470" y="125"/>
                    <a:pt x="498" y="161"/>
                  </a:cubicBezTo>
                  <a:cubicBezTo>
                    <a:pt x="430" y="146"/>
                    <a:pt x="395" y="119"/>
                    <a:pt x="358" y="109"/>
                  </a:cubicBezTo>
                  <a:cubicBezTo>
                    <a:pt x="340" y="107"/>
                    <a:pt x="347" y="139"/>
                    <a:pt x="330" y="148"/>
                  </a:cubicBezTo>
                  <a:cubicBezTo>
                    <a:pt x="321" y="131"/>
                    <a:pt x="332" y="92"/>
                    <a:pt x="319" y="89"/>
                  </a:cubicBezTo>
                  <a:cubicBezTo>
                    <a:pt x="243" y="66"/>
                    <a:pt x="243" y="66"/>
                    <a:pt x="243" y="66"/>
                  </a:cubicBezTo>
                  <a:cubicBezTo>
                    <a:pt x="237" y="100"/>
                    <a:pt x="253" y="120"/>
                    <a:pt x="270" y="157"/>
                  </a:cubicBezTo>
                  <a:cubicBezTo>
                    <a:pt x="228" y="154"/>
                    <a:pt x="217" y="119"/>
                    <a:pt x="221" y="64"/>
                  </a:cubicBezTo>
                  <a:cubicBezTo>
                    <a:pt x="185" y="67"/>
                    <a:pt x="164" y="65"/>
                    <a:pt x="165" y="68"/>
                  </a:cubicBezTo>
                  <a:cubicBezTo>
                    <a:pt x="154" y="76"/>
                    <a:pt x="108" y="144"/>
                    <a:pt x="116" y="159"/>
                  </a:cubicBezTo>
                  <a:cubicBezTo>
                    <a:pt x="95" y="153"/>
                    <a:pt x="88" y="143"/>
                    <a:pt x="87" y="122"/>
                  </a:cubicBezTo>
                  <a:cubicBezTo>
                    <a:pt x="85" y="113"/>
                    <a:pt x="111" y="95"/>
                    <a:pt x="131" y="65"/>
                  </a:cubicBezTo>
                  <a:cubicBezTo>
                    <a:pt x="88" y="60"/>
                    <a:pt x="49" y="74"/>
                    <a:pt x="6" y="91"/>
                  </a:cubicBezTo>
                  <a:close/>
                </a:path>
              </a:pathLst>
            </a:custGeom>
            <a:grpFill/>
            <a:ln w="3175">
              <a:noFill/>
              <a:round/>
              <a:headEnd/>
              <a:tailEnd/>
            </a:ln>
          </p:spPr>
          <p:txBody>
            <a:bodyPr/>
            <a:lstStyle/>
            <a:p>
              <a:endParaRPr lang="nl-BE" sz="1200" dirty="0">
                <a:solidFill>
                  <a:srgbClr val="1F497D"/>
                </a:solidFill>
              </a:endParaRPr>
            </a:p>
          </p:txBody>
        </p:sp>
        <p:sp>
          <p:nvSpPr>
            <p:cNvPr id="316" name="Freeform 21">
              <a:extLst>
                <a:ext uri="{FF2B5EF4-FFF2-40B4-BE49-F238E27FC236}">
                  <a16:creationId xmlns:a16="http://schemas.microsoft.com/office/drawing/2014/main" id="{73352A51-B092-4C5E-88F8-57FFC3E47B7A}"/>
                </a:ext>
              </a:extLst>
            </p:cNvPr>
            <p:cNvSpPr>
              <a:spLocks/>
            </p:cNvSpPr>
            <p:nvPr/>
          </p:nvSpPr>
          <p:spPr bwMode="auto">
            <a:xfrm>
              <a:off x="1811644" y="-1476783"/>
              <a:ext cx="241102" cy="167774"/>
            </a:xfrm>
            <a:custGeom>
              <a:avLst/>
              <a:gdLst>
                <a:gd name="T0" fmla="*/ 0 w 348"/>
                <a:gd name="T1" fmla="*/ 0 h 242"/>
                <a:gd name="T2" fmla="*/ 2147483647 w 348"/>
                <a:gd name="T3" fmla="*/ 2147483647 h 242"/>
                <a:gd name="T4" fmla="*/ 2147483647 w 348"/>
                <a:gd name="T5" fmla="*/ 2147483647 h 242"/>
                <a:gd name="T6" fmla="*/ 2147483647 w 348"/>
                <a:gd name="T7" fmla="*/ 2147483647 h 242"/>
                <a:gd name="T8" fmla="*/ 2147483647 w 348"/>
                <a:gd name="T9" fmla="*/ 2147483647 h 242"/>
                <a:gd name="T10" fmla="*/ 2147483647 w 348"/>
                <a:gd name="T11" fmla="*/ 2147483647 h 242"/>
                <a:gd name="T12" fmla="*/ 2147483647 w 348"/>
                <a:gd name="T13" fmla="*/ 2147483647 h 242"/>
                <a:gd name="T14" fmla="*/ 2147483647 w 348"/>
                <a:gd name="T15" fmla="*/ 2147483647 h 242"/>
                <a:gd name="T16" fmla="*/ 2147483647 w 348"/>
                <a:gd name="T17" fmla="*/ 2147483647 h 242"/>
                <a:gd name="T18" fmla="*/ 2147483647 w 348"/>
                <a:gd name="T19" fmla="*/ 2147483647 h 242"/>
                <a:gd name="T20" fmla="*/ 0 w 348"/>
                <a:gd name="T21" fmla="*/ 0 h 2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8"/>
                <a:gd name="T34" fmla="*/ 0 h 242"/>
                <a:gd name="T35" fmla="*/ 348 w 348"/>
                <a:gd name="T36" fmla="*/ 242 h 2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8" h="242">
                  <a:moveTo>
                    <a:pt x="0" y="0"/>
                  </a:moveTo>
                  <a:cubicBezTo>
                    <a:pt x="112" y="145"/>
                    <a:pt x="187" y="157"/>
                    <a:pt x="218" y="204"/>
                  </a:cubicBezTo>
                  <a:cubicBezTo>
                    <a:pt x="230" y="223"/>
                    <a:pt x="245" y="238"/>
                    <a:pt x="254" y="240"/>
                  </a:cubicBezTo>
                  <a:cubicBezTo>
                    <a:pt x="279" y="242"/>
                    <a:pt x="313" y="241"/>
                    <a:pt x="329" y="239"/>
                  </a:cubicBezTo>
                  <a:cubicBezTo>
                    <a:pt x="348" y="214"/>
                    <a:pt x="327" y="197"/>
                    <a:pt x="323" y="178"/>
                  </a:cubicBezTo>
                  <a:cubicBezTo>
                    <a:pt x="322" y="147"/>
                    <a:pt x="337" y="132"/>
                    <a:pt x="331" y="107"/>
                  </a:cubicBezTo>
                  <a:cubicBezTo>
                    <a:pt x="313" y="119"/>
                    <a:pt x="295" y="134"/>
                    <a:pt x="267" y="131"/>
                  </a:cubicBezTo>
                  <a:cubicBezTo>
                    <a:pt x="271" y="102"/>
                    <a:pt x="296" y="103"/>
                    <a:pt x="290" y="74"/>
                  </a:cubicBezTo>
                  <a:cubicBezTo>
                    <a:pt x="313" y="48"/>
                    <a:pt x="307" y="34"/>
                    <a:pt x="308" y="23"/>
                  </a:cubicBezTo>
                  <a:cubicBezTo>
                    <a:pt x="179" y="38"/>
                    <a:pt x="131" y="2"/>
                    <a:pt x="106" y="5"/>
                  </a:cubicBezTo>
                  <a:cubicBezTo>
                    <a:pt x="88" y="6"/>
                    <a:pt x="44" y="11"/>
                    <a:pt x="0" y="0"/>
                  </a:cubicBezTo>
                  <a:close/>
                </a:path>
              </a:pathLst>
            </a:custGeom>
            <a:grpFill/>
            <a:ln w="3175">
              <a:noFill/>
              <a:round/>
              <a:headEnd/>
              <a:tailEnd/>
            </a:ln>
          </p:spPr>
          <p:txBody>
            <a:bodyPr/>
            <a:lstStyle/>
            <a:p>
              <a:endParaRPr lang="nl-BE" sz="1200" dirty="0">
                <a:solidFill>
                  <a:srgbClr val="1F497D"/>
                </a:solidFill>
              </a:endParaRPr>
            </a:p>
          </p:txBody>
        </p:sp>
        <p:sp>
          <p:nvSpPr>
            <p:cNvPr id="317" name="Freeform 22">
              <a:extLst>
                <a:ext uri="{FF2B5EF4-FFF2-40B4-BE49-F238E27FC236}">
                  <a16:creationId xmlns:a16="http://schemas.microsoft.com/office/drawing/2014/main" id="{7BB70706-96B6-43C0-9018-688293E5F6FE}"/>
                </a:ext>
              </a:extLst>
            </p:cNvPr>
            <p:cNvSpPr>
              <a:spLocks/>
            </p:cNvSpPr>
            <p:nvPr/>
          </p:nvSpPr>
          <p:spPr bwMode="auto">
            <a:xfrm>
              <a:off x="1733917" y="-1320742"/>
              <a:ext cx="284219" cy="258408"/>
            </a:xfrm>
            <a:custGeom>
              <a:avLst/>
              <a:gdLst>
                <a:gd name="T0" fmla="*/ 2147483647 w 410"/>
                <a:gd name="T1" fmla="*/ 0 h 373"/>
                <a:gd name="T2" fmla="*/ 2147483647 w 410"/>
                <a:gd name="T3" fmla="*/ 2147483647 h 373"/>
                <a:gd name="T4" fmla="*/ 2147483647 w 410"/>
                <a:gd name="T5" fmla="*/ 2147483647 h 373"/>
                <a:gd name="T6" fmla="*/ 0 w 410"/>
                <a:gd name="T7" fmla="*/ 2147483647 h 373"/>
                <a:gd name="T8" fmla="*/ 2147483647 w 410"/>
                <a:gd name="T9" fmla="*/ 2147483647 h 373"/>
                <a:gd name="T10" fmla="*/ 2147483647 w 410"/>
                <a:gd name="T11" fmla="*/ 2147483647 h 373"/>
                <a:gd name="T12" fmla="*/ 2147483647 w 410"/>
                <a:gd name="T13" fmla="*/ 2147483647 h 373"/>
                <a:gd name="T14" fmla="*/ 2147483647 w 410"/>
                <a:gd name="T15" fmla="*/ 2147483647 h 373"/>
                <a:gd name="T16" fmla="*/ 2147483647 w 410"/>
                <a:gd name="T17" fmla="*/ 2147483647 h 373"/>
                <a:gd name="T18" fmla="*/ 2147483647 w 410"/>
                <a:gd name="T19" fmla="*/ 2147483647 h 373"/>
                <a:gd name="T20" fmla="*/ 2147483647 w 410"/>
                <a:gd name="T21" fmla="*/ 2147483647 h 373"/>
                <a:gd name="T22" fmla="*/ 2147483647 w 410"/>
                <a:gd name="T23" fmla="*/ 2147483647 h 373"/>
                <a:gd name="T24" fmla="*/ 2147483647 w 410"/>
                <a:gd name="T25" fmla="*/ 2147483647 h 373"/>
                <a:gd name="T26" fmla="*/ 2147483647 w 410"/>
                <a:gd name="T27" fmla="*/ 2147483647 h 373"/>
                <a:gd name="T28" fmla="*/ 2147483647 w 410"/>
                <a:gd name="T29" fmla="*/ 2147483647 h 373"/>
                <a:gd name="T30" fmla="*/ 2147483647 w 410"/>
                <a:gd name="T31" fmla="*/ 2147483647 h 373"/>
                <a:gd name="T32" fmla="*/ 2147483647 w 410"/>
                <a:gd name="T33" fmla="*/ 2147483647 h 373"/>
                <a:gd name="T34" fmla="*/ 2147483647 w 410"/>
                <a:gd name="T35" fmla="*/ 2147483647 h 373"/>
                <a:gd name="T36" fmla="*/ 2147483647 w 410"/>
                <a:gd name="T37" fmla="*/ 2147483647 h 373"/>
                <a:gd name="T38" fmla="*/ 2147483647 w 410"/>
                <a:gd name="T39" fmla="*/ 2147483647 h 373"/>
                <a:gd name="T40" fmla="*/ 2147483647 w 410"/>
                <a:gd name="T41" fmla="*/ 0 h 3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0"/>
                <a:gd name="T64" fmla="*/ 0 h 373"/>
                <a:gd name="T65" fmla="*/ 410 w 410"/>
                <a:gd name="T66" fmla="*/ 373 h 3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0" h="373">
                  <a:moveTo>
                    <a:pt x="320" y="0"/>
                  </a:moveTo>
                  <a:cubicBezTo>
                    <a:pt x="258" y="149"/>
                    <a:pt x="198" y="206"/>
                    <a:pt x="165" y="239"/>
                  </a:cubicBezTo>
                  <a:cubicBezTo>
                    <a:pt x="148" y="255"/>
                    <a:pt x="89" y="240"/>
                    <a:pt x="58" y="242"/>
                  </a:cubicBezTo>
                  <a:cubicBezTo>
                    <a:pt x="2" y="245"/>
                    <a:pt x="4" y="272"/>
                    <a:pt x="0" y="293"/>
                  </a:cubicBezTo>
                  <a:cubicBezTo>
                    <a:pt x="32" y="289"/>
                    <a:pt x="40" y="271"/>
                    <a:pt x="62" y="272"/>
                  </a:cubicBezTo>
                  <a:cubicBezTo>
                    <a:pt x="92" y="276"/>
                    <a:pt x="107" y="274"/>
                    <a:pt x="130" y="276"/>
                  </a:cubicBezTo>
                  <a:cubicBezTo>
                    <a:pt x="147" y="271"/>
                    <a:pt x="155" y="273"/>
                    <a:pt x="167" y="271"/>
                  </a:cubicBezTo>
                  <a:cubicBezTo>
                    <a:pt x="166" y="286"/>
                    <a:pt x="118" y="310"/>
                    <a:pt x="93" y="330"/>
                  </a:cubicBezTo>
                  <a:cubicBezTo>
                    <a:pt x="80" y="350"/>
                    <a:pt x="91" y="367"/>
                    <a:pt x="97" y="373"/>
                  </a:cubicBezTo>
                  <a:cubicBezTo>
                    <a:pt x="111" y="362"/>
                    <a:pt x="113" y="363"/>
                    <a:pt x="128" y="358"/>
                  </a:cubicBezTo>
                  <a:cubicBezTo>
                    <a:pt x="129" y="323"/>
                    <a:pt x="162" y="322"/>
                    <a:pt x="185" y="292"/>
                  </a:cubicBezTo>
                  <a:cubicBezTo>
                    <a:pt x="214" y="309"/>
                    <a:pt x="236" y="296"/>
                    <a:pt x="254" y="282"/>
                  </a:cubicBezTo>
                  <a:cubicBezTo>
                    <a:pt x="268" y="290"/>
                    <a:pt x="282" y="331"/>
                    <a:pt x="321" y="359"/>
                  </a:cubicBezTo>
                  <a:cubicBezTo>
                    <a:pt x="331" y="342"/>
                    <a:pt x="327" y="337"/>
                    <a:pt x="327" y="326"/>
                  </a:cubicBezTo>
                  <a:cubicBezTo>
                    <a:pt x="305" y="312"/>
                    <a:pt x="281" y="288"/>
                    <a:pt x="269" y="256"/>
                  </a:cubicBezTo>
                  <a:cubicBezTo>
                    <a:pt x="258" y="209"/>
                    <a:pt x="280" y="183"/>
                    <a:pt x="292" y="167"/>
                  </a:cubicBezTo>
                  <a:cubicBezTo>
                    <a:pt x="316" y="189"/>
                    <a:pt x="326" y="198"/>
                    <a:pt x="363" y="190"/>
                  </a:cubicBezTo>
                  <a:cubicBezTo>
                    <a:pt x="332" y="174"/>
                    <a:pt x="316" y="167"/>
                    <a:pt x="308" y="148"/>
                  </a:cubicBezTo>
                  <a:cubicBezTo>
                    <a:pt x="322" y="130"/>
                    <a:pt x="358" y="88"/>
                    <a:pt x="410" y="40"/>
                  </a:cubicBezTo>
                  <a:cubicBezTo>
                    <a:pt x="385" y="36"/>
                    <a:pt x="361" y="37"/>
                    <a:pt x="350" y="31"/>
                  </a:cubicBezTo>
                  <a:cubicBezTo>
                    <a:pt x="338" y="26"/>
                    <a:pt x="330" y="10"/>
                    <a:pt x="320" y="0"/>
                  </a:cubicBezTo>
                  <a:close/>
                </a:path>
              </a:pathLst>
            </a:custGeom>
            <a:grpFill/>
            <a:ln w="3175">
              <a:noFill/>
              <a:round/>
              <a:headEnd/>
              <a:tailEnd/>
            </a:ln>
          </p:spPr>
          <p:txBody>
            <a:bodyPr/>
            <a:lstStyle/>
            <a:p>
              <a:endParaRPr lang="nl-BE" sz="1200" dirty="0">
                <a:solidFill>
                  <a:srgbClr val="1F497D"/>
                </a:solidFill>
              </a:endParaRPr>
            </a:p>
          </p:txBody>
        </p:sp>
        <p:sp>
          <p:nvSpPr>
            <p:cNvPr id="318" name="Freeform 23">
              <a:extLst>
                <a:ext uri="{FF2B5EF4-FFF2-40B4-BE49-F238E27FC236}">
                  <a16:creationId xmlns:a16="http://schemas.microsoft.com/office/drawing/2014/main" id="{F5692DE9-6DE2-46E9-8F41-A32F3ADBED3F}"/>
                </a:ext>
              </a:extLst>
            </p:cNvPr>
            <p:cNvSpPr>
              <a:spLocks/>
            </p:cNvSpPr>
            <p:nvPr/>
          </p:nvSpPr>
          <p:spPr bwMode="auto">
            <a:xfrm>
              <a:off x="1691680" y="-2092738"/>
              <a:ext cx="48690" cy="28451"/>
            </a:xfrm>
            <a:custGeom>
              <a:avLst/>
              <a:gdLst>
                <a:gd name="T0" fmla="*/ 0 w 70"/>
                <a:gd name="T1" fmla="*/ 2147483647 h 41"/>
                <a:gd name="T2" fmla="*/ 2147483647 w 70"/>
                <a:gd name="T3" fmla="*/ 0 h 41"/>
                <a:gd name="T4" fmla="*/ 2147483647 w 70"/>
                <a:gd name="T5" fmla="*/ 2147483647 h 41"/>
                <a:gd name="T6" fmla="*/ 0 w 70"/>
                <a:gd name="T7" fmla="*/ 2147483647 h 41"/>
                <a:gd name="T8" fmla="*/ 0 60000 65536"/>
                <a:gd name="T9" fmla="*/ 0 60000 65536"/>
                <a:gd name="T10" fmla="*/ 0 60000 65536"/>
                <a:gd name="T11" fmla="*/ 0 60000 65536"/>
                <a:gd name="T12" fmla="*/ 0 w 70"/>
                <a:gd name="T13" fmla="*/ 0 h 41"/>
                <a:gd name="T14" fmla="*/ 70 w 70"/>
                <a:gd name="T15" fmla="*/ 41 h 41"/>
              </a:gdLst>
              <a:ahLst/>
              <a:cxnLst>
                <a:cxn ang="T8">
                  <a:pos x="T0" y="T1"/>
                </a:cxn>
                <a:cxn ang="T9">
                  <a:pos x="T2" y="T3"/>
                </a:cxn>
                <a:cxn ang="T10">
                  <a:pos x="T4" y="T5"/>
                </a:cxn>
                <a:cxn ang="T11">
                  <a:pos x="T6" y="T7"/>
                </a:cxn>
              </a:cxnLst>
              <a:rect l="T12" t="T13" r="T14" b="T15"/>
              <a:pathLst>
                <a:path w="70" h="41">
                  <a:moveTo>
                    <a:pt x="0" y="41"/>
                  </a:moveTo>
                  <a:cubicBezTo>
                    <a:pt x="4" y="28"/>
                    <a:pt x="26" y="15"/>
                    <a:pt x="52" y="0"/>
                  </a:cubicBezTo>
                  <a:cubicBezTo>
                    <a:pt x="61" y="9"/>
                    <a:pt x="62" y="15"/>
                    <a:pt x="70" y="22"/>
                  </a:cubicBezTo>
                  <a:cubicBezTo>
                    <a:pt x="46" y="28"/>
                    <a:pt x="24" y="35"/>
                    <a:pt x="0" y="41"/>
                  </a:cubicBezTo>
                  <a:close/>
                </a:path>
              </a:pathLst>
            </a:custGeom>
            <a:grpFill/>
            <a:ln w="3175">
              <a:noFill/>
              <a:round/>
              <a:headEnd/>
              <a:tailEnd/>
            </a:ln>
          </p:spPr>
          <p:txBody>
            <a:bodyPr/>
            <a:lstStyle/>
            <a:p>
              <a:endParaRPr lang="nl-BE" sz="1200" dirty="0">
                <a:solidFill>
                  <a:srgbClr val="1F497D"/>
                </a:solidFill>
              </a:endParaRPr>
            </a:p>
          </p:txBody>
        </p:sp>
        <p:sp>
          <p:nvSpPr>
            <p:cNvPr id="319" name="Freeform 24">
              <a:extLst>
                <a:ext uri="{FF2B5EF4-FFF2-40B4-BE49-F238E27FC236}">
                  <a16:creationId xmlns:a16="http://schemas.microsoft.com/office/drawing/2014/main" id="{BDC2E9F7-CBAD-451C-B071-2741428D9AD8}"/>
                </a:ext>
              </a:extLst>
            </p:cNvPr>
            <p:cNvSpPr>
              <a:spLocks/>
            </p:cNvSpPr>
            <p:nvPr/>
          </p:nvSpPr>
          <p:spPr bwMode="auto">
            <a:xfrm>
              <a:off x="1694613" y="-2071912"/>
              <a:ext cx="70688" cy="26398"/>
            </a:xfrm>
            <a:custGeom>
              <a:avLst/>
              <a:gdLst>
                <a:gd name="T0" fmla="*/ 0 w 102"/>
                <a:gd name="T1" fmla="*/ 2147483647 h 38"/>
                <a:gd name="T2" fmla="*/ 2147483647 w 102"/>
                <a:gd name="T3" fmla="*/ 0 h 38"/>
                <a:gd name="T4" fmla="*/ 2147483647 w 102"/>
                <a:gd name="T5" fmla="*/ 2147483647 h 38"/>
                <a:gd name="T6" fmla="*/ 2147483647 w 102"/>
                <a:gd name="T7" fmla="*/ 2147483647 h 38"/>
                <a:gd name="T8" fmla="*/ 2147483647 w 102"/>
                <a:gd name="T9" fmla="*/ 2147483647 h 38"/>
                <a:gd name="T10" fmla="*/ 0 w 102"/>
                <a:gd name="T11" fmla="*/ 2147483647 h 38"/>
                <a:gd name="T12" fmla="*/ 0 60000 65536"/>
                <a:gd name="T13" fmla="*/ 0 60000 65536"/>
                <a:gd name="T14" fmla="*/ 0 60000 65536"/>
                <a:gd name="T15" fmla="*/ 0 60000 65536"/>
                <a:gd name="T16" fmla="*/ 0 60000 65536"/>
                <a:gd name="T17" fmla="*/ 0 60000 65536"/>
                <a:gd name="T18" fmla="*/ 0 w 102"/>
                <a:gd name="T19" fmla="*/ 0 h 38"/>
                <a:gd name="T20" fmla="*/ 102 w 102"/>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102" h="38">
                  <a:moveTo>
                    <a:pt x="0" y="20"/>
                  </a:moveTo>
                  <a:cubicBezTo>
                    <a:pt x="26" y="13"/>
                    <a:pt x="51" y="9"/>
                    <a:pt x="73" y="0"/>
                  </a:cubicBezTo>
                  <a:cubicBezTo>
                    <a:pt x="83" y="11"/>
                    <a:pt x="89" y="22"/>
                    <a:pt x="102" y="30"/>
                  </a:cubicBezTo>
                  <a:cubicBezTo>
                    <a:pt x="93" y="33"/>
                    <a:pt x="86" y="36"/>
                    <a:pt x="76" y="38"/>
                  </a:cubicBezTo>
                  <a:cubicBezTo>
                    <a:pt x="73" y="38"/>
                    <a:pt x="65" y="36"/>
                    <a:pt x="64" y="25"/>
                  </a:cubicBezTo>
                  <a:cubicBezTo>
                    <a:pt x="36" y="27"/>
                    <a:pt x="3" y="22"/>
                    <a:pt x="0" y="20"/>
                  </a:cubicBezTo>
                  <a:close/>
                </a:path>
              </a:pathLst>
            </a:custGeom>
            <a:grpFill/>
            <a:ln w="3175">
              <a:noFill/>
              <a:round/>
              <a:headEnd/>
              <a:tailEnd/>
            </a:ln>
          </p:spPr>
          <p:txBody>
            <a:bodyPr/>
            <a:lstStyle/>
            <a:p>
              <a:endParaRPr lang="nl-BE" sz="1200" dirty="0">
                <a:solidFill>
                  <a:srgbClr val="1F497D"/>
                </a:solidFill>
              </a:endParaRPr>
            </a:p>
          </p:txBody>
        </p:sp>
        <p:sp>
          <p:nvSpPr>
            <p:cNvPr id="320" name="Freeform 25">
              <a:extLst>
                <a:ext uri="{FF2B5EF4-FFF2-40B4-BE49-F238E27FC236}">
                  <a16:creationId xmlns:a16="http://schemas.microsoft.com/office/drawing/2014/main" id="{542FF3BD-24F3-47C7-8CCE-A69ABCF1244F}"/>
                </a:ext>
              </a:extLst>
            </p:cNvPr>
            <p:cNvSpPr>
              <a:spLocks noEditPoints="1"/>
            </p:cNvSpPr>
            <p:nvPr/>
          </p:nvSpPr>
          <p:spPr bwMode="auto">
            <a:xfrm>
              <a:off x="1739490" y="-2129401"/>
              <a:ext cx="143429" cy="82421"/>
            </a:xfrm>
            <a:custGeom>
              <a:avLst/>
              <a:gdLst>
                <a:gd name="T0" fmla="*/ 2147483647 w 207"/>
                <a:gd name="T1" fmla="*/ 2147483647 h 119"/>
                <a:gd name="T2" fmla="*/ 2147483647 w 207"/>
                <a:gd name="T3" fmla="*/ 2147483647 h 119"/>
                <a:gd name="T4" fmla="*/ 0 w 207"/>
                <a:gd name="T5" fmla="*/ 2147483647 h 119"/>
                <a:gd name="T6" fmla="*/ 2147483647 w 207"/>
                <a:gd name="T7" fmla="*/ 2147483647 h 119"/>
                <a:gd name="T8" fmla="*/ 2147483647 w 207"/>
                <a:gd name="T9" fmla="*/ 2147483647 h 119"/>
                <a:gd name="T10" fmla="*/ 2147483647 w 207"/>
                <a:gd name="T11" fmla="*/ 2147483647 h 119"/>
                <a:gd name="T12" fmla="*/ 2147483647 w 207"/>
                <a:gd name="T13" fmla="*/ 2147483647 h 119"/>
                <a:gd name="T14" fmla="*/ 2147483647 w 207"/>
                <a:gd name="T15" fmla="*/ 2147483647 h 119"/>
                <a:gd name="T16" fmla="*/ 2147483647 w 207"/>
                <a:gd name="T17" fmla="*/ 2147483647 h 119"/>
                <a:gd name="T18" fmla="*/ 2147483647 w 207"/>
                <a:gd name="T19" fmla="*/ 2147483647 h 119"/>
                <a:gd name="T20" fmla="*/ 2147483647 w 207"/>
                <a:gd name="T21" fmla="*/ 2147483647 h 119"/>
                <a:gd name="T22" fmla="*/ 2147483647 w 207"/>
                <a:gd name="T23" fmla="*/ 2147483647 h 119"/>
                <a:gd name="T24" fmla="*/ 2147483647 w 207"/>
                <a:gd name="T25" fmla="*/ 2147483647 h 1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7"/>
                <a:gd name="T40" fmla="*/ 0 h 119"/>
                <a:gd name="T41" fmla="*/ 207 w 207"/>
                <a:gd name="T42" fmla="*/ 119 h 1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7" h="119">
                  <a:moveTo>
                    <a:pt x="86" y="1"/>
                  </a:moveTo>
                  <a:cubicBezTo>
                    <a:pt x="78" y="0"/>
                    <a:pt x="68" y="3"/>
                    <a:pt x="53" y="10"/>
                  </a:cubicBezTo>
                  <a:cubicBezTo>
                    <a:pt x="37" y="19"/>
                    <a:pt x="15" y="39"/>
                    <a:pt x="0" y="47"/>
                  </a:cubicBezTo>
                  <a:cubicBezTo>
                    <a:pt x="11" y="63"/>
                    <a:pt x="37" y="97"/>
                    <a:pt x="50" y="107"/>
                  </a:cubicBezTo>
                  <a:cubicBezTo>
                    <a:pt x="66" y="84"/>
                    <a:pt x="89" y="71"/>
                    <a:pt x="100" y="58"/>
                  </a:cubicBezTo>
                  <a:cubicBezTo>
                    <a:pt x="115" y="48"/>
                    <a:pt x="133" y="67"/>
                    <a:pt x="145" y="75"/>
                  </a:cubicBezTo>
                  <a:cubicBezTo>
                    <a:pt x="178" y="97"/>
                    <a:pt x="190" y="109"/>
                    <a:pt x="207" y="119"/>
                  </a:cubicBezTo>
                  <a:cubicBezTo>
                    <a:pt x="205" y="67"/>
                    <a:pt x="180" y="13"/>
                    <a:pt x="129" y="13"/>
                  </a:cubicBezTo>
                  <a:cubicBezTo>
                    <a:pt x="107" y="13"/>
                    <a:pt x="102" y="1"/>
                    <a:pt x="86" y="1"/>
                  </a:cubicBezTo>
                  <a:close/>
                  <a:moveTo>
                    <a:pt x="54" y="31"/>
                  </a:moveTo>
                  <a:cubicBezTo>
                    <a:pt x="70" y="30"/>
                    <a:pt x="63" y="43"/>
                    <a:pt x="69" y="52"/>
                  </a:cubicBezTo>
                  <a:cubicBezTo>
                    <a:pt x="75" y="60"/>
                    <a:pt x="62" y="67"/>
                    <a:pt x="53" y="59"/>
                  </a:cubicBezTo>
                  <a:cubicBezTo>
                    <a:pt x="46" y="52"/>
                    <a:pt x="46" y="37"/>
                    <a:pt x="54" y="31"/>
                  </a:cubicBezTo>
                  <a:close/>
                </a:path>
              </a:pathLst>
            </a:custGeom>
            <a:grpFill/>
            <a:ln w="3175">
              <a:noFill/>
              <a:round/>
              <a:headEnd/>
              <a:tailEnd/>
            </a:ln>
          </p:spPr>
          <p:txBody>
            <a:bodyPr/>
            <a:lstStyle/>
            <a:p>
              <a:endParaRPr lang="nl-BE" sz="1200" dirty="0">
                <a:solidFill>
                  <a:srgbClr val="1F497D"/>
                </a:solidFill>
              </a:endParaRPr>
            </a:p>
          </p:txBody>
        </p:sp>
        <p:sp>
          <p:nvSpPr>
            <p:cNvPr id="321" name="Freeform 26">
              <a:extLst>
                <a:ext uri="{FF2B5EF4-FFF2-40B4-BE49-F238E27FC236}">
                  <a16:creationId xmlns:a16="http://schemas.microsoft.com/office/drawing/2014/main" id="{50965544-E2CF-4B60-BBFA-820696591A16}"/>
                </a:ext>
              </a:extLst>
            </p:cNvPr>
            <p:cNvSpPr>
              <a:spLocks/>
            </p:cNvSpPr>
            <p:nvPr/>
          </p:nvSpPr>
          <p:spPr bwMode="auto">
            <a:xfrm>
              <a:off x="1695200" y="-2259632"/>
              <a:ext cx="223210" cy="162788"/>
            </a:xfrm>
            <a:custGeom>
              <a:avLst/>
              <a:gdLst>
                <a:gd name="T0" fmla="*/ 2147483647 w 322"/>
                <a:gd name="T1" fmla="*/ 2147483647 h 235"/>
                <a:gd name="T2" fmla="*/ 2147483647 w 322"/>
                <a:gd name="T3" fmla="*/ 2147483647 h 235"/>
                <a:gd name="T4" fmla="*/ 0 w 322"/>
                <a:gd name="T5" fmla="*/ 2147483647 h 235"/>
                <a:gd name="T6" fmla="*/ 2147483647 w 322"/>
                <a:gd name="T7" fmla="*/ 2147483647 h 235"/>
                <a:gd name="T8" fmla="*/ 2147483647 w 322"/>
                <a:gd name="T9" fmla="*/ 2147483647 h 235"/>
                <a:gd name="T10" fmla="*/ 2147483647 w 322"/>
                <a:gd name="T11" fmla="*/ 2147483647 h 235"/>
                <a:gd name="T12" fmla="*/ 2147483647 w 322"/>
                <a:gd name="T13" fmla="*/ 2147483647 h 235"/>
                <a:gd name="T14" fmla="*/ 2147483647 w 322"/>
                <a:gd name="T15" fmla="*/ 2147483647 h 235"/>
                <a:gd name="T16" fmla="*/ 2147483647 w 322"/>
                <a:gd name="T17" fmla="*/ 2147483647 h 235"/>
                <a:gd name="T18" fmla="*/ 2147483647 w 322"/>
                <a:gd name="T19" fmla="*/ 2147483647 h 235"/>
                <a:gd name="T20" fmla="*/ 2147483647 w 322"/>
                <a:gd name="T21" fmla="*/ 2147483647 h 235"/>
                <a:gd name="T22" fmla="*/ 2147483647 w 322"/>
                <a:gd name="T23" fmla="*/ 2147483647 h 235"/>
                <a:gd name="T24" fmla="*/ 2147483647 w 322"/>
                <a:gd name="T25" fmla="*/ 2147483647 h 235"/>
                <a:gd name="T26" fmla="*/ 2147483647 w 322"/>
                <a:gd name="T27" fmla="*/ 2147483647 h 235"/>
                <a:gd name="T28" fmla="*/ 2147483647 w 322"/>
                <a:gd name="T29" fmla="*/ 2147483647 h 235"/>
                <a:gd name="T30" fmla="*/ 2147483647 w 322"/>
                <a:gd name="T31" fmla="*/ 2147483647 h 235"/>
                <a:gd name="T32" fmla="*/ 2147483647 w 322"/>
                <a:gd name="T33" fmla="*/ 2147483647 h 235"/>
                <a:gd name="T34" fmla="*/ 2147483647 w 322"/>
                <a:gd name="T35" fmla="*/ 2147483647 h 2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2"/>
                <a:gd name="T55" fmla="*/ 0 h 235"/>
                <a:gd name="T56" fmla="*/ 322 w 322"/>
                <a:gd name="T57" fmla="*/ 235 h 2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2" h="235">
                  <a:moveTo>
                    <a:pt x="51" y="227"/>
                  </a:moveTo>
                  <a:cubicBezTo>
                    <a:pt x="35" y="234"/>
                    <a:pt x="23" y="235"/>
                    <a:pt x="16" y="230"/>
                  </a:cubicBezTo>
                  <a:cubicBezTo>
                    <a:pt x="8" y="221"/>
                    <a:pt x="3" y="214"/>
                    <a:pt x="0" y="189"/>
                  </a:cubicBezTo>
                  <a:cubicBezTo>
                    <a:pt x="9" y="158"/>
                    <a:pt x="31" y="136"/>
                    <a:pt x="57" y="99"/>
                  </a:cubicBezTo>
                  <a:cubicBezTo>
                    <a:pt x="62" y="95"/>
                    <a:pt x="74" y="111"/>
                    <a:pt x="89" y="120"/>
                  </a:cubicBezTo>
                  <a:cubicBezTo>
                    <a:pt x="85" y="92"/>
                    <a:pt x="88" y="84"/>
                    <a:pt x="95" y="73"/>
                  </a:cubicBezTo>
                  <a:cubicBezTo>
                    <a:pt x="104" y="57"/>
                    <a:pt x="124" y="27"/>
                    <a:pt x="129" y="32"/>
                  </a:cubicBezTo>
                  <a:cubicBezTo>
                    <a:pt x="138" y="47"/>
                    <a:pt x="128" y="81"/>
                    <a:pt x="138" y="79"/>
                  </a:cubicBezTo>
                  <a:cubicBezTo>
                    <a:pt x="159" y="80"/>
                    <a:pt x="156" y="15"/>
                    <a:pt x="200" y="3"/>
                  </a:cubicBezTo>
                  <a:cubicBezTo>
                    <a:pt x="210" y="0"/>
                    <a:pt x="189" y="60"/>
                    <a:pt x="202" y="60"/>
                  </a:cubicBezTo>
                  <a:cubicBezTo>
                    <a:pt x="232" y="66"/>
                    <a:pt x="239" y="0"/>
                    <a:pt x="267" y="9"/>
                  </a:cubicBezTo>
                  <a:cubicBezTo>
                    <a:pt x="291" y="11"/>
                    <a:pt x="321" y="69"/>
                    <a:pt x="321" y="85"/>
                  </a:cubicBezTo>
                  <a:cubicBezTo>
                    <a:pt x="322" y="122"/>
                    <a:pt x="302" y="159"/>
                    <a:pt x="285" y="166"/>
                  </a:cubicBezTo>
                  <a:cubicBezTo>
                    <a:pt x="254" y="182"/>
                    <a:pt x="227" y="194"/>
                    <a:pt x="184" y="187"/>
                  </a:cubicBezTo>
                  <a:cubicBezTo>
                    <a:pt x="188" y="161"/>
                    <a:pt x="136" y="173"/>
                    <a:pt x="127" y="179"/>
                  </a:cubicBezTo>
                  <a:cubicBezTo>
                    <a:pt x="113" y="185"/>
                    <a:pt x="109" y="189"/>
                    <a:pt x="96" y="197"/>
                  </a:cubicBezTo>
                  <a:cubicBezTo>
                    <a:pt x="91" y="192"/>
                    <a:pt x="85" y="173"/>
                    <a:pt x="80" y="180"/>
                  </a:cubicBezTo>
                  <a:cubicBezTo>
                    <a:pt x="78" y="204"/>
                    <a:pt x="70" y="216"/>
                    <a:pt x="51" y="227"/>
                  </a:cubicBezTo>
                  <a:close/>
                </a:path>
              </a:pathLst>
            </a:custGeom>
            <a:grpFill/>
            <a:ln w="3175">
              <a:noFill/>
              <a:round/>
              <a:headEnd/>
              <a:tailEnd/>
            </a:ln>
          </p:spPr>
          <p:txBody>
            <a:bodyPr/>
            <a:lstStyle/>
            <a:p>
              <a:endParaRPr lang="nl-BE" sz="1200" dirty="0">
                <a:solidFill>
                  <a:srgbClr val="1F497D"/>
                </a:solidFill>
              </a:endParaRPr>
            </a:p>
          </p:txBody>
        </p:sp>
        <p:sp>
          <p:nvSpPr>
            <p:cNvPr id="322" name="Freeform 27">
              <a:extLst>
                <a:ext uri="{FF2B5EF4-FFF2-40B4-BE49-F238E27FC236}">
                  <a16:creationId xmlns:a16="http://schemas.microsoft.com/office/drawing/2014/main" id="{5DCFDC75-FEA3-4620-BB51-8304A335D33C}"/>
                </a:ext>
              </a:extLst>
            </p:cNvPr>
            <p:cNvSpPr>
              <a:spLocks/>
            </p:cNvSpPr>
            <p:nvPr/>
          </p:nvSpPr>
          <p:spPr bwMode="auto">
            <a:xfrm>
              <a:off x="1782607" y="-1582082"/>
              <a:ext cx="252248" cy="115858"/>
            </a:xfrm>
            <a:custGeom>
              <a:avLst/>
              <a:gdLst>
                <a:gd name="T0" fmla="*/ 0 w 364"/>
                <a:gd name="T1" fmla="*/ 2147483647 h 167"/>
                <a:gd name="T2" fmla="*/ 2147483647 w 364"/>
                <a:gd name="T3" fmla="*/ 2147483647 h 167"/>
                <a:gd name="T4" fmla="*/ 2147483647 w 364"/>
                <a:gd name="T5" fmla="*/ 2147483647 h 167"/>
                <a:gd name="T6" fmla="*/ 2147483647 w 364"/>
                <a:gd name="T7" fmla="*/ 2147483647 h 167"/>
                <a:gd name="T8" fmla="*/ 2147483647 w 364"/>
                <a:gd name="T9" fmla="*/ 2147483647 h 167"/>
                <a:gd name="T10" fmla="*/ 2147483647 w 364"/>
                <a:gd name="T11" fmla="*/ 2147483647 h 167"/>
                <a:gd name="T12" fmla="*/ 2147483647 w 364"/>
                <a:gd name="T13" fmla="*/ 2147483647 h 167"/>
                <a:gd name="T14" fmla="*/ 2147483647 w 364"/>
                <a:gd name="T15" fmla="*/ 2147483647 h 167"/>
                <a:gd name="T16" fmla="*/ 2147483647 w 364"/>
                <a:gd name="T17" fmla="*/ 2147483647 h 167"/>
                <a:gd name="T18" fmla="*/ 2147483647 w 364"/>
                <a:gd name="T19" fmla="*/ 2147483647 h 167"/>
                <a:gd name="T20" fmla="*/ 2147483647 w 364"/>
                <a:gd name="T21" fmla="*/ 2147483647 h 167"/>
                <a:gd name="T22" fmla="*/ 2147483647 w 364"/>
                <a:gd name="T23" fmla="*/ 2147483647 h 167"/>
                <a:gd name="T24" fmla="*/ 2147483647 w 364"/>
                <a:gd name="T25" fmla="*/ 0 h 167"/>
                <a:gd name="T26" fmla="*/ 2147483647 w 364"/>
                <a:gd name="T27" fmla="*/ 2147483647 h 167"/>
                <a:gd name="T28" fmla="*/ 0 w 364"/>
                <a:gd name="T29" fmla="*/ 2147483647 h 1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4"/>
                <a:gd name="T46" fmla="*/ 0 h 167"/>
                <a:gd name="T47" fmla="*/ 364 w 364"/>
                <a:gd name="T48" fmla="*/ 167 h 1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4" h="167">
                  <a:moveTo>
                    <a:pt x="0" y="48"/>
                  </a:moveTo>
                  <a:cubicBezTo>
                    <a:pt x="24" y="59"/>
                    <a:pt x="84" y="94"/>
                    <a:pt x="145" y="85"/>
                  </a:cubicBezTo>
                  <a:cubicBezTo>
                    <a:pt x="135" y="94"/>
                    <a:pt x="127" y="98"/>
                    <a:pt x="117" y="107"/>
                  </a:cubicBezTo>
                  <a:cubicBezTo>
                    <a:pt x="149" y="142"/>
                    <a:pt x="176" y="139"/>
                    <a:pt x="215" y="154"/>
                  </a:cubicBezTo>
                  <a:cubicBezTo>
                    <a:pt x="265" y="167"/>
                    <a:pt x="345" y="160"/>
                    <a:pt x="358" y="162"/>
                  </a:cubicBezTo>
                  <a:cubicBezTo>
                    <a:pt x="353" y="127"/>
                    <a:pt x="364" y="137"/>
                    <a:pt x="357" y="41"/>
                  </a:cubicBezTo>
                  <a:cubicBezTo>
                    <a:pt x="340" y="76"/>
                    <a:pt x="339" y="112"/>
                    <a:pt x="295" y="130"/>
                  </a:cubicBezTo>
                  <a:cubicBezTo>
                    <a:pt x="292" y="120"/>
                    <a:pt x="293" y="112"/>
                    <a:pt x="296" y="92"/>
                  </a:cubicBezTo>
                  <a:cubicBezTo>
                    <a:pt x="279" y="104"/>
                    <a:pt x="272" y="133"/>
                    <a:pt x="212" y="134"/>
                  </a:cubicBezTo>
                  <a:cubicBezTo>
                    <a:pt x="221" y="114"/>
                    <a:pt x="229" y="98"/>
                    <a:pt x="248" y="79"/>
                  </a:cubicBezTo>
                  <a:cubicBezTo>
                    <a:pt x="230" y="62"/>
                    <a:pt x="187" y="80"/>
                    <a:pt x="142" y="53"/>
                  </a:cubicBezTo>
                  <a:cubicBezTo>
                    <a:pt x="192" y="56"/>
                    <a:pt x="230" y="49"/>
                    <a:pt x="262" y="44"/>
                  </a:cubicBezTo>
                  <a:cubicBezTo>
                    <a:pt x="260" y="27"/>
                    <a:pt x="262" y="16"/>
                    <a:pt x="255" y="0"/>
                  </a:cubicBezTo>
                  <a:cubicBezTo>
                    <a:pt x="228" y="21"/>
                    <a:pt x="205" y="12"/>
                    <a:pt x="170" y="4"/>
                  </a:cubicBezTo>
                  <a:cubicBezTo>
                    <a:pt x="70" y="56"/>
                    <a:pt x="39" y="46"/>
                    <a:pt x="0" y="48"/>
                  </a:cubicBezTo>
                  <a:close/>
                </a:path>
              </a:pathLst>
            </a:custGeom>
            <a:grpFill/>
            <a:ln w="3175">
              <a:noFill/>
              <a:round/>
              <a:headEnd/>
              <a:tailEnd/>
            </a:ln>
          </p:spPr>
          <p:txBody>
            <a:bodyPr/>
            <a:lstStyle/>
            <a:p>
              <a:endParaRPr lang="nl-BE" sz="1200" dirty="0">
                <a:solidFill>
                  <a:srgbClr val="1F497D"/>
                </a:solidFill>
              </a:endParaRPr>
            </a:p>
          </p:txBody>
        </p:sp>
        <p:sp>
          <p:nvSpPr>
            <p:cNvPr id="323" name="Freeform 28">
              <a:extLst>
                <a:ext uri="{FF2B5EF4-FFF2-40B4-BE49-F238E27FC236}">
                  <a16:creationId xmlns:a16="http://schemas.microsoft.com/office/drawing/2014/main" id="{EE248D8C-B42A-4847-A926-577452AB05CB}"/>
                </a:ext>
              </a:extLst>
            </p:cNvPr>
            <p:cNvSpPr>
              <a:spLocks/>
            </p:cNvSpPr>
            <p:nvPr/>
          </p:nvSpPr>
          <p:spPr bwMode="auto">
            <a:xfrm>
              <a:off x="1909317" y="-1641624"/>
              <a:ext cx="45757" cy="63062"/>
            </a:xfrm>
            <a:custGeom>
              <a:avLst/>
              <a:gdLst>
                <a:gd name="T0" fmla="*/ 0 w 66"/>
                <a:gd name="T1" fmla="*/ 2147483647 h 91"/>
                <a:gd name="T2" fmla="*/ 2147483647 w 66"/>
                <a:gd name="T3" fmla="*/ 0 h 91"/>
                <a:gd name="T4" fmla="*/ 2147483647 w 66"/>
                <a:gd name="T5" fmla="*/ 2147483647 h 91"/>
                <a:gd name="T6" fmla="*/ 0 w 66"/>
                <a:gd name="T7" fmla="*/ 2147483647 h 91"/>
                <a:gd name="T8" fmla="*/ 0 60000 65536"/>
                <a:gd name="T9" fmla="*/ 0 60000 65536"/>
                <a:gd name="T10" fmla="*/ 0 60000 65536"/>
                <a:gd name="T11" fmla="*/ 0 60000 65536"/>
                <a:gd name="T12" fmla="*/ 0 w 66"/>
                <a:gd name="T13" fmla="*/ 0 h 91"/>
                <a:gd name="T14" fmla="*/ 66 w 66"/>
                <a:gd name="T15" fmla="*/ 91 h 91"/>
              </a:gdLst>
              <a:ahLst/>
              <a:cxnLst>
                <a:cxn ang="T8">
                  <a:pos x="T0" y="T1"/>
                </a:cxn>
                <a:cxn ang="T9">
                  <a:pos x="T2" y="T3"/>
                </a:cxn>
                <a:cxn ang="T10">
                  <a:pos x="T4" y="T5"/>
                </a:cxn>
                <a:cxn ang="T11">
                  <a:pos x="T6" y="T7"/>
                </a:cxn>
              </a:cxnLst>
              <a:rect l="T12" t="T13" r="T14" b="T15"/>
              <a:pathLst>
                <a:path w="66" h="91">
                  <a:moveTo>
                    <a:pt x="0" y="76"/>
                  </a:moveTo>
                  <a:cubicBezTo>
                    <a:pt x="22" y="51"/>
                    <a:pt x="27" y="27"/>
                    <a:pt x="35" y="0"/>
                  </a:cubicBezTo>
                  <a:cubicBezTo>
                    <a:pt x="47" y="19"/>
                    <a:pt x="65" y="56"/>
                    <a:pt x="66" y="72"/>
                  </a:cubicBezTo>
                  <a:cubicBezTo>
                    <a:pt x="54" y="78"/>
                    <a:pt x="34" y="91"/>
                    <a:pt x="0" y="76"/>
                  </a:cubicBezTo>
                  <a:close/>
                </a:path>
              </a:pathLst>
            </a:custGeom>
            <a:grpFill/>
            <a:ln w="3175">
              <a:noFill/>
              <a:round/>
              <a:headEnd/>
              <a:tailEnd/>
            </a:ln>
          </p:spPr>
          <p:txBody>
            <a:bodyPr/>
            <a:lstStyle/>
            <a:p>
              <a:endParaRPr lang="nl-BE" sz="1200" dirty="0">
                <a:solidFill>
                  <a:srgbClr val="1F497D"/>
                </a:solidFill>
              </a:endParaRPr>
            </a:p>
          </p:txBody>
        </p:sp>
        <p:sp>
          <p:nvSpPr>
            <p:cNvPr id="324" name="Freeform 29">
              <a:extLst>
                <a:ext uri="{FF2B5EF4-FFF2-40B4-BE49-F238E27FC236}">
                  <a16:creationId xmlns:a16="http://schemas.microsoft.com/office/drawing/2014/main" id="{527D1902-FC2A-44F0-BB9C-361980D3483A}"/>
                </a:ext>
              </a:extLst>
            </p:cNvPr>
            <p:cNvSpPr>
              <a:spLocks/>
            </p:cNvSpPr>
            <p:nvPr/>
          </p:nvSpPr>
          <p:spPr bwMode="auto">
            <a:xfrm>
              <a:off x="1859454" y="-1789747"/>
              <a:ext cx="315897" cy="473698"/>
            </a:xfrm>
            <a:custGeom>
              <a:avLst/>
              <a:gdLst>
                <a:gd name="T0" fmla="*/ 0 w 456"/>
                <a:gd name="T1" fmla="*/ 0 h 684"/>
                <a:gd name="T2" fmla="*/ 2147483647 w 456"/>
                <a:gd name="T3" fmla="*/ 2147483647 h 684"/>
                <a:gd name="T4" fmla="*/ 2147483647 w 456"/>
                <a:gd name="T5" fmla="*/ 2147483647 h 684"/>
                <a:gd name="T6" fmla="*/ 2147483647 w 456"/>
                <a:gd name="T7" fmla="*/ 2147483647 h 684"/>
                <a:gd name="T8" fmla="*/ 2147483647 w 456"/>
                <a:gd name="T9" fmla="*/ 2147483647 h 684"/>
                <a:gd name="T10" fmla="*/ 2147483647 w 456"/>
                <a:gd name="T11" fmla="*/ 2147483647 h 684"/>
                <a:gd name="T12" fmla="*/ 2147483647 w 456"/>
                <a:gd name="T13" fmla="*/ 2147483647 h 684"/>
                <a:gd name="T14" fmla="*/ 2147483647 w 456"/>
                <a:gd name="T15" fmla="*/ 2147483647 h 684"/>
                <a:gd name="T16" fmla="*/ 2147483647 w 456"/>
                <a:gd name="T17" fmla="*/ 2147483647 h 684"/>
                <a:gd name="T18" fmla="*/ 2147483647 w 456"/>
                <a:gd name="T19" fmla="*/ 2147483647 h 684"/>
                <a:gd name="T20" fmla="*/ 2147483647 w 456"/>
                <a:gd name="T21" fmla="*/ 2147483647 h 684"/>
                <a:gd name="T22" fmla="*/ 2147483647 w 456"/>
                <a:gd name="T23" fmla="*/ 2147483647 h 684"/>
                <a:gd name="T24" fmla="*/ 2147483647 w 456"/>
                <a:gd name="T25" fmla="*/ 2147483647 h 684"/>
                <a:gd name="T26" fmla="*/ 2147483647 w 456"/>
                <a:gd name="T27" fmla="*/ 2147483647 h 684"/>
                <a:gd name="T28" fmla="*/ 2147483647 w 456"/>
                <a:gd name="T29" fmla="*/ 2147483647 h 684"/>
                <a:gd name="T30" fmla="*/ 2147483647 w 456"/>
                <a:gd name="T31" fmla="*/ 2147483647 h 684"/>
                <a:gd name="T32" fmla="*/ 2147483647 w 456"/>
                <a:gd name="T33" fmla="*/ 2147483647 h 684"/>
                <a:gd name="T34" fmla="*/ 2147483647 w 456"/>
                <a:gd name="T35" fmla="*/ 2147483647 h 684"/>
                <a:gd name="T36" fmla="*/ 2147483647 w 456"/>
                <a:gd name="T37" fmla="*/ 2147483647 h 684"/>
                <a:gd name="T38" fmla="*/ 2147483647 w 456"/>
                <a:gd name="T39" fmla="*/ 2147483647 h 684"/>
                <a:gd name="T40" fmla="*/ 2147483647 w 456"/>
                <a:gd name="T41" fmla="*/ 2147483647 h 684"/>
                <a:gd name="T42" fmla="*/ 0 w 456"/>
                <a:gd name="T43" fmla="*/ 0 h 6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6"/>
                <a:gd name="T67" fmla="*/ 0 h 684"/>
                <a:gd name="T68" fmla="*/ 456 w 456"/>
                <a:gd name="T69" fmla="*/ 684 h 68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6" h="684">
                  <a:moveTo>
                    <a:pt x="0" y="0"/>
                  </a:moveTo>
                  <a:cubicBezTo>
                    <a:pt x="77" y="58"/>
                    <a:pt x="96" y="94"/>
                    <a:pt x="102" y="112"/>
                  </a:cubicBezTo>
                  <a:cubicBezTo>
                    <a:pt x="112" y="142"/>
                    <a:pt x="111" y="168"/>
                    <a:pt x="110" y="188"/>
                  </a:cubicBezTo>
                  <a:cubicBezTo>
                    <a:pt x="135" y="215"/>
                    <a:pt x="160" y="266"/>
                    <a:pt x="165" y="299"/>
                  </a:cubicBezTo>
                  <a:cubicBezTo>
                    <a:pt x="175" y="380"/>
                    <a:pt x="132" y="404"/>
                    <a:pt x="128" y="417"/>
                  </a:cubicBezTo>
                  <a:cubicBezTo>
                    <a:pt x="147" y="413"/>
                    <a:pt x="174" y="384"/>
                    <a:pt x="198" y="367"/>
                  </a:cubicBezTo>
                  <a:cubicBezTo>
                    <a:pt x="200" y="380"/>
                    <a:pt x="196" y="393"/>
                    <a:pt x="195" y="406"/>
                  </a:cubicBezTo>
                  <a:cubicBezTo>
                    <a:pt x="208" y="398"/>
                    <a:pt x="238" y="327"/>
                    <a:pt x="243" y="311"/>
                  </a:cubicBezTo>
                  <a:cubicBezTo>
                    <a:pt x="269" y="301"/>
                    <a:pt x="269" y="433"/>
                    <a:pt x="262" y="480"/>
                  </a:cubicBezTo>
                  <a:cubicBezTo>
                    <a:pt x="263" y="490"/>
                    <a:pt x="235" y="537"/>
                    <a:pt x="224" y="561"/>
                  </a:cubicBezTo>
                  <a:cubicBezTo>
                    <a:pt x="239" y="559"/>
                    <a:pt x="265" y="533"/>
                    <a:pt x="286" y="499"/>
                  </a:cubicBezTo>
                  <a:cubicBezTo>
                    <a:pt x="286" y="522"/>
                    <a:pt x="289" y="545"/>
                    <a:pt x="294" y="552"/>
                  </a:cubicBezTo>
                  <a:cubicBezTo>
                    <a:pt x="305" y="534"/>
                    <a:pt x="298" y="476"/>
                    <a:pt x="321" y="478"/>
                  </a:cubicBezTo>
                  <a:cubicBezTo>
                    <a:pt x="310" y="569"/>
                    <a:pt x="325" y="601"/>
                    <a:pt x="336" y="684"/>
                  </a:cubicBezTo>
                  <a:cubicBezTo>
                    <a:pt x="347" y="659"/>
                    <a:pt x="340" y="558"/>
                    <a:pt x="354" y="515"/>
                  </a:cubicBezTo>
                  <a:cubicBezTo>
                    <a:pt x="363" y="514"/>
                    <a:pt x="395" y="560"/>
                    <a:pt x="416" y="567"/>
                  </a:cubicBezTo>
                  <a:cubicBezTo>
                    <a:pt x="396" y="527"/>
                    <a:pt x="360" y="505"/>
                    <a:pt x="356" y="454"/>
                  </a:cubicBezTo>
                  <a:cubicBezTo>
                    <a:pt x="362" y="445"/>
                    <a:pt x="397" y="492"/>
                    <a:pt x="421" y="507"/>
                  </a:cubicBezTo>
                  <a:cubicBezTo>
                    <a:pt x="436" y="517"/>
                    <a:pt x="447" y="511"/>
                    <a:pt x="456" y="505"/>
                  </a:cubicBezTo>
                  <a:cubicBezTo>
                    <a:pt x="419" y="497"/>
                    <a:pt x="360" y="421"/>
                    <a:pt x="352" y="395"/>
                  </a:cubicBezTo>
                  <a:cubicBezTo>
                    <a:pt x="323" y="310"/>
                    <a:pt x="321" y="232"/>
                    <a:pt x="192" y="112"/>
                  </a:cubicBezTo>
                  <a:cubicBezTo>
                    <a:pt x="112" y="38"/>
                    <a:pt x="87" y="13"/>
                    <a:pt x="0" y="0"/>
                  </a:cubicBezTo>
                  <a:close/>
                </a:path>
              </a:pathLst>
            </a:custGeom>
            <a:grpFill/>
            <a:ln w="3175">
              <a:noFill/>
              <a:round/>
              <a:headEnd/>
              <a:tailEnd/>
            </a:ln>
          </p:spPr>
          <p:txBody>
            <a:bodyPr/>
            <a:lstStyle/>
            <a:p>
              <a:endParaRPr lang="nl-BE" sz="1200" dirty="0">
                <a:solidFill>
                  <a:srgbClr val="1F497D"/>
                </a:solidFill>
              </a:endParaRPr>
            </a:p>
          </p:txBody>
        </p:sp>
        <p:sp>
          <p:nvSpPr>
            <p:cNvPr id="325" name="Freeform 30">
              <a:extLst>
                <a:ext uri="{FF2B5EF4-FFF2-40B4-BE49-F238E27FC236}">
                  <a16:creationId xmlns:a16="http://schemas.microsoft.com/office/drawing/2014/main" id="{59B9E9DC-2DD6-4561-A93E-5A27564C3D3D}"/>
                </a:ext>
              </a:extLst>
            </p:cNvPr>
            <p:cNvSpPr>
              <a:spLocks/>
            </p:cNvSpPr>
            <p:nvPr/>
          </p:nvSpPr>
          <p:spPr bwMode="auto">
            <a:xfrm>
              <a:off x="1978539" y="-2058713"/>
              <a:ext cx="577237" cy="345814"/>
            </a:xfrm>
            <a:custGeom>
              <a:avLst/>
              <a:gdLst>
                <a:gd name="T0" fmla="*/ 2147483647 w 833"/>
                <a:gd name="T1" fmla="*/ 2147483647 h 499"/>
                <a:gd name="T2" fmla="*/ 2147483647 w 833"/>
                <a:gd name="T3" fmla="*/ 2147483647 h 499"/>
                <a:gd name="T4" fmla="*/ 2147483647 w 833"/>
                <a:gd name="T5" fmla="*/ 2147483647 h 499"/>
                <a:gd name="T6" fmla="*/ 2147483647 w 833"/>
                <a:gd name="T7" fmla="*/ 2147483647 h 499"/>
                <a:gd name="T8" fmla="*/ 2147483647 w 833"/>
                <a:gd name="T9" fmla="*/ 2147483647 h 499"/>
                <a:gd name="T10" fmla="*/ 2147483647 w 833"/>
                <a:gd name="T11" fmla="*/ 2147483647 h 499"/>
                <a:gd name="T12" fmla="*/ 2147483647 w 833"/>
                <a:gd name="T13" fmla="*/ 2147483647 h 499"/>
                <a:gd name="T14" fmla="*/ 2147483647 w 833"/>
                <a:gd name="T15" fmla="*/ 2147483647 h 499"/>
                <a:gd name="T16" fmla="*/ 2147483647 w 833"/>
                <a:gd name="T17" fmla="*/ 2147483647 h 499"/>
                <a:gd name="T18" fmla="*/ 2147483647 w 833"/>
                <a:gd name="T19" fmla="*/ 2147483647 h 499"/>
                <a:gd name="T20" fmla="*/ 2147483647 w 833"/>
                <a:gd name="T21" fmla="*/ 2147483647 h 499"/>
                <a:gd name="T22" fmla="*/ 2147483647 w 833"/>
                <a:gd name="T23" fmla="*/ 2147483647 h 4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33"/>
                <a:gd name="T37" fmla="*/ 0 h 499"/>
                <a:gd name="T38" fmla="*/ 833 w 833"/>
                <a:gd name="T39" fmla="*/ 499 h 4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33" h="499">
                  <a:moveTo>
                    <a:pt x="46" y="499"/>
                  </a:moveTo>
                  <a:cubicBezTo>
                    <a:pt x="0" y="446"/>
                    <a:pt x="38" y="301"/>
                    <a:pt x="80" y="206"/>
                  </a:cubicBezTo>
                  <a:cubicBezTo>
                    <a:pt x="108" y="145"/>
                    <a:pt x="205" y="28"/>
                    <a:pt x="398" y="10"/>
                  </a:cubicBezTo>
                  <a:cubicBezTo>
                    <a:pt x="536" y="0"/>
                    <a:pt x="655" y="62"/>
                    <a:pt x="719" y="136"/>
                  </a:cubicBezTo>
                  <a:cubicBezTo>
                    <a:pt x="706" y="132"/>
                    <a:pt x="694" y="127"/>
                    <a:pt x="681" y="136"/>
                  </a:cubicBezTo>
                  <a:cubicBezTo>
                    <a:pt x="693" y="140"/>
                    <a:pt x="833" y="257"/>
                    <a:pt x="746" y="392"/>
                  </a:cubicBezTo>
                  <a:cubicBezTo>
                    <a:pt x="765" y="298"/>
                    <a:pt x="693" y="200"/>
                    <a:pt x="616" y="169"/>
                  </a:cubicBezTo>
                  <a:cubicBezTo>
                    <a:pt x="513" y="125"/>
                    <a:pt x="390" y="135"/>
                    <a:pt x="279" y="180"/>
                  </a:cubicBezTo>
                  <a:cubicBezTo>
                    <a:pt x="201" y="217"/>
                    <a:pt x="86" y="317"/>
                    <a:pt x="76" y="421"/>
                  </a:cubicBezTo>
                  <a:cubicBezTo>
                    <a:pt x="113" y="343"/>
                    <a:pt x="168" y="283"/>
                    <a:pt x="191" y="266"/>
                  </a:cubicBezTo>
                  <a:cubicBezTo>
                    <a:pt x="143" y="356"/>
                    <a:pt x="147" y="370"/>
                    <a:pt x="145" y="384"/>
                  </a:cubicBezTo>
                  <a:cubicBezTo>
                    <a:pt x="115" y="423"/>
                    <a:pt x="72" y="452"/>
                    <a:pt x="46" y="499"/>
                  </a:cubicBezTo>
                  <a:close/>
                </a:path>
              </a:pathLst>
            </a:custGeom>
            <a:grpFill/>
            <a:ln w="3175">
              <a:noFill/>
              <a:round/>
              <a:headEnd/>
              <a:tailEnd/>
            </a:ln>
          </p:spPr>
          <p:txBody>
            <a:bodyPr/>
            <a:lstStyle/>
            <a:p>
              <a:endParaRPr lang="nl-BE" sz="1200" dirty="0">
                <a:solidFill>
                  <a:srgbClr val="1F497D"/>
                </a:solidFill>
              </a:endParaRPr>
            </a:p>
          </p:txBody>
        </p:sp>
        <p:sp>
          <p:nvSpPr>
            <p:cNvPr id="326" name="Freeform 31">
              <a:extLst>
                <a:ext uri="{FF2B5EF4-FFF2-40B4-BE49-F238E27FC236}">
                  <a16:creationId xmlns:a16="http://schemas.microsoft.com/office/drawing/2014/main" id="{344F6C7A-85ED-4692-8DF6-6F7E3E7BF31B}"/>
                </a:ext>
              </a:extLst>
            </p:cNvPr>
            <p:cNvSpPr>
              <a:spLocks/>
            </p:cNvSpPr>
            <p:nvPr/>
          </p:nvSpPr>
          <p:spPr bwMode="auto">
            <a:xfrm>
              <a:off x="2146900" y="-2252006"/>
              <a:ext cx="315310" cy="215584"/>
            </a:xfrm>
            <a:custGeom>
              <a:avLst/>
              <a:gdLst>
                <a:gd name="T0" fmla="*/ 0 w 455"/>
                <a:gd name="T1" fmla="*/ 2147483647 h 311"/>
                <a:gd name="T2" fmla="*/ 2147483647 w 455"/>
                <a:gd name="T3" fmla="*/ 0 h 311"/>
                <a:gd name="T4" fmla="*/ 2147483647 w 455"/>
                <a:gd name="T5" fmla="*/ 2147483647 h 311"/>
                <a:gd name="T6" fmla="*/ 2147483647 w 455"/>
                <a:gd name="T7" fmla="*/ 2147483647 h 311"/>
                <a:gd name="T8" fmla="*/ 2147483647 w 455"/>
                <a:gd name="T9" fmla="*/ 2147483647 h 311"/>
                <a:gd name="T10" fmla="*/ 0 w 455"/>
                <a:gd name="T11" fmla="*/ 2147483647 h 311"/>
                <a:gd name="T12" fmla="*/ 0 60000 65536"/>
                <a:gd name="T13" fmla="*/ 0 60000 65536"/>
                <a:gd name="T14" fmla="*/ 0 60000 65536"/>
                <a:gd name="T15" fmla="*/ 0 60000 65536"/>
                <a:gd name="T16" fmla="*/ 0 60000 65536"/>
                <a:gd name="T17" fmla="*/ 0 60000 65536"/>
                <a:gd name="T18" fmla="*/ 0 w 455"/>
                <a:gd name="T19" fmla="*/ 0 h 311"/>
                <a:gd name="T20" fmla="*/ 455 w 455"/>
                <a:gd name="T21" fmla="*/ 311 h 311"/>
              </a:gdLst>
              <a:ahLst/>
              <a:cxnLst>
                <a:cxn ang="T12">
                  <a:pos x="T0" y="T1"/>
                </a:cxn>
                <a:cxn ang="T13">
                  <a:pos x="T2" y="T3"/>
                </a:cxn>
                <a:cxn ang="T14">
                  <a:pos x="T4" y="T5"/>
                </a:cxn>
                <a:cxn ang="T15">
                  <a:pos x="T6" y="T7"/>
                </a:cxn>
                <a:cxn ang="T16">
                  <a:pos x="T8" y="T9"/>
                </a:cxn>
                <a:cxn ang="T17">
                  <a:pos x="T10" y="T11"/>
                </a:cxn>
              </a:cxnLst>
              <a:rect l="T18" t="T19" r="T20" b="T21"/>
              <a:pathLst>
                <a:path w="455" h="311">
                  <a:moveTo>
                    <a:pt x="0" y="311"/>
                  </a:moveTo>
                  <a:cubicBezTo>
                    <a:pt x="60" y="253"/>
                    <a:pt x="354" y="110"/>
                    <a:pt x="407" y="0"/>
                  </a:cubicBezTo>
                  <a:cubicBezTo>
                    <a:pt x="392" y="132"/>
                    <a:pt x="273" y="187"/>
                    <a:pt x="258" y="208"/>
                  </a:cubicBezTo>
                  <a:cubicBezTo>
                    <a:pt x="301" y="217"/>
                    <a:pt x="389" y="174"/>
                    <a:pt x="455" y="158"/>
                  </a:cubicBezTo>
                  <a:cubicBezTo>
                    <a:pt x="405" y="211"/>
                    <a:pt x="310" y="267"/>
                    <a:pt x="279" y="284"/>
                  </a:cubicBezTo>
                  <a:cubicBezTo>
                    <a:pt x="149" y="255"/>
                    <a:pt x="65" y="285"/>
                    <a:pt x="0" y="311"/>
                  </a:cubicBezTo>
                  <a:close/>
                </a:path>
              </a:pathLst>
            </a:custGeom>
            <a:grpFill/>
            <a:ln w="3175">
              <a:noFill/>
              <a:round/>
              <a:headEnd/>
              <a:tailEnd/>
            </a:ln>
          </p:spPr>
          <p:txBody>
            <a:bodyPr/>
            <a:lstStyle/>
            <a:p>
              <a:endParaRPr lang="nl-BE" sz="1200" dirty="0">
                <a:solidFill>
                  <a:srgbClr val="1F497D"/>
                </a:solidFill>
              </a:endParaRPr>
            </a:p>
          </p:txBody>
        </p:sp>
        <p:sp>
          <p:nvSpPr>
            <p:cNvPr id="327" name="Freeform 32">
              <a:extLst>
                <a:ext uri="{FF2B5EF4-FFF2-40B4-BE49-F238E27FC236}">
                  <a16:creationId xmlns:a16="http://schemas.microsoft.com/office/drawing/2014/main" id="{C9FEDCA7-F4A3-4918-A620-D9AF2CB21213}"/>
                </a:ext>
              </a:extLst>
            </p:cNvPr>
            <p:cNvSpPr>
              <a:spLocks/>
            </p:cNvSpPr>
            <p:nvPr/>
          </p:nvSpPr>
          <p:spPr bwMode="auto">
            <a:xfrm>
              <a:off x="2092344" y="-1948428"/>
              <a:ext cx="304751" cy="149589"/>
            </a:xfrm>
            <a:custGeom>
              <a:avLst/>
              <a:gdLst>
                <a:gd name="T0" fmla="*/ 0 w 440"/>
                <a:gd name="T1" fmla="*/ 2147483647 h 216"/>
                <a:gd name="T2" fmla="*/ 2147483647 w 440"/>
                <a:gd name="T3" fmla="*/ 0 h 216"/>
                <a:gd name="T4" fmla="*/ 2147483647 w 440"/>
                <a:gd name="T5" fmla="*/ 2147483647 h 216"/>
                <a:gd name="T6" fmla="*/ 2147483647 w 440"/>
                <a:gd name="T7" fmla="*/ 2147483647 h 216"/>
                <a:gd name="T8" fmla="*/ 2147483647 w 440"/>
                <a:gd name="T9" fmla="*/ 2147483647 h 216"/>
                <a:gd name="T10" fmla="*/ 0 w 440"/>
                <a:gd name="T11" fmla="*/ 2147483647 h 216"/>
                <a:gd name="T12" fmla="*/ 0 60000 65536"/>
                <a:gd name="T13" fmla="*/ 0 60000 65536"/>
                <a:gd name="T14" fmla="*/ 0 60000 65536"/>
                <a:gd name="T15" fmla="*/ 0 60000 65536"/>
                <a:gd name="T16" fmla="*/ 0 60000 65536"/>
                <a:gd name="T17" fmla="*/ 0 60000 65536"/>
                <a:gd name="T18" fmla="*/ 0 w 440"/>
                <a:gd name="T19" fmla="*/ 0 h 216"/>
                <a:gd name="T20" fmla="*/ 440 w 440"/>
                <a:gd name="T21" fmla="*/ 216 h 216"/>
              </a:gdLst>
              <a:ahLst/>
              <a:cxnLst>
                <a:cxn ang="T12">
                  <a:pos x="T0" y="T1"/>
                </a:cxn>
                <a:cxn ang="T13">
                  <a:pos x="T2" y="T3"/>
                </a:cxn>
                <a:cxn ang="T14">
                  <a:pos x="T4" y="T5"/>
                </a:cxn>
                <a:cxn ang="T15">
                  <a:pos x="T6" y="T7"/>
                </a:cxn>
                <a:cxn ang="T16">
                  <a:pos x="T8" y="T9"/>
                </a:cxn>
                <a:cxn ang="T17">
                  <a:pos x="T10" y="T11"/>
                </a:cxn>
              </a:cxnLst>
              <a:rect l="T18" t="T19" r="T20" b="T21"/>
              <a:pathLst>
                <a:path w="440" h="216">
                  <a:moveTo>
                    <a:pt x="0" y="216"/>
                  </a:moveTo>
                  <a:cubicBezTo>
                    <a:pt x="34" y="24"/>
                    <a:pt x="234" y="5"/>
                    <a:pt x="265" y="0"/>
                  </a:cubicBezTo>
                  <a:cubicBezTo>
                    <a:pt x="256" y="31"/>
                    <a:pt x="229" y="61"/>
                    <a:pt x="213" y="75"/>
                  </a:cubicBezTo>
                  <a:cubicBezTo>
                    <a:pt x="340" y="77"/>
                    <a:pt x="370" y="114"/>
                    <a:pt x="440" y="179"/>
                  </a:cubicBezTo>
                  <a:cubicBezTo>
                    <a:pt x="327" y="115"/>
                    <a:pt x="257" y="111"/>
                    <a:pt x="188" y="111"/>
                  </a:cubicBezTo>
                  <a:cubicBezTo>
                    <a:pt x="150" y="171"/>
                    <a:pt x="86" y="158"/>
                    <a:pt x="0" y="216"/>
                  </a:cubicBezTo>
                  <a:close/>
                </a:path>
              </a:pathLst>
            </a:custGeom>
            <a:grpFill/>
            <a:ln w="3175">
              <a:noFill/>
              <a:round/>
              <a:headEnd/>
              <a:tailEnd/>
            </a:ln>
          </p:spPr>
          <p:txBody>
            <a:bodyPr/>
            <a:lstStyle/>
            <a:p>
              <a:endParaRPr lang="nl-BE" sz="1200" dirty="0">
                <a:solidFill>
                  <a:srgbClr val="1F497D"/>
                </a:solidFill>
              </a:endParaRPr>
            </a:p>
          </p:txBody>
        </p:sp>
        <p:sp>
          <p:nvSpPr>
            <p:cNvPr id="328" name="Freeform 33">
              <a:extLst>
                <a:ext uri="{FF2B5EF4-FFF2-40B4-BE49-F238E27FC236}">
                  <a16:creationId xmlns:a16="http://schemas.microsoft.com/office/drawing/2014/main" id="{4DB8CF82-8A79-4257-8275-E2890E1A512A}"/>
                </a:ext>
              </a:extLst>
            </p:cNvPr>
            <p:cNvSpPr>
              <a:spLocks/>
            </p:cNvSpPr>
            <p:nvPr/>
          </p:nvSpPr>
          <p:spPr bwMode="auto">
            <a:xfrm>
              <a:off x="2260705" y="-1950775"/>
              <a:ext cx="65702" cy="50743"/>
            </a:xfrm>
            <a:custGeom>
              <a:avLst/>
              <a:gdLst>
                <a:gd name="T0" fmla="*/ 2147483647 w 95"/>
                <a:gd name="T1" fmla="*/ 2147483647 h 73"/>
                <a:gd name="T2" fmla="*/ 0 w 95"/>
                <a:gd name="T3" fmla="*/ 2147483647 h 73"/>
                <a:gd name="T4" fmla="*/ 2147483647 w 95"/>
                <a:gd name="T5" fmla="*/ 2147483647 h 73"/>
                <a:gd name="T6" fmla="*/ 2147483647 w 95"/>
                <a:gd name="T7" fmla="*/ 2147483647 h 73"/>
                <a:gd name="T8" fmla="*/ 2147483647 w 95"/>
                <a:gd name="T9" fmla="*/ 2147483647 h 73"/>
                <a:gd name="T10" fmla="*/ 0 60000 65536"/>
                <a:gd name="T11" fmla="*/ 0 60000 65536"/>
                <a:gd name="T12" fmla="*/ 0 60000 65536"/>
                <a:gd name="T13" fmla="*/ 0 60000 65536"/>
                <a:gd name="T14" fmla="*/ 0 60000 65536"/>
                <a:gd name="T15" fmla="*/ 0 w 95"/>
                <a:gd name="T16" fmla="*/ 0 h 73"/>
                <a:gd name="T17" fmla="*/ 95 w 95"/>
                <a:gd name="T18" fmla="*/ 73 h 73"/>
              </a:gdLst>
              <a:ahLst/>
              <a:cxnLst>
                <a:cxn ang="T10">
                  <a:pos x="T0" y="T1"/>
                </a:cxn>
                <a:cxn ang="T11">
                  <a:pos x="T2" y="T3"/>
                </a:cxn>
                <a:cxn ang="T12">
                  <a:pos x="T4" y="T5"/>
                </a:cxn>
                <a:cxn ang="T13">
                  <a:pos x="T6" y="T7"/>
                </a:cxn>
                <a:cxn ang="T14">
                  <a:pos x="T8" y="T9"/>
                </a:cxn>
              </a:cxnLst>
              <a:rect l="T15" t="T16" r="T17" b="T18"/>
              <a:pathLst>
                <a:path w="95" h="73">
                  <a:moveTo>
                    <a:pt x="44" y="2"/>
                  </a:moveTo>
                  <a:cubicBezTo>
                    <a:pt x="38" y="7"/>
                    <a:pt x="14" y="57"/>
                    <a:pt x="0" y="67"/>
                  </a:cubicBezTo>
                  <a:cubicBezTo>
                    <a:pt x="22" y="67"/>
                    <a:pt x="34" y="70"/>
                    <a:pt x="45" y="73"/>
                  </a:cubicBezTo>
                  <a:cubicBezTo>
                    <a:pt x="59" y="49"/>
                    <a:pt x="73" y="25"/>
                    <a:pt x="95" y="3"/>
                  </a:cubicBezTo>
                  <a:cubicBezTo>
                    <a:pt x="81" y="0"/>
                    <a:pt x="61" y="0"/>
                    <a:pt x="44" y="2"/>
                  </a:cubicBezTo>
                  <a:close/>
                </a:path>
              </a:pathLst>
            </a:custGeom>
            <a:grpFill/>
            <a:ln w="3175">
              <a:noFill/>
              <a:round/>
              <a:headEnd/>
              <a:tailEnd/>
            </a:ln>
          </p:spPr>
          <p:txBody>
            <a:bodyPr/>
            <a:lstStyle/>
            <a:p>
              <a:endParaRPr lang="nl-BE" sz="1200" dirty="0">
                <a:solidFill>
                  <a:srgbClr val="1F497D"/>
                </a:solidFill>
              </a:endParaRPr>
            </a:p>
          </p:txBody>
        </p:sp>
        <p:sp>
          <p:nvSpPr>
            <p:cNvPr id="329" name="Freeform 34">
              <a:extLst>
                <a:ext uri="{FF2B5EF4-FFF2-40B4-BE49-F238E27FC236}">
                  <a16:creationId xmlns:a16="http://schemas.microsoft.com/office/drawing/2014/main" id="{6BA69C14-05A9-418E-9DDB-D1EE3E7E0799}"/>
                </a:ext>
              </a:extLst>
            </p:cNvPr>
            <p:cNvSpPr>
              <a:spLocks/>
            </p:cNvSpPr>
            <p:nvPr/>
          </p:nvSpPr>
          <p:spPr bwMode="auto">
            <a:xfrm>
              <a:off x="2214948" y="-1863955"/>
              <a:ext cx="55436" cy="17892"/>
            </a:xfrm>
            <a:custGeom>
              <a:avLst/>
              <a:gdLst>
                <a:gd name="T0" fmla="*/ 2147483647 w 80"/>
                <a:gd name="T1" fmla="*/ 0 h 26"/>
                <a:gd name="T2" fmla="*/ 0 w 80"/>
                <a:gd name="T3" fmla="*/ 2147483647 h 26"/>
                <a:gd name="T4" fmla="*/ 2147483647 w 80"/>
                <a:gd name="T5" fmla="*/ 2147483647 h 26"/>
                <a:gd name="T6" fmla="*/ 2147483647 w 80"/>
                <a:gd name="T7" fmla="*/ 2147483647 h 26"/>
                <a:gd name="T8" fmla="*/ 2147483647 w 80"/>
                <a:gd name="T9" fmla="*/ 0 h 26"/>
                <a:gd name="T10" fmla="*/ 0 60000 65536"/>
                <a:gd name="T11" fmla="*/ 0 60000 65536"/>
                <a:gd name="T12" fmla="*/ 0 60000 65536"/>
                <a:gd name="T13" fmla="*/ 0 60000 65536"/>
                <a:gd name="T14" fmla="*/ 0 60000 65536"/>
                <a:gd name="T15" fmla="*/ 0 w 80"/>
                <a:gd name="T16" fmla="*/ 0 h 26"/>
                <a:gd name="T17" fmla="*/ 80 w 80"/>
                <a:gd name="T18" fmla="*/ 26 h 26"/>
              </a:gdLst>
              <a:ahLst/>
              <a:cxnLst>
                <a:cxn ang="T10">
                  <a:pos x="T0" y="T1"/>
                </a:cxn>
                <a:cxn ang="T11">
                  <a:pos x="T2" y="T3"/>
                </a:cxn>
                <a:cxn ang="T12">
                  <a:pos x="T4" y="T5"/>
                </a:cxn>
                <a:cxn ang="T13">
                  <a:pos x="T6" y="T7"/>
                </a:cxn>
                <a:cxn ang="T14">
                  <a:pos x="T8" y="T9"/>
                </a:cxn>
              </a:cxnLst>
              <a:rect l="T15" t="T16" r="T17" b="T18"/>
              <a:pathLst>
                <a:path w="80" h="26">
                  <a:moveTo>
                    <a:pt x="20" y="0"/>
                  </a:moveTo>
                  <a:cubicBezTo>
                    <a:pt x="14" y="11"/>
                    <a:pt x="7" y="17"/>
                    <a:pt x="0" y="25"/>
                  </a:cubicBezTo>
                  <a:cubicBezTo>
                    <a:pt x="18" y="25"/>
                    <a:pt x="53" y="26"/>
                    <a:pt x="69" y="22"/>
                  </a:cubicBezTo>
                  <a:cubicBezTo>
                    <a:pt x="73" y="10"/>
                    <a:pt x="76" y="11"/>
                    <a:pt x="80" y="4"/>
                  </a:cubicBezTo>
                  <a:cubicBezTo>
                    <a:pt x="68" y="2"/>
                    <a:pt x="47" y="1"/>
                    <a:pt x="20" y="0"/>
                  </a:cubicBezTo>
                  <a:close/>
                </a:path>
              </a:pathLst>
            </a:custGeom>
            <a:grpFill/>
            <a:ln w="3175">
              <a:noFill/>
              <a:round/>
              <a:headEnd/>
              <a:tailEnd/>
            </a:ln>
          </p:spPr>
          <p:txBody>
            <a:bodyPr/>
            <a:lstStyle/>
            <a:p>
              <a:endParaRPr lang="nl-BE" sz="1200" dirty="0">
                <a:solidFill>
                  <a:srgbClr val="1F497D"/>
                </a:solidFill>
              </a:endParaRPr>
            </a:p>
          </p:txBody>
        </p:sp>
        <p:sp>
          <p:nvSpPr>
            <p:cNvPr id="330" name="Freeform 35">
              <a:extLst>
                <a:ext uri="{FF2B5EF4-FFF2-40B4-BE49-F238E27FC236}">
                  <a16:creationId xmlns:a16="http://schemas.microsoft.com/office/drawing/2014/main" id="{475C23F4-CBE8-495B-9F27-9D1ADF12D42D}"/>
                </a:ext>
              </a:extLst>
            </p:cNvPr>
            <p:cNvSpPr>
              <a:spLocks/>
            </p:cNvSpPr>
            <p:nvPr/>
          </p:nvSpPr>
          <p:spPr bwMode="auto">
            <a:xfrm>
              <a:off x="2019602" y="-1846649"/>
              <a:ext cx="403304" cy="165428"/>
            </a:xfrm>
            <a:custGeom>
              <a:avLst/>
              <a:gdLst>
                <a:gd name="T0" fmla="*/ 0 w 582"/>
                <a:gd name="T1" fmla="*/ 2147483647 h 239"/>
                <a:gd name="T2" fmla="*/ 2147483647 w 582"/>
                <a:gd name="T3" fmla="*/ 2147483647 h 239"/>
                <a:gd name="T4" fmla="*/ 2147483647 w 582"/>
                <a:gd name="T5" fmla="*/ 2147483647 h 239"/>
                <a:gd name="T6" fmla="*/ 2147483647 w 582"/>
                <a:gd name="T7" fmla="*/ 2147483647 h 239"/>
                <a:gd name="T8" fmla="*/ 2147483647 w 582"/>
                <a:gd name="T9" fmla="*/ 2147483647 h 239"/>
                <a:gd name="T10" fmla="*/ 0 w 582"/>
                <a:gd name="T11" fmla="*/ 2147483647 h 239"/>
                <a:gd name="T12" fmla="*/ 0 60000 65536"/>
                <a:gd name="T13" fmla="*/ 0 60000 65536"/>
                <a:gd name="T14" fmla="*/ 0 60000 65536"/>
                <a:gd name="T15" fmla="*/ 0 60000 65536"/>
                <a:gd name="T16" fmla="*/ 0 60000 65536"/>
                <a:gd name="T17" fmla="*/ 0 60000 65536"/>
                <a:gd name="T18" fmla="*/ 0 w 582"/>
                <a:gd name="T19" fmla="*/ 0 h 239"/>
                <a:gd name="T20" fmla="*/ 582 w 582"/>
                <a:gd name="T21" fmla="*/ 239 h 239"/>
              </a:gdLst>
              <a:ahLst/>
              <a:cxnLst>
                <a:cxn ang="T12">
                  <a:pos x="T0" y="T1"/>
                </a:cxn>
                <a:cxn ang="T13">
                  <a:pos x="T2" y="T3"/>
                </a:cxn>
                <a:cxn ang="T14">
                  <a:pos x="T4" y="T5"/>
                </a:cxn>
                <a:cxn ang="T15">
                  <a:pos x="T6" y="T7"/>
                </a:cxn>
                <a:cxn ang="T16">
                  <a:pos x="T8" y="T9"/>
                </a:cxn>
                <a:cxn ang="T17">
                  <a:pos x="T10" y="T11"/>
                </a:cxn>
              </a:cxnLst>
              <a:rect l="T18" t="T19" r="T20" b="T21"/>
              <a:pathLst>
                <a:path w="582" h="239">
                  <a:moveTo>
                    <a:pt x="0" y="206"/>
                  </a:moveTo>
                  <a:cubicBezTo>
                    <a:pt x="33" y="148"/>
                    <a:pt x="156" y="28"/>
                    <a:pt x="289" y="17"/>
                  </a:cubicBezTo>
                  <a:cubicBezTo>
                    <a:pt x="344" y="13"/>
                    <a:pt x="513" y="0"/>
                    <a:pt x="582" y="97"/>
                  </a:cubicBezTo>
                  <a:cubicBezTo>
                    <a:pt x="488" y="32"/>
                    <a:pt x="329" y="47"/>
                    <a:pt x="256" y="91"/>
                  </a:cubicBezTo>
                  <a:cubicBezTo>
                    <a:pt x="145" y="105"/>
                    <a:pt x="69" y="192"/>
                    <a:pt x="31" y="239"/>
                  </a:cubicBezTo>
                  <a:cubicBezTo>
                    <a:pt x="20" y="227"/>
                    <a:pt x="18" y="222"/>
                    <a:pt x="0" y="206"/>
                  </a:cubicBezTo>
                  <a:close/>
                </a:path>
              </a:pathLst>
            </a:custGeom>
            <a:grpFill/>
            <a:ln w="3175">
              <a:noFill/>
              <a:round/>
              <a:headEnd/>
              <a:tailEnd/>
            </a:ln>
          </p:spPr>
          <p:txBody>
            <a:bodyPr/>
            <a:lstStyle/>
            <a:p>
              <a:endParaRPr lang="nl-BE" sz="1200" dirty="0">
                <a:solidFill>
                  <a:srgbClr val="1F497D"/>
                </a:solidFill>
              </a:endParaRPr>
            </a:p>
          </p:txBody>
        </p:sp>
        <p:sp>
          <p:nvSpPr>
            <p:cNvPr id="331" name="Freeform 36">
              <a:extLst>
                <a:ext uri="{FF2B5EF4-FFF2-40B4-BE49-F238E27FC236}">
                  <a16:creationId xmlns:a16="http://schemas.microsoft.com/office/drawing/2014/main" id="{B64CD069-D515-4AF5-9B3C-91ED5C7B7E90}"/>
                </a:ext>
              </a:extLst>
            </p:cNvPr>
            <p:cNvSpPr>
              <a:spLocks/>
            </p:cNvSpPr>
            <p:nvPr/>
          </p:nvSpPr>
          <p:spPr bwMode="auto">
            <a:xfrm>
              <a:off x="2045707" y="-1802946"/>
              <a:ext cx="240515" cy="150176"/>
            </a:xfrm>
            <a:custGeom>
              <a:avLst/>
              <a:gdLst>
                <a:gd name="T0" fmla="*/ 0 w 347"/>
                <a:gd name="T1" fmla="*/ 2147483647 h 217"/>
                <a:gd name="T2" fmla="*/ 2147483647 w 347"/>
                <a:gd name="T3" fmla="*/ 2147483647 h 217"/>
                <a:gd name="T4" fmla="*/ 2147483647 w 347"/>
                <a:gd name="T5" fmla="*/ 2147483647 h 217"/>
                <a:gd name="T6" fmla="*/ 2147483647 w 347"/>
                <a:gd name="T7" fmla="*/ 2147483647 h 217"/>
                <a:gd name="T8" fmla="*/ 2147483647 w 347"/>
                <a:gd name="T9" fmla="*/ 2147483647 h 217"/>
                <a:gd name="T10" fmla="*/ 0 w 347"/>
                <a:gd name="T11" fmla="*/ 2147483647 h 217"/>
                <a:gd name="T12" fmla="*/ 0 60000 65536"/>
                <a:gd name="T13" fmla="*/ 0 60000 65536"/>
                <a:gd name="T14" fmla="*/ 0 60000 65536"/>
                <a:gd name="T15" fmla="*/ 0 60000 65536"/>
                <a:gd name="T16" fmla="*/ 0 60000 65536"/>
                <a:gd name="T17" fmla="*/ 0 60000 65536"/>
                <a:gd name="T18" fmla="*/ 0 w 347"/>
                <a:gd name="T19" fmla="*/ 0 h 217"/>
                <a:gd name="T20" fmla="*/ 347 w 347"/>
                <a:gd name="T21" fmla="*/ 217 h 217"/>
              </a:gdLst>
              <a:ahLst/>
              <a:cxnLst>
                <a:cxn ang="T12">
                  <a:pos x="T0" y="T1"/>
                </a:cxn>
                <a:cxn ang="T13">
                  <a:pos x="T2" y="T3"/>
                </a:cxn>
                <a:cxn ang="T14">
                  <a:pos x="T4" y="T5"/>
                </a:cxn>
                <a:cxn ang="T15">
                  <a:pos x="T6" y="T7"/>
                </a:cxn>
                <a:cxn ang="T16">
                  <a:pos x="T8" y="T9"/>
                </a:cxn>
                <a:cxn ang="T17">
                  <a:pos x="T10" y="T11"/>
                </a:cxn>
              </a:cxnLst>
              <a:rect l="T18" t="T19" r="T20" b="T21"/>
              <a:pathLst>
                <a:path w="347" h="217">
                  <a:moveTo>
                    <a:pt x="0" y="184"/>
                  </a:moveTo>
                  <a:cubicBezTo>
                    <a:pt x="8" y="195"/>
                    <a:pt x="16" y="206"/>
                    <a:pt x="23" y="217"/>
                  </a:cubicBezTo>
                  <a:cubicBezTo>
                    <a:pt x="33" y="208"/>
                    <a:pt x="158" y="63"/>
                    <a:pt x="335" y="119"/>
                  </a:cubicBezTo>
                  <a:cubicBezTo>
                    <a:pt x="306" y="89"/>
                    <a:pt x="288" y="78"/>
                    <a:pt x="266" y="78"/>
                  </a:cubicBezTo>
                  <a:cubicBezTo>
                    <a:pt x="269" y="71"/>
                    <a:pt x="294" y="63"/>
                    <a:pt x="347" y="63"/>
                  </a:cubicBezTo>
                  <a:cubicBezTo>
                    <a:pt x="174" y="0"/>
                    <a:pt x="58" y="121"/>
                    <a:pt x="0" y="184"/>
                  </a:cubicBezTo>
                  <a:close/>
                </a:path>
              </a:pathLst>
            </a:custGeom>
            <a:grpFill/>
            <a:ln w="3175">
              <a:noFill/>
              <a:round/>
              <a:headEnd/>
              <a:tailEnd/>
            </a:ln>
          </p:spPr>
          <p:txBody>
            <a:bodyPr/>
            <a:lstStyle/>
            <a:p>
              <a:endParaRPr lang="nl-BE" sz="1200" dirty="0">
                <a:solidFill>
                  <a:srgbClr val="1F497D"/>
                </a:solidFill>
              </a:endParaRPr>
            </a:p>
          </p:txBody>
        </p:sp>
        <p:sp>
          <p:nvSpPr>
            <p:cNvPr id="332" name="Freeform 37">
              <a:extLst>
                <a:ext uri="{FF2B5EF4-FFF2-40B4-BE49-F238E27FC236}">
                  <a16:creationId xmlns:a16="http://schemas.microsoft.com/office/drawing/2014/main" id="{9A48243E-58F5-460B-8289-BDF5FFBBA40F}"/>
                </a:ext>
              </a:extLst>
            </p:cNvPr>
            <p:cNvSpPr>
              <a:spLocks/>
            </p:cNvSpPr>
            <p:nvPr/>
          </p:nvSpPr>
          <p:spPr bwMode="auto">
            <a:xfrm>
              <a:off x="2238413" y="-1803826"/>
              <a:ext cx="313843" cy="664644"/>
            </a:xfrm>
            <a:custGeom>
              <a:avLst/>
              <a:gdLst>
                <a:gd name="T0" fmla="*/ 0 w 453"/>
                <a:gd name="T1" fmla="*/ 2147483647 h 959"/>
                <a:gd name="T2" fmla="*/ 2147483647 w 453"/>
                <a:gd name="T3" fmla="*/ 2147483647 h 959"/>
                <a:gd name="T4" fmla="*/ 2147483647 w 453"/>
                <a:gd name="T5" fmla="*/ 2147483647 h 959"/>
                <a:gd name="T6" fmla="*/ 2147483647 w 453"/>
                <a:gd name="T7" fmla="*/ 2147483647 h 959"/>
                <a:gd name="T8" fmla="*/ 2147483647 w 453"/>
                <a:gd name="T9" fmla="*/ 2147483647 h 959"/>
                <a:gd name="T10" fmla="*/ 2147483647 w 453"/>
                <a:gd name="T11" fmla="*/ 2147483647 h 959"/>
                <a:gd name="T12" fmla="*/ 2147483647 w 453"/>
                <a:gd name="T13" fmla="*/ 2147483647 h 959"/>
                <a:gd name="T14" fmla="*/ 2147483647 w 453"/>
                <a:gd name="T15" fmla="*/ 2147483647 h 959"/>
                <a:gd name="T16" fmla="*/ 0 w 453"/>
                <a:gd name="T17" fmla="*/ 2147483647 h 9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3"/>
                <a:gd name="T28" fmla="*/ 0 h 959"/>
                <a:gd name="T29" fmla="*/ 453 w 453"/>
                <a:gd name="T30" fmla="*/ 959 h 9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3" h="959">
                  <a:moveTo>
                    <a:pt x="0" y="25"/>
                  </a:moveTo>
                  <a:cubicBezTo>
                    <a:pt x="16" y="9"/>
                    <a:pt x="154" y="0"/>
                    <a:pt x="193" y="16"/>
                  </a:cubicBezTo>
                  <a:cubicBezTo>
                    <a:pt x="291" y="43"/>
                    <a:pt x="393" y="136"/>
                    <a:pt x="411" y="262"/>
                  </a:cubicBezTo>
                  <a:cubicBezTo>
                    <a:pt x="453" y="549"/>
                    <a:pt x="323" y="664"/>
                    <a:pt x="342" y="959"/>
                  </a:cubicBezTo>
                  <a:cubicBezTo>
                    <a:pt x="291" y="861"/>
                    <a:pt x="290" y="793"/>
                    <a:pt x="300" y="707"/>
                  </a:cubicBezTo>
                  <a:cubicBezTo>
                    <a:pt x="249" y="747"/>
                    <a:pt x="213" y="783"/>
                    <a:pt x="197" y="861"/>
                  </a:cubicBezTo>
                  <a:cubicBezTo>
                    <a:pt x="166" y="728"/>
                    <a:pt x="272" y="671"/>
                    <a:pt x="313" y="553"/>
                  </a:cubicBezTo>
                  <a:cubicBezTo>
                    <a:pt x="358" y="426"/>
                    <a:pt x="338" y="305"/>
                    <a:pt x="317" y="240"/>
                  </a:cubicBezTo>
                  <a:cubicBezTo>
                    <a:pt x="278" y="119"/>
                    <a:pt x="190" y="24"/>
                    <a:pt x="0" y="25"/>
                  </a:cubicBezTo>
                  <a:close/>
                </a:path>
              </a:pathLst>
            </a:custGeom>
            <a:grpFill/>
            <a:ln w="3175">
              <a:noFill/>
              <a:round/>
              <a:headEnd/>
              <a:tailEnd/>
            </a:ln>
          </p:spPr>
          <p:txBody>
            <a:bodyPr/>
            <a:lstStyle/>
            <a:p>
              <a:endParaRPr lang="nl-BE" sz="1200" dirty="0">
                <a:solidFill>
                  <a:srgbClr val="1F497D"/>
                </a:solidFill>
              </a:endParaRPr>
            </a:p>
          </p:txBody>
        </p:sp>
        <p:sp>
          <p:nvSpPr>
            <p:cNvPr id="333" name="Freeform 38">
              <a:extLst>
                <a:ext uri="{FF2B5EF4-FFF2-40B4-BE49-F238E27FC236}">
                  <a16:creationId xmlns:a16="http://schemas.microsoft.com/office/drawing/2014/main" id="{587F8615-5F5B-4133-8E43-F9AFC9351BA3}"/>
                </a:ext>
              </a:extLst>
            </p:cNvPr>
            <p:cNvSpPr>
              <a:spLocks/>
            </p:cNvSpPr>
            <p:nvPr/>
          </p:nvSpPr>
          <p:spPr bwMode="auto">
            <a:xfrm>
              <a:off x="2202335" y="-1773321"/>
              <a:ext cx="253128" cy="367226"/>
            </a:xfrm>
            <a:custGeom>
              <a:avLst/>
              <a:gdLst>
                <a:gd name="T0" fmla="*/ 2147483647 w 365"/>
                <a:gd name="T1" fmla="*/ 2147483647 h 530"/>
                <a:gd name="T2" fmla="*/ 2147483647 w 365"/>
                <a:gd name="T3" fmla="*/ 2147483647 h 530"/>
                <a:gd name="T4" fmla="*/ 2147483647 w 365"/>
                <a:gd name="T5" fmla="*/ 2147483647 h 530"/>
                <a:gd name="T6" fmla="*/ 2147483647 w 365"/>
                <a:gd name="T7" fmla="*/ 2147483647 h 530"/>
                <a:gd name="T8" fmla="*/ 0 w 365"/>
                <a:gd name="T9" fmla="*/ 2147483647 h 530"/>
                <a:gd name="T10" fmla="*/ 2147483647 w 365"/>
                <a:gd name="T11" fmla="*/ 2147483647 h 530"/>
                <a:gd name="T12" fmla="*/ 2147483647 w 365"/>
                <a:gd name="T13" fmla="*/ 2147483647 h 530"/>
                <a:gd name="T14" fmla="*/ 2147483647 w 365"/>
                <a:gd name="T15" fmla="*/ 2147483647 h 530"/>
                <a:gd name="T16" fmla="*/ 2147483647 w 365"/>
                <a:gd name="T17" fmla="*/ 2147483647 h 530"/>
                <a:gd name="T18" fmla="*/ 2147483647 w 365"/>
                <a:gd name="T19" fmla="*/ 0 h 530"/>
                <a:gd name="T20" fmla="*/ 2147483647 w 365"/>
                <a:gd name="T21" fmla="*/ 2147483647 h 530"/>
                <a:gd name="T22" fmla="*/ 2147483647 w 365"/>
                <a:gd name="T23" fmla="*/ 2147483647 h 5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5"/>
                <a:gd name="T37" fmla="*/ 0 h 530"/>
                <a:gd name="T38" fmla="*/ 365 w 365"/>
                <a:gd name="T39" fmla="*/ 530 h 5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5" h="530">
                  <a:moveTo>
                    <a:pt x="82" y="35"/>
                  </a:moveTo>
                  <a:cubicBezTo>
                    <a:pt x="109" y="46"/>
                    <a:pt x="122" y="68"/>
                    <a:pt x="145" y="98"/>
                  </a:cubicBezTo>
                  <a:cubicBezTo>
                    <a:pt x="189" y="142"/>
                    <a:pt x="239" y="188"/>
                    <a:pt x="245" y="246"/>
                  </a:cubicBezTo>
                  <a:cubicBezTo>
                    <a:pt x="254" y="337"/>
                    <a:pt x="229" y="398"/>
                    <a:pt x="189" y="430"/>
                  </a:cubicBezTo>
                  <a:cubicBezTo>
                    <a:pt x="147" y="461"/>
                    <a:pt x="98" y="475"/>
                    <a:pt x="0" y="448"/>
                  </a:cubicBezTo>
                  <a:cubicBezTo>
                    <a:pt x="55" y="493"/>
                    <a:pt x="77" y="493"/>
                    <a:pt x="119" y="494"/>
                  </a:cubicBezTo>
                  <a:cubicBezTo>
                    <a:pt x="161" y="496"/>
                    <a:pt x="230" y="480"/>
                    <a:pt x="304" y="396"/>
                  </a:cubicBezTo>
                  <a:cubicBezTo>
                    <a:pt x="316" y="485"/>
                    <a:pt x="232" y="526"/>
                    <a:pt x="235" y="526"/>
                  </a:cubicBezTo>
                  <a:cubicBezTo>
                    <a:pt x="239" y="530"/>
                    <a:pt x="365" y="518"/>
                    <a:pt x="365" y="315"/>
                  </a:cubicBezTo>
                  <a:cubicBezTo>
                    <a:pt x="365" y="136"/>
                    <a:pt x="242" y="16"/>
                    <a:pt x="121" y="0"/>
                  </a:cubicBezTo>
                  <a:cubicBezTo>
                    <a:pt x="173" y="19"/>
                    <a:pt x="177" y="46"/>
                    <a:pt x="176" y="65"/>
                  </a:cubicBezTo>
                  <a:cubicBezTo>
                    <a:pt x="147" y="31"/>
                    <a:pt x="115" y="35"/>
                    <a:pt x="82" y="35"/>
                  </a:cubicBezTo>
                  <a:close/>
                </a:path>
              </a:pathLst>
            </a:custGeom>
            <a:grpFill/>
            <a:ln w="3175">
              <a:noFill/>
              <a:round/>
              <a:headEnd/>
              <a:tailEnd/>
            </a:ln>
          </p:spPr>
          <p:txBody>
            <a:bodyPr/>
            <a:lstStyle/>
            <a:p>
              <a:endParaRPr lang="nl-BE" sz="1200" dirty="0">
                <a:solidFill>
                  <a:srgbClr val="1F497D"/>
                </a:solidFill>
              </a:endParaRPr>
            </a:p>
          </p:txBody>
        </p:sp>
        <p:sp>
          <p:nvSpPr>
            <p:cNvPr id="334" name="Freeform 39">
              <a:extLst>
                <a:ext uri="{FF2B5EF4-FFF2-40B4-BE49-F238E27FC236}">
                  <a16:creationId xmlns:a16="http://schemas.microsoft.com/office/drawing/2014/main" id="{550A1241-E84E-4D11-B077-FF6D23D1BD31}"/>
                </a:ext>
              </a:extLst>
            </p:cNvPr>
            <p:cNvSpPr>
              <a:spLocks/>
            </p:cNvSpPr>
            <p:nvPr/>
          </p:nvSpPr>
          <p:spPr bwMode="auto">
            <a:xfrm>
              <a:off x="2068585" y="-1725512"/>
              <a:ext cx="311790" cy="259874"/>
            </a:xfrm>
            <a:custGeom>
              <a:avLst/>
              <a:gdLst>
                <a:gd name="T0" fmla="*/ 0 w 450"/>
                <a:gd name="T1" fmla="*/ 2147483647 h 375"/>
                <a:gd name="T2" fmla="*/ 2147483647 w 450"/>
                <a:gd name="T3" fmla="*/ 2147483647 h 375"/>
                <a:gd name="T4" fmla="*/ 2147483647 w 450"/>
                <a:gd name="T5" fmla="*/ 2147483647 h 375"/>
                <a:gd name="T6" fmla="*/ 2147483647 w 450"/>
                <a:gd name="T7" fmla="*/ 2147483647 h 375"/>
                <a:gd name="T8" fmla="*/ 2147483647 w 450"/>
                <a:gd name="T9" fmla="*/ 2147483647 h 375"/>
                <a:gd name="T10" fmla="*/ 2147483647 w 450"/>
                <a:gd name="T11" fmla="*/ 2147483647 h 375"/>
                <a:gd name="T12" fmla="*/ 2147483647 w 450"/>
                <a:gd name="T13" fmla="*/ 2147483647 h 375"/>
                <a:gd name="T14" fmla="*/ 2147483647 w 450"/>
                <a:gd name="T15" fmla="*/ 2147483647 h 375"/>
                <a:gd name="T16" fmla="*/ 2147483647 w 450"/>
                <a:gd name="T17" fmla="*/ 2147483647 h 375"/>
                <a:gd name="T18" fmla="*/ 2147483647 w 450"/>
                <a:gd name="T19" fmla="*/ 2147483647 h 375"/>
                <a:gd name="T20" fmla="*/ 2147483647 w 450"/>
                <a:gd name="T21" fmla="*/ 2147483647 h 375"/>
                <a:gd name="T22" fmla="*/ 2147483647 w 450"/>
                <a:gd name="T23" fmla="*/ 2147483647 h 375"/>
                <a:gd name="T24" fmla="*/ 2147483647 w 450"/>
                <a:gd name="T25" fmla="*/ 2147483647 h 375"/>
                <a:gd name="T26" fmla="*/ 2147483647 w 450"/>
                <a:gd name="T27" fmla="*/ 2147483647 h 375"/>
                <a:gd name="T28" fmla="*/ 2147483647 w 450"/>
                <a:gd name="T29" fmla="*/ 2147483647 h 375"/>
                <a:gd name="T30" fmla="*/ 0 w 450"/>
                <a:gd name="T31" fmla="*/ 2147483647 h 3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0"/>
                <a:gd name="T49" fmla="*/ 0 h 375"/>
                <a:gd name="T50" fmla="*/ 450 w 450"/>
                <a:gd name="T51" fmla="*/ 375 h 3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0" h="375">
                  <a:moveTo>
                    <a:pt x="0" y="114"/>
                  </a:moveTo>
                  <a:cubicBezTo>
                    <a:pt x="51" y="64"/>
                    <a:pt x="133" y="21"/>
                    <a:pt x="199" y="14"/>
                  </a:cubicBezTo>
                  <a:cubicBezTo>
                    <a:pt x="343" y="0"/>
                    <a:pt x="445" y="169"/>
                    <a:pt x="423" y="248"/>
                  </a:cubicBezTo>
                  <a:cubicBezTo>
                    <a:pt x="411" y="220"/>
                    <a:pt x="400" y="204"/>
                    <a:pt x="384" y="203"/>
                  </a:cubicBezTo>
                  <a:cubicBezTo>
                    <a:pt x="450" y="319"/>
                    <a:pt x="344" y="372"/>
                    <a:pt x="314" y="375"/>
                  </a:cubicBezTo>
                  <a:cubicBezTo>
                    <a:pt x="334" y="349"/>
                    <a:pt x="339" y="279"/>
                    <a:pt x="325" y="257"/>
                  </a:cubicBezTo>
                  <a:cubicBezTo>
                    <a:pt x="298" y="282"/>
                    <a:pt x="287" y="306"/>
                    <a:pt x="252" y="305"/>
                  </a:cubicBezTo>
                  <a:cubicBezTo>
                    <a:pt x="288" y="280"/>
                    <a:pt x="278" y="270"/>
                    <a:pt x="291" y="253"/>
                  </a:cubicBezTo>
                  <a:cubicBezTo>
                    <a:pt x="271" y="257"/>
                    <a:pt x="241" y="287"/>
                    <a:pt x="187" y="287"/>
                  </a:cubicBezTo>
                  <a:cubicBezTo>
                    <a:pt x="228" y="268"/>
                    <a:pt x="219" y="205"/>
                    <a:pt x="218" y="187"/>
                  </a:cubicBezTo>
                  <a:cubicBezTo>
                    <a:pt x="196" y="194"/>
                    <a:pt x="197" y="220"/>
                    <a:pt x="176" y="242"/>
                  </a:cubicBezTo>
                  <a:cubicBezTo>
                    <a:pt x="182" y="215"/>
                    <a:pt x="177" y="210"/>
                    <a:pt x="176" y="194"/>
                  </a:cubicBezTo>
                  <a:cubicBezTo>
                    <a:pt x="155" y="230"/>
                    <a:pt x="127" y="236"/>
                    <a:pt x="115" y="227"/>
                  </a:cubicBezTo>
                  <a:cubicBezTo>
                    <a:pt x="135" y="212"/>
                    <a:pt x="128" y="176"/>
                    <a:pt x="118" y="168"/>
                  </a:cubicBezTo>
                  <a:cubicBezTo>
                    <a:pt x="95" y="150"/>
                    <a:pt x="57" y="157"/>
                    <a:pt x="34" y="183"/>
                  </a:cubicBezTo>
                  <a:cubicBezTo>
                    <a:pt x="27" y="161"/>
                    <a:pt x="11" y="132"/>
                    <a:pt x="0" y="114"/>
                  </a:cubicBezTo>
                  <a:close/>
                </a:path>
              </a:pathLst>
            </a:custGeom>
            <a:grpFill/>
            <a:ln w="3175">
              <a:noFill/>
              <a:round/>
              <a:headEnd/>
              <a:tailEnd/>
            </a:ln>
          </p:spPr>
          <p:txBody>
            <a:bodyPr/>
            <a:lstStyle/>
            <a:p>
              <a:endParaRPr lang="nl-BE" sz="1200" dirty="0">
                <a:solidFill>
                  <a:srgbClr val="1F497D"/>
                </a:solidFill>
              </a:endParaRPr>
            </a:p>
          </p:txBody>
        </p:sp>
        <p:sp>
          <p:nvSpPr>
            <p:cNvPr id="335" name="Freeform 40">
              <a:extLst>
                <a:ext uri="{FF2B5EF4-FFF2-40B4-BE49-F238E27FC236}">
                  <a16:creationId xmlns:a16="http://schemas.microsoft.com/office/drawing/2014/main" id="{589B3FBA-BD11-4DB2-AABC-7315AC360E45}"/>
                </a:ext>
              </a:extLst>
            </p:cNvPr>
            <p:cNvSpPr>
              <a:spLocks/>
            </p:cNvSpPr>
            <p:nvPr/>
          </p:nvSpPr>
          <p:spPr bwMode="auto">
            <a:xfrm>
              <a:off x="2150419" y="-1460064"/>
              <a:ext cx="244035" cy="280113"/>
            </a:xfrm>
            <a:custGeom>
              <a:avLst/>
              <a:gdLst>
                <a:gd name="T0" fmla="*/ 2147483647 w 352"/>
                <a:gd name="T1" fmla="*/ 2147483647 h 404"/>
                <a:gd name="T2" fmla="*/ 2147483647 w 352"/>
                <a:gd name="T3" fmla="*/ 2147483647 h 404"/>
                <a:gd name="T4" fmla="*/ 2147483647 w 352"/>
                <a:gd name="T5" fmla="*/ 0 h 404"/>
                <a:gd name="T6" fmla="*/ 2147483647 w 352"/>
                <a:gd name="T7" fmla="*/ 2147483647 h 404"/>
                <a:gd name="T8" fmla="*/ 2147483647 w 352"/>
                <a:gd name="T9" fmla="*/ 2147483647 h 404"/>
                <a:gd name="T10" fmla="*/ 2147483647 w 352"/>
                <a:gd name="T11" fmla="*/ 2147483647 h 404"/>
                <a:gd name="T12" fmla="*/ 2147483647 w 352"/>
                <a:gd name="T13" fmla="*/ 2147483647 h 404"/>
                <a:gd name="T14" fmla="*/ 2147483647 w 352"/>
                <a:gd name="T15" fmla="*/ 2147483647 h 404"/>
                <a:gd name="T16" fmla="*/ 2147483647 w 352"/>
                <a:gd name="T17" fmla="*/ 2147483647 h 404"/>
                <a:gd name="T18" fmla="*/ 2147483647 w 352"/>
                <a:gd name="T19" fmla="*/ 2147483647 h 404"/>
                <a:gd name="T20" fmla="*/ 2147483647 w 352"/>
                <a:gd name="T21" fmla="*/ 2147483647 h 404"/>
                <a:gd name="T22" fmla="*/ 0 w 352"/>
                <a:gd name="T23" fmla="*/ 2147483647 h 404"/>
                <a:gd name="T24" fmla="*/ 2147483647 w 352"/>
                <a:gd name="T25" fmla="*/ 2147483647 h 404"/>
                <a:gd name="T26" fmla="*/ 2147483647 w 352"/>
                <a:gd name="T27" fmla="*/ 2147483647 h 4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2"/>
                <a:gd name="T43" fmla="*/ 0 h 404"/>
                <a:gd name="T44" fmla="*/ 352 w 352"/>
                <a:gd name="T45" fmla="*/ 404 h 4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2" h="404">
                  <a:moveTo>
                    <a:pt x="14" y="120"/>
                  </a:moveTo>
                  <a:cubicBezTo>
                    <a:pt x="71" y="116"/>
                    <a:pt x="104" y="104"/>
                    <a:pt x="146" y="59"/>
                  </a:cubicBezTo>
                  <a:cubicBezTo>
                    <a:pt x="230" y="64"/>
                    <a:pt x="280" y="54"/>
                    <a:pt x="352" y="0"/>
                  </a:cubicBezTo>
                  <a:cubicBezTo>
                    <a:pt x="350" y="25"/>
                    <a:pt x="298" y="71"/>
                    <a:pt x="276" y="78"/>
                  </a:cubicBezTo>
                  <a:cubicBezTo>
                    <a:pt x="290" y="86"/>
                    <a:pt x="304" y="95"/>
                    <a:pt x="318" y="89"/>
                  </a:cubicBezTo>
                  <a:cubicBezTo>
                    <a:pt x="299" y="127"/>
                    <a:pt x="287" y="165"/>
                    <a:pt x="284" y="259"/>
                  </a:cubicBezTo>
                  <a:cubicBezTo>
                    <a:pt x="268" y="233"/>
                    <a:pt x="263" y="191"/>
                    <a:pt x="270" y="135"/>
                  </a:cubicBezTo>
                  <a:cubicBezTo>
                    <a:pt x="240" y="146"/>
                    <a:pt x="241" y="248"/>
                    <a:pt x="241" y="248"/>
                  </a:cubicBezTo>
                  <a:cubicBezTo>
                    <a:pt x="231" y="216"/>
                    <a:pt x="229" y="225"/>
                    <a:pt x="234" y="163"/>
                  </a:cubicBezTo>
                  <a:cubicBezTo>
                    <a:pt x="194" y="208"/>
                    <a:pt x="178" y="276"/>
                    <a:pt x="173" y="404"/>
                  </a:cubicBezTo>
                  <a:cubicBezTo>
                    <a:pt x="126" y="339"/>
                    <a:pt x="156" y="208"/>
                    <a:pt x="167" y="163"/>
                  </a:cubicBezTo>
                  <a:cubicBezTo>
                    <a:pt x="144" y="189"/>
                    <a:pt x="46" y="242"/>
                    <a:pt x="0" y="194"/>
                  </a:cubicBezTo>
                  <a:cubicBezTo>
                    <a:pt x="39" y="191"/>
                    <a:pt x="96" y="165"/>
                    <a:pt x="123" y="120"/>
                  </a:cubicBezTo>
                  <a:cubicBezTo>
                    <a:pt x="72" y="131"/>
                    <a:pt x="37" y="139"/>
                    <a:pt x="14" y="120"/>
                  </a:cubicBezTo>
                  <a:close/>
                </a:path>
              </a:pathLst>
            </a:custGeom>
            <a:grpFill/>
            <a:ln w="3175">
              <a:noFill/>
              <a:round/>
              <a:headEnd/>
              <a:tailEnd/>
            </a:ln>
          </p:spPr>
          <p:txBody>
            <a:bodyPr/>
            <a:lstStyle/>
            <a:p>
              <a:endParaRPr lang="nl-BE" sz="1200" dirty="0">
                <a:solidFill>
                  <a:srgbClr val="1F497D"/>
                </a:solidFill>
              </a:endParaRPr>
            </a:p>
          </p:txBody>
        </p:sp>
        <p:sp>
          <p:nvSpPr>
            <p:cNvPr id="336" name="Freeform 41">
              <a:extLst>
                <a:ext uri="{FF2B5EF4-FFF2-40B4-BE49-F238E27FC236}">
                  <a16:creationId xmlns:a16="http://schemas.microsoft.com/office/drawing/2014/main" id="{357BC396-C978-4441-A705-C4A4B9FB09EC}"/>
                </a:ext>
              </a:extLst>
            </p:cNvPr>
            <p:cNvSpPr>
              <a:spLocks/>
            </p:cNvSpPr>
            <p:nvPr/>
          </p:nvSpPr>
          <p:spPr bwMode="auto">
            <a:xfrm>
              <a:off x="2094983" y="-1604960"/>
              <a:ext cx="99726" cy="120551"/>
            </a:xfrm>
            <a:custGeom>
              <a:avLst/>
              <a:gdLst>
                <a:gd name="T0" fmla="*/ 0 w 144"/>
                <a:gd name="T1" fmla="*/ 2147483647 h 174"/>
                <a:gd name="T2" fmla="*/ 2147483647 w 144"/>
                <a:gd name="T3" fmla="*/ 2147483647 h 174"/>
                <a:gd name="T4" fmla="*/ 2147483647 w 144"/>
                <a:gd name="T5" fmla="*/ 2147483647 h 174"/>
                <a:gd name="T6" fmla="*/ 2147483647 w 144"/>
                <a:gd name="T7" fmla="*/ 2147483647 h 174"/>
                <a:gd name="T8" fmla="*/ 2147483647 w 144"/>
                <a:gd name="T9" fmla="*/ 2147483647 h 174"/>
                <a:gd name="T10" fmla="*/ 0 w 144"/>
                <a:gd name="T11" fmla="*/ 2147483647 h 174"/>
                <a:gd name="T12" fmla="*/ 0 60000 65536"/>
                <a:gd name="T13" fmla="*/ 0 60000 65536"/>
                <a:gd name="T14" fmla="*/ 0 60000 65536"/>
                <a:gd name="T15" fmla="*/ 0 60000 65536"/>
                <a:gd name="T16" fmla="*/ 0 60000 65536"/>
                <a:gd name="T17" fmla="*/ 0 60000 65536"/>
                <a:gd name="T18" fmla="*/ 0 w 144"/>
                <a:gd name="T19" fmla="*/ 0 h 174"/>
                <a:gd name="T20" fmla="*/ 144 w 144"/>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144" h="174">
                  <a:moveTo>
                    <a:pt x="0" y="24"/>
                  </a:moveTo>
                  <a:cubicBezTo>
                    <a:pt x="20" y="145"/>
                    <a:pt x="73" y="162"/>
                    <a:pt x="144" y="174"/>
                  </a:cubicBezTo>
                  <a:cubicBezTo>
                    <a:pt x="73" y="131"/>
                    <a:pt x="40" y="77"/>
                    <a:pt x="25" y="40"/>
                  </a:cubicBezTo>
                  <a:cubicBezTo>
                    <a:pt x="45" y="45"/>
                    <a:pt x="50" y="34"/>
                    <a:pt x="73" y="29"/>
                  </a:cubicBezTo>
                  <a:cubicBezTo>
                    <a:pt x="74" y="16"/>
                    <a:pt x="70" y="2"/>
                    <a:pt x="57" y="1"/>
                  </a:cubicBezTo>
                  <a:cubicBezTo>
                    <a:pt x="27" y="0"/>
                    <a:pt x="17" y="10"/>
                    <a:pt x="0" y="24"/>
                  </a:cubicBezTo>
                  <a:close/>
                </a:path>
              </a:pathLst>
            </a:custGeom>
            <a:grpFill/>
            <a:ln w="3175">
              <a:noFill/>
              <a:round/>
              <a:headEnd/>
              <a:tailEnd/>
            </a:ln>
          </p:spPr>
          <p:txBody>
            <a:bodyPr/>
            <a:lstStyle/>
            <a:p>
              <a:endParaRPr lang="nl-BE" sz="1200" dirty="0">
                <a:solidFill>
                  <a:srgbClr val="1F497D"/>
                </a:solidFill>
              </a:endParaRPr>
            </a:p>
          </p:txBody>
        </p:sp>
      </p:grpSp>
      <p:sp>
        <p:nvSpPr>
          <p:cNvPr id="342" name="Rectangle 341">
            <a:extLst>
              <a:ext uri="{FF2B5EF4-FFF2-40B4-BE49-F238E27FC236}">
                <a16:creationId xmlns:a16="http://schemas.microsoft.com/office/drawing/2014/main" id="{4D78C275-5FE9-4CC4-AD0D-8D2A964141FB}"/>
              </a:ext>
            </a:extLst>
          </p:cNvPr>
          <p:cNvSpPr/>
          <p:nvPr/>
        </p:nvSpPr>
        <p:spPr>
          <a:xfrm>
            <a:off x="8524428" y="5310783"/>
            <a:ext cx="1784642" cy="446276"/>
          </a:xfrm>
          <a:prstGeom prst="rect">
            <a:avLst/>
          </a:prstGeom>
        </p:spPr>
        <p:txBody>
          <a:bodyPr wrap="square">
            <a:spAutoFit/>
          </a:bodyPr>
          <a:lstStyle/>
          <a:p>
            <a:r>
              <a:rPr lang="nl-BE" sz="1400" dirty="0">
                <a:solidFill>
                  <a:schemeClr val="tx2"/>
                </a:solidFill>
                <a:latin typeface="+mj-lt"/>
              </a:rPr>
              <a:t>WALLONIË</a:t>
            </a:r>
            <a:endParaRPr lang="nl-BE" sz="900" dirty="0">
              <a:solidFill>
                <a:schemeClr val="tx2"/>
              </a:solidFill>
              <a:latin typeface="+mj-lt"/>
            </a:endParaRPr>
          </a:p>
          <a:p>
            <a:r>
              <a:rPr lang="nl-BE" sz="900" dirty="0"/>
              <a:t>(n=319) (N)</a:t>
            </a:r>
          </a:p>
        </p:txBody>
      </p:sp>
      <p:sp>
        <p:nvSpPr>
          <p:cNvPr id="345" name="Rectangle 344">
            <a:extLst>
              <a:ext uri="{FF2B5EF4-FFF2-40B4-BE49-F238E27FC236}">
                <a16:creationId xmlns:a16="http://schemas.microsoft.com/office/drawing/2014/main" id="{8E57486A-0C8D-4C94-835A-ADD82FCECBF4}"/>
              </a:ext>
            </a:extLst>
          </p:cNvPr>
          <p:cNvSpPr/>
          <p:nvPr/>
        </p:nvSpPr>
        <p:spPr>
          <a:xfrm>
            <a:off x="8524428" y="4862423"/>
            <a:ext cx="1784642" cy="446276"/>
          </a:xfrm>
          <a:prstGeom prst="rect">
            <a:avLst/>
          </a:prstGeom>
        </p:spPr>
        <p:txBody>
          <a:bodyPr wrap="square">
            <a:spAutoFit/>
          </a:bodyPr>
          <a:lstStyle/>
          <a:p>
            <a:r>
              <a:rPr lang="nl-BE" sz="1400" dirty="0">
                <a:solidFill>
                  <a:srgbClr val="96CAC5"/>
                </a:solidFill>
                <a:latin typeface="+mj-lt"/>
              </a:rPr>
              <a:t>BRUSSEL</a:t>
            </a:r>
            <a:endParaRPr lang="nl-BE" sz="900" dirty="0">
              <a:solidFill>
                <a:srgbClr val="96CAC5"/>
              </a:solidFill>
              <a:latin typeface="+mj-lt"/>
            </a:endParaRPr>
          </a:p>
          <a:p>
            <a:r>
              <a:rPr lang="nl-BE" sz="900" dirty="0"/>
              <a:t>(n=105) (M)</a:t>
            </a:r>
          </a:p>
        </p:txBody>
      </p:sp>
      <p:sp>
        <p:nvSpPr>
          <p:cNvPr id="102" name="Rectangle 101">
            <a:extLst>
              <a:ext uri="{FF2B5EF4-FFF2-40B4-BE49-F238E27FC236}">
                <a16:creationId xmlns:a16="http://schemas.microsoft.com/office/drawing/2014/main" id="{3AC7EBC0-9164-4AD5-843C-23B7C9C834F6}"/>
              </a:ext>
            </a:extLst>
          </p:cNvPr>
          <p:cNvSpPr/>
          <p:nvPr/>
        </p:nvSpPr>
        <p:spPr>
          <a:xfrm>
            <a:off x="8226390" y="3458444"/>
            <a:ext cx="930455" cy="400110"/>
          </a:xfrm>
          <a:prstGeom prst="rect">
            <a:avLst/>
          </a:prstGeom>
        </p:spPr>
        <p:txBody>
          <a:bodyPr wrap="square">
            <a:spAutoFit/>
          </a:bodyPr>
          <a:lstStyle/>
          <a:p>
            <a:pPr algn="ctr"/>
            <a:r>
              <a:rPr lang="nl-BE" sz="2000" dirty="0">
                <a:solidFill>
                  <a:srgbClr val="96CAC5"/>
                </a:solidFill>
                <a:latin typeface="+mj-lt"/>
              </a:rPr>
              <a:t>48%</a:t>
            </a:r>
            <a:endParaRPr lang="nl-BE" sz="1100" dirty="0">
              <a:solidFill>
                <a:srgbClr val="96CAC5"/>
              </a:solidFill>
            </a:endParaRPr>
          </a:p>
        </p:txBody>
      </p:sp>
      <p:cxnSp>
        <p:nvCxnSpPr>
          <p:cNvPr id="8" name="Straight Connector 7">
            <a:extLst>
              <a:ext uri="{FF2B5EF4-FFF2-40B4-BE49-F238E27FC236}">
                <a16:creationId xmlns:a16="http://schemas.microsoft.com/office/drawing/2014/main" id="{9FD3D439-E3F9-4910-9F0C-4227676DAC6D}"/>
              </a:ext>
            </a:extLst>
          </p:cNvPr>
          <p:cNvCxnSpPr>
            <a:cxnSpLocks/>
            <a:stCxn id="102" idx="0"/>
          </p:cNvCxnSpPr>
          <p:nvPr/>
        </p:nvCxnSpPr>
        <p:spPr>
          <a:xfrm flipV="1">
            <a:off x="8691618" y="2764054"/>
            <a:ext cx="1174809" cy="694390"/>
          </a:xfrm>
          <a:prstGeom prst="line">
            <a:avLst/>
          </a:prstGeom>
          <a:ln w="38100" cap="rnd">
            <a:solidFill>
              <a:srgbClr val="96CAC5"/>
            </a:solidFill>
            <a:round/>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BECDFB6B-8855-4CA6-AB31-6340BED0A64E}"/>
              </a:ext>
            </a:extLst>
          </p:cNvPr>
          <p:cNvSpPr/>
          <p:nvPr/>
        </p:nvSpPr>
        <p:spPr>
          <a:xfrm>
            <a:off x="9632346" y="3144200"/>
            <a:ext cx="1784642" cy="400110"/>
          </a:xfrm>
          <a:prstGeom prst="rect">
            <a:avLst/>
          </a:prstGeom>
        </p:spPr>
        <p:txBody>
          <a:bodyPr wrap="square">
            <a:spAutoFit/>
          </a:bodyPr>
          <a:lstStyle/>
          <a:p>
            <a:pPr algn="ctr"/>
            <a:r>
              <a:rPr lang="nl-BE" sz="2000" dirty="0">
                <a:solidFill>
                  <a:schemeClr val="bg1"/>
                </a:solidFill>
                <a:latin typeface="+mj-lt"/>
              </a:rPr>
              <a:t>42%</a:t>
            </a:r>
            <a:endParaRPr lang="nl-BE" sz="1100" dirty="0">
              <a:solidFill>
                <a:schemeClr val="bg1"/>
              </a:solidFill>
            </a:endParaRPr>
          </a:p>
        </p:txBody>
      </p:sp>
    </p:spTree>
    <p:extLst>
      <p:ext uri="{BB962C8B-B14F-4D97-AF65-F5344CB8AC3E}">
        <p14:creationId xmlns:p14="http://schemas.microsoft.com/office/powerpoint/2010/main" val="1091453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992597DD-1D41-45F2-8D93-431D0646720E}"/>
              </a:ext>
            </a:extLst>
          </p:cNvPr>
          <p:cNvSpPr>
            <a:spLocks noGrp="1"/>
          </p:cNvSpPr>
          <p:nvPr>
            <p:ph type="body" sz="quarter" idx="15"/>
          </p:nvPr>
        </p:nvSpPr>
        <p:spPr/>
        <p:txBody>
          <a:bodyPr/>
          <a:lstStyle/>
          <a:p>
            <a:r>
              <a:rPr lang="nl-BE" dirty="0"/>
              <a:t>4 op 10 Belgen zou kweekvlees kopen als het beschikbaar was aan dezelfde prijs als vlees van geslachte dieren, 28% zal kweekvlees waarschijnlijk/zeker niet kopen aan dezelfde prijs als vlees van geslachte dieren. Naarmate de prijs hoger wordt, wordt de aankoopintentie gradueel lager.</a:t>
            </a:r>
          </a:p>
        </p:txBody>
      </p:sp>
      <p:sp>
        <p:nvSpPr>
          <p:cNvPr id="3" name="strFooter">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5"/>
            <a:ext cx="10080000" cy="369332"/>
          </a:xfrm>
        </p:spPr>
        <p:txBody>
          <a:bodyPr/>
          <a:lstStyle/>
          <a:p>
            <a:r>
              <a:rPr lang="nl-BE" dirty="0"/>
              <a:t>Basis:	Totale steekproef (n=1000) </a:t>
            </a:r>
          </a:p>
          <a:p>
            <a:r>
              <a:rPr lang="nl-BE" dirty="0"/>
              <a:t>Vraag:	P5. Hoe waarschijnlijk is het dat u dit soort vlees zou kopen als deze wordt aangeboden tegen dezelfde prijs als vlees vandaag? </a:t>
            </a:r>
          </a:p>
          <a:p>
            <a:r>
              <a:rPr lang="nl-BE" dirty="0"/>
              <a:t>	P10. Hoe waarschijnlijk is het dat u dit soort vlees zou kopen als deze wordt aangeboden tegen een prijs die … is?</a:t>
            </a:r>
          </a:p>
        </p:txBody>
      </p:sp>
      <p:sp>
        <p:nvSpPr>
          <p:cNvPr id="10" name="Slide Number Placeholder 9">
            <a:extLst>
              <a:ext uri="{FF2B5EF4-FFF2-40B4-BE49-F238E27FC236}">
                <a16:creationId xmlns:a16="http://schemas.microsoft.com/office/drawing/2014/main" id="{87487FF4-89F2-4761-8D1D-E1FF292CF931}"/>
              </a:ext>
            </a:extLst>
          </p:cNvPr>
          <p:cNvSpPr>
            <a:spLocks noGrp="1"/>
          </p:cNvSpPr>
          <p:nvPr>
            <p:ph type="sldNum" sz="quarter" idx="18"/>
          </p:nvPr>
        </p:nvSpPr>
        <p:spPr/>
        <p:txBody>
          <a:bodyPr/>
          <a:lstStyle/>
          <a:p>
            <a:fld id="{D61AABEC-672F-4B68-B914-690DA978312C}" type="slidenum">
              <a:rPr lang="nl-BE" smtClean="0"/>
              <a:pPr/>
              <a:t>23</a:t>
            </a:fld>
            <a:r>
              <a:rPr lang="nl-BE"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p:txBody>
          <a:bodyPr/>
          <a:lstStyle/>
          <a:p>
            <a:r>
              <a:rPr lang="nl-BE" dirty="0"/>
              <a:t>Aankoopintentie: prijsgevoeligheid</a:t>
            </a:r>
          </a:p>
        </p:txBody>
      </p:sp>
      <p:graphicFrame>
        <p:nvGraphicFramePr>
          <p:cNvPr id="7" name="Chart 6">
            <a:extLst>
              <a:ext uri="{FF2B5EF4-FFF2-40B4-BE49-F238E27FC236}">
                <a16:creationId xmlns:a16="http://schemas.microsoft.com/office/drawing/2014/main" id="{4DFC13A9-A1DE-434D-975E-15A5237F92E2}"/>
              </a:ext>
            </a:extLst>
          </p:cNvPr>
          <p:cNvGraphicFramePr/>
          <p:nvPr>
            <p:extLst>
              <p:ext uri="{D42A27DB-BD31-4B8C-83A1-F6EECF244321}">
                <p14:modId xmlns:p14="http://schemas.microsoft.com/office/powerpoint/2010/main" val="4071601573"/>
              </p:ext>
            </p:extLst>
          </p:nvPr>
        </p:nvGraphicFramePr>
        <p:xfrm>
          <a:off x="407988" y="2133599"/>
          <a:ext cx="9288462" cy="39957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Table 19">
            <a:extLst>
              <a:ext uri="{FF2B5EF4-FFF2-40B4-BE49-F238E27FC236}">
                <a16:creationId xmlns:a16="http://schemas.microsoft.com/office/drawing/2014/main" id="{80AFE0BE-ABE5-4546-AC0A-0DDB37899B56}"/>
              </a:ext>
            </a:extLst>
          </p:cNvPr>
          <p:cNvGraphicFramePr>
            <a:graphicFrameLocks noGrp="1"/>
          </p:cNvGraphicFramePr>
          <p:nvPr>
            <p:extLst>
              <p:ext uri="{D42A27DB-BD31-4B8C-83A1-F6EECF244321}">
                <p14:modId xmlns:p14="http://schemas.microsoft.com/office/powerpoint/2010/main" val="787351366"/>
              </p:ext>
            </p:extLst>
          </p:nvPr>
        </p:nvGraphicFramePr>
        <p:xfrm>
          <a:off x="9696449" y="2524119"/>
          <a:ext cx="2088000" cy="2866395"/>
        </p:xfrm>
        <a:graphic>
          <a:graphicData uri="http://schemas.openxmlformats.org/drawingml/2006/table">
            <a:tbl>
              <a:tblPr>
                <a:tableStyleId>{2D5ABB26-0587-4C30-8999-92F81FD0307C}</a:tableStyleId>
              </a:tblPr>
              <a:tblGrid>
                <a:gridCol w="288000">
                  <a:extLst>
                    <a:ext uri="{9D8B030D-6E8A-4147-A177-3AD203B41FA5}">
                      <a16:colId xmlns:a16="http://schemas.microsoft.com/office/drawing/2014/main" val="2354454430"/>
                    </a:ext>
                  </a:extLst>
                </a:gridCol>
                <a:gridCol w="1800000">
                  <a:extLst>
                    <a:ext uri="{9D8B030D-6E8A-4147-A177-3AD203B41FA5}">
                      <a16:colId xmlns:a16="http://schemas.microsoft.com/office/drawing/2014/main" val="2015932734"/>
                    </a:ext>
                  </a:extLst>
                </a:gridCol>
              </a:tblGrid>
              <a:tr h="573279">
                <a:tc>
                  <a:txBody>
                    <a:bodyPr/>
                    <a:lstStyle/>
                    <a:p>
                      <a:pPr algn="r"/>
                      <a:r>
                        <a:rPr lang="nl-BE" sz="1200" dirty="0">
                          <a:solidFill>
                            <a:schemeClr val="tx2">
                              <a:lumMod val="75000"/>
                            </a:schemeClr>
                          </a:solidFill>
                          <a:latin typeface="+mn-lt"/>
                          <a:sym typeface="Wingdings 2" panose="05020102010507070707" pitchFamily="18" charset="2"/>
                        </a:rPr>
                        <a:t></a:t>
                      </a:r>
                      <a:endParaRPr lang="nl-BE" sz="1200" dirty="0">
                        <a:solidFill>
                          <a:schemeClr val="tx2">
                            <a:lumMod val="75000"/>
                          </a:schemeClr>
                        </a:solidFill>
                        <a:latin typeface="+mn-lt"/>
                      </a:endParaRPr>
                    </a:p>
                  </a:txBody>
                  <a:tcPr marL="36000" marR="36000" marT="0" marB="0" anchor="ctr">
                    <a:noFill/>
                  </a:tcPr>
                </a:tc>
                <a:tc>
                  <a:txBody>
                    <a:bodyPr/>
                    <a:lstStyle/>
                    <a:p>
                      <a:r>
                        <a:rPr lang="nl-BE" sz="1200" dirty="0">
                          <a:latin typeface="+mn-lt"/>
                        </a:rPr>
                        <a:t>Zeker wel</a:t>
                      </a:r>
                    </a:p>
                  </a:txBody>
                  <a:tcPr marL="36000" marR="36000" marT="0" marB="0" anchor="ctr">
                    <a:noFill/>
                  </a:tcPr>
                </a:tc>
                <a:extLst>
                  <a:ext uri="{0D108BD9-81ED-4DB2-BD59-A6C34878D82A}">
                    <a16:rowId xmlns:a16="http://schemas.microsoft.com/office/drawing/2014/main" val="2049083711"/>
                  </a:ext>
                </a:extLst>
              </a:tr>
              <a:tr h="573279">
                <a:tc>
                  <a:txBody>
                    <a:bodyPr/>
                    <a:lstStyle/>
                    <a:p>
                      <a:pPr algn="r"/>
                      <a:r>
                        <a:rPr lang="nl-BE" sz="1200" dirty="0">
                          <a:solidFill>
                            <a:schemeClr val="tx2"/>
                          </a:solidFill>
                          <a:latin typeface="+mn-lt"/>
                          <a:sym typeface="Wingdings 2" panose="05020102010507070707" pitchFamily="18" charset="2"/>
                        </a:rPr>
                        <a:t></a:t>
                      </a:r>
                      <a:endParaRPr lang="nl-BE" sz="1200" dirty="0">
                        <a:solidFill>
                          <a:schemeClr val="tx2"/>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38373A"/>
                          </a:solidFill>
                          <a:effectLst/>
                          <a:uLnTx/>
                          <a:uFillTx/>
                          <a:latin typeface="+mn-lt"/>
                          <a:ea typeface="+mn-ea"/>
                          <a:cs typeface="+mn-cs"/>
                        </a:rPr>
                        <a:t>Waarschijnlijk wel</a:t>
                      </a:r>
                    </a:p>
                  </a:txBody>
                  <a:tcPr marL="36000" marR="36000" marT="0" marB="0" anchor="ctr">
                    <a:noFill/>
                  </a:tcPr>
                </a:tc>
                <a:extLst>
                  <a:ext uri="{0D108BD9-81ED-4DB2-BD59-A6C34878D82A}">
                    <a16:rowId xmlns:a16="http://schemas.microsoft.com/office/drawing/2014/main" val="2428566398"/>
                  </a:ext>
                </a:extLst>
              </a:tr>
              <a:tr h="573279">
                <a:tc>
                  <a:txBody>
                    <a:bodyPr/>
                    <a:lstStyle/>
                    <a:p>
                      <a:pPr algn="r"/>
                      <a:r>
                        <a:rPr lang="nl-BE" sz="1200" dirty="0">
                          <a:solidFill>
                            <a:srgbClr val="BFBFBF"/>
                          </a:solidFill>
                          <a:latin typeface="+mn-lt"/>
                          <a:sym typeface="Wingdings 2" panose="05020102010507070707" pitchFamily="18" charset="2"/>
                        </a:rPr>
                        <a:t></a:t>
                      </a:r>
                      <a:endParaRPr lang="nl-BE" sz="1200" dirty="0">
                        <a:solidFill>
                          <a:srgbClr val="BFBFBF"/>
                        </a:solidFill>
                        <a:latin typeface="+mn-lt"/>
                      </a:endParaRPr>
                    </a:p>
                  </a:txBody>
                  <a:tcPr marL="36000" marR="36000" marT="0" marB="0" anchor="ctr">
                    <a:noFill/>
                  </a:tcPr>
                </a:tc>
                <a:tc>
                  <a:txBody>
                    <a:bodyPr/>
                    <a:lstStyle/>
                    <a:p>
                      <a:r>
                        <a:rPr lang="nl-BE" sz="1200" dirty="0">
                          <a:latin typeface="+mn-lt"/>
                        </a:rPr>
                        <a:t>Misschien</a:t>
                      </a:r>
                    </a:p>
                  </a:txBody>
                  <a:tcPr marL="36000" marR="36000" marT="0" marB="0" anchor="ctr">
                    <a:noFill/>
                  </a:tcPr>
                </a:tc>
                <a:extLst>
                  <a:ext uri="{0D108BD9-81ED-4DB2-BD59-A6C34878D82A}">
                    <a16:rowId xmlns:a16="http://schemas.microsoft.com/office/drawing/2014/main" val="2426978870"/>
                  </a:ext>
                </a:extLst>
              </a:tr>
              <a:tr h="573279">
                <a:tc>
                  <a:txBody>
                    <a:bodyPr/>
                    <a:lstStyle/>
                    <a:p>
                      <a:pPr algn="r"/>
                      <a:r>
                        <a:rPr lang="nl-BE" sz="1200" dirty="0">
                          <a:solidFill>
                            <a:schemeClr val="accent3"/>
                          </a:solidFill>
                          <a:latin typeface="+mn-lt"/>
                          <a:sym typeface="Wingdings 2" panose="05020102010507070707" pitchFamily="18" charset="2"/>
                        </a:rPr>
                        <a:t></a:t>
                      </a:r>
                      <a:endParaRPr lang="nl-BE" sz="1200" dirty="0">
                        <a:solidFill>
                          <a:schemeClr val="accent3"/>
                        </a:solidFill>
                        <a:latin typeface="+mn-lt"/>
                      </a:endParaRPr>
                    </a:p>
                  </a:txBody>
                  <a:tcPr marL="36000" marR="36000" marT="0" marB="0" anchor="ctr">
                    <a:noFill/>
                  </a:tcPr>
                </a:tc>
                <a:tc>
                  <a:txBody>
                    <a:bodyPr/>
                    <a:lstStyle/>
                    <a:p>
                      <a:r>
                        <a:rPr lang="nl-BE" sz="1200" dirty="0">
                          <a:latin typeface="+mn-lt"/>
                        </a:rPr>
                        <a:t>Waarschijnlijk niet</a:t>
                      </a:r>
                    </a:p>
                  </a:txBody>
                  <a:tcPr marL="36000" marR="36000" marT="0" marB="0" anchor="ctr">
                    <a:noFill/>
                  </a:tcPr>
                </a:tc>
                <a:extLst>
                  <a:ext uri="{0D108BD9-81ED-4DB2-BD59-A6C34878D82A}">
                    <a16:rowId xmlns:a16="http://schemas.microsoft.com/office/drawing/2014/main" val="15591479"/>
                  </a:ext>
                </a:extLst>
              </a:tr>
              <a:tr h="573279">
                <a:tc>
                  <a:txBody>
                    <a:bodyPr/>
                    <a:lstStyle/>
                    <a:p>
                      <a:pPr algn="r"/>
                      <a:r>
                        <a:rPr lang="nl-BE" sz="1200" dirty="0">
                          <a:solidFill>
                            <a:schemeClr val="accent5"/>
                          </a:solidFill>
                          <a:latin typeface="+mn-lt"/>
                          <a:sym typeface="Wingdings 2" panose="05020102010507070707" pitchFamily="18" charset="2"/>
                        </a:rPr>
                        <a:t></a:t>
                      </a:r>
                      <a:endParaRPr lang="nl-BE" sz="1200" dirty="0">
                        <a:solidFill>
                          <a:schemeClr val="accent5"/>
                        </a:solidFill>
                        <a:latin typeface="+mn-lt"/>
                      </a:endParaRPr>
                    </a:p>
                  </a:txBody>
                  <a:tcPr marL="36000" marR="36000" marT="0" marB="0" anchor="ctr">
                    <a:noFill/>
                  </a:tcPr>
                </a:tc>
                <a:tc>
                  <a:txBody>
                    <a:bodyPr/>
                    <a:lstStyle/>
                    <a:p>
                      <a:r>
                        <a:rPr lang="nl-BE" sz="1200" dirty="0">
                          <a:latin typeface="+mn-lt"/>
                        </a:rPr>
                        <a:t>Zeker niet</a:t>
                      </a:r>
                    </a:p>
                  </a:txBody>
                  <a:tcPr marL="36000" marR="36000" marT="0" marB="0" anchor="ctr">
                    <a:noFill/>
                  </a:tcPr>
                </a:tc>
                <a:extLst>
                  <a:ext uri="{0D108BD9-81ED-4DB2-BD59-A6C34878D82A}">
                    <a16:rowId xmlns:a16="http://schemas.microsoft.com/office/drawing/2014/main" val="2161268009"/>
                  </a:ext>
                </a:extLst>
              </a:tr>
            </a:tbl>
          </a:graphicData>
        </a:graphic>
      </p:graphicFrame>
      <p:sp>
        <p:nvSpPr>
          <p:cNvPr id="21" name="Rectangle 20">
            <a:extLst>
              <a:ext uri="{FF2B5EF4-FFF2-40B4-BE49-F238E27FC236}">
                <a16:creationId xmlns:a16="http://schemas.microsoft.com/office/drawing/2014/main" id="{42141FA2-E415-4822-9F52-451EDBD4B568}"/>
              </a:ext>
            </a:extLst>
          </p:cNvPr>
          <p:cNvSpPr>
            <a:spLocks/>
          </p:cNvSpPr>
          <p:nvPr/>
        </p:nvSpPr>
        <p:spPr>
          <a:xfrm>
            <a:off x="9153874" y="2291117"/>
            <a:ext cx="342000" cy="234000"/>
          </a:xfrm>
          <a:prstGeom prst="rect">
            <a:avLst/>
          </a:prstGeom>
          <a:gradFill>
            <a:gsLst>
              <a:gs pos="50000">
                <a:schemeClr val="tx2">
                  <a:lumMod val="75000"/>
                </a:schemeClr>
              </a:gs>
              <a:gs pos="5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22" name="Rectangle 21">
            <a:extLst>
              <a:ext uri="{FF2B5EF4-FFF2-40B4-BE49-F238E27FC236}">
                <a16:creationId xmlns:a16="http://schemas.microsoft.com/office/drawing/2014/main" id="{CA1F0B8D-AAB5-4575-BE6F-8FB8D9E7FFB2}"/>
              </a:ext>
            </a:extLst>
          </p:cNvPr>
          <p:cNvSpPr>
            <a:spLocks/>
          </p:cNvSpPr>
          <p:nvPr/>
        </p:nvSpPr>
        <p:spPr>
          <a:xfrm>
            <a:off x="9153874" y="5390513"/>
            <a:ext cx="342000" cy="234000"/>
          </a:xfrm>
          <a:prstGeom prst="rect">
            <a:avLst/>
          </a:prstGeom>
          <a:gradFill>
            <a:gsLst>
              <a:gs pos="50000">
                <a:schemeClr val="accent5"/>
              </a:gs>
              <a:gs pos="5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23" name="Rectangle 22">
            <a:extLst>
              <a:ext uri="{FF2B5EF4-FFF2-40B4-BE49-F238E27FC236}">
                <a16:creationId xmlns:a16="http://schemas.microsoft.com/office/drawing/2014/main" id="{1B510457-3025-402B-8286-2D487C4E67DD}"/>
              </a:ext>
            </a:extLst>
          </p:cNvPr>
          <p:cNvSpPr>
            <a:spLocks/>
          </p:cNvSpPr>
          <p:nvPr/>
        </p:nvSpPr>
        <p:spPr>
          <a:xfrm>
            <a:off x="9792545" y="2281881"/>
            <a:ext cx="1135181" cy="234000"/>
          </a:xfrm>
          <a:prstGeom prst="rect">
            <a:avLst/>
          </a:prstGeom>
          <a:gradFill>
            <a:gsLst>
              <a:gs pos="50000">
                <a:schemeClr val="tx2">
                  <a:lumMod val="75000"/>
                </a:schemeClr>
              </a:gs>
              <a:gs pos="5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lang="nl-BE" sz="1200" b="1" i="0" u="none" strike="noStrike" kern="1200" baseline="0">
                <a:solidFill>
                  <a:schemeClr val="bg1"/>
                </a:solidFill>
                <a:latin typeface="+mn-lt"/>
                <a:ea typeface="+mn-ea"/>
                <a:cs typeface="+mn-cs"/>
              </a:defRPr>
            </a:pPr>
            <a:r>
              <a:rPr lang="nl-BE" sz="1200" b="1" dirty="0">
                <a:solidFill>
                  <a:schemeClr val="bg1"/>
                </a:solidFill>
              </a:rPr>
              <a:t>TOP 2</a:t>
            </a:r>
          </a:p>
        </p:txBody>
      </p:sp>
      <p:sp>
        <p:nvSpPr>
          <p:cNvPr id="24" name="Rectangle 23">
            <a:extLst>
              <a:ext uri="{FF2B5EF4-FFF2-40B4-BE49-F238E27FC236}">
                <a16:creationId xmlns:a16="http://schemas.microsoft.com/office/drawing/2014/main" id="{884626BB-48F3-467C-AD5B-1F603C0C6CBE}"/>
              </a:ext>
            </a:extLst>
          </p:cNvPr>
          <p:cNvSpPr>
            <a:spLocks/>
          </p:cNvSpPr>
          <p:nvPr/>
        </p:nvSpPr>
        <p:spPr>
          <a:xfrm>
            <a:off x="9792545" y="5390513"/>
            <a:ext cx="1135181" cy="234000"/>
          </a:xfrm>
          <a:prstGeom prst="rect">
            <a:avLst/>
          </a:prstGeom>
          <a:gradFill>
            <a:gsLst>
              <a:gs pos="50000">
                <a:schemeClr val="accent5"/>
              </a:gs>
              <a:gs pos="5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lang="nl-BE" sz="1200" b="1" i="0" u="none" strike="noStrike" kern="1200" baseline="0">
                <a:solidFill>
                  <a:schemeClr val="bg1"/>
                </a:solidFill>
                <a:latin typeface="+mn-lt"/>
                <a:ea typeface="+mn-ea"/>
                <a:cs typeface="+mn-cs"/>
              </a:defRPr>
            </a:pPr>
            <a:r>
              <a:rPr lang="nl-BE" sz="1200" b="1" dirty="0">
                <a:solidFill>
                  <a:schemeClr val="bg1"/>
                </a:solidFill>
              </a:rPr>
              <a:t>BOTTOM 2</a:t>
            </a:r>
          </a:p>
        </p:txBody>
      </p:sp>
      <p:sp>
        <p:nvSpPr>
          <p:cNvPr id="25" name="Rectangle 24">
            <a:extLst>
              <a:ext uri="{FF2B5EF4-FFF2-40B4-BE49-F238E27FC236}">
                <a16:creationId xmlns:a16="http://schemas.microsoft.com/office/drawing/2014/main" id="{B2DF6BD4-CB01-40BC-9334-DD9CCC940C78}"/>
              </a:ext>
            </a:extLst>
          </p:cNvPr>
          <p:cNvSpPr>
            <a:spLocks/>
          </p:cNvSpPr>
          <p:nvPr/>
        </p:nvSpPr>
        <p:spPr>
          <a:xfrm>
            <a:off x="1749839" y="2291117"/>
            <a:ext cx="342000" cy="234000"/>
          </a:xfrm>
          <a:prstGeom prst="rect">
            <a:avLst/>
          </a:prstGeom>
          <a:gradFill>
            <a:gsLst>
              <a:gs pos="50000">
                <a:schemeClr val="tx2">
                  <a:lumMod val="75000"/>
                </a:schemeClr>
              </a:gs>
              <a:gs pos="5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26" name="Rectangle 25">
            <a:extLst>
              <a:ext uri="{FF2B5EF4-FFF2-40B4-BE49-F238E27FC236}">
                <a16:creationId xmlns:a16="http://schemas.microsoft.com/office/drawing/2014/main" id="{61040056-1D8D-4407-96FB-D840449A8216}"/>
              </a:ext>
            </a:extLst>
          </p:cNvPr>
          <p:cNvSpPr>
            <a:spLocks/>
          </p:cNvSpPr>
          <p:nvPr/>
        </p:nvSpPr>
        <p:spPr>
          <a:xfrm>
            <a:off x="1749839" y="5390513"/>
            <a:ext cx="342000" cy="234000"/>
          </a:xfrm>
          <a:prstGeom prst="rect">
            <a:avLst/>
          </a:prstGeom>
          <a:gradFill>
            <a:gsLst>
              <a:gs pos="50000">
                <a:schemeClr val="accent5"/>
              </a:gs>
              <a:gs pos="5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27" name="Rectangle 26">
            <a:extLst>
              <a:ext uri="{FF2B5EF4-FFF2-40B4-BE49-F238E27FC236}">
                <a16:creationId xmlns:a16="http://schemas.microsoft.com/office/drawing/2014/main" id="{2BDBE44E-D821-4DFA-A30C-700DCF5D45F0}"/>
              </a:ext>
            </a:extLst>
          </p:cNvPr>
          <p:cNvSpPr>
            <a:spLocks/>
          </p:cNvSpPr>
          <p:nvPr/>
        </p:nvSpPr>
        <p:spPr>
          <a:xfrm>
            <a:off x="5451857" y="2291117"/>
            <a:ext cx="342000" cy="234000"/>
          </a:xfrm>
          <a:prstGeom prst="rect">
            <a:avLst/>
          </a:prstGeom>
          <a:gradFill>
            <a:gsLst>
              <a:gs pos="50000">
                <a:schemeClr val="tx2">
                  <a:lumMod val="75000"/>
                </a:schemeClr>
              </a:gs>
              <a:gs pos="5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28" name="Rectangle 27">
            <a:extLst>
              <a:ext uri="{FF2B5EF4-FFF2-40B4-BE49-F238E27FC236}">
                <a16:creationId xmlns:a16="http://schemas.microsoft.com/office/drawing/2014/main" id="{7CCC13B7-1B2A-470E-A17D-26B780FCAC4A}"/>
              </a:ext>
            </a:extLst>
          </p:cNvPr>
          <p:cNvSpPr>
            <a:spLocks/>
          </p:cNvSpPr>
          <p:nvPr/>
        </p:nvSpPr>
        <p:spPr>
          <a:xfrm>
            <a:off x="5451857" y="5390513"/>
            <a:ext cx="342000" cy="234000"/>
          </a:xfrm>
          <a:prstGeom prst="rect">
            <a:avLst/>
          </a:prstGeom>
          <a:gradFill>
            <a:gsLst>
              <a:gs pos="50000">
                <a:schemeClr val="accent5"/>
              </a:gs>
              <a:gs pos="5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graphicFrame>
        <p:nvGraphicFramePr>
          <p:cNvPr id="38" name="Table 37">
            <a:extLst>
              <a:ext uri="{FF2B5EF4-FFF2-40B4-BE49-F238E27FC236}">
                <a16:creationId xmlns:a16="http://schemas.microsoft.com/office/drawing/2014/main" id="{8F2F10B3-81B1-43A9-8624-D244F0BF1E3D}"/>
              </a:ext>
            </a:extLst>
          </p:cNvPr>
          <p:cNvGraphicFramePr>
            <a:graphicFrameLocks noGrp="1"/>
          </p:cNvGraphicFramePr>
          <p:nvPr>
            <p:extLst>
              <p:ext uri="{D42A27DB-BD31-4B8C-83A1-F6EECF244321}">
                <p14:modId xmlns:p14="http://schemas.microsoft.com/office/powerpoint/2010/main" val="2879243454"/>
              </p:ext>
            </p:extLst>
          </p:nvPr>
        </p:nvGraphicFramePr>
        <p:xfrm>
          <a:off x="371043" y="1521256"/>
          <a:ext cx="9288000" cy="468000"/>
        </p:xfrm>
        <a:graphic>
          <a:graphicData uri="http://schemas.openxmlformats.org/drawingml/2006/table">
            <a:tbl>
              <a:tblPr firstRow="1" bandRow="1">
                <a:tableStyleId>{2D5ABB26-0587-4C30-8999-92F81FD0307C}</a:tableStyleId>
              </a:tblPr>
              <a:tblGrid>
                <a:gridCol w="1857600">
                  <a:extLst>
                    <a:ext uri="{9D8B030D-6E8A-4147-A177-3AD203B41FA5}">
                      <a16:colId xmlns:a16="http://schemas.microsoft.com/office/drawing/2014/main" val="2820400169"/>
                    </a:ext>
                  </a:extLst>
                </a:gridCol>
                <a:gridCol w="1857600">
                  <a:extLst>
                    <a:ext uri="{9D8B030D-6E8A-4147-A177-3AD203B41FA5}">
                      <a16:colId xmlns:a16="http://schemas.microsoft.com/office/drawing/2014/main" val="1049536041"/>
                    </a:ext>
                  </a:extLst>
                </a:gridCol>
                <a:gridCol w="1857600">
                  <a:extLst>
                    <a:ext uri="{9D8B030D-6E8A-4147-A177-3AD203B41FA5}">
                      <a16:colId xmlns:a16="http://schemas.microsoft.com/office/drawing/2014/main" val="3982777495"/>
                    </a:ext>
                  </a:extLst>
                </a:gridCol>
                <a:gridCol w="1857600">
                  <a:extLst>
                    <a:ext uri="{9D8B030D-6E8A-4147-A177-3AD203B41FA5}">
                      <a16:colId xmlns:a16="http://schemas.microsoft.com/office/drawing/2014/main" val="2884445455"/>
                    </a:ext>
                  </a:extLst>
                </a:gridCol>
                <a:gridCol w="1857600">
                  <a:extLst>
                    <a:ext uri="{9D8B030D-6E8A-4147-A177-3AD203B41FA5}">
                      <a16:colId xmlns:a16="http://schemas.microsoft.com/office/drawing/2014/main" val="1652362327"/>
                    </a:ext>
                  </a:extLst>
                </a:gridCol>
              </a:tblGrid>
              <a:tr h="468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nl-BE" sz="1200" b="1" kern="1200" dirty="0">
                          <a:solidFill>
                            <a:schemeClr val="bg1"/>
                          </a:solidFill>
                          <a:latin typeface="+mn-lt"/>
                          <a:ea typeface="+mn-ea"/>
                          <a:cs typeface="+mn-cs"/>
                        </a:rPr>
                        <a:t>AAN PRIJS VAN </a:t>
                      </a:r>
                    </a:p>
                    <a:p>
                      <a:pPr marL="0" marR="0" lvl="0" indent="0" algn="ctr" defTabSz="914400" rtl="0" eaLnBrk="1" fontAlgn="base" latinLnBrk="0" hangingPunct="1">
                        <a:lnSpc>
                          <a:spcPct val="100000"/>
                        </a:lnSpc>
                        <a:spcBef>
                          <a:spcPct val="0"/>
                        </a:spcBef>
                        <a:spcAft>
                          <a:spcPct val="0"/>
                        </a:spcAft>
                        <a:buClrTx/>
                        <a:buSzTx/>
                        <a:buFontTx/>
                        <a:buNone/>
                        <a:tabLst/>
                      </a:pPr>
                      <a:r>
                        <a:rPr lang="nl-BE" sz="1200" b="1" kern="1200" dirty="0">
                          <a:solidFill>
                            <a:schemeClr val="bg1"/>
                          </a:solidFill>
                          <a:latin typeface="+mn-lt"/>
                          <a:ea typeface="+mn-ea"/>
                          <a:cs typeface="+mn-cs"/>
                        </a:rPr>
                        <a:t>VLEES VANDAAG</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nl-BE" sz="1200" b="1" kern="1200" dirty="0">
                          <a:solidFill>
                            <a:schemeClr val="bg1"/>
                          </a:solidFill>
                          <a:latin typeface="+mn-lt"/>
                          <a:ea typeface="+mn-ea"/>
                          <a:cs typeface="+mn-cs"/>
                        </a:rPr>
                        <a:t>10% </a:t>
                      </a:r>
                    </a:p>
                    <a:p>
                      <a:pPr marL="0" marR="0" lvl="0" indent="0" algn="ctr" defTabSz="914400" rtl="0" eaLnBrk="1" fontAlgn="base" latinLnBrk="0" hangingPunct="1">
                        <a:lnSpc>
                          <a:spcPct val="100000"/>
                        </a:lnSpc>
                        <a:spcBef>
                          <a:spcPct val="0"/>
                        </a:spcBef>
                        <a:spcAft>
                          <a:spcPct val="0"/>
                        </a:spcAft>
                        <a:buClrTx/>
                        <a:buSzTx/>
                        <a:buFontTx/>
                        <a:buNone/>
                        <a:tabLst/>
                      </a:pPr>
                      <a:r>
                        <a:rPr lang="nl-BE" sz="1200" b="1" kern="1200" dirty="0">
                          <a:solidFill>
                            <a:schemeClr val="bg1"/>
                          </a:solidFill>
                          <a:latin typeface="+mn-lt"/>
                          <a:ea typeface="+mn-ea"/>
                          <a:cs typeface="+mn-cs"/>
                        </a:rPr>
                        <a:t>HOGERE PRIJS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nl-BE" sz="1200" b="1" kern="1200" dirty="0">
                          <a:solidFill>
                            <a:schemeClr val="bg1"/>
                          </a:solidFill>
                          <a:latin typeface="+mn-lt"/>
                          <a:ea typeface="+mn-ea"/>
                          <a:cs typeface="+mn-cs"/>
                        </a:rPr>
                        <a:t>25% </a:t>
                      </a:r>
                    </a:p>
                    <a:p>
                      <a:pPr marL="0" marR="0" lvl="0" indent="0" algn="ctr" defTabSz="914400" rtl="0" eaLnBrk="1" fontAlgn="base" latinLnBrk="0" hangingPunct="1">
                        <a:lnSpc>
                          <a:spcPct val="100000"/>
                        </a:lnSpc>
                        <a:spcBef>
                          <a:spcPct val="0"/>
                        </a:spcBef>
                        <a:spcAft>
                          <a:spcPct val="0"/>
                        </a:spcAft>
                        <a:buClrTx/>
                        <a:buSzTx/>
                        <a:buFontTx/>
                        <a:buNone/>
                        <a:tabLst/>
                      </a:pPr>
                      <a:r>
                        <a:rPr lang="nl-BE" sz="1200" b="1" kern="1200" dirty="0">
                          <a:solidFill>
                            <a:schemeClr val="bg1"/>
                          </a:solidFill>
                          <a:latin typeface="+mn-lt"/>
                          <a:ea typeface="+mn-ea"/>
                          <a:cs typeface="+mn-cs"/>
                        </a:rPr>
                        <a:t>HOGERE PRIJS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nl-BE" sz="1200" b="1" kern="1200" dirty="0">
                          <a:solidFill>
                            <a:schemeClr val="bg1"/>
                          </a:solidFill>
                          <a:latin typeface="+mn-lt"/>
                          <a:ea typeface="+mn-ea"/>
                          <a:cs typeface="+mn-cs"/>
                        </a:rPr>
                        <a:t>50% </a:t>
                      </a:r>
                    </a:p>
                    <a:p>
                      <a:pPr marL="0" marR="0" lvl="0" indent="0" algn="ctr" defTabSz="914400" rtl="0" eaLnBrk="1" fontAlgn="base" latinLnBrk="0" hangingPunct="1">
                        <a:lnSpc>
                          <a:spcPct val="100000"/>
                        </a:lnSpc>
                        <a:spcBef>
                          <a:spcPct val="0"/>
                        </a:spcBef>
                        <a:spcAft>
                          <a:spcPct val="0"/>
                        </a:spcAft>
                        <a:buClrTx/>
                        <a:buSzTx/>
                        <a:buFontTx/>
                        <a:buNone/>
                        <a:tabLst/>
                      </a:pPr>
                      <a:r>
                        <a:rPr lang="nl-BE" sz="1200" b="1" kern="1200" dirty="0">
                          <a:solidFill>
                            <a:schemeClr val="bg1"/>
                          </a:solidFill>
                          <a:latin typeface="+mn-lt"/>
                          <a:ea typeface="+mn-ea"/>
                          <a:cs typeface="+mn-cs"/>
                        </a:rPr>
                        <a:t>HOGERE PRIJS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nl-BE" sz="1200" b="1" kern="1200" dirty="0">
                          <a:solidFill>
                            <a:schemeClr val="bg1"/>
                          </a:solidFill>
                          <a:latin typeface="+mn-lt"/>
                          <a:ea typeface="+mn-ea"/>
                          <a:cs typeface="+mn-cs"/>
                        </a:rPr>
                        <a:t>DUBBEL </a:t>
                      </a:r>
                    </a:p>
                    <a:p>
                      <a:pPr marL="0" marR="0" lvl="0" indent="0" algn="ctr" defTabSz="914400" rtl="0" eaLnBrk="1" fontAlgn="base" latinLnBrk="0" hangingPunct="1">
                        <a:lnSpc>
                          <a:spcPct val="100000"/>
                        </a:lnSpc>
                        <a:spcBef>
                          <a:spcPct val="0"/>
                        </a:spcBef>
                        <a:spcAft>
                          <a:spcPct val="0"/>
                        </a:spcAft>
                        <a:buClrTx/>
                        <a:buSzTx/>
                        <a:buFontTx/>
                        <a:buNone/>
                        <a:tabLst/>
                      </a:pPr>
                      <a:r>
                        <a:rPr lang="nl-BE" sz="1200" b="1" kern="1200" dirty="0">
                          <a:solidFill>
                            <a:schemeClr val="bg1"/>
                          </a:solidFill>
                          <a:latin typeface="+mn-lt"/>
                          <a:ea typeface="+mn-ea"/>
                          <a:cs typeface="+mn-cs"/>
                        </a:rPr>
                        <a:t>ZO HOGE PRIJS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488667595"/>
                  </a:ext>
                </a:extLst>
              </a:tr>
            </a:tbl>
          </a:graphicData>
        </a:graphic>
      </p:graphicFrame>
      <p:cxnSp>
        <p:nvCxnSpPr>
          <p:cNvPr id="18" name="Straight Connector 17">
            <a:extLst>
              <a:ext uri="{FF2B5EF4-FFF2-40B4-BE49-F238E27FC236}">
                <a16:creationId xmlns:a16="http://schemas.microsoft.com/office/drawing/2014/main" id="{342B9409-0BB4-438D-8CB3-53C4C987D0AD}"/>
              </a:ext>
            </a:extLst>
          </p:cNvPr>
          <p:cNvCxnSpPr>
            <a:cxnSpLocks/>
          </p:cNvCxnSpPr>
          <p:nvPr/>
        </p:nvCxnSpPr>
        <p:spPr>
          <a:xfrm>
            <a:off x="4080535"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EF3472-BD75-4C4E-B3C3-E29862275A2C}"/>
              </a:ext>
            </a:extLst>
          </p:cNvPr>
          <p:cNvCxnSpPr>
            <a:cxnSpLocks/>
          </p:cNvCxnSpPr>
          <p:nvPr/>
        </p:nvCxnSpPr>
        <p:spPr>
          <a:xfrm>
            <a:off x="5937044"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6605C25-DAE3-44CB-AEDF-DE922617EF97}"/>
              </a:ext>
            </a:extLst>
          </p:cNvPr>
          <p:cNvCxnSpPr>
            <a:cxnSpLocks/>
          </p:cNvCxnSpPr>
          <p:nvPr/>
        </p:nvCxnSpPr>
        <p:spPr>
          <a:xfrm>
            <a:off x="2224026"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C724BDD-5970-4B3D-9CA0-D967500DE792}"/>
              </a:ext>
            </a:extLst>
          </p:cNvPr>
          <p:cNvCxnSpPr>
            <a:cxnSpLocks/>
          </p:cNvCxnSpPr>
          <p:nvPr/>
        </p:nvCxnSpPr>
        <p:spPr>
          <a:xfrm>
            <a:off x="7793553"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05CA0BF4-4B69-4021-9A4E-D9B702940E4F}"/>
              </a:ext>
            </a:extLst>
          </p:cNvPr>
          <p:cNvSpPr>
            <a:spLocks/>
          </p:cNvSpPr>
          <p:nvPr/>
        </p:nvSpPr>
        <p:spPr>
          <a:xfrm>
            <a:off x="7302866" y="2291117"/>
            <a:ext cx="342000" cy="234000"/>
          </a:xfrm>
          <a:prstGeom prst="rect">
            <a:avLst/>
          </a:prstGeom>
          <a:gradFill>
            <a:gsLst>
              <a:gs pos="50000">
                <a:schemeClr val="tx2">
                  <a:lumMod val="75000"/>
                </a:schemeClr>
              </a:gs>
              <a:gs pos="5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45" name="Rectangle 44">
            <a:extLst>
              <a:ext uri="{FF2B5EF4-FFF2-40B4-BE49-F238E27FC236}">
                <a16:creationId xmlns:a16="http://schemas.microsoft.com/office/drawing/2014/main" id="{3EFC2789-329C-4BDF-81FD-8BA5BF4C6C55}"/>
              </a:ext>
            </a:extLst>
          </p:cNvPr>
          <p:cNvSpPr>
            <a:spLocks/>
          </p:cNvSpPr>
          <p:nvPr/>
        </p:nvSpPr>
        <p:spPr>
          <a:xfrm>
            <a:off x="7302866" y="5390513"/>
            <a:ext cx="342000" cy="234000"/>
          </a:xfrm>
          <a:prstGeom prst="rect">
            <a:avLst/>
          </a:prstGeom>
          <a:gradFill>
            <a:gsLst>
              <a:gs pos="50000">
                <a:schemeClr val="accent5"/>
              </a:gs>
              <a:gs pos="5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46" name="Rectangle 45">
            <a:extLst>
              <a:ext uri="{FF2B5EF4-FFF2-40B4-BE49-F238E27FC236}">
                <a16:creationId xmlns:a16="http://schemas.microsoft.com/office/drawing/2014/main" id="{5256F9CA-D389-4E8C-97C0-00C6BD966127}"/>
              </a:ext>
            </a:extLst>
          </p:cNvPr>
          <p:cNvSpPr>
            <a:spLocks/>
          </p:cNvSpPr>
          <p:nvPr/>
        </p:nvSpPr>
        <p:spPr>
          <a:xfrm>
            <a:off x="3600848" y="2291117"/>
            <a:ext cx="342000" cy="234000"/>
          </a:xfrm>
          <a:prstGeom prst="rect">
            <a:avLst/>
          </a:prstGeom>
          <a:gradFill>
            <a:gsLst>
              <a:gs pos="50000">
                <a:schemeClr val="tx2">
                  <a:lumMod val="75000"/>
                </a:schemeClr>
              </a:gs>
              <a:gs pos="5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sp>
        <p:nvSpPr>
          <p:cNvPr id="47" name="Rectangle 46">
            <a:extLst>
              <a:ext uri="{FF2B5EF4-FFF2-40B4-BE49-F238E27FC236}">
                <a16:creationId xmlns:a16="http://schemas.microsoft.com/office/drawing/2014/main" id="{B470B7AE-8095-46ED-9DC7-3AA29561B296}"/>
              </a:ext>
            </a:extLst>
          </p:cNvPr>
          <p:cNvSpPr>
            <a:spLocks/>
          </p:cNvSpPr>
          <p:nvPr/>
        </p:nvSpPr>
        <p:spPr>
          <a:xfrm>
            <a:off x="3600848" y="5390513"/>
            <a:ext cx="342000" cy="234000"/>
          </a:xfrm>
          <a:prstGeom prst="rect">
            <a:avLst/>
          </a:prstGeom>
          <a:gradFill>
            <a:gsLst>
              <a:gs pos="50000">
                <a:schemeClr val="accent5"/>
              </a:gs>
              <a:gs pos="50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p>
        </p:txBody>
      </p:sp>
      <p:graphicFrame>
        <p:nvGraphicFramePr>
          <p:cNvPr id="29" name="Table 28">
            <a:extLst>
              <a:ext uri="{FF2B5EF4-FFF2-40B4-BE49-F238E27FC236}">
                <a16:creationId xmlns:a16="http://schemas.microsoft.com/office/drawing/2014/main" id="{5BAF2BD1-7CBC-4270-BCA9-F2D975668DFF}"/>
              </a:ext>
            </a:extLst>
          </p:cNvPr>
          <p:cNvGraphicFramePr>
            <a:graphicFrameLocks noGrp="1"/>
          </p:cNvGraphicFramePr>
          <p:nvPr>
            <p:extLst>
              <p:ext uri="{D42A27DB-BD31-4B8C-83A1-F6EECF244321}">
                <p14:modId xmlns:p14="http://schemas.microsoft.com/office/powerpoint/2010/main" val="3604267304"/>
              </p:ext>
            </p:extLst>
          </p:nvPr>
        </p:nvGraphicFramePr>
        <p:xfrm>
          <a:off x="985986" y="2281881"/>
          <a:ext cx="9252000" cy="234000"/>
        </p:xfrm>
        <a:graphic>
          <a:graphicData uri="http://schemas.openxmlformats.org/drawingml/2006/table">
            <a:tbl>
              <a:tblPr firstRow="1" bandRow="1">
                <a:tableStyleId>{2D5ABB26-0587-4C30-8999-92F81FD0307C}</a:tableStyleId>
              </a:tblPr>
              <a:tblGrid>
                <a:gridCol w="1850400">
                  <a:extLst>
                    <a:ext uri="{9D8B030D-6E8A-4147-A177-3AD203B41FA5}">
                      <a16:colId xmlns:a16="http://schemas.microsoft.com/office/drawing/2014/main" val="3498591217"/>
                    </a:ext>
                  </a:extLst>
                </a:gridCol>
                <a:gridCol w="1850400">
                  <a:extLst>
                    <a:ext uri="{9D8B030D-6E8A-4147-A177-3AD203B41FA5}">
                      <a16:colId xmlns:a16="http://schemas.microsoft.com/office/drawing/2014/main" val="3037005109"/>
                    </a:ext>
                  </a:extLst>
                </a:gridCol>
                <a:gridCol w="1850400">
                  <a:extLst>
                    <a:ext uri="{9D8B030D-6E8A-4147-A177-3AD203B41FA5}">
                      <a16:colId xmlns:a16="http://schemas.microsoft.com/office/drawing/2014/main" val="3803950082"/>
                    </a:ext>
                  </a:extLst>
                </a:gridCol>
                <a:gridCol w="1850400">
                  <a:extLst>
                    <a:ext uri="{9D8B030D-6E8A-4147-A177-3AD203B41FA5}">
                      <a16:colId xmlns:a16="http://schemas.microsoft.com/office/drawing/2014/main" val="3705539020"/>
                    </a:ext>
                  </a:extLst>
                </a:gridCol>
                <a:gridCol w="1850400">
                  <a:extLst>
                    <a:ext uri="{9D8B030D-6E8A-4147-A177-3AD203B41FA5}">
                      <a16:colId xmlns:a16="http://schemas.microsoft.com/office/drawing/2014/main" val="391518593"/>
                    </a:ext>
                  </a:extLst>
                </a:gridCol>
              </a:tblGrid>
              <a:tr h="234000">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39</a:t>
                      </a:r>
                    </a:p>
                  </a:txBody>
                  <a:tcPr marL="0" marR="0" marT="0" marB="0" anchor="ctr"/>
                </a:tc>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23</a:t>
                      </a:r>
                    </a:p>
                  </a:txBody>
                  <a:tcPr marL="0" marR="0" marT="0" marB="0" anchor="ctr"/>
                </a:tc>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12</a:t>
                      </a:r>
                    </a:p>
                  </a:txBody>
                  <a:tcPr marL="0" marR="0" marT="0" marB="0" anchor="ctr"/>
                </a:tc>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6</a:t>
                      </a:r>
                    </a:p>
                  </a:txBody>
                  <a:tcPr marL="0" marR="0" marT="0" marB="0" anchor="ctr"/>
                </a:tc>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5</a:t>
                      </a:r>
                    </a:p>
                  </a:txBody>
                  <a:tcPr marL="0" marR="0" marT="0" marB="0" anchor="ctr"/>
                </a:tc>
                <a:extLst>
                  <a:ext uri="{0D108BD9-81ED-4DB2-BD59-A6C34878D82A}">
                    <a16:rowId xmlns:a16="http://schemas.microsoft.com/office/drawing/2014/main" val="2352189195"/>
                  </a:ext>
                </a:extLst>
              </a:tr>
            </a:tbl>
          </a:graphicData>
        </a:graphic>
      </p:graphicFrame>
      <p:graphicFrame>
        <p:nvGraphicFramePr>
          <p:cNvPr id="30" name="Table 29">
            <a:extLst>
              <a:ext uri="{FF2B5EF4-FFF2-40B4-BE49-F238E27FC236}">
                <a16:creationId xmlns:a16="http://schemas.microsoft.com/office/drawing/2014/main" id="{55969912-BDBF-429C-BD50-853EF6705868}"/>
              </a:ext>
            </a:extLst>
          </p:cNvPr>
          <p:cNvGraphicFramePr>
            <a:graphicFrameLocks noGrp="1"/>
          </p:cNvGraphicFramePr>
          <p:nvPr>
            <p:extLst>
              <p:ext uri="{D42A27DB-BD31-4B8C-83A1-F6EECF244321}">
                <p14:modId xmlns:p14="http://schemas.microsoft.com/office/powerpoint/2010/main" val="2436536732"/>
              </p:ext>
            </p:extLst>
          </p:nvPr>
        </p:nvGraphicFramePr>
        <p:xfrm>
          <a:off x="985986" y="5398254"/>
          <a:ext cx="9252000" cy="234000"/>
        </p:xfrm>
        <a:graphic>
          <a:graphicData uri="http://schemas.openxmlformats.org/drawingml/2006/table">
            <a:tbl>
              <a:tblPr firstRow="1" bandRow="1">
                <a:tableStyleId>{2D5ABB26-0587-4C30-8999-92F81FD0307C}</a:tableStyleId>
              </a:tblPr>
              <a:tblGrid>
                <a:gridCol w="1850400">
                  <a:extLst>
                    <a:ext uri="{9D8B030D-6E8A-4147-A177-3AD203B41FA5}">
                      <a16:colId xmlns:a16="http://schemas.microsoft.com/office/drawing/2014/main" val="3498591217"/>
                    </a:ext>
                  </a:extLst>
                </a:gridCol>
                <a:gridCol w="1850400">
                  <a:extLst>
                    <a:ext uri="{9D8B030D-6E8A-4147-A177-3AD203B41FA5}">
                      <a16:colId xmlns:a16="http://schemas.microsoft.com/office/drawing/2014/main" val="3037005109"/>
                    </a:ext>
                  </a:extLst>
                </a:gridCol>
                <a:gridCol w="1850400">
                  <a:extLst>
                    <a:ext uri="{9D8B030D-6E8A-4147-A177-3AD203B41FA5}">
                      <a16:colId xmlns:a16="http://schemas.microsoft.com/office/drawing/2014/main" val="986224929"/>
                    </a:ext>
                  </a:extLst>
                </a:gridCol>
                <a:gridCol w="1850400">
                  <a:extLst>
                    <a:ext uri="{9D8B030D-6E8A-4147-A177-3AD203B41FA5}">
                      <a16:colId xmlns:a16="http://schemas.microsoft.com/office/drawing/2014/main" val="1736954097"/>
                    </a:ext>
                  </a:extLst>
                </a:gridCol>
                <a:gridCol w="1850400">
                  <a:extLst>
                    <a:ext uri="{9D8B030D-6E8A-4147-A177-3AD203B41FA5}">
                      <a16:colId xmlns:a16="http://schemas.microsoft.com/office/drawing/2014/main" val="3803950082"/>
                    </a:ext>
                  </a:extLst>
                </a:gridCol>
              </a:tblGrid>
              <a:tr h="234000">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28</a:t>
                      </a:r>
                    </a:p>
                  </a:txBody>
                  <a:tcPr marL="0" marR="0" marT="0" marB="0" anchor="ctr"/>
                </a:tc>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44</a:t>
                      </a:r>
                    </a:p>
                  </a:txBody>
                  <a:tcPr marL="0" marR="0" marT="0" marB="0" anchor="ctr"/>
                </a:tc>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63</a:t>
                      </a:r>
                    </a:p>
                  </a:txBody>
                  <a:tcPr marL="0" marR="0" marT="0" marB="0" anchor="ctr"/>
                </a:tc>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74</a:t>
                      </a:r>
                    </a:p>
                  </a:txBody>
                  <a:tcPr marL="0" marR="0" marT="0" marB="0" anchor="ctr"/>
                </a:tc>
                <a:tc>
                  <a:txBody>
                    <a:bodyPr/>
                    <a:lstStyle/>
                    <a:p>
                      <a:pPr algn="ctr">
                        <a:defRPr lang="nl-BE" sz="1200" b="1" i="0" u="none" strike="noStrike" kern="1200" baseline="0">
                          <a:solidFill>
                            <a:schemeClr val="bg1"/>
                          </a:solidFill>
                          <a:latin typeface="+mn-lt"/>
                          <a:ea typeface="+mn-ea"/>
                          <a:cs typeface="+mn-cs"/>
                        </a:defRPr>
                      </a:pPr>
                      <a:r>
                        <a:rPr lang="nl-BE" sz="1200" b="1" i="0" u="none" strike="noStrike" kern="1200" baseline="0" dirty="0">
                          <a:solidFill>
                            <a:schemeClr val="bg1"/>
                          </a:solidFill>
                          <a:latin typeface="+mn-lt"/>
                          <a:ea typeface="+mn-ea"/>
                          <a:cs typeface="+mn-cs"/>
                        </a:rPr>
                        <a:t>83</a:t>
                      </a:r>
                    </a:p>
                  </a:txBody>
                  <a:tcPr marL="0" marR="0" marT="0" marB="0" anchor="ctr"/>
                </a:tc>
                <a:extLst>
                  <a:ext uri="{0D108BD9-81ED-4DB2-BD59-A6C34878D82A}">
                    <a16:rowId xmlns:a16="http://schemas.microsoft.com/office/drawing/2014/main" val="2352189195"/>
                  </a:ext>
                </a:extLst>
              </a:tr>
            </a:tbl>
          </a:graphicData>
        </a:graphic>
      </p:graphicFrame>
    </p:spTree>
    <p:extLst>
      <p:ext uri="{BB962C8B-B14F-4D97-AF65-F5344CB8AC3E}">
        <p14:creationId xmlns:p14="http://schemas.microsoft.com/office/powerpoint/2010/main" val="4028263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786A0C-7427-416E-8B7D-6717C813FFA2}"/>
              </a:ext>
            </a:extLst>
          </p:cNvPr>
          <p:cNvSpPr>
            <a:spLocks noGrp="1"/>
          </p:cNvSpPr>
          <p:nvPr>
            <p:ph type="body" sz="quarter" idx="15"/>
          </p:nvPr>
        </p:nvSpPr>
        <p:spPr/>
        <p:txBody>
          <a:bodyPr/>
          <a:lstStyle/>
          <a:p>
            <a:r>
              <a:rPr lang="nl-BE" dirty="0"/>
              <a:t>Bij prijzen dicht bij de huidige prijzen van vlees van geslachte dieren, is de aankoopintentie van de Innovatoren en de Pioneers zeer hoog. De Voorlopers zullen pas kweekvlees aankopen wanneer de prijzen gelijkaardig zijn aan de prijzen voor vlees van geslachte dieren. De Achterlopers en de Achterblijvers hebben een lage aankoopintentie bij alle prijzen.</a:t>
            </a:r>
          </a:p>
        </p:txBody>
      </p:sp>
      <p:sp>
        <p:nvSpPr>
          <p:cNvPr id="3" name="strFooter">
            <a:extLst>
              <a:ext uri="{FF2B5EF4-FFF2-40B4-BE49-F238E27FC236}">
                <a16:creationId xmlns:a16="http://schemas.microsoft.com/office/drawing/2014/main" id="{5281DFD9-A549-46A8-9944-C566D00EC967}"/>
              </a:ext>
            </a:extLst>
          </p:cNvPr>
          <p:cNvSpPr>
            <a:spLocks noGrp="1"/>
          </p:cNvSpPr>
          <p:nvPr>
            <p:ph type="body" sz="quarter" idx="17"/>
          </p:nvPr>
        </p:nvSpPr>
        <p:spPr>
          <a:xfrm>
            <a:off x="950887" y="6200775"/>
            <a:ext cx="10080000" cy="246221"/>
          </a:xfrm>
        </p:spPr>
        <p:txBody>
          <a:bodyPr/>
          <a:lstStyle/>
          <a:p>
            <a:r>
              <a:rPr lang="nl-BE" dirty="0"/>
              <a:t>Basis:	Totale steekproef (n=1000) </a:t>
            </a:r>
          </a:p>
          <a:p>
            <a:r>
              <a:rPr lang="nl-BE" dirty="0"/>
              <a:t>Vraag:	P5. Aankoopintentie huidige prijs | P10. Aankoopintentie verhoogde prijzen</a:t>
            </a:r>
          </a:p>
        </p:txBody>
      </p:sp>
      <p:sp>
        <p:nvSpPr>
          <p:cNvPr id="6" name="Slide Number Placeholder 5">
            <a:extLst>
              <a:ext uri="{FF2B5EF4-FFF2-40B4-BE49-F238E27FC236}">
                <a16:creationId xmlns:a16="http://schemas.microsoft.com/office/drawing/2014/main" id="{78D3F1D6-1844-4B4E-A0B2-105220DA3906}"/>
              </a:ext>
            </a:extLst>
          </p:cNvPr>
          <p:cNvSpPr>
            <a:spLocks noGrp="1"/>
          </p:cNvSpPr>
          <p:nvPr>
            <p:ph type="sldNum" sz="quarter" idx="18"/>
          </p:nvPr>
        </p:nvSpPr>
        <p:spPr/>
        <p:txBody>
          <a:bodyPr/>
          <a:lstStyle/>
          <a:p>
            <a:fld id="{D61AABEC-672F-4B68-B914-690DA978312C}" type="slidenum">
              <a:rPr lang="nl-BE" smtClean="0"/>
              <a:pPr/>
              <a:t>24</a:t>
            </a:fld>
            <a:r>
              <a:rPr lang="nl-BE"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p:txBody>
          <a:bodyPr/>
          <a:lstStyle/>
          <a:p>
            <a:r>
              <a:rPr lang="nl-BE" dirty="0"/>
              <a:t>Aankoopintentie per prijspunt</a:t>
            </a:r>
          </a:p>
        </p:txBody>
      </p:sp>
      <p:graphicFrame>
        <p:nvGraphicFramePr>
          <p:cNvPr id="26" name="Chart 25">
            <a:extLst>
              <a:ext uri="{FF2B5EF4-FFF2-40B4-BE49-F238E27FC236}">
                <a16:creationId xmlns:a16="http://schemas.microsoft.com/office/drawing/2014/main" id="{CDA3C2C7-1C7D-4226-8611-267A03643661}"/>
              </a:ext>
            </a:extLst>
          </p:cNvPr>
          <p:cNvGraphicFramePr/>
          <p:nvPr/>
        </p:nvGraphicFramePr>
        <p:xfrm>
          <a:off x="821530" y="1493390"/>
          <a:ext cx="8874919" cy="42117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Table 26">
            <a:extLst>
              <a:ext uri="{FF2B5EF4-FFF2-40B4-BE49-F238E27FC236}">
                <a16:creationId xmlns:a16="http://schemas.microsoft.com/office/drawing/2014/main" id="{C6147E4C-22E6-4EE0-B06E-4B880C3BD01E}"/>
              </a:ext>
            </a:extLst>
          </p:cNvPr>
          <p:cNvGraphicFramePr>
            <a:graphicFrameLocks noGrp="1"/>
          </p:cNvGraphicFramePr>
          <p:nvPr>
            <p:extLst>
              <p:ext uri="{D42A27DB-BD31-4B8C-83A1-F6EECF244321}">
                <p14:modId xmlns:p14="http://schemas.microsoft.com/office/powerpoint/2010/main" val="2027928517"/>
              </p:ext>
            </p:extLst>
          </p:nvPr>
        </p:nvGraphicFramePr>
        <p:xfrm>
          <a:off x="9823752" y="2273239"/>
          <a:ext cx="2088000" cy="3021310"/>
        </p:xfrm>
        <a:graphic>
          <a:graphicData uri="http://schemas.openxmlformats.org/drawingml/2006/table">
            <a:tbl>
              <a:tblPr>
                <a:tableStyleId>{2D5ABB26-0587-4C30-8999-92F81FD0307C}</a:tableStyleId>
              </a:tblPr>
              <a:tblGrid>
                <a:gridCol w="288000">
                  <a:extLst>
                    <a:ext uri="{9D8B030D-6E8A-4147-A177-3AD203B41FA5}">
                      <a16:colId xmlns:a16="http://schemas.microsoft.com/office/drawing/2014/main" val="2354454430"/>
                    </a:ext>
                  </a:extLst>
                </a:gridCol>
                <a:gridCol w="1800000">
                  <a:extLst>
                    <a:ext uri="{9D8B030D-6E8A-4147-A177-3AD203B41FA5}">
                      <a16:colId xmlns:a16="http://schemas.microsoft.com/office/drawing/2014/main" val="2015932734"/>
                    </a:ext>
                  </a:extLst>
                </a:gridCol>
              </a:tblGrid>
              <a:tr h="604262">
                <a:tc>
                  <a:txBody>
                    <a:bodyPr/>
                    <a:lstStyle/>
                    <a:p>
                      <a:pPr algn="r"/>
                      <a:r>
                        <a:rPr lang="nl-BE" sz="1400" b="0" dirty="0">
                          <a:solidFill>
                            <a:schemeClr val="bg2"/>
                          </a:solidFill>
                          <a:latin typeface="+mn-lt"/>
                          <a:sym typeface="Wingdings 2" panose="05020102010507070707" pitchFamily="18" charset="2"/>
                        </a:rPr>
                        <a:t></a:t>
                      </a:r>
                      <a:endParaRPr lang="nl-BE" sz="1400" b="0" dirty="0">
                        <a:solidFill>
                          <a:schemeClr val="bg2"/>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a:ln>
                            <a:noFill/>
                          </a:ln>
                          <a:solidFill>
                            <a:schemeClr val="tx1"/>
                          </a:solidFill>
                          <a:effectLst/>
                          <a:uLnTx/>
                          <a:uFillTx/>
                          <a:latin typeface="+mn-lt"/>
                          <a:ea typeface="+mn-ea"/>
                          <a:cs typeface="+mn-cs"/>
                        </a:rPr>
                        <a:t>Innovatoren (3%)</a:t>
                      </a:r>
                      <a:endParaRPr kumimoji="0" lang="nl-BE" sz="1100" b="0" i="0" u="none" strike="noStrike" kern="1200" cap="none" spc="0" normalizeH="0" baseline="0" noProof="0" dirty="0">
                        <a:ln>
                          <a:noFill/>
                        </a:ln>
                        <a:solidFill>
                          <a:schemeClr val="tx1"/>
                        </a:solidFill>
                        <a:effectLst/>
                        <a:uLnTx/>
                        <a:uFillTx/>
                        <a:latin typeface="+mn-lt"/>
                        <a:ea typeface="+mn-ea"/>
                        <a:cs typeface="+mn-cs"/>
                      </a:endParaRPr>
                    </a:p>
                  </a:txBody>
                  <a:tcPr marL="36000" marR="36000" marT="0" marB="0" anchor="ctr">
                    <a:noFill/>
                  </a:tcPr>
                </a:tc>
                <a:extLst>
                  <a:ext uri="{0D108BD9-81ED-4DB2-BD59-A6C34878D82A}">
                    <a16:rowId xmlns:a16="http://schemas.microsoft.com/office/drawing/2014/main" val="433937688"/>
                  </a:ext>
                </a:extLst>
              </a:tr>
              <a:tr h="604262">
                <a:tc>
                  <a:txBody>
                    <a:bodyPr/>
                    <a:lstStyle/>
                    <a:p>
                      <a:pPr algn="r"/>
                      <a:r>
                        <a:rPr lang="nl-BE" sz="1400" b="0" dirty="0">
                          <a:solidFill>
                            <a:schemeClr val="tx2"/>
                          </a:solidFill>
                          <a:latin typeface="+mn-lt"/>
                          <a:sym typeface="Wingdings 2" panose="05020102010507070707" pitchFamily="18" charset="2"/>
                        </a:rPr>
                        <a:t></a:t>
                      </a:r>
                      <a:endParaRPr lang="nl-BE" sz="1400" b="0" dirty="0">
                        <a:solidFill>
                          <a:schemeClr val="tx2"/>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a:ln>
                            <a:noFill/>
                          </a:ln>
                          <a:solidFill>
                            <a:schemeClr val="tx1"/>
                          </a:solidFill>
                          <a:effectLst/>
                          <a:uLnTx/>
                          <a:uFillTx/>
                          <a:latin typeface="+mn-lt"/>
                          <a:ea typeface="+mn-ea"/>
                          <a:cs typeface="+mn-cs"/>
                        </a:rPr>
                        <a:t>Pioniers (26%)</a:t>
                      </a:r>
                      <a:endParaRPr kumimoji="0" lang="nl-BE" sz="1100" b="0" i="0" u="none" strike="noStrike" kern="1200" cap="none" spc="0" normalizeH="0" baseline="0" noProof="0" dirty="0">
                        <a:ln>
                          <a:noFill/>
                        </a:ln>
                        <a:solidFill>
                          <a:schemeClr val="tx1"/>
                        </a:solidFill>
                        <a:effectLst/>
                        <a:uLnTx/>
                        <a:uFillTx/>
                        <a:latin typeface="+mn-lt"/>
                        <a:ea typeface="+mn-ea"/>
                        <a:cs typeface="+mn-cs"/>
                      </a:endParaRPr>
                    </a:p>
                  </a:txBody>
                  <a:tcPr marL="36000" marR="36000" marT="0" marB="0" anchor="ctr">
                    <a:noFill/>
                  </a:tcPr>
                </a:tc>
                <a:extLst>
                  <a:ext uri="{0D108BD9-81ED-4DB2-BD59-A6C34878D82A}">
                    <a16:rowId xmlns:a16="http://schemas.microsoft.com/office/drawing/2014/main" val="1959053497"/>
                  </a:ext>
                </a:extLst>
              </a:tr>
              <a:tr h="604262">
                <a:tc>
                  <a:txBody>
                    <a:bodyPr/>
                    <a:lstStyle/>
                    <a:p>
                      <a:pPr algn="r"/>
                      <a:r>
                        <a:rPr lang="nl-BE" sz="1400" b="0" dirty="0">
                          <a:solidFill>
                            <a:schemeClr val="accent2"/>
                          </a:solidFill>
                          <a:latin typeface="+mn-lt"/>
                          <a:sym typeface="Wingdings 2" panose="05020102010507070707" pitchFamily="18" charset="2"/>
                        </a:rPr>
                        <a:t></a:t>
                      </a:r>
                      <a:endParaRPr lang="nl-BE" sz="1400" b="0" dirty="0">
                        <a:solidFill>
                          <a:schemeClr val="accent2"/>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a:ln>
                            <a:noFill/>
                          </a:ln>
                          <a:solidFill>
                            <a:schemeClr val="tx1"/>
                          </a:solidFill>
                          <a:effectLst/>
                          <a:uLnTx/>
                          <a:uFillTx/>
                          <a:latin typeface="+mn-lt"/>
                          <a:ea typeface="+mn-ea"/>
                          <a:cs typeface="+mn-cs"/>
                        </a:rPr>
                        <a:t>Voorlopers (33%)</a:t>
                      </a:r>
                      <a:endParaRPr kumimoji="0" lang="nl-BE" sz="1100" b="0" i="0" u="none" strike="noStrike" kern="1200" cap="none" spc="0" normalizeH="0" baseline="0" noProof="0" dirty="0">
                        <a:ln>
                          <a:noFill/>
                        </a:ln>
                        <a:solidFill>
                          <a:schemeClr val="tx1"/>
                        </a:solidFill>
                        <a:effectLst/>
                        <a:uLnTx/>
                        <a:uFillTx/>
                        <a:latin typeface="+mn-lt"/>
                        <a:ea typeface="+mn-ea"/>
                        <a:cs typeface="+mn-cs"/>
                      </a:endParaRPr>
                    </a:p>
                  </a:txBody>
                  <a:tcPr marL="36000" marR="36000" marT="0" marB="0" anchor="ctr">
                    <a:noFill/>
                  </a:tcPr>
                </a:tc>
                <a:extLst>
                  <a:ext uri="{0D108BD9-81ED-4DB2-BD59-A6C34878D82A}">
                    <a16:rowId xmlns:a16="http://schemas.microsoft.com/office/drawing/2014/main" val="2916068698"/>
                  </a:ext>
                </a:extLst>
              </a:tr>
              <a:tr h="604262">
                <a:tc>
                  <a:txBody>
                    <a:bodyPr/>
                    <a:lstStyle/>
                    <a:p>
                      <a:pPr algn="r"/>
                      <a:r>
                        <a:rPr lang="nl-BE" sz="1400" b="0" dirty="0">
                          <a:solidFill>
                            <a:srgbClr val="84329B"/>
                          </a:solidFill>
                          <a:latin typeface="+mn-lt"/>
                          <a:sym typeface="Wingdings 2" panose="05020102010507070707" pitchFamily="18" charset="2"/>
                        </a:rPr>
                        <a:t></a:t>
                      </a:r>
                      <a:endParaRPr lang="nl-BE" sz="1400" b="0" dirty="0">
                        <a:solidFill>
                          <a:srgbClr val="84329B"/>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a:ln>
                            <a:noFill/>
                          </a:ln>
                          <a:solidFill>
                            <a:schemeClr val="tx1"/>
                          </a:solidFill>
                          <a:effectLst/>
                          <a:uLnTx/>
                          <a:uFillTx/>
                          <a:latin typeface="+mn-lt"/>
                          <a:ea typeface="+mn-ea"/>
                          <a:cs typeface="+mn-cs"/>
                        </a:rPr>
                        <a:t>Achterlopers (22%)</a:t>
                      </a:r>
                      <a:endParaRPr kumimoji="0" lang="nl-BE" sz="1100" b="0" i="0" u="none" strike="noStrike" kern="1200" cap="none" spc="0" normalizeH="0" baseline="0" noProof="0" dirty="0">
                        <a:ln>
                          <a:noFill/>
                        </a:ln>
                        <a:solidFill>
                          <a:schemeClr val="tx1"/>
                        </a:solidFill>
                        <a:effectLst/>
                        <a:uLnTx/>
                        <a:uFillTx/>
                        <a:latin typeface="+mn-lt"/>
                        <a:ea typeface="+mn-ea"/>
                        <a:cs typeface="+mn-cs"/>
                      </a:endParaRPr>
                    </a:p>
                  </a:txBody>
                  <a:tcPr marL="36000" marR="36000" marT="0" marB="0" anchor="ctr">
                    <a:noFill/>
                  </a:tcPr>
                </a:tc>
                <a:extLst>
                  <a:ext uri="{0D108BD9-81ED-4DB2-BD59-A6C34878D82A}">
                    <a16:rowId xmlns:a16="http://schemas.microsoft.com/office/drawing/2014/main" val="2587801510"/>
                  </a:ext>
                </a:extLst>
              </a:tr>
              <a:tr h="604262">
                <a:tc>
                  <a:txBody>
                    <a:bodyPr/>
                    <a:lstStyle/>
                    <a:p>
                      <a:pPr algn="r"/>
                      <a:r>
                        <a:rPr lang="nl-BE" sz="1400" b="0" dirty="0">
                          <a:solidFill>
                            <a:srgbClr val="C43A3A"/>
                          </a:solidFill>
                          <a:latin typeface="+mn-lt"/>
                          <a:sym typeface="Wingdings 2" panose="05020102010507070707" pitchFamily="18" charset="2"/>
                        </a:rPr>
                        <a:t></a:t>
                      </a:r>
                      <a:endParaRPr lang="nl-BE" sz="1400" b="0" dirty="0">
                        <a:solidFill>
                          <a:srgbClr val="C43A3A"/>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a:ln>
                            <a:noFill/>
                          </a:ln>
                          <a:solidFill>
                            <a:schemeClr val="tx1"/>
                          </a:solidFill>
                          <a:effectLst/>
                          <a:uLnTx/>
                          <a:uFillTx/>
                          <a:latin typeface="+mn-lt"/>
                          <a:ea typeface="+mn-ea"/>
                          <a:cs typeface="+mn-cs"/>
                        </a:rPr>
                        <a:t>Achterblijvers (17%)</a:t>
                      </a:r>
                      <a:endParaRPr kumimoji="0" lang="nl-BE" sz="1100" b="0" i="0" u="none" strike="noStrike" kern="1200" cap="none" spc="0" normalizeH="0" baseline="0" noProof="0" dirty="0">
                        <a:ln>
                          <a:noFill/>
                        </a:ln>
                        <a:solidFill>
                          <a:schemeClr val="tx1"/>
                        </a:solidFill>
                        <a:effectLst/>
                        <a:uLnTx/>
                        <a:uFillTx/>
                        <a:latin typeface="+mn-lt"/>
                        <a:ea typeface="+mn-ea"/>
                        <a:cs typeface="+mn-cs"/>
                      </a:endParaRPr>
                    </a:p>
                  </a:txBody>
                  <a:tcPr marL="36000" marR="36000" marT="0" marB="0" anchor="ctr">
                    <a:noFill/>
                  </a:tcPr>
                </a:tc>
                <a:extLst>
                  <a:ext uri="{0D108BD9-81ED-4DB2-BD59-A6C34878D82A}">
                    <a16:rowId xmlns:a16="http://schemas.microsoft.com/office/drawing/2014/main" val="3243222356"/>
                  </a:ext>
                </a:extLst>
              </a:tr>
            </a:tbl>
          </a:graphicData>
        </a:graphic>
      </p:graphicFrame>
      <p:cxnSp>
        <p:nvCxnSpPr>
          <p:cNvPr id="7" name="Straight Arrow Connector 6">
            <a:extLst>
              <a:ext uri="{FF2B5EF4-FFF2-40B4-BE49-F238E27FC236}">
                <a16:creationId xmlns:a16="http://schemas.microsoft.com/office/drawing/2014/main" id="{1C5F3D84-87CD-49A9-8025-9EE61D07C726}"/>
              </a:ext>
            </a:extLst>
          </p:cNvPr>
          <p:cNvCxnSpPr>
            <a:cxnSpLocks/>
          </p:cNvCxnSpPr>
          <p:nvPr/>
        </p:nvCxnSpPr>
        <p:spPr>
          <a:xfrm flipV="1">
            <a:off x="821530" y="1719744"/>
            <a:ext cx="0" cy="4009937"/>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60A5B41-9AC4-4982-A9DA-50462B94B1F1}"/>
              </a:ext>
            </a:extLst>
          </p:cNvPr>
          <p:cNvCxnSpPr>
            <a:cxnSpLocks/>
          </p:cNvCxnSpPr>
          <p:nvPr/>
        </p:nvCxnSpPr>
        <p:spPr>
          <a:xfrm flipV="1">
            <a:off x="813140" y="5729682"/>
            <a:ext cx="8883309" cy="1"/>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08CE795-CF68-4BD1-8331-191341DEB31C}"/>
              </a:ext>
            </a:extLst>
          </p:cNvPr>
          <p:cNvSpPr txBox="1"/>
          <p:nvPr/>
        </p:nvSpPr>
        <p:spPr>
          <a:xfrm rot="16200000">
            <a:off x="-722507" y="3601602"/>
            <a:ext cx="2587247" cy="246221"/>
          </a:xfrm>
          <a:prstGeom prst="rect">
            <a:avLst/>
          </a:prstGeom>
        </p:spPr>
        <p:txBody>
          <a:bodyPr vert="horz" wrap="none" lIns="0" tIns="0" rIns="0" bIns="0" rtlCol="0">
            <a:spAutoFit/>
          </a:bodyPr>
          <a:lstStyle/>
          <a:p>
            <a:pPr algn="l"/>
            <a:r>
              <a:rPr lang="nl-BE" sz="1600" b="1" dirty="0">
                <a:solidFill>
                  <a:srgbClr val="2F469C"/>
                </a:solidFill>
              </a:rPr>
              <a:t>Aankoop bereidheid (T2%)</a:t>
            </a:r>
          </a:p>
        </p:txBody>
      </p:sp>
      <p:sp>
        <p:nvSpPr>
          <p:cNvPr id="22" name="TextBox 21">
            <a:extLst>
              <a:ext uri="{FF2B5EF4-FFF2-40B4-BE49-F238E27FC236}">
                <a16:creationId xmlns:a16="http://schemas.microsoft.com/office/drawing/2014/main" id="{F4986215-3FC5-4E0F-B3BA-8E6762E1F467}"/>
              </a:ext>
            </a:extLst>
          </p:cNvPr>
          <p:cNvSpPr txBox="1"/>
          <p:nvPr/>
        </p:nvSpPr>
        <p:spPr>
          <a:xfrm>
            <a:off x="3845370" y="5754848"/>
            <a:ext cx="2818849" cy="246221"/>
          </a:xfrm>
          <a:prstGeom prst="rect">
            <a:avLst/>
          </a:prstGeom>
        </p:spPr>
        <p:txBody>
          <a:bodyPr vert="horz" wrap="none" lIns="0" tIns="0" rIns="0" bIns="0" rtlCol="0">
            <a:spAutoFit/>
          </a:bodyPr>
          <a:lstStyle/>
          <a:p>
            <a:pPr algn="l"/>
            <a:r>
              <a:rPr lang="nl-BE" sz="1600" b="1" dirty="0">
                <a:solidFill>
                  <a:srgbClr val="2F469C"/>
                </a:solidFill>
              </a:rPr>
              <a:t>Prijs t.o.v. huidige prijs vlees</a:t>
            </a:r>
          </a:p>
        </p:txBody>
      </p:sp>
      <p:cxnSp>
        <p:nvCxnSpPr>
          <p:cNvPr id="21" name="Straight Connector 20">
            <a:extLst>
              <a:ext uri="{FF2B5EF4-FFF2-40B4-BE49-F238E27FC236}">
                <a16:creationId xmlns:a16="http://schemas.microsoft.com/office/drawing/2014/main" id="{1E7649E7-61F8-4B21-A382-F0115819E850}"/>
              </a:ext>
            </a:extLst>
          </p:cNvPr>
          <p:cNvCxnSpPr>
            <a:cxnSpLocks/>
          </p:cNvCxnSpPr>
          <p:nvPr/>
        </p:nvCxnSpPr>
        <p:spPr>
          <a:xfrm flipH="1">
            <a:off x="5570376" y="1766399"/>
            <a:ext cx="143692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55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graphicEl>
                                              <a:chart seriesIdx="0" categoryIdx="-4" bldStep="series"/>
                                            </p:graphicEl>
                                          </p:spTgt>
                                        </p:tgtEl>
                                        <p:attrNameLst>
                                          <p:attrName>style.visibility</p:attrName>
                                        </p:attrNameLst>
                                      </p:cBhvr>
                                      <p:to>
                                        <p:strVal val="visible"/>
                                      </p:to>
                                    </p:set>
                                    <p:animEffect transition="in" filter="fade">
                                      <p:cBhvr>
                                        <p:cTn id="7" dur="500"/>
                                        <p:tgtEl>
                                          <p:spTgt spid="26">
                                            <p:graphicEl>
                                              <a:chart seriesIdx="0" categoryIdx="-4" bldStep="series"/>
                                            </p:graphic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graphicEl>
                                              <a:chart seriesIdx="1" categoryIdx="-4" bldStep="series"/>
                                            </p:graphicEl>
                                          </p:spTgt>
                                        </p:tgtEl>
                                        <p:attrNameLst>
                                          <p:attrName>style.visibility</p:attrName>
                                        </p:attrNameLst>
                                      </p:cBhvr>
                                      <p:to>
                                        <p:strVal val="visible"/>
                                      </p:to>
                                    </p:set>
                                    <p:animEffect transition="in" filter="fade">
                                      <p:cBhvr>
                                        <p:cTn id="15" dur="500"/>
                                        <p:tgtEl>
                                          <p:spTgt spid="26">
                                            <p:graphicEl>
                                              <a:chart seriesIdx="1" categoryIdx="-4" bldStep="series"/>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
                                            <p:graphicEl>
                                              <a:chart seriesIdx="2" categoryIdx="-4" bldStep="series"/>
                                            </p:graphicEl>
                                          </p:spTgt>
                                        </p:tgtEl>
                                        <p:attrNameLst>
                                          <p:attrName>style.visibility</p:attrName>
                                        </p:attrNameLst>
                                      </p:cBhvr>
                                      <p:to>
                                        <p:strVal val="visible"/>
                                      </p:to>
                                    </p:set>
                                    <p:animEffect transition="in" filter="fade">
                                      <p:cBhvr>
                                        <p:cTn id="20" dur="500"/>
                                        <p:tgtEl>
                                          <p:spTgt spid="26">
                                            <p:graphicEl>
                                              <a:chart seriesIdx="2" categoryIdx="-4" bldStep="series"/>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6">
                                            <p:graphicEl>
                                              <a:chart seriesIdx="3" categoryIdx="-4" bldStep="series"/>
                                            </p:graphicEl>
                                          </p:spTgt>
                                        </p:tgtEl>
                                        <p:attrNameLst>
                                          <p:attrName>style.visibility</p:attrName>
                                        </p:attrNameLst>
                                      </p:cBhvr>
                                      <p:to>
                                        <p:strVal val="visible"/>
                                      </p:to>
                                    </p:set>
                                    <p:animEffect transition="in" filter="fade">
                                      <p:cBhvr>
                                        <p:cTn id="25" dur="500"/>
                                        <p:tgtEl>
                                          <p:spTgt spid="26">
                                            <p:graphicEl>
                                              <a:chart seriesIdx="3" categoryIdx="-4" bldStep="series"/>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graphicEl>
                                              <a:chart seriesIdx="4" categoryIdx="-4" bldStep="series"/>
                                            </p:graphicEl>
                                          </p:spTgt>
                                        </p:tgtEl>
                                        <p:attrNameLst>
                                          <p:attrName>style.visibility</p:attrName>
                                        </p:attrNameLst>
                                      </p:cBhvr>
                                      <p:to>
                                        <p:strVal val="visible"/>
                                      </p:to>
                                    </p:set>
                                    <p:animEffect transition="in" filter="fade">
                                      <p:cBhvr>
                                        <p:cTn id="28" dur="500"/>
                                        <p:tgtEl>
                                          <p:spTgt spid="26">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uiExpand="1">
        <p:bldSub>
          <a:bldChart bld="series"/>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rTitlePosition">
            <a:extLst>
              <a:ext uri="{FF2B5EF4-FFF2-40B4-BE49-F238E27FC236}">
                <a16:creationId xmlns:a16="http://schemas.microsoft.com/office/drawing/2014/main" id="{9D0AE09B-692A-411D-819A-6473C0D4D58C}"/>
              </a:ext>
            </a:extLst>
          </p:cNvPr>
          <p:cNvSpPr>
            <a:spLocks noGrp="1"/>
          </p:cNvSpPr>
          <p:nvPr>
            <p:ph type="body" sz="quarter" idx="13"/>
          </p:nvPr>
        </p:nvSpPr>
        <p:spPr>
          <a:xfrm>
            <a:off x="8621691" y="3287"/>
            <a:ext cx="3155329" cy="3231654"/>
          </a:xfrm>
        </p:spPr>
        <p:txBody>
          <a:bodyPr/>
          <a:lstStyle/>
          <a:p>
            <a:r>
              <a:rPr lang="nl-BE" dirty="0"/>
              <a:t>2.3</a:t>
            </a:r>
          </a:p>
        </p:txBody>
      </p:sp>
      <p:sp>
        <p:nvSpPr>
          <p:cNvPr id="3" name="strChapterNumber">
            <a:extLst>
              <a:ext uri="{FF2B5EF4-FFF2-40B4-BE49-F238E27FC236}">
                <a16:creationId xmlns:a16="http://schemas.microsoft.com/office/drawing/2014/main" id="{2B5C069F-C747-4051-A286-148571CB8B36}"/>
              </a:ext>
            </a:extLst>
          </p:cNvPr>
          <p:cNvSpPr>
            <a:spLocks noGrp="1"/>
          </p:cNvSpPr>
          <p:nvPr>
            <p:ph type="body" idx="15"/>
          </p:nvPr>
        </p:nvSpPr>
        <p:spPr/>
        <p:txBody>
          <a:bodyPr/>
          <a:lstStyle/>
          <a:p>
            <a:r>
              <a:rPr lang="nl-BE" dirty="0"/>
              <a:t>2. BELANGRIJKSTE RESULTATEN</a:t>
            </a:r>
          </a:p>
        </p:txBody>
      </p:sp>
      <p:sp>
        <p:nvSpPr>
          <p:cNvPr id="2" name="strSectionTitle">
            <a:extLst>
              <a:ext uri="{FF2B5EF4-FFF2-40B4-BE49-F238E27FC236}">
                <a16:creationId xmlns:a16="http://schemas.microsoft.com/office/drawing/2014/main" id="{9408F13F-EA61-4C6F-AB84-0C89E015B03B}"/>
              </a:ext>
            </a:extLst>
          </p:cNvPr>
          <p:cNvSpPr>
            <a:spLocks noGrp="1"/>
          </p:cNvSpPr>
          <p:nvPr>
            <p:ph type="title"/>
          </p:nvPr>
        </p:nvSpPr>
        <p:spPr>
          <a:xfrm>
            <a:off x="414980" y="368300"/>
            <a:ext cx="7560000" cy="2857170"/>
          </a:xfrm>
        </p:spPr>
        <p:txBody>
          <a:bodyPr/>
          <a:lstStyle/>
          <a:p>
            <a:r>
              <a:rPr lang="nl-BE" dirty="0">
                <a:latin typeface="Arial Black" panose="02010803020104030203" pitchFamily="2" charset="-79"/>
                <a:cs typeface="Arial Black" panose="02010803020104030203" pitchFamily="2" charset="-79"/>
              </a:rPr>
              <a:t>DRIJFVEREN &amp; BARRIERES VOOR DE CONSUMPTIE VAN KWEEKVLEES</a:t>
            </a:r>
            <a:endParaRPr lang="nl-BE" dirty="0"/>
          </a:p>
        </p:txBody>
      </p:sp>
      <p:sp>
        <p:nvSpPr>
          <p:cNvPr id="6" name="Slide Number Placeholder 5">
            <a:extLst>
              <a:ext uri="{FF2B5EF4-FFF2-40B4-BE49-F238E27FC236}">
                <a16:creationId xmlns:a16="http://schemas.microsoft.com/office/drawing/2014/main" id="{2C3E579B-B1BA-4CF1-8006-A9D4F06087C2}"/>
              </a:ext>
            </a:extLst>
          </p:cNvPr>
          <p:cNvSpPr>
            <a:spLocks noGrp="1"/>
          </p:cNvSpPr>
          <p:nvPr>
            <p:ph type="sldNum" sz="quarter" idx="14"/>
          </p:nvPr>
        </p:nvSpPr>
        <p:spPr/>
        <p:txBody>
          <a:bodyPr/>
          <a:lstStyle/>
          <a:p>
            <a:fld id="{D61AABEC-672F-4B68-B914-690DA978312C}" type="slidenum">
              <a:rPr lang="nl-BE" smtClean="0"/>
              <a:pPr/>
              <a:t>25</a:t>
            </a:fld>
            <a:r>
              <a:rPr lang="nl-BE" dirty="0"/>
              <a:t> </a:t>
            </a:r>
          </a:p>
        </p:txBody>
      </p:sp>
    </p:spTree>
    <p:extLst>
      <p:ext uri="{BB962C8B-B14F-4D97-AF65-F5344CB8AC3E}">
        <p14:creationId xmlns:p14="http://schemas.microsoft.com/office/powerpoint/2010/main" val="3424029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a:extLst>
              <a:ext uri="{FF2B5EF4-FFF2-40B4-BE49-F238E27FC236}">
                <a16:creationId xmlns:a16="http://schemas.microsoft.com/office/drawing/2014/main" id="{F43DE23A-BF03-4E12-BD3D-ECE7E2D8E624}"/>
              </a:ext>
            </a:extLst>
          </p:cNvPr>
          <p:cNvSpPr>
            <a:spLocks noGrp="1"/>
          </p:cNvSpPr>
          <p:nvPr>
            <p:ph type="body" sz="quarter" idx="15"/>
          </p:nvPr>
        </p:nvSpPr>
        <p:spPr/>
        <p:txBody>
          <a:bodyPr/>
          <a:lstStyle/>
          <a:p>
            <a:r>
              <a:rPr lang="nl-BE" dirty="0"/>
              <a:t>De belangrijkste redenen om kweekvlees te gaan consumeren zijn dat het toelaat om vlees te eten zonder dierenleed te veroorzaken, dat het beter is voor het milieu en dat het een oplossing biedt voor het wereldvoedselprobleem.</a:t>
            </a:r>
          </a:p>
        </p:txBody>
      </p:sp>
      <p:sp>
        <p:nvSpPr>
          <p:cNvPr id="3" name="strFooter">
            <a:extLst>
              <a:ext uri="{FF2B5EF4-FFF2-40B4-BE49-F238E27FC236}">
                <a16:creationId xmlns:a16="http://schemas.microsoft.com/office/drawing/2014/main" id="{5281DFD9-A549-46A8-9944-C566D00EC967}"/>
              </a:ext>
            </a:extLst>
          </p:cNvPr>
          <p:cNvSpPr>
            <a:spLocks noGrp="1"/>
          </p:cNvSpPr>
          <p:nvPr>
            <p:ph type="body" sz="quarter" idx="17"/>
          </p:nvPr>
        </p:nvSpPr>
        <p:spPr/>
        <p:txBody>
          <a:bodyPr/>
          <a:lstStyle/>
          <a:p>
            <a:r>
              <a:rPr lang="nl-BE" dirty="0"/>
              <a:t>Basis:	Totale steekproef (n=1000) </a:t>
            </a:r>
          </a:p>
          <a:p>
            <a:r>
              <a:rPr lang="nl-BE" dirty="0"/>
              <a:t>Vraag:	DB1. Wat zouden voor u de 3 belangrijkste redenen zijn om kweekvlees te consumeren? Selecteer de belangrijkste reden eerst, de tweede belangrijkste reden als tweede enz.</a:t>
            </a:r>
          </a:p>
          <a:p>
            <a:endParaRPr lang="nl-BE" dirty="0"/>
          </a:p>
        </p:txBody>
      </p:sp>
      <p:sp>
        <p:nvSpPr>
          <p:cNvPr id="6" name="Slide Number Placeholder 5">
            <a:extLst>
              <a:ext uri="{FF2B5EF4-FFF2-40B4-BE49-F238E27FC236}">
                <a16:creationId xmlns:a16="http://schemas.microsoft.com/office/drawing/2014/main" id="{61813E6F-9AC7-4405-99F0-E75A1CCEF36E}"/>
              </a:ext>
            </a:extLst>
          </p:cNvPr>
          <p:cNvSpPr>
            <a:spLocks noGrp="1"/>
          </p:cNvSpPr>
          <p:nvPr>
            <p:ph type="sldNum" sz="quarter" idx="18"/>
          </p:nvPr>
        </p:nvSpPr>
        <p:spPr/>
        <p:txBody>
          <a:bodyPr/>
          <a:lstStyle/>
          <a:p>
            <a:fld id="{D61AABEC-672F-4B68-B914-690DA978312C}" type="slidenum">
              <a:rPr lang="nl-BE" smtClean="0"/>
              <a:pPr/>
              <a:t>26</a:t>
            </a:fld>
            <a:r>
              <a:rPr lang="nl-BE"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p:txBody>
          <a:bodyPr/>
          <a:lstStyle/>
          <a:p>
            <a:r>
              <a:rPr lang="nl-BE" dirty="0"/>
              <a:t>Consumptie van kweekvlees: drijfveren</a:t>
            </a:r>
          </a:p>
        </p:txBody>
      </p:sp>
      <p:graphicFrame>
        <p:nvGraphicFramePr>
          <p:cNvPr id="40" name="Table 39">
            <a:extLst>
              <a:ext uri="{FF2B5EF4-FFF2-40B4-BE49-F238E27FC236}">
                <a16:creationId xmlns:a16="http://schemas.microsoft.com/office/drawing/2014/main" id="{267D8616-0FE8-496B-9DA0-7F06C8B84529}"/>
              </a:ext>
            </a:extLst>
          </p:cNvPr>
          <p:cNvGraphicFramePr>
            <a:graphicFrameLocks noGrp="1"/>
          </p:cNvGraphicFramePr>
          <p:nvPr>
            <p:extLst>
              <p:ext uri="{D42A27DB-BD31-4B8C-83A1-F6EECF244321}">
                <p14:modId xmlns:p14="http://schemas.microsoft.com/office/powerpoint/2010/main" val="3151852533"/>
              </p:ext>
            </p:extLst>
          </p:nvPr>
        </p:nvGraphicFramePr>
        <p:xfrm>
          <a:off x="407988" y="1772544"/>
          <a:ext cx="8928000" cy="4068000"/>
        </p:xfrm>
        <a:graphic>
          <a:graphicData uri="http://schemas.openxmlformats.org/drawingml/2006/table">
            <a:tbl>
              <a:tblPr firstRow="1" bandRow="1">
                <a:tableStyleId>{2D5ABB26-0587-4C30-8999-92F81FD0307C}</a:tableStyleId>
              </a:tblPr>
              <a:tblGrid>
                <a:gridCol w="3456000">
                  <a:extLst>
                    <a:ext uri="{9D8B030D-6E8A-4147-A177-3AD203B41FA5}">
                      <a16:colId xmlns:a16="http://schemas.microsoft.com/office/drawing/2014/main" val="2457120873"/>
                    </a:ext>
                  </a:extLst>
                </a:gridCol>
                <a:gridCol w="5472000">
                  <a:extLst>
                    <a:ext uri="{9D8B030D-6E8A-4147-A177-3AD203B41FA5}">
                      <a16:colId xmlns:a16="http://schemas.microsoft.com/office/drawing/2014/main" val="943016155"/>
                    </a:ext>
                  </a:extLst>
                </a:gridCol>
              </a:tblGrid>
              <a:tr h="4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Laat toe vlees te eten zonder dierenleed</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nl-BE" sz="1200" b="1" noProof="0" dirty="0">
                        <a:solidFill>
                          <a:schemeClr val="tx1"/>
                        </a:solidFill>
                      </a:endParaRPr>
                    </a:p>
                  </a:txBody>
                  <a:tcPr marL="36000" marR="36000" marT="0" marB="0" anchor="ct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37572506"/>
                  </a:ext>
                </a:extLst>
              </a:tr>
              <a:tr h="4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Beter voor het milieu</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nl-BE" sz="12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74056896"/>
                  </a:ext>
                </a:extLst>
              </a:tr>
              <a:tr h="4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Oplossing voor het wereldvoedselprobleem</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nl-BE" sz="12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24938983"/>
                  </a:ext>
                </a:extLst>
              </a:tr>
              <a:tr h="4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Minder kans op ziekten</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nl-BE" sz="12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20029607"/>
                  </a:ext>
                </a:extLst>
              </a:tr>
              <a:tr h="4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Minder toegevoegde stoffen/bewaarmiddelen</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nl-BE" sz="12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170796538"/>
                  </a:ext>
                </a:extLst>
              </a:tr>
              <a:tr h="4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Vernieuwend</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nl-BE" sz="12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64916576"/>
                  </a:ext>
                </a:extLst>
              </a:tr>
              <a:tr h="4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Gezonder</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nl-BE" sz="12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06554435"/>
                  </a:ext>
                </a:extLst>
              </a:tr>
              <a:tr h="4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Andere</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nl-BE" sz="12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02910583"/>
                  </a:ext>
                </a:extLst>
              </a:tr>
              <a:tr h="4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Geen van deze</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nl-BE" sz="12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16485104"/>
                  </a:ext>
                </a:extLst>
              </a:tr>
            </a:tbl>
          </a:graphicData>
        </a:graphic>
      </p:graphicFrame>
      <p:sp>
        <p:nvSpPr>
          <p:cNvPr id="42" name="Rectangle 41">
            <a:extLst>
              <a:ext uri="{FF2B5EF4-FFF2-40B4-BE49-F238E27FC236}">
                <a16:creationId xmlns:a16="http://schemas.microsoft.com/office/drawing/2014/main" id="{20EF0C88-E569-4E48-ADB4-41D88FB50658}"/>
              </a:ext>
            </a:extLst>
          </p:cNvPr>
          <p:cNvSpPr/>
          <p:nvPr/>
        </p:nvSpPr>
        <p:spPr>
          <a:xfrm>
            <a:off x="9504217" y="1772544"/>
            <a:ext cx="2279793" cy="2494656"/>
          </a:xfrm>
          <a:prstGeom prst="rect">
            <a:avLst/>
          </a:prstGeom>
          <a:solidFill>
            <a:srgbClr val="DEF2F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lstStyle/>
          <a:p>
            <a:r>
              <a:rPr lang="nl-BE" sz="1100" i="1" dirty="0">
                <a:solidFill>
                  <a:schemeClr val="tx2"/>
                </a:solidFill>
              </a:rPr>
              <a:t>Milieu is een veel belangrijkere factor voor jongere generaties (voor 24% belangrijkste reden) dan voor oudere generaties (voor 13% belangrijkste reden), evenals voor hogere sociale klassen (voor 23% belangrijkste reden) dan lagere sociale klassen (voor 8% belangrijkste reden). </a:t>
            </a:r>
          </a:p>
          <a:p>
            <a:endParaRPr lang="nl-BE" sz="1100" i="1" dirty="0">
              <a:solidFill>
                <a:schemeClr val="tx2"/>
              </a:solidFill>
            </a:endParaRPr>
          </a:p>
          <a:p>
            <a:r>
              <a:rPr lang="nl-BE" sz="1100" i="1" dirty="0">
                <a:solidFill>
                  <a:schemeClr val="tx2"/>
                </a:solidFill>
              </a:rPr>
              <a:t>Dierenleed is een belangrijke factor bij alle leeftijden en in alle regio’s (Vlaanderen, Brussel en Wallonië). </a:t>
            </a:r>
          </a:p>
        </p:txBody>
      </p:sp>
      <p:graphicFrame>
        <p:nvGraphicFramePr>
          <p:cNvPr id="46" name="Chart 45">
            <a:extLst>
              <a:ext uri="{FF2B5EF4-FFF2-40B4-BE49-F238E27FC236}">
                <a16:creationId xmlns:a16="http://schemas.microsoft.com/office/drawing/2014/main" id="{AE218C16-DE3C-4096-A21E-911CE4B2D8EB}"/>
              </a:ext>
            </a:extLst>
          </p:cNvPr>
          <p:cNvGraphicFramePr/>
          <p:nvPr>
            <p:extLst>
              <p:ext uri="{D42A27DB-BD31-4B8C-83A1-F6EECF244321}">
                <p14:modId xmlns:p14="http://schemas.microsoft.com/office/powerpoint/2010/main" val="4112588084"/>
              </p:ext>
            </p:extLst>
          </p:nvPr>
        </p:nvGraphicFramePr>
        <p:xfrm>
          <a:off x="3708388" y="1776008"/>
          <a:ext cx="6008265" cy="406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7" name="Table 46">
            <a:extLst>
              <a:ext uri="{FF2B5EF4-FFF2-40B4-BE49-F238E27FC236}">
                <a16:creationId xmlns:a16="http://schemas.microsoft.com/office/drawing/2014/main" id="{A12E955A-F3FE-465F-BCBC-8D4E701652D7}"/>
              </a:ext>
            </a:extLst>
          </p:cNvPr>
          <p:cNvGraphicFramePr>
            <a:graphicFrameLocks noGrp="1"/>
          </p:cNvGraphicFramePr>
          <p:nvPr>
            <p:extLst>
              <p:ext uri="{D42A27DB-BD31-4B8C-83A1-F6EECF244321}">
                <p14:modId xmlns:p14="http://schemas.microsoft.com/office/powerpoint/2010/main" val="596139244"/>
              </p:ext>
            </p:extLst>
          </p:nvPr>
        </p:nvGraphicFramePr>
        <p:xfrm>
          <a:off x="3736096" y="5947472"/>
          <a:ext cx="3132000" cy="182880"/>
        </p:xfrm>
        <a:graphic>
          <a:graphicData uri="http://schemas.openxmlformats.org/drawingml/2006/table">
            <a:tbl>
              <a:tblPr>
                <a:tableStyleId>{2D5ABB26-0587-4C30-8999-92F81FD0307C}</a:tableStyleId>
              </a:tblPr>
              <a:tblGrid>
                <a:gridCol w="2088000">
                  <a:extLst>
                    <a:ext uri="{9D8B030D-6E8A-4147-A177-3AD203B41FA5}">
                      <a16:colId xmlns:a16="http://schemas.microsoft.com/office/drawing/2014/main" val="2354454430"/>
                    </a:ext>
                  </a:extLst>
                </a:gridCol>
                <a:gridCol w="1044000">
                  <a:extLst>
                    <a:ext uri="{9D8B030D-6E8A-4147-A177-3AD203B41FA5}">
                      <a16:colId xmlns:a16="http://schemas.microsoft.com/office/drawing/2014/main" val="2015932734"/>
                    </a:ext>
                  </a:extLst>
                </a:gridCol>
              </a:tblGrid>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solidFill>
                            <a:schemeClr val="tx2">
                              <a:lumMod val="50000"/>
                            </a:schemeClr>
                          </a:solidFill>
                          <a:latin typeface="+mn-lt"/>
                          <a:sym typeface="Wingdings 2" panose="05020102010507070707" pitchFamily="18" charset="2"/>
                        </a:rPr>
                        <a:t>  </a:t>
                      </a:r>
                      <a:r>
                        <a:rPr kumimoji="0" lang="nl-BE" sz="1200" b="0" i="0" u="none" strike="noStrike" kern="1200" cap="none" spc="0" normalizeH="0" baseline="0" noProof="0" dirty="0">
                          <a:ln>
                            <a:noFill/>
                          </a:ln>
                          <a:solidFill>
                            <a:schemeClr val="tx1"/>
                          </a:solidFill>
                          <a:effectLst/>
                          <a:uLnTx/>
                          <a:uFillTx/>
                          <a:latin typeface="+mn-lt"/>
                          <a:ea typeface="+mn-ea"/>
                          <a:cs typeface="+mn-cs"/>
                        </a:rPr>
                        <a:t>Belangrijkste reden</a:t>
                      </a:r>
                      <a:endParaRPr lang="nl-BE" sz="1200" dirty="0">
                        <a:solidFill>
                          <a:schemeClr val="tx2">
                            <a:lumMod val="50000"/>
                          </a:schemeClr>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solidFill>
                            <a:schemeClr val="tx2"/>
                          </a:solidFill>
                          <a:latin typeface="+mn-lt"/>
                          <a:sym typeface="Wingdings 2" panose="05020102010507070707" pitchFamily="18" charset="2"/>
                        </a:rPr>
                        <a:t></a:t>
                      </a:r>
                      <a:r>
                        <a:rPr lang="nl-BE" sz="1200" dirty="0">
                          <a:solidFill>
                            <a:schemeClr val="tx2">
                              <a:lumMod val="50000"/>
                            </a:schemeClr>
                          </a:solidFill>
                          <a:latin typeface="+mn-lt"/>
                          <a:sym typeface="Wingdings 2" panose="05020102010507070707" pitchFamily="18" charset="2"/>
                        </a:rPr>
                        <a:t>  </a:t>
                      </a:r>
                      <a:r>
                        <a:rPr kumimoji="0" lang="nl-BE" sz="1200" b="0" i="0" u="none" strike="noStrike" kern="1200" cap="none" spc="0" normalizeH="0" baseline="0" noProof="0" dirty="0">
                          <a:ln>
                            <a:noFill/>
                          </a:ln>
                          <a:solidFill>
                            <a:schemeClr val="tx1"/>
                          </a:solidFill>
                          <a:effectLst/>
                          <a:uLnTx/>
                          <a:uFillTx/>
                          <a:latin typeface="+mn-lt"/>
                          <a:ea typeface="+mn-ea"/>
                          <a:cs typeface="+mn-cs"/>
                        </a:rPr>
                        <a:t>Top 3</a:t>
                      </a:r>
                    </a:p>
                  </a:txBody>
                  <a:tcPr marL="36000" marR="36000" marT="0" marB="0" anchor="ctr">
                    <a:noFill/>
                  </a:tcPr>
                </a:tc>
                <a:extLst>
                  <a:ext uri="{0D108BD9-81ED-4DB2-BD59-A6C34878D82A}">
                    <a16:rowId xmlns:a16="http://schemas.microsoft.com/office/drawing/2014/main" val="1959053497"/>
                  </a:ext>
                </a:extLst>
              </a:tr>
            </a:tbl>
          </a:graphicData>
        </a:graphic>
      </p:graphicFrame>
    </p:spTree>
    <p:extLst>
      <p:ext uri="{BB962C8B-B14F-4D97-AF65-F5344CB8AC3E}">
        <p14:creationId xmlns:p14="http://schemas.microsoft.com/office/powerpoint/2010/main" val="3478446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Table 39">
            <a:extLst>
              <a:ext uri="{FF2B5EF4-FFF2-40B4-BE49-F238E27FC236}">
                <a16:creationId xmlns:a16="http://schemas.microsoft.com/office/drawing/2014/main" id="{267D8616-0FE8-496B-9DA0-7F06C8B84529}"/>
              </a:ext>
            </a:extLst>
          </p:cNvPr>
          <p:cNvGraphicFramePr>
            <a:graphicFrameLocks noGrp="1"/>
          </p:cNvGraphicFramePr>
          <p:nvPr>
            <p:extLst>
              <p:ext uri="{D42A27DB-BD31-4B8C-83A1-F6EECF244321}">
                <p14:modId xmlns:p14="http://schemas.microsoft.com/office/powerpoint/2010/main" val="2519391107"/>
              </p:ext>
            </p:extLst>
          </p:nvPr>
        </p:nvGraphicFramePr>
        <p:xfrm>
          <a:off x="407988" y="2160173"/>
          <a:ext cx="11376000" cy="3960000"/>
        </p:xfrm>
        <a:graphic>
          <a:graphicData uri="http://schemas.openxmlformats.org/drawingml/2006/table">
            <a:tbl>
              <a:tblPr firstRow="1" bandRow="1">
                <a:tableStyleId>{2D5ABB26-0587-4C30-8999-92F81FD0307C}</a:tableStyleId>
              </a:tblPr>
              <a:tblGrid>
                <a:gridCol w="3456000">
                  <a:extLst>
                    <a:ext uri="{9D8B030D-6E8A-4147-A177-3AD203B41FA5}">
                      <a16:colId xmlns:a16="http://schemas.microsoft.com/office/drawing/2014/main" val="2457120873"/>
                    </a:ext>
                  </a:extLst>
                </a:gridCol>
                <a:gridCol w="7920000">
                  <a:extLst>
                    <a:ext uri="{9D8B030D-6E8A-4147-A177-3AD203B41FA5}">
                      <a16:colId xmlns:a16="http://schemas.microsoft.com/office/drawing/2014/main" val="943016155"/>
                    </a:ext>
                  </a:extLst>
                </a:gridCol>
              </a:tblGrid>
              <a:tr h="4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Laat toe vlees te eten zonder dierenleed</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nl-BE" sz="1200" b="1" noProof="0" dirty="0">
                        <a:solidFill>
                          <a:schemeClr val="tx1"/>
                        </a:solidFill>
                      </a:endParaRPr>
                    </a:p>
                  </a:txBody>
                  <a:tcPr marL="36000" marR="36000" marT="0" marB="0" anchor="ct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37572506"/>
                  </a:ext>
                </a:extLst>
              </a:tr>
              <a:tr h="4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Beter voor het milieu</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nl-BE" sz="12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74056896"/>
                  </a:ext>
                </a:extLst>
              </a:tr>
              <a:tr h="4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Oplossing voor het wereldvoedselprobleem</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nl-BE" sz="12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24938983"/>
                  </a:ext>
                </a:extLst>
              </a:tr>
              <a:tr h="4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Minder kans op ziekten</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nl-BE" sz="12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20029607"/>
                  </a:ext>
                </a:extLst>
              </a:tr>
              <a:tr h="4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Minder toegevoegde stoffen/bewaarmiddelen</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nl-BE" sz="12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170796538"/>
                  </a:ext>
                </a:extLst>
              </a:tr>
              <a:tr h="4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Vernieuwend</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nl-BE" sz="12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64916576"/>
                  </a:ext>
                </a:extLst>
              </a:tr>
              <a:tr h="4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Gezonder</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nl-BE" sz="12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06554435"/>
                  </a:ext>
                </a:extLst>
              </a:tr>
              <a:tr h="4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Andere</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nl-BE" sz="12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02910583"/>
                  </a:ext>
                </a:extLst>
              </a:tr>
              <a:tr h="4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Geen van deze</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nl-BE" sz="12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16485104"/>
                  </a:ext>
                </a:extLst>
              </a:tr>
            </a:tbl>
          </a:graphicData>
        </a:graphic>
      </p:graphicFrame>
      <p:graphicFrame>
        <p:nvGraphicFramePr>
          <p:cNvPr id="16" name="Table 15">
            <a:extLst>
              <a:ext uri="{FF2B5EF4-FFF2-40B4-BE49-F238E27FC236}">
                <a16:creationId xmlns:a16="http://schemas.microsoft.com/office/drawing/2014/main" id="{281F6A2B-D18B-478F-8202-9159B31571CA}"/>
              </a:ext>
            </a:extLst>
          </p:cNvPr>
          <p:cNvGraphicFramePr>
            <a:graphicFrameLocks noGrp="1"/>
          </p:cNvGraphicFramePr>
          <p:nvPr>
            <p:extLst>
              <p:ext uri="{D42A27DB-BD31-4B8C-83A1-F6EECF244321}">
                <p14:modId xmlns:p14="http://schemas.microsoft.com/office/powerpoint/2010/main" val="651033578"/>
              </p:ext>
            </p:extLst>
          </p:nvPr>
        </p:nvGraphicFramePr>
        <p:xfrm>
          <a:off x="3736096" y="1521256"/>
          <a:ext cx="8100000" cy="540000"/>
        </p:xfrm>
        <a:graphic>
          <a:graphicData uri="http://schemas.openxmlformats.org/drawingml/2006/table">
            <a:tbl>
              <a:tblPr firstRow="1" bandRow="1">
                <a:tableStyleId>{2D5ABB26-0587-4C30-8999-92F81FD0307C}</a:tableStyleId>
              </a:tblPr>
              <a:tblGrid>
                <a:gridCol w="1620000">
                  <a:extLst>
                    <a:ext uri="{9D8B030D-6E8A-4147-A177-3AD203B41FA5}">
                      <a16:colId xmlns:a16="http://schemas.microsoft.com/office/drawing/2014/main" val="2820400169"/>
                    </a:ext>
                  </a:extLst>
                </a:gridCol>
                <a:gridCol w="1620000">
                  <a:extLst>
                    <a:ext uri="{9D8B030D-6E8A-4147-A177-3AD203B41FA5}">
                      <a16:colId xmlns:a16="http://schemas.microsoft.com/office/drawing/2014/main" val="1049536041"/>
                    </a:ext>
                  </a:extLst>
                </a:gridCol>
                <a:gridCol w="1620000">
                  <a:extLst>
                    <a:ext uri="{9D8B030D-6E8A-4147-A177-3AD203B41FA5}">
                      <a16:colId xmlns:a16="http://schemas.microsoft.com/office/drawing/2014/main" val="3982777495"/>
                    </a:ext>
                  </a:extLst>
                </a:gridCol>
                <a:gridCol w="1620000">
                  <a:extLst>
                    <a:ext uri="{9D8B030D-6E8A-4147-A177-3AD203B41FA5}">
                      <a16:colId xmlns:a16="http://schemas.microsoft.com/office/drawing/2014/main" val="2884445455"/>
                    </a:ext>
                  </a:extLst>
                </a:gridCol>
                <a:gridCol w="1620000">
                  <a:extLst>
                    <a:ext uri="{9D8B030D-6E8A-4147-A177-3AD203B41FA5}">
                      <a16:colId xmlns:a16="http://schemas.microsoft.com/office/drawing/2014/main" val="1652362327"/>
                    </a:ext>
                  </a:extLst>
                </a:gridCol>
              </a:tblGrid>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200" b="1" i="0" u="none" strike="noStrike" kern="1200" cap="none" spc="0" normalizeH="0" baseline="0" noProof="0" dirty="0">
                          <a:ln>
                            <a:noFill/>
                          </a:ln>
                          <a:solidFill>
                            <a:prstClr val="white"/>
                          </a:solidFill>
                          <a:effectLst/>
                          <a:uLnTx/>
                          <a:uFillTx/>
                          <a:latin typeface="Arial"/>
                          <a:ea typeface="+mn-ea"/>
                          <a:cs typeface="+mn-cs"/>
                        </a:rPr>
                        <a:t>INNOVATOREN</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PIONIERS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VOORLOPERS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ACHTERLOPERS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ACHTERBLIJVERS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488667595"/>
                  </a:ext>
                </a:extLst>
              </a:tr>
              <a:tr h="18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chemeClr val="accent6"/>
                          </a:solidFill>
                          <a:effectLst/>
                          <a:uLnTx/>
                          <a:uFillTx/>
                          <a:latin typeface="Arial"/>
                          <a:ea typeface="+mn-ea"/>
                          <a:cs typeface="+mn-cs"/>
                        </a:rPr>
                        <a:t>(n=31) (A)</a:t>
                      </a:r>
                    </a:p>
                  </a:txBody>
                  <a:tcPr marL="0" marR="0" marT="0"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chemeClr val="accent6"/>
                          </a:solidFill>
                          <a:effectLst/>
                          <a:uLnTx/>
                          <a:uFillTx/>
                          <a:latin typeface="Arial"/>
                          <a:ea typeface="+mn-ea"/>
                          <a:cs typeface="+mn-cs"/>
                        </a:rPr>
                        <a:t>(n=257) (B)</a:t>
                      </a:r>
                    </a:p>
                  </a:txBody>
                  <a:tcPr marL="0" marR="0" marT="0"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chemeClr val="accent6"/>
                          </a:solidFill>
                          <a:effectLst/>
                          <a:uLnTx/>
                          <a:uFillTx/>
                          <a:latin typeface="Arial"/>
                          <a:ea typeface="+mn-ea"/>
                          <a:cs typeface="+mn-cs"/>
                        </a:rPr>
                        <a:t>(n=326) (C)</a:t>
                      </a:r>
                    </a:p>
                  </a:txBody>
                  <a:tcPr marL="0" marR="0" marT="0"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chemeClr val="accent6"/>
                          </a:solidFill>
                          <a:effectLst/>
                          <a:uLnTx/>
                          <a:uFillTx/>
                          <a:latin typeface="Arial"/>
                          <a:ea typeface="+mn-ea"/>
                          <a:cs typeface="+mn-cs"/>
                        </a:rPr>
                        <a:t>(n=221) (D)</a:t>
                      </a:r>
                    </a:p>
                  </a:txBody>
                  <a:tcPr marL="0" marR="0" marT="0"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chemeClr val="accent6"/>
                          </a:solidFill>
                          <a:effectLst/>
                          <a:uLnTx/>
                          <a:uFillTx/>
                          <a:latin typeface="Arial"/>
                          <a:ea typeface="+mn-ea"/>
                          <a:cs typeface="+mn-cs"/>
                        </a:rPr>
                        <a:t>(n=165) (E)</a:t>
                      </a:r>
                    </a:p>
                  </a:txBody>
                  <a:tcPr marL="0" marR="0" marT="0"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7075067"/>
                  </a:ext>
                </a:extLst>
              </a:tr>
            </a:tbl>
          </a:graphicData>
        </a:graphic>
      </p:graphicFrame>
      <p:graphicFrame>
        <p:nvGraphicFramePr>
          <p:cNvPr id="18" name="Table 17">
            <a:extLst>
              <a:ext uri="{FF2B5EF4-FFF2-40B4-BE49-F238E27FC236}">
                <a16:creationId xmlns:a16="http://schemas.microsoft.com/office/drawing/2014/main" id="{7D392263-02A0-410F-AD7F-A67E70D1E9C9}"/>
              </a:ext>
            </a:extLst>
          </p:cNvPr>
          <p:cNvGraphicFramePr>
            <a:graphicFrameLocks noGrp="1"/>
          </p:cNvGraphicFramePr>
          <p:nvPr>
            <p:extLst>
              <p:ext uri="{D42A27DB-BD31-4B8C-83A1-F6EECF244321}">
                <p14:modId xmlns:p14="http://schemas.microsoft.com/office/powerpoint/2010/main" val="2031713222"/>
              </p:ext>
            </p:extLst>
          </p:nvPr>
        </p:nvGraphicFramePr>
        <p:xfrm>
          <a:off x="407987" y="1920915"/>
          <a:ext cx="3132000" cy="182880"/>
        </p:xfrm>
        <a:graphic>
          <a:graphicData uri="http://schemas.openxmlformats.org/drawingml/2006/table">
            <a:tbl>
              <a:tblPr>
                <a:tableStyleId>{2D5ABB26-0587-4C30-8999-92F81FD0307C}</a:tableStyleId>
              </a:tblPr>
              <a:tblGrid>
                <a:gridCol w="2088000">
                  <a:extLst>
                    <a:ext uri="{9D8B030D-6E8A-4147-A177-3AD203B41FA5}">
                      <a16:colId xmlns:a16="http://schemas.microsoft.com/office/drawing/2014/main" val="2354454430"/>
                    </a:ext>
                  </a:extLst>
                </a:gridCol>
                <a:gridCol w="1044000">
                  <a:extLst>
                    <a:ext uri="{9D8B030D-6E8A-4147-A177-3AD203B41FA5}">
                      <a16:colId xmlns:a16="http://schemas.microsoft.com/office/drawing/2014/main" val="2015932734"/>
                    </a:ext>
                  </a:extLst>
                </a:gridCol>
              </a:tblGrid>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solidFill>
                            <a:schemeClr val="tx2">
                              <a:lumMod val="50000"/>
                            </a:schemeClr>
                          </a:solidFill>
                          <a:latin typeface="+mn-lt"/>
                          <a:sym typeface="Wingdings 2" panose="05020102010507070707" pitchFamily="18" charset="2"/>
                        </a:rPr>
                        <a:t>  </a:t>
                      </a:r>
                      <a:r>
                        <a:rPr kumimoji="0" lang="nl-BE" sz="1200" b="0" i="0" u="none" strike="noStrike" kern="1200" cap="none" spc="0" normalizeH="0" baseline="0" noProof="0" dirty="0">
                          <a:ln>
                            <a:noFill/>
                          </a:ln>
                          <a:solidFill>
                            <a:schemeClr val="tx1"/>
                          </a:solidFill>
                          <a:effectLst/>
                          <a:uLnTx/>
                          <a:uFillTx/>
                          <a:latin typeface="+mn-lt"/>
                          <a:ea typeface="+mn-ea"/>
                          <a:cs typeface="+mn-cs"/>
                        </a:rPr>
                        <a:t>Belangrijkste reden</a:t>
                      </a:r>
                      <a:endParaRPr lang="nl-BE" sz="1200" dirty="0">
                        <a:solidFill>
                          <a:schemeClr val="tx2">
                            <a:lumMod val="50000"/>
                          </a:schemeClr>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solidFill>
                            <a:schemeClr val="tx2"/>
                          </a:solidFill>
                          <a:latin typeface="+mn-lt"/>
                          <a:sym typeface="Wingdings 2" panose="05020102010507070707" pitchFamily="18" charset="2"/>
                        </a:rPr>
                        <a:t></a:t>
                      </a:r>
                      <a:r>
                        <a:rPr lang="nl-BE" sz="1200" dirty="0">
                          <a:solidFill>
                            <a:schemeClr val="tx2">
                              <a:lumMod val="50000"/>
                            </a:schemeClr>
                          </a:solidFill>
                          <a:latin typeface="+mn-lt"/>
                          <a:sym typeface="Wingdings 2" panose="05020102010507070707" pitchFamily="18" charset="2"/>
                        </a:rPr>
                        <a:t>  </a:t>
                      </a:r>
                      <a:r>
                        <a:rPr kumimoji="0" lang="nl-BE" sz="1200" b="0" i="0" u="none" strike="noStrike" kern="1200" cap="none" spc="0" normalizeH="0" baseline="0" noProof="0" dirty="0">
                          <a:ln>
                            <a:noFill/>
                          </a:ln>
                          <a:solidFill>
                            <a:schemeClr val="tx1"/>
                          </a:solidFill>
                          <a:effectLst/>
                          <a:uLnTx/>
                          <a:uFillTx/>
                          <a:latin typeface="+mn-lt"/>
                          <a:ea typeface="+mn-ea"/>
                          <a:cs typeface="+mn-cs"/>
                        </a:rPr>
                        <a:t>Top 3</a:t>
                      </a:r>
                    </a:p>
                  </a:txBody>
                  <a:tcPr marL="36000" marR="36000" marT="0" marB="0" anchor="ctr">
                    <a:noFill/>
                  </a:tcPr>
                </a:tc>
                <a:extLst>
                  <a:ext uri="{0D108BD9-81ED-4DB2-BD59-A6C34878D82A}">
                    <a16:rowId xmlns:a16="http://schemas.microsoft.com/office/drawing/2014/main" val="1959053497"/>
                  </a:ext>
                </a:extLst>
              </a:tr>
            </a:tbl>
          </a:graphicData>
        </a:graphic>
      </p:graphicFrame>
      <p:sp>
        <p:nvSpPr>
          <p:cNvPr id="4" name="Text Placeholder 3">
            <a:extLst>
              <a:ext uri="{FF2B5EF4-FFF2-40B4-BE49-F238E27FC236}">
                <a16:creationId xmlns:a16="http://schemas.microsoft.com/office/drawing/2014/main" id="{ACF1014F-90A9-4135-B21D-7D863C637AD7}"/>
              </a:ext>
            </a:extLst>
          </p:cNvPr>
          <p:cNvSpPr>
            <a:spLocks noGrp="1"/>
          </p:cNvSpPr>
          <p:nvPr>
            <p:ph type="body" sz="quarter" idx="15"/>
          </p:nvPr>
        </p:nvSpPr>
        <p:spPr/>
        <p:txBody>
          <a:bodyPr/>
          <a:lstStyle/>
          <a:p>
            <a:r>
              <a:rPr lang="nl-BE" dirty="0" err="1"/>
              <a:t>Innovatoren</a:t>
            </a:r>
            <a:r>
              <a:rPr lang="nl-BE" dirty="0"/>
              <a:t> en Pioniers tonen de sterkste motivatie voor problemen zoals dierenleed en milieu. Hoe verder Belgen in het adoptiemodel zijn, hoe minder drijfveren er aangegeven worden. </a:t>
            </a:r>
          </a:p>
        </p:txBody>
      </p:sp>
      <p:sp>
        <p:nvSpPr>
          <p:cNvPr id="3" name="strFooter">
            <a:extLst>
              <a:ext uri="{FF2B5EF4-FFF2-40B4-BE49-F238E27FC236}">
                <a16:creationId xmlns:a16="http://schemas.microsoft.com/office/drawing/2014/main" id="{5281DFD9-A549-46A8-9944-C566D00EC967}"/>
              </a:ext>
            </a:extLst>
          </p:cNvPr>
          <p:cNvSpPr>
            <a:spLocks noGrp="1"/>
          </p:cNvSpPr>
          <p:nvPr>
            <p:ph type="body" sz="quarter" idx="17"/>
          </p:nvPr>
        </p:nvSpPr>
        <p:spPr/>
        <p:txBody>
          <a:bodyPr/>
          <a:lstStyle/>
          <a:p>
            <a:r>
              <a:rPr lang="nl-BE" dirty="0"/>
              <a:t>Basis:	Totale steekproef (n=1000) </a:t>
            </a:r>
          </a:p>
          <a:p>
            <a:r>
              <a:rPr lang="nl-BE" dirty="0"/>
              <a:t>Vraag:	DB1. Wat zouden voor u de 3 belangrijkste redenen zijn om kweekvlees te consumeren? Selecteer de belangrijkste reden eerst, de tweede belangrijkste reden als tweede enz.</a:t>
            </a:r>
          </a:p>
          <a:p>
            <a:endParaRPr lang="nl-BE" dirty="0"/>
          </a:p>
        </p:txBody>
      </p:sp>
      <p:sp>
        <p:nvSpPr>
          <p:cNvPr id="6" name="Slide Number Placeholder 5">
            <a:extLst>
              <a:ext uri="{FF2B5EF4-FFF2-40B4-BE49-F238E27FC236}">
                <a16:creationId xmlns:a16="http://schemas.microsoft.com/office/drawing/2014/main" id="{61813E6F-9AC7-4405-99F0-E75A1CCEF36E}"/>
              </a:ext>
            </a:extLst>
          </p:cNvPr>
          <p:cNvSpPr>
            <a:spLocks noGrp="1"/>
          </p:cNvSpPr>
          <p:nvPr>
            <p:ph type="sldNum" sz="quarter" idx="18"/>
          </p:nvPr>
        </p:nvSpPr>
        <p:spPr/>
        <p:txBody>
          <a:bodyPr/>
          <a:lstStyle/>
          <a:p>
            <a:fld id="{D61AABEC-672F-4B68-B914-690DA978312C}" type="slidenum">
              <a:rPr lang="nl-BE" smtClean="0"/>
              <a:pPr/>
              <a:t>27</a:t>
            </a:fld>
            <a:r>
              <a:rPr lang="nl-BE"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p:txBody>
          <a:bodyPr/>
          <a:lstStyle/>
          <a:p>
            <a:r>
              <a:rPr lang="nl-BE" dirty="0"/>
              <a:t>Consumptie van kweekvlees: drijfveren</a:t>
            </a:r>
          </a:p>
        </p:txBody>
      </p:sp>
      <p:graphicFrame>
        <p:nvGraphicFramePr>
          <p:cNvPr id="19" name="Chart 18">
            <a:extLst>
              <a:ext uri="{FF2B5EF4-FFF2-40B4-BE49-F238E27FC236}">
                <a16:creationId xmlns:a16="http://schemas.microsoft.com/office/drawing/2014/main" id="{30B68B40-1D50-45BB-B808-9EB7D9554578}"/>
              </a:ext>
            </a:extLst>
          </p:cNvPr>
          <p:cNvGraphicFramePr/>
          <p:nvPr>
            <p:extLst>
              <p:ext uri="{D42A27DB-BD31-4B8C-83A1-F6EECF244321}">
                <p14:modId xmlns:p14="http://schemas.microsoft.com/office/powerpoint/2010/main" val="3032742700"/>
              </p:ext>
            </p:extLst>
          </p:nvPr>
        </p:nvGraphicFramePr>
        <p:xfrm>
          <a:off x="3736096" y="2152670"/>
          <a:ext cx="1648660" cy="39770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hart 19">
            <a:extLst>
              <a:ext uri="{FF2B5EF4-FFF2-40B4-BE49-F238E27FC236}">
                <a16:creationId xmlns:a16="http://schemas.microsoft.com/office/drawing/2014/main" id="{43E16200-1AF6-4590-A70E-443542C2C5EF}"/>
              </a:ext>
            </a:extLst>
          </p:cNvPr>
          <p:cNvGraphicFramePr/>
          <p:nvPr>
            <p:extLst>
              <p:ext uri="{D42A27DB-BD31-4B8C-83A1-F6EECF244321}">
                <p14:modId xmlns:p14="http://schemas.microsoft.com/office/powerpoint/2010/main" val="874640849"/>
              </p:ext>
            </p:extLst>
          </p:nvPr>
        </p:nvGraphicFramePr>
        <p:xfrm>
          <a:off x="5355646" y="2152670"/>
          <a:ext cx="1648660" cy="39770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a:extLst>
              <a:ext uri="{FF2B5EF4-FFF2-40B4-BE49-F238E27FC236}">
                <a16:creationId xmlns:a16="http://schemas.microsoft.com/office/drawing/2014/main" id="{A6CE7AA7-BC3F-42A2-B532-3CF728380542}"/>
              </a:ext>
            </a:extLst>
          </p:cNvPr>
          <p:cNvGraphicFramePr/>
          <p:nvPr>
            <p:extLst>
              <p:ext uri="{D42A27DB-BD31-4B8C-83A1-F6EECF244321}">
                <p14:modId xmlns:p14="http://schemas.microsoft.com/office/powerpoint/2010/main" val="46295070"/>
              </p:ext>
            </p:extLst>
          </p:nvPr>
        </p:nvGraphicFramePr>
        <p:xfrm>
          <a:off x="6975196" y="2152670"/>
          <a:ext cx="1648660" cy="39770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hart 21">
            <a:extLst>
              <a:ext uri="{FF2B5EF4-FFF2-40B4-BE49-F238E27FC236}">
                <a16:creationId xmlns:a16="http://schemas.microsoft.com/office/drawing/2014/main" id="{F1752E5F-D3F4-4CCF-BA44-D7E18449DF73}"/>
              </a:ext>
            </a:extLst>
          </p:cNvPr>
          <p:cNvGraphicFramePr/>
          <p:nvPr>
            <p:extLst>
              <p:ext uri="{D42A27DB-BD31-4B8C-83A1-F6EECF244321}">
                <p14:modId xmlns:p14="http://schemas.microsoft.com/office/powerpoint/2010/main" val="927140844"/>
              </p:ext>
            </p:extLst>
          </p:nvPr>
        </p:nvGraphicFramePr>
        <p:xfrm>
          <a:off x="8594746" y="2152670"/>
          <a:ext cx="1648660" cy="397705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Chart 22">
            <a:extLst>
              <a:ext uri="{FF2B5EF4-FFF2-40B4-BE49-F238E27FC236}">
                <a16:creationId xmlns:a16="http://schemas.microsoft.com/office/drawing/2014/main" id="{E19C909C-5D18-450F-B04A-AAB6B74107C4}"/>
              </a:ext>
            </a:extLst>
          </p:cNvPr>
          <p:cNvGraphicFramePr/>
          <p:nvPr>
            <p:extLst>
              <p:ext uri="{D42A27DB-BD31-4B8C-83A1-F6EECF244321}">
                <p14:modId xmlns:p14="http://schemas.microsoft.com/office/powerpoint/2010/main" val="3613078507"/>
              </p:ext>
            </p:extLst>
          </p:nvPr>
        </p:nvGraphicFramePr>
        <p:xfrm>
          <a:off x="10214296" y="2152670"/>
          <a:ext cx="1648660" cy="3977057"/>
        </p:xfrm>
        <a:graphic>
          <a:graphicData uri="http://schemas.openxmlformats.org/drawingml/2006/chart">
            <c:chart xmlns:c="http://schemas.openxmlformats.org/drawingml/2006/chart" xmlns:r="http://schemas.openxmlformats.org/officeDocument/2006/relationships" r:id="rId6"/>
          </a:graphicData>
        </a:graphic>
      </p:graphicFrame>
      <p:grpSp>
        <p:nvGrpSpPr>
          <p:cNvPr id="26" name="Group 25">
            <a:extLst>
              <a:ext uri="{FF2B5EF4-FFF2-40B4-BE49-F238E27FC236}">
                <a16:creationId xmlns:a16="http://schemas.microsoft.com/office/drawing/2014/main" id="{1E276556-EA96-4590-AD28-F299295AA8E7}"/>
              </a:ext>
            </a:extLst>
          </p:cNvPr>
          <p:cNvGrpSpPr/>
          <p:nvPr/>
        </p:nvGrpSpPr>
        <p:grpSpPr>
          <a:xfrm>
            <a:off x="5350696" y="1521256"/>
            <a:ext cx="4863600" cy="4590000"/>
            <a:chOff x="4422101" y="1521256"/>
            <a:chExt cx="5569527" cy="4536000"/>
          </a:xfrm>
        </p:grpSpPr>
        <p:cxnSp>
          <p:nvCxnSpPr>
            <p:cNvPr id="27" name="Straight Connector 26">
              <a:extLst>
                <a:ext uri="{FF2B5EF4-FFF2-40B4-BE49-F238E27FC236}">
                  <a16:creationId xmlns:a16="http://schemas.microsoft.com/office/drawing/2014/main" id="{4BE2BD7B-9965-4DF0-A279-C2BBD7AF5E6A}"/>
                </a:ext>
              </a:extLst>
            </p:cNvPr>
            <p:cNvCxnSpPr>
              <a:cxnSpLocks/>
            </p:cNvCxnSpPr>
            <p:nvPr/>
          </p:nvCxnSpPr>
          <p:spPr>
            <a:xfrm>
              <a:off x="6278610"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6FD27DA-38D9-4D7E-B62B-6AF75EA2EAB7}"/>
                </a:ext>
              </a:extLst>
            </p:cNvPr>
            <p:cNvCxnSpPr>
              <a:cxnSpLocks/>
            </p:cNvCxnSpPr>
            <p:nvPr/>
          </p:nvCxnSpPr>
          <p:spPr>
            <a:xfrm>
              <a:off x="8135119"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F6A46EC-9858-4599-B114-A7048D7944FF}"/>
                </a:ext>
              </a:extLst>
            </p:cNvPr>
            <p:cNvCxnSpPr>
              <a:cxnSpLocks/>
            </p:cNvCxnSpPr>
            <p:nvPr/>
          </p:nvCxnSpPr>
          <p:spPr>
            <a:xfrm>
              <a:off x="4422101"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F5CDE21-4DBA-4F8B-8D0C-0586DB4CAF25}"/>
                </a:ext>
              </a:extLst>
            </p:cNvPr>
            <p:cNvCxnSpPr>
              <a:cxnSpLocks/>
            </p:cNvCxnSpPr>
            <p:nvPr/>
          </p:nvCxnSpPr>
          <p:spPr>
            <a:xfrm>
              <a:off x="9991628"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E96180BD-77D5-4E9E-BA6A-425FC038B755}"/>
              </a:ext>
            </a:extLst>
          </p:cNvPr>
          <p:cNvSpPr txBox="1"/>
          <p:nvPr/>
        </p:nvSpPr>
        <p:spPr>
          <a:xfrm>
            <a:off x="4586092" y="2292036"/>
            <a:ext cx="647536" cy="169277"/>
          </a:xfrm>
          <a:prstGeom prst="rect">
            <a:avLst/>
          </a:prstGeom>
        </p:spPr>
        <p:txBody>
          <a:bodyPr vert="horz" wrap="square" lIns="0" tIns="0" rIns="0" bIns="0" rtlCol="0">
            <a:spAutoFit/>
          </a:bodyPr>
          <a:lstStyle/>
          <a:p>
            <a:pPr algn="l"/>
            <a:r>
              <a:rPr lang="nl-BE" sz="1100" b="1" dirty="0">
                <a:solidFill>
                  <a:schemeClr val="bg1"/>
                </a:solidFill>
              </a:rPr>
              <a:t>CDE</a:t>
            </a:r>
          </a:p>
        </p:txBody>
      </p:sp>
      <p:sp>
        <p:nvSpPr>
          <p:cNvPr id="32" name="TextBox 31">
            <a:extLst>
              <a:ext uri="{FF2B5EF4-FFF2-40B4-BE49-F238E27FC236}">
                <a16:creationId xmlns:a16="http://schemas.microsoft.com/office/drawing/2014/main" id="{3F4EE4A1-30EB-4A56-9637-95DB4BE088C7}"/>
              </a:ext>
            </a:extLst>
          </p:cNvPr>
          <p:cNvSpPr txBox="1"/>
          <p:nvPr/>
        </p:nvSpPr>
        <p:spPr>
          <a:xfrm>
            <a:off x="5963179" y="2292036"/>
            <a:ext cx="647536" cy="169277"/>
          </a:xfrm>
          <a:prstGeom prst="rect">
            <a:avLst/>
          </a:prstGeom>
        </p:spPr>
        <p:txBody>
          <a:bodyPr vert="horz" wrap="square" lIns="0" tIns="0" rIns="0" bIns="0" rtlCol="0">
            <a:spAutoFit/>
          </a:bodyPr>
          <a:lstStyle/>
          <a:p>
            <a:pPr algn="l"/>
            <a:r>
              <a:rPr lang="nl-BE" sz="1100" b="1" dirty="0">
                <a:solidFill>
                  <a:schemeClr val="bg1"/>
                </a:solidFill>
              </a:rPr>
              <a:t>CDE</a:t>
            </a:r>
          </a:p>
        </p:txBody>
      </p:sp>
      <p:sp>
        <p:nvSpPr>
          <p:cNvPr id="33" name="TextBox 32">
            <a:extLst>
              <a:ext uri="{FF2B5EF4-FFF2-40B4-BE49-F238E27FC236}">
                <a16:creationId xmlns:a16="http://schemas.microsoft.com/office/drawing/2014/main" id="{54B8F4BE-567B-4A64-B448-D5959AA0DCB5}"/>
              </a:ext>
            </a:extLst>
          </p:cNvPr>
          <p:cNvSpPr txBox="1"/>
          <p:nvPr/>
        </p:nvSpPr>
        <p:spPr>
          <a:xfrm>
            <a:off x="7390700" y="2292036"/>
            <a:ext cx="647536" cy="169277"/>
          </a:xfrm>
          <a:prstGeom prst="rect">
            <a:avLst/>
          </a:prstGeom>
        </p:spPr>
        <p:txBody>
          <a:bodyPr vert="horz" wrap="square" lIns="0" tIns="0" rIns="0" bIns="0" rtlCol="0">
            <a:spAutoFit/>
          </a:bodyPr>
          <a:lstStyle/>
          <a:p>
            <a:pPr algn="l"/>
            <a:r>
              <a:rPr lang="nl-BE" sz="1100" b="1" dirty="0">
                <a:solidFill>
                  <a:schemeClr val="bg1"/>
                </a:solidFill>
              </a:rPr>
              <a:t>E</a:t>
            </a:r>
          </a:p>
        </p:txBody>
      </p:sp>
      <p:sp>
        <p:nvSpPr>
          <p:cNvPr id="34" name="TextBox 33">
            <a:extLst>
              <a:ext uri="{FF2B5EF4-FFF2-40B4-BE49-F238E27FC236}">
                <a16:creationId xmlns:a16="http://schemas.microsoft.com/office/drawing/2014/main" id="{0F1DD3C7-CCAE-4FCF-A18C-BE27BDD92606}"/>
              </a:ext>
            </a:extLst>
          </p:cNvPr>
          <p:cNvSpPr txBox="1"/>
          <p:nvPr/>
        </p:nvSpPr>
        <p:spPr>
          <a:xfrm>
            <a:off x="8975193" y="2292036"/>
            <a:ext cx="647536" cy="169277"/>
          </a:xfrm>
          <a:prstGeom prst="rect">
            <a:avLst/>
          </a:prstGeom>
        </p:spPr>
        <p:txBody>
          <a:bodyPr vert="horz" wrap="square" lIns="0" tIns="0" rIns="0" bIns="0" rtlCol="0">
            <a:spAutoFit/>
          </a:bodyPr>
          <a:lstStyle/>
          <a:p>
            <a:pPr algn="l"/>
            <a:r>
              <a:rPr lang="nl-BE" sz="1100" b="1" dirty="0">
                <a:solidFill>
                  <a:schemeClr val="bg1"/>
                </a:solidFill>
              </a:rPr>
              <a:t>E</a:t>
            </a:r>
          </a:p>
        </p:txBody>
      </p:sp>
      <p:sp>
        <p:nvSpPr>
          <p:cNvPr id="36" name="TextBox 35">
            <a:extLst>
              <a:ext uri="{FF2B5EF4-FFF2-40B4-BE49-F238E27FC236}">
                <a16:creationId xmlns:a16="http://schemas.microsoft.com/office/drawing/2014/main" id="{D8E7D36B-79B1-43F2-9399-86B94740890A}"/>
              </a:ext>
            </a:extLst>
          </p:cNvPr>
          <p:cNvSpPr txBox="1"/>
          <p:nvPr/>
        </p:nvSpPr>
        <p:spPr>
          <a:xfrm>
            <a:off x="5754356" y="2737116"/>
            <a:ext cx="647536" cy="169277"/>
          </a:xfrm>
          <a:prstGeom prst="rect">
            <a:avLst/>
          </a:prstGeom>
        </p:spPr>
        <p:txBody>
          <a:bodyPr vert="horz" wrap="square" lIns="0" tIns="0" rIns="0" bIns="0" rtlCol="0">
            <a:spAutoFit/>
          </a:bodyPr>
          <a:lstStyle/>
          <a:p>
            <a:pPr algn="l"/>
            <a:r>
              <a:rPr lang="nl-BE" sz="1100" b="1" dirty="0">
                <a:solidFill>
                  <a:schemeClr val="bg1"/>
                </a:solidFill>
              </a:rPr>
              <a:t>ADE</a:t>
            </a:r>
          </a:p>
        </p:txBody>
      </p:sp>
      <p:sp>
        <p:nvSpPr>
          <p:cNvPr id="37" name="TextBox 36">
            <a:extLst>
              <a:ext uri="{FF2B5EF4-FFF2-40B4-BE49-F238E27FC236}">
                <a16:creationId xmlns:a16="http://schemas.microsoft.com/office/drawing/2014/main" id="{B0D43032-3A40-422C-AFE0-07C1F861CF40}"/>
              </a:ext>
            </a:extLst>
          </p:cNvPr>
          <p:cNvSpPr txBox="1"/>
          <p:nvPr/>
        </p:nvSpPr>
        <p:spPr>
          <a:xfrm>
            <a:off x="7329372" y="2737116"/>
            <a:ext cx="647536" cy="169277"/>
          </a:xfrm>
          <a:prstGeom prst="rect">
            <a:avLst/>
          </a:prstGeom>
        </p:spPr>
        <p:txBody>
          <a:bodyPr vert="horz" wrap="square" lIns="0" tIns="0" rIns="0" bIns="0" rtlCol="0">
            <a:spAutoFit/>
          </a:bodyPr>
          <a:lstStyle/>
          <a:p>
            <a:pPr algn="l"/>
            <a:r>
              <a:rPr lang="nl-BE" sz="1100" b="1" dirty="0">
                <a:solidFill>
                  <a:schemeClr val="bg1"/>
                </a:solidFill>
              </a:rPr>
              <a:t>DE</a:t>
            </a:r>
          </a:p>
        </p:txBody>
      </p:sp>
      <p:sp>
        <p:nvSpPr>
          <p:cNvPr id="38" name="TextBox 37">
            <a:extLst>
              <a:ext uri="{FF2B5EF4-FFF2-40B4-BE49-F238E27FC236}">
                <a16:creationId xmlns:a16="http://schemas.microsoft.com/office/drawing/2014/main" id="{F5A34DB8-F814-4EB9-924F-D20DAFA2884E}"/>
              </a:ext>
            </a:extLst>
          </p:cNvPr>
          <p:cNvSpPr txBox="1"/>
          <p:nvPr/>
        </p:nvSpPr>
        <p:spPr>
          <a:xfrm>
            <a:off x="4010338" y="3619754"/>
            <a:ext cx="647536" cy="169277"/>
          </a:xfrm>
          <a:prstGeom prst="rect">
            <a:avLst/>
          </a:prstGeom>
        </p:spPr>
        <p:txBody>
          <a:bodyPr vert="horz" wrap="square" lIns="0" tIns="0" rIns="0" bIns="0" rtlCol="0">
            <a:spAutoFit/>
          </a:bodyPr>
          <a:lstStyle/>
          <a:p>
            <a:pPr algn="l"/>
            <a:r>
              <a:rPr lang="nl-BE" sz="1100" b="1" dirty="0">
                <a:solidFill>
                  <a:schemeClr val="bg1"/>
                </a:solidFill>
              </a:rPr>
              <a:t>E</a:t>
            </a:r>
          </a:p>
        </p:txBody>
      </p:sp>
      <p:sp>
        <p:nvSpPr>
          <p:cNvPr id="39" name="TextBox 38">
            <a:extLst>
              <a:ext uri="{FF2B5EF4-FFF2-40B4-BE49-F238E27FC236}">
                <a16:creationId xmlns:a16="http://schemas.microsoft.com/office/drawing/2014/main" id="{17EE8859-FD83-4353-86A1-0418C765B4F0}"/>
              </a:ext>
            </a:extLst>
          </p:cNvPr>
          <p:cNvSpPr txBox="1"/>
          <p:nvPr/>
        </p:nvSpPr>
        <p:spPr>
          <a:xfrm>
            <a:off x="5631538" y="3619754"/>
            <a:ext cx="647536" cy="169277"/>
          </a:xfrm>
          <a:prstGeom prst="rect">
            <a:avLst/>
          </a:prstGeom>
        </p:spPr>
        <p:txBody>
          <a:bodyPr vert="horz" wrap="square" lIns="0" tIns="0" rIns="0" bIns="0" rtlCol="0">
            <a:spAutoFit/>
          </a:bodyPr>
          <a:lstStyle/>
          <a:p>
            <a:pPr algn="l"/>
            <a:r>
              <a:rPr lang="nl-BE" sz="1100" b="1" dirty="0">
                <a:solidFill>
                  <a:schemeClr val="bg1"/>
                </a:solidFill>
              </a:rPr>
              <a:t>E</a:t>
            </a:r>
          </a:p>
        </p:txBody>
      </p:sp>
      <p:sp>
        <p:nvSpPr>
          <p:cNvPr id="41" name="TextBox 40">
            <a:extLst>
              <a:ext uri="{FF2B5EF4-FFF2-40B4-BE49-F238E27FC236}">
                <a16:creationId xmlns:a16="http://schemas.microsoft.com/office/drawing/2014/main" id="{C41F1E63-D986-4424-8C81-42983BBC79E2}"/>
              </a:ext>
            </a:extLst>
          </p:cNvPr>
          <p:cNvSpPr txBox="1"/>
          <p:nvPr/>
        </p:nvSpPr>
        <p:spPr>
          <a:xfrm>
            <a:off x="7322887" y="3619754"/>
            <a:ext cx="647536" cy="169277"/>
          </a:xfrm>
          <a:prstGeom prst="rect">
            <a:avLst/>
          </a:prstGeom>
        </p:spPr>
        <p:txBody>
          <a:bodyPr vert="horz" wrap="square" lIns="0" tIns="0" rIns="0" bIns="0" rtlCol="0">
            <a:spAutoFit/>
          </a:bodyPr>
          <a:lstStyle/>
          <a:p>
            <a:pPr algn="l"/>
            <a:r>
              <a:rPr lang="nl-BE" sz="1100" b="1" dirty="0">
                <a:solidFill>
                  <a:schemeClr val="bg1"/>
                </a:solidFill>
              </a:rPr>
              <a:t>BE</a:t>
            </a:r>
          </a:p>
        </p:txBody>
      </p:sp>
      <p:sp>
        <p:nvSpPr>
          <p:cNvPr id="42" name="TextBox 41">
            <a:extLst>
              <a:ext uri="{FF2B5EF4-FFF2-40B4-BE49-F238E27FC236}">
                <a16:creationId xmlns:a16="http://schemas.microsoft.com/office/drawing/2014/main" id="{BCF785B9-AE29-4A52-AE46-B7D6315372DB}"/>
              </a:ext>
            </a:extLst>
          </p:cNvPr>
          <p:cNvSpPr txBox="1"/>
          <p:nvPr/>
        </p:nvSpPr>
        <p:spPr>
          <a:xfrm>
            <a:off x="8862289" y="3619754"/>
            <a:ext cx="647536" cy="169277"/>
          </a:xfrm>
          <a:prstGeom prst="rect">
            <a:avLst/>
          </a:prstGeom>
        </p:spPr>
        <p:txBody>
          <a:bodyPr vert="horz" wrap="square" lIns="0" tIns="0" rIns="0" bIns="0" rtlCol="0">
            <a:spAutoFit/>
          </a:bodyPr>
          <a:lstStyle/>
          <a:p>
            <a:pPr algn="l"/>
            <a:r>
              <a:rPr lang="nl-BE" sz="1100" b="1" dirty="0">
                <a:solidFill>
                  <a:schemeClr val="bg1"/>
                </a:solidFill>
              </a:rPr>
              <a:t>E</a:t>
            </a:r>
          </a:p>
        </p:txBody>
      </p:sp>
      <p:sp>
        <p:nvSpPr>
          <p:cNvPr id="43" name="TextBox 42">
            <a:extLst>
              <a:ext uri="{FF2B5EF4-FFF2-40B4-BE49-F238E27FC236}">
                <a16:creationId xmlns:a16="http://schemas.microsoft.com/office/drawing/2014/main" id="{91773CF3-3990-4EA2-A7BB-1829AC3A378A}"/>
              </a:ext>
            </a:extLst>
          </p:cNvPr>
          <p:cNvSpPr txBox="1"/>
          <p:nvPr/>
        </p:nvSpPr>
        <p:spPr>
          <a:xfrm>
            <a:off x="8862289" y="4050387"/>
            <a:ext cx="647536" cy="169277"/>
          </a:xfrm>
          <a:prstGeom prst="rect">
            <a:avLst/>
          </a:prstGeom>
        </p:spPr>
        <p:txBody>
          <a:bodyPr vert="horz" wrap="square" lIns="0" tIns="0" rIns="0" bIns="0" rtlCol="0">
            <a:spAutoFit/>
          </a:bodyPr>
          <a:lstStyle/>
          <a:p>
            <a:pPr algn="l"/>
            <a:r>
              <a:rPr lang="nl-BE" sz="1100" b="1" dirty="0">
                <a:solidFill>
                  <a:schemeClr val="bg1"/>
                </a:solidFill>
              </a:rPr>
              <a:t>B</a:t>
            </a:r>
          </a:p>
        </p:txBody>
      </p:sp>
      <p:sp>
        <p:nvSpPr>
          <p:cNvPr id="44" name="TextBox 43">
            <a:extLst>
              <a:ext uri="{FF2B5EF4-FFF2-40B4-BE49-F238E27FC236}">
                <a16:creationId xmlns:a16="http://schemas.microsoft.com/office/drawing/2014/main" id="{03D7FEF4-67FD-460E-B603-5B5C80983788}"/>
              </a:ext>
            </a:extLst>
          </p:cNvPr>
          <p:cNvSpPr txBox="1"/>
          <p:nvPr/>
        </p:nvSpPr>
        <p:spPr>
          <a:xfrm>
            <a:off x="7254317" y="4050387"/>
            <a:ext cx="647536" cy="169277"/>
          </a:xfrm>
          <a:prstGeom prst="rect">
            <a:avLst/>
          </a:prstGeom>
        </p:spPr>
        <p:txBody>
          <a:bodyPr vert="horz" wrap="square" lIns="0" tIns="0" rIns="0" bIns="0" rtlCol="0">
            <a:spAutoFit/>
          </a:bodyPr>
          <a:lstStyle/>
          <a:p>
            <a:pPr algn="l"/>
            <a:r>
              <a:rPr lang="nl-BE" sz="1100" b="1" dirty="0">
                <a:solidFill>
                  <a:schemeClr val="bg1"/>
                </a:solidFill>
              </a:rPr>
              <a:t>B</a:t>
            </a:r>
          </a:p>
        </p:txBody>
      </p:sp>
      <p:sp>
        <p:nvSpPr>
          <p:cNvPr id="45" name="TextBox 44">
            <a:extLst>
              <a:ext uri="{FF2B5EF4-FFF2-40B4-BE49-F238E27FC236}">
                <a16:creationId xmlns:a16="http://schemas.microsoft.com/office/drawing/2014/main" id="{E1675D52-7ACF-48D1-A7D4-5B359A184471}"/>
              </a:ext>
            </a:extLst>
          </p:cNvPr>
          <p:cNvSpPr txBox="1"/>
          <p:nvPr/>
        </p:nvSpPr>
        <p:spPr>
          <a:xfrm>
            <a:off x="7238009" y="4496260"/>
            <a:ext cx="647536" cy="169277"/>
          </a:xfrm>
          <a:prstGeom prst="rect">
            <a:avLst/>
          </a:prstGeom>
        </p:spPr>
        <p:txBody>
          <a:bodyPr vert="horz" wrap="square" lIns="0" tIns="0" rIns="0" bIns="0" rtlCol="0">
            <a:spAutoFit/>
          </a:bodyPr>
          <a:lstStyle/>
          <a:p>
            <a:pPr algn="l"/>
            <a:r>
              <a:rPr lang="nl-BE" sz="1100" b="1" dirty="0">
                <a:solidFill>
                  <a:schemeClr val="bg1"/>
                </a:solidFill>
              </a:rPr>
              <a:t>E</a:t>
            </a:r>
          </a:p>
        </p:txBody>
      </p:sp>
      <p:sp>
        <p:nvSpPr>
          <p:cNvPr id="48" name="TextBox 47">
            <a:extLst>
              <a:ext uri="{FF2B5EF4-FFF2-40B4-BE49-F238E27FC236}">
                <a16:creationId xmlns:a16="http://schemas.microsoft.com/office/drawing/2014/main" id="{699B43E0-2AAF-4401-A19C-5D5773D15DCA}"/>
              </a:ext>
            </a:extLst>
          </p:cNvPr>
          <p:cNvSpPr txBox="1"/>
          <p:nvPr/>
        </p:nvSpPr>
        <p:spPr>
          <a:xfrm>
            <a:off x="8823131" y="4496260"/>
            <a:ext cx="647536" cy="169277"/>
          </a:xfrm>
          <a:prstGeom prst="rect">
            <a:avLst/>
          </a:prstGeom>
        </p:spPr>
        <p:txBody>
          <a:bodyPr vert="horz" wrap="square" lIns="0" tIns="0" rIns="0" bIns="0" rtlCol="0">
            <a:spAutoFit/>
          </a:bodyPr>
          <a:lstStyle/>
          <a:p>
            <a:pPr algn="l"/>
            <a:r>
              <a:rPr lang="nl-BE" sz="1100" b="1" dirty="0">
                <a:solidFill>
                  <a:schemeClr val="bg1"/>
                </a:solidFill>
              </a:rPr>
              <a:t>E</a:t>
            </a:r>
          </a:p>
        </p:txBody>
      </p:sp>
      <p:sp>
        <p:nvSpPr>
          <p:cNvPr id="49" name="TextBox 48">
            <a:extLst>
              <a:ext uri="{FF2B5EF4-FFF2-40B4-BE49-F238E27FC236}">
                <a16:creationId xmlns:a16="http://schemas.microsoft.com/office/drawing/2014/main" id="{2AC1C68E-9473-473A-9E0F-C9C2A2BDAD1B}"/>
              </a:ext>
            </a:extLst>
          </p:cNvPr>
          <p:cNvSpPr txBox="1"/>
          <p:nvPr/>
        </p:nvSpPr>
        <p:spPr>
          <a:xfrm>
            <a:off x="8785031" y="4934973"/>
            <a:ext cx="647536" cy="169277"/>
          </a:xfrm>
          <a:prstGeom prst="rect">
            <a:avLst/>
          </a:prstGeom>
        </p:spPr>
        <p:txBody>
          <a:bodyPr vert="horz" wrap="square" lIns="0" tIns="0" rIns="0" bIns="0" rtlCol="0">
            <a:spAutoFit/>
          </a:bodyPr>
          <a:lstStyle/>
          <a:p>
            <a:pPr algn="l"/>
            <a:r>
              <a:rPr lang="nl-BE" sz="1100" b="1" dirty="0">
                <a:solidFill>
                  <a:schemeClr val="bg1"/>
                </a:solidFill>
              </a:rPr>
              <a:t>E</a:t>
            </a:r>
          </a:p>
        </p:txBody>
      </p:sp>
      <p:sp>
        <p:nvSpPr>
          <p:cNvPr id="50" name="TextBox 49">
            <a:extLst>
              <a:ext uri="{FF2B5EF4-FFF2-40B4-BE49-F238E27FC236}">
                <a16:creationId xmlns:a16="http://schemas.microsoft.com/office/drawing/2014/main" id="{A338239B-14A0-48CA-9646-4C374792DA96}"/>
              </a:ext>
            </a:extLst>
          </p:cNvPr>
          <p:cNvSpPr txBox="1"/>
          <p:nvPr/>
        </p:nvSpPr>
        <p:spPr>
          <a:xfrm>
            <a:off x="7187749" y="4934973"/>
            <a:ext cx="647536" cy="169277"/>
          </a:xfrm>
          <a:prstGeom prst="rect">
            <a:avLst/>
          </a:prstGeom>
        </p:spPr>
        <p:txBody>
          <a:bodyPr vert="horz" wrap="square" lIns="0" tIns="0" rIns="0" bIns="0" rtlCol="0">
            <a:spAutoFit/>
          </a:bodyPr>
          <a:lstStyle/>
          <a:p>
            <a:pPr algn="l"/>
            <a:r>
              <a:rPr lang="nl-BE" sz="1100" b="1" dirty="0">
                <a:solidFill>
                  <a:schemeClr val="bg1"/>
                </a:solidFill>
              </a:rPr>
              <a:t>E</a:t>
            </a:r>
          </a:p>
        </p:txBody>
      </p:sp>
      <p:sp>
        <p:nvSpPr>
          <p:cNvPr id="51" name="TextBox 50">
            <a:extLst>
              <a:ext uri="{FF2B5EF4-FFF2-40B4-BE49-F238E27FC236}">
                <a16:creationId xmlns:a16="http://schemas.microsoft.com/office/drawing/2014/main" id="{7FE6854B-EFE5-41F0-AD7F-50007800D407}"/>
              </a:ext>
            </a:extLst>
          </p:cNvPr>
          <p:cNvSpPr txBox="1"/>
          <p:nvPr/>
        </p:nvSpPr>
        <p:spPr>
          <a:xfrm>
            <a:off x="5565950" y="4934973"/>
            <a:ext cx="647536" cy="169277"/>
          </a:xfrm>
          <a:prstGeom prst="rect">
            <a:avLst/>
          </a:prstGeom>
        </p:spPr>
        <p:txBody>
          <a:bodyPr vert="horz" wrap="square" lIns="0" tIns="0" rIns="0" bIns="0" rtlCol="0">
            <a:spAutoFit/>
          </a:bodyPr>
          <a:lstStyle/>
          <a:p>
            <a:pPr algn="l"/>
            <a:r>
              <a:rPr lang="nl-BE" sz="1100" b="1" dirty="0">
                <a:solidFill>
                  <a:schemeClr val="bg1"/>
                </a:solidFill>
              </a:rPr>
              <a:t>E</a:t>
            </a:r>
          </a:p>
        </p:txBody>
      </p:sp>
      <p:sp>
        <p:nvSpPr>
          <p:cNvPr id="52" name="TextBox 51">
            <a:extLst>
              <a:ext uri="{FF2B5EF4-FFF2-40B4-BE49-F238E27FC236}">
                <a16:creationId xmlns:a16="http://schemas.microsoft.com/office/drawing/2014/main" id="{35EEC773-6CF7-4497-9CE7-0EC911D28243}"/>
              </a:ext>
            </a:extLst>
          </p:cNvPr>
          <p:cNvSpPr txBox="1"/>
          <p:nvPr/>
        </p:nvSpPr>
        <p:spPr>
          <a:xfrm>
            <a:off x="3960270" y="4934973"/>
            <a:ext cx="647536" cy="169277"/>
          </a:xfrm>
          <a:prstGeom prst="rect">
            <a:avLst/>
          </a:prstGeom>
        </p:spPr>
        <p:txBody>
          <a:bodyPr vert="horz" wrap="square" lIns="0" tIns="0" rIns="0" bIns="0" rtlCol="0">
            <a:spAutoFit/>
          </a:bodyPr>
          <a:lstStyle/>
          <a:p>
            <a:pPr algn="l"/>
            <a:r>
              <a:rPr lang="nl-BE" sz="1100" b="1" dirty="0">
                <a:solidFill>
                  <a:schemeClr val="bg1"/>
                </a:solidFill>
              </a:rPr>
              <a:t>E</a:t>
            </a:r>
          </a:p>
        </p:txBody>
      </p:sp>
      <p:sp>
        <p:nvSpPr>
          <p:cNvPr id="53" name="TextBox 52">
            <a:extLst>
              <a:ext uri="{FF2B5EF4-FFF2-40B4-BE49-F238E27FC236}">
                <a16:creationId xmlns:a16="http://schemas.microsoft.com/office/drawing/2014/main" id="{4AEE2B66-EBAF-493B-B753-C8A2EC0FE904}"/>
              </a:ext>
            </a:extLst>
          </p:cNvPr>
          <p:cNvSpPr txBox="1"/>
          <p:nvPr/>
        </p:nvSpPr>
        <p:spPr>
          <a:xfrm>
            <a:off x="5156895" y="2292036"/>
            <a:ext cx="647536" cy="169277"/>
          </a:xfrm>
          <a:prstGeom prst="rect">
            <a:avLst/>
          </a:prstGeom>
        </p:spPr>
        <p:txBody>
          <a:bodyPr vert="horz" wrap="square" lIns="0" tIns="0" rIns="0" bIns="0" rtlCol="0">
            <a:spAutoFit/>
          </a:bodyPr>
          <a:lstStyle/>
          <a:p>
            <a:pPr algn="l"/>
            <a:r>
              <a:rPr lang="nl-BE" sz="1100" b="1" dirty="0"/>
              <a:t>DE</a:t>
            </a:r>
          </a:p>
        </p:txBody>
      </p:sp>
      <p:sp>
        <p:nvSpPr>
          <p:cNvPr id="54" name="TextBox 53">
            <a:extLst>
              <a:ext uri="{FF2B5EF4-FFF2-40B4-BE49-F238E27FC236}">
                <a16:creationId xmlns:a16="http://schemas.microsoft.com/office/drawing/2014/main" id="{29CF802E-959D-476E-9193-7EB3A5DF6DC6}"/>
              </a:ext>
            </a:extLst>
          </p:cNvPr>
          <p:cNvSpPr txBox="1"/>
          <p:nvPr/>
        </p:nvSpPr>
        <p:spPr>
          <a:xfrm>
            <a:off x="6736763" y="2292036"/>
            <a:ext cx="647536" cy="169277"/>
          </a:xfrm>
          <a:prstGeom prst="rect">
            <a:avLst/>
          </a:prstGeom>
        </p:spPr>
        <p:txBody>
          <a:bodyPr vert="horz" wrap="square" lIns="0" tIns="0" rIns="0" bIns="0" rtlCol="0">
            <a:spAutoFit/>
          </a:bodyPr>
          <a:lstStyle/>
          <a:p>
            <a:pPr algn="l"/>
            <a:r>
              <a:rPr lang="nl-BE" sz="1100" b="1" dirty="0"/>
              <a:t>CDE</a:t>
            </a:r>
          </a:p>
        </p:txBody>
      </p:sp>
      <p:sp>
        <p:nvSpPr>
          <p:cNvPr id="55" name="TextBox 54">
            <a:extLst>
              <a:ext uri="{FF2B5EF4-FFF2-40B4-BE49-F238E27FC236}">
                <a16:creationId xmlns:a16="http://schemas.microsoft.com/office/drawing/2014/main" id="{60C72838-4789-4D93-9A26-200B7C3AEC58}"/>
              </a:ext>
            </a:extLst>
          </p:cNvPr>
          <p:cNvSpPr txBox="1"/>
          <p:nvPr/>
        </p:nvSpPr>
        <p:spPr>
          <a:xfrm>
            <a:off x="8200475" y="2292036"/>
            <a:ext cx="647536" cy="169277"/>
          </a:xfrm>
          <a:prstGeom prst="rect">
            <a:avLst/>
          </a:prstGeom>
        </p:spPr>
        <p:txBody>
          <a:bodyPr vert="horz" wrap="square" lIns="0" tIns="0" rIns="0" bIns="0" rtlCol="0">
            <a:spAutoFit/>
          </a:bodyPr>
          <a:lstStyle/>
          <a:p>
            <a:pPr algn="l"/>
            <a:r>
              <a:rPr lang="nl-BE" sz="1100" b="1" dirty="0"/>
              <a:t>DE</a:t>
            </a:r>
          </a:p>
        </p:txBody>
      </p:sp>
      <p:sp>
        <p:nvSpPr>
          <p:cNvPr id="56" name="TextBox 55">
            <a:extLst>
              <a:ext uri="{FF2B5EF4-FFF2-40B4-BE49-F238E27FC236}">
                <a16:creationId xmlns:a16="http://schemas.microsoft.com/office/drawing/2014/main" id="{C150542F-69AF-49D7-A6FB-3C27ACC41DE7}"/>
              </a:ext>
            </a:extLst>
          </p:cNvPr>
          <p:cNvSpPr txBox="1"/>
          <p:nvPr/>
        </p:nvSpPr>
        <p:spPr>
          <a:xfrm>
            <a:off x="9590582" y="2292036"/>
            <a:ext cx="647536" cy="169277"/>
          </a:xfrm>
          <a:prstGeom prst="rect">
            <a:avLst/>
          </a:prstGeom>
        </p:spPr>
        <p:txBody>
          <a:bodyPr vert="horz" wrap="square" lIns="0" tIns="0" rIns="0" bIns="0" rtlCol="0">
            <a:spAutoFit/>
          </a:bodyPr>
          <a:lstStyle/>
          <a:p>
            <a:pPr algn="l"/>
            <a:r>
              <a:rPr lang="nl-BE" sz="1100" b="1" dirty="0"/>
              <a:t>E</a:t>
            </a:r>
          </a:p>
        </p:txBody>
      </p:sp>
      <p:sp>
        <p:nvSpPr>
          <p:cNvPr id="57" name="TextBox 56">
            <a:extLst>
              <a:ext uri="{FF2B5EF4-FFF2-40B4-BE49-F238E27FC236}">
                <a16:creationId xmlns:a16="http://schemas.microsoft.com/office/drawing/2014/main" id="{C1702CC4-9E71-41C5-9512-9C9AEE83A170}"/>
              </a:ext>
            </a:extLst>
          </p:cNvPr>
          <p:cNvSpPr txBox="1"/>
          <p:nvPr/>
        </p:nvSpPr>
        <p:spPr>
          <a:xfrm>
            <a:off x="4951741" y="2733969"/>
            <a:ext cx="647536" cy="169277"/>
          </a:xfrm>
          <a:prstGeom prst="rect">
            <a:avLst/>
          </a:prstGeom>
        </p:spPr>
        <p:txBody>
          <a:bodyPr vert="horz" wrap="square" lIns="0" tIns="0" rIns="0" bIns="0" rtlCol="0">
            <a:spAutoFit/>
          </a:bodyPr>
          <a:lstStyle/>
          <a:p>
            <a:pPr algn="l"/>
            <a:r>
              <a:rPr lang="nl-BE" sz="1100" b="1" dirty="0"/>
              <a:t>DE</a:t>
            </a:r>
          </a:p>
        </p:txBody>
      </p:sp>
      <p:sp>
        <p:nvSpPr>
          <p:cNvPr id="58" name="TextBox 57">
            <a:extLst>
              <a:ext uri="{FF2B5EF4-FFF2-40B4-BE49-F238E27FC236}">
                <a16:creationId xmlns:a16="http://schemas.microsoft.com/office/drawing/2014/main" id="{F98A92FA-E85B-4200-9C3E-ACFF947DC348}"/>
              </a:ext>
            </a:extLst>
          </p:cNvPr>
          <p:cNvSpPr txBox="1"/>
          <p:nvPr/>
        </p:nvSpPr>
        <p:spPr>
          <a:xfrm>
            <a:off x="6653529" y="2733969"/>
            <a:ext cx="647536" cy="169277"/>
          </a:xfrm>
          <a:prstGeom prst="rect">
            <a:avLst/>
          </a:prstGeom>
        </p:spPr>
        <p:txBody>
          <a:bodyPr vert="horz" wrap="square" lIns="0" tIns="0" rIns="0" bIns="0" rtlCol="0">
            <a:spAutoFit/>
          </a:bodyPr>
          <a:lstStyle/>
          <a:p>
            <a:pPr algn="l"/>
            <a:r>
              <a:rPr lang="nl-BE" sz="1100" b="1" dirty="0"/>
              <a:t>CDE</a:t>
            </a:r>
          </a:p>
        </p:txBody>
      </p:sp>
      <p:sp>
        <p:nvSpPr>
          <p:cNvPr id="59" name="TextBox 58">
            <a:extLst>
              <a:ext uri="{FF2B5EF4-FFF2-40B4-BE49-F238E27FC236}">
                <a16:creationId xmlns:a16="http://schemas.microsoft.com/office/drawing/2014/main" id="{7AAB9A91-4C52-401A-B887-2B1278C1A7BE}"/>
              </a:ext>
            </a:extLst>
          </p:cNvPr>
          <p:cNvSpPr txBox="1"/>
          <p:nvPr/>
        </p:nvSpPr>
        <p:spPr>
          <a:xfrm>
            <a:off x="8140101" y="2733969"/>
            <a:ext cx="647536" cy="169277"/>
          </a:xfrm>
          <a:prstGeom prst="rect">
            <a:avLst/>
          </a:prstGeom>
        </p:spPr>
        <p:txBody>
          <a:bodyPr vert="horz" wrap="square" lIns="0" tIns="0" rIns="0" bIns="0" rtlCol="0">
            <a:spAutoFit/>
          </a:bodyPr>
          <a:lstStyle/>
          <a:p>
            <a:pPr algn="l"/>
            <a:r>
              <a:rPr lang="nl-BE" sz="1100" b="1" dirty="0"/>
              <a:t>DE</a:t>
            </a:r>
          </a:p>
        </p:txBody>
      </p:sp>
      <p:sp>
        <p:nvSpPr>
          <p:cNvPr id="60" name="TextBox 59">
            <a:extLst>
              <a:ext uri="{FF2B5EF4-FFF2-40B4-BE49-F238E27FC236}">
                <a16:creationId xmlns:a16="http://schemas.microsoft.com/office/drawing/2014/main" id="{B3323C34-BFE4-42A1-8D95-C6775C68C248}"/>
              </a:ext>
            </a:extLst>
          </p:cNvPr>
          <p:cNvSpPr txBox="1"/>
          <p:nvPr/>
        </p:nvSpPr>
        <p:spPr>
          <a:xfrm>
            <a:off x="9507348" y="2733969"/>
            <a:ext cx="647536" cy="169277"/>
          </a:xfrm>
          <a:prstGeom prst="rect">
            <a:avLst/>
          </a:prstGeom>
        </p:spPr>
        <p:txBody>
          <a:bodyPr vert="horz" wrap="square" lIns="0" tIns="0" rIns="0" bIns="0" rtlCol="0">
            <a:spAutoFit/>
          </a:bodyPr>
          <a:lstStyle/>
          <a:p>
            <a:pPr algn="l"/>
            <a:r>
              <a:rPr lang="nl-BE" sz="1100" b="1" dirty="0"/>
              <a:t>E</a:t>
            </a:r>
          </a:p>
        </p:txBody>
      </p:sp>
      <p:sp>
        <p:nvSpPr>
          <p:cNvPr id="61" name="TextBox 60">
            <a:extLst>
              <a:ext uri="{FF2B5EF4-FFF2-40B4-BE49-F238E27FC236}">
                <a16:creationId xmlns:a16="http://schemas.microsoft.com/office/drawing/2014/main" id="{06F2B4BA-70C3-4CAB-A2C2-64C121D538F2}"/>
              </a:ext>
            </a:extLst>
          </p:cNvPr>
          <p:cNvSpPr txBox="1"/>
          <p:nvPr/>
        </p:nvSpPr>
        <p:spPr>
          <a:xfrm>
            <a:off x="4761235" y="3167797"/>
            <a:ext cx="647536" cy="169277"/>
          </a:xfrm>
          <a:prstGeom prst="rect">
            <a:avLst/>
          </a:prstGeom>
        </p:spPr>
        <p:txBody>
          <a:bodyPr vert="horz" wrap="square" lIns="0" tIns="0" rIns="0" bIns="0" rtlCol="0">
            <a:spAutoFit/>
          </a:bodyPr>
          <a:lstStyle/>
          <a:p>
            <a:pPr algn="l"/>
            <a:r>
              <a:rPr lang="nl-BE" sz="1100" b="1" dirty="0"/>
              <a:t>E</a:t>
            </a:r>
          </a:p>
        </p:txBody>
      </p:sp>
      <p:sp>
        <p:nvSpPr>
          <p:cNvPr id="62" name="TextBox 61">
            <a:extLst>
              <a:ext uri="{FF2B5EF4-FFF2-40B4-BE49-F238E27FC236}">
                <a16:creationId xmlns:a16="http://schemas.microsoft.com/office/drawing/2014/main" id="{B9248B37-9043-4C34-9704-6226D8B5C899}"/>
              </a:ext>
            </a:extLst>
          </p:cNvPr>
          <p:cNvSpPr txBox="1"/>
          <p:nvPr/>
        </p:nvSpPr>
        <p:spPr>
          <a:xfrm>
            <a:off x="6485883" y="3167797"/>
            <a:ext cx="647536" cy="169277"/>
          </a:xfrm>
          <a:prstGeom prst="rect">
            <a:avLst/>
          </a:prstGeom>
        </p:spPr>
        <p:txBody>
          <a:bodyPr vert="horz" wrap="square" lIns="0" tIns="0" rIns="0" bIns="0" rtlCol="0">
            <a:spAutoFit/>
          </a:bodyPr>
          <a:lstStyle/>
          <a:p>
            <a:pPr algn="l"/>
            <a:r>
              <a:rPr lang="nl-BE" sz="1100" b="1" dirty="0"/>
              <a:t>DE</a:t>
            </a:r>
          </a:p>
        </p:txBody>
      </p:sp>
      <p:sp>
        <p:nvSpPr>
          <p:cNvPr id="63" name="TextBox 62">
            <a:extLst>
              <a:ext uri="{FF2B5EF4-FFF2-40B4-BE49-F238E27FC236}">
                <a16:creationId xmlns:a16="http://schemas.microsoft.com/office/drawing/2014/main" id="{E65AA49C-28F2-4409-AF62-A1CC7C12C855}"/>
              </a:ext>
            </a:extLst>
          </p:cNvPr>
          <p:cNvSpPr txBox="1"/>
          <p:nvPr/>
        </p:nvSpPr>
        <p:spPr>
          <a:xfrm>
            <a:off x="8094375" y="3167797"/>
            <a:ext cx="647536" cy="169277"/>
          </a:xfrm>
          <a:prstGeom prst="rect">
            <a:avLst/>
          </a:prstGeom>
        </p:spPr>
        <p:txBody>
          <a:bodyPr vert="horz" wrap="square" lIns="0" tIns="0" rIns="0" bIns="0" rtlCol="0">
            <a:spAutoFit/>
          </a:bodyPr>
          <a:lstStyle/>
          <a:p>
            <a:pPr algn="l"/>
            <a:r>
              <a:rPr lang="nl-BE" sz="1100" b="1" dirty="0"/>
              <a:t>DE</a:t>
            </a:r>
          </a:p>
        </p:txBody>
      </p:sp>
      <p:sp>
        <p:nvSpPr>
          <p:cNvPr id="64" name="TextBox 63">
            <a:extLst>
              <a:ext uri="{FF2B5EF4-FFF2-40B4-BE49-F238E27FC236}">
                <a16:creationId xmlns:a16="http://schemas.microsoft.com/office/drawing/2014/main" id="{673E56D9-6C53-4844-9071-7E3813A9C89C}"/>
              </a:ext>
            </a:extLst>
          </p:cNvPr>
          <p:cNvSpPr txBox="1"/>
          <p:nvPr/>
        </p:nvSpPr>
        <p:spPr>
          <a:xfrm>
            <a:off x="9521034" y="3167797"/>
            <a:ext cx="647536" cy="169277"/>
          </a:xfrm>
          <a:prstGeom prst="rect">
            <a:avLst/>
          </a:prstGeom>
        </p:spPr>
        <p:txBody>
          <a:bodyPr vert="horz" wrap="square" lIns="0" tIns="0" rIns="0" bIns="0" rtlCol="0">
            <a:spAutoFit/>
          </a:bodyPr>
          <a:lstStyle/>
          <a:p>
            <a:pPr algn="l"/>
            <a:r>
              <a:rPr lang="nl-BE" sz="1100" b="1" dirty="0"/>
              <a:t>E</a:t>
            </a:r>
          </a:p>
        </p:txBody>
      </p:sp>
      <p:sp>
        <p:nvSpPr>
          <p:cNvPr id="65" name="TextBox 64">
            <a:extLst>
              <a:ext uri="{FF2B5EF4-FFF2-40B4-BE49-F238E27FC236}">
                <a16:creationId xmlns:a16="http://schemas.microsoft.com/office/drawing/2014/main" id="{98634433-A6FF-4ACF-A66E-8857C5FA6079}"/>
              </a:ext>
            </a:extLst>
          </p:cNvPr>
          <p:cNvSpPr txBox="1"/>
          <p:nvPr/>
        </p:nvSpPr>
        <p:spPr>
          <a:xfrm>
            <a:off x="4587809" y="3611403"/>
            <a:ext cx="647536" cy="169277"/>
          </a:xfrm>
          <a:prstGeom prst="rect">
            <a:avLst/>
          </a:prstGeom>
        </p:spPr>
        <p:txBody>
          <a:bodyPr vert="horz" wrap="square" lIns="0" tIns="0" rIns="0" bIns="0" rtlCol="0">
            <a:spAutoFit/>
          </a:bodyPr>
          <a:lstStyle/>
          <a:p>
            <a:pPr algn="l"/>
            <a:r>
              <a:rPr lang="nl-BE" sz="1100" b="1" dirty="0"/>
              <a:t>E</a:t>
            </a:r>
          </a:p>
        </p:txBody>
      </p:sp>
      <p:sp>
        <p:nvSpPr>
          <p:cNvPr id="66" name="TextBox 65">
            <a:extLst>
              <a:ext uri="{FF2B5EF4-FFF2-40B4-BE49-F238E27FC236}">
                <a16:creationId xmlns:a16="http://schemas.microsoft.com/office/drawing/2014/main" id="{DB6257B4-CC89-4E14-8D34-0C693F5ED5CD}"/>
              </a:ext>
            </a:extLst>
          </p:cNvPr>
          <p:cNvSpPr txBox="1"/>
          <p:nvPr/>
        </p:nvSpPr>
        <p:spPr>
          <a:xfrm>
            <a:off x="6182917" y="3611403"/>
            <a:ext cx="647536" cy="169277"/>
          </a:xfrm>
          <a:prstGeom prst="rect">
            <a:avLst/>
          </a:prstGeom>
        </p:spPr>
        <p:txBody>
          <a:bodyPr vert="horz" wrap="square" lIns="0" tIns="0" rIns="0" bIns="0" rtlCol="0">
            <a:spAutoFit/>
          </a:bodyPr>
          <a:lstStyle/>
          <a:p>
            <a:pPr algn="l"/>
            <a:r>
              <a:rPr lang="nl-BE" sz="1100" b="1" dirty="0"/>
              <a:t>E</a:t>
            </a:r>
          </a:p>
        </p:txBody>
      </p:sp>
      <p:sp>
        <p:nvSpPr>
          <p:cNvPr id="67" name="TextBox 66">
            <a:extLst>
              <a:ext uri="{FF2B5EF4-FFF2-40B4-BE49-F238E27FC236}">
                <a16:creationId xmlns:a16="http://schemas.microsoft.com/office/drawing/2014/main" id="{770449D4-41D6-49A1-A287-7567FF643790}"/>
              </a:ext>
            </a:extLst>
          </p:cNvPr>
          <p:cNvSpPr txBox="1"/>
          <p:nvPr/>
        </p:nvSpPr>
        <p:spPr>
          <a:xfrm>
            <a:off x="7806649" y="3611403"/>
            <a:ext cx="647536" cy="169277"/>
          </a:xfrm>
          <a:prstGeom prst="rect">
            <a:avLst/>
          </a:prstGeom>
        </p:spPr>
        <p:txBody>
          <a:bodyPr vert="horz" wrap="square" lIns="0" tIns="0" rIns="0" bIns="0" rtlCol="0">
            <a:spAutoFit/>
          </a:bodyPr>
          <a:lstStyle/>
          <a:p>
            <a:pPr algn="l"/>
            <a:r>
              <a:rPr lang="nl-BE" sz="1100" b="1" dirty="0"/>
              <a:t>E</a:t>
            </a:r>
          </a:p>
        </p:txBody>
      </p:sp>
      <p:sp>
        <p:nvSpPr>
          <p:cNvPr id="68" name="TextBox 67">
            <a:extLst>
              <a:ext uri="{FF2B5EF4-FFF2-40B4-BE49-F238E27FC236}">
                <a16:creationId xmlns:a16="http://schemas.microsoft.com/office/drawing/2014/main" id="{D238B6C9-C220-4C64-89F7-DAE8F9E2B799}"/>
              </a:ext>
            </a:extLst>
          </p:cNvPr>
          <p:cNvSpPr txBox="1"/>
          <p:nvPr/>
        </p:nvSpPr>
        <p:spPr>
          <a:xfrm>
            <a:off x="9381667" y="3611403"/>
            <a:ext cx="647536" cy="169277"/>
          </a:xfrm>
          <a:prstGeom prst="rect">
            <a:avLst/>
          </a:prstGeom>
        </p:spPr>
        <p:txBody>
          <a:bodyPr vert="horz" wrap="square" lIns="0" tIns="0" rIns="0" bIns="0" rtlCol="0">
            <a:spAutoFit/>
          </a:bodyPr>
          <a:lstStyle/>
          <a:p>
            <a:pPr algn="l"/>
            <a:r>
              <a:rPr lang="nl-BE" sz="1100" b="1" dirty="0"/>
              <a:t>E</a:t>
            </a:r>
          </a:p>
        </p:txBody>
      </p:sp>
      <p:sp>
        <p:nvSpPr>
          <p:cNvPr id="69" name="TextBox 68">
            <a:extLst>
              <a:ext uri="{FF2B5EF4-FFF2-40B4-BE49-F238E27FC236}">
                <a16:creationId xmlns:a16="http://schemas.microsoft.com/office/drawing/2014/main" id="{8DFE51C7-9BEA-405D-87F8-525FDC88B113}"/>
              </a:ext>
            </a:extLst>
          </p:cNvPr>
          <p:cNvSpPr txBox="1"/>
          <p:nvPr/>
        </p:nvSpPr>
        <p:spPr>
          <a:xfrm>
            <a:off x="4455060" y="4052637"/>
            <a:ext cx="647536" cy="169277"/>
          </a:xfrm>
          <a:prstGeom prst="rect">
            <a:avLst/>
          </a:prstGeom>
        </p:spPr>
        <p:txBody>
          <a:bodyPr vert="horz" wrap="square" lIns="0" tIns="0" rIns="0" bIns="0" rtlCol="0">
            <a:spAutoFit/>
          </a:bodyPr>
          <a:lstStyle/>
          <a:p>
            <a:pPr algn="l"/>
            <a:r>
              <a:rPr lang="nl-BE" sz="1100" b="1" dirty="0"/>
              <a:t>E</a:t>
            </a:r>
          </a:p>
        </p:txBody>
      </p:sp>
      <p:sp>
        <p:nvSpPr>
          <p:cNvPr id="70" name="TextBox 69">
            <a:extLst>
              <a:ext uri="{FF2B5EF4-FFF2-40B4-BE49-F238E27FC236}">
                <a16:creationId xmlns:a16="http://schemas.microsoft.com/office/drawing/2014/main" id="{A88EB607-D6D3-418E-85EA-37BD99445784}"/>
              </a:ext>
            </a:extLst>
          </p:cNvPr>
          <p:cNvSpPr txBox="1"/>
          <p:nvPr/>
        </p:nvSpPr>
        <p:spPr>
          <a:xfrm>
            <a:off x="6088268" y="4052637"/>
            <a:ext cx="647536" cy="169277"/>
          </a:xfrm>
          <a:prstGeom prst="rect">
            <a:avLst/>
          </a:prstGeom>
        </p:spPr>
        <p:txBody>
          <a:bodyPr vert="horz" wrap="square" lIns="0" tIns="0" rIns="0" bIns="0" rtlCol="0">
            <a:spAutoFit/>
          </a:bodyPr>
          <a:lstStyle/>
          <a:p>
            <a:pPr algn="l"/>
            <a:r>
              <a:rPr lang="nl-BE" sz="1100" b="1" dirty="0"/>
              <a:t>E</a:t>
            </a:r>
          </a:p>
        </p:txBody>
      </p:sp>
      <p:sp>
        <p:nvSpPr>
          <p:cNvPr id="71" name="TextBox 70">
            <a:extLst>
              <a:ext uri="{FF2B5EF4-FFF2-40B4-BE49-F238E27FC236}">
                <a16:creationId xmlns:a16="http://schemas.microsoft.com/office/drawing/2014/main" id="{73EE1AB7-FBC6-4AC4-8223-12A4AD784A45}"/>
              </a:ext>
            </a:extLst>
          </p:cNvPr>
          <p:cNvSpPr txBox="1"/>
          <p:nvPr/>
        </p:nvSpPr>
        <p:spPr>
          <a:xfrm>
            <a:off x="7734860" y="4052637"/>
            <a:ext cx="647536" cy="169277"/>
          </a:xfrm>
          <a:prstGeom prst="rect">
            <a:avLst/>
          </a:prstGeom>
        </p:spPr>
        <p:txBody>
          <a:bodyPr vert="horz" wrap="square" lIns="0" tIns="0" rIns="0" bIns="0" rtlCol="0">
            <a:spAutoFit/>
          </a:bodyPr>
          <a:lstStyle/>
          <a:p>
            <a:pPr algn="l"/>
            <a:r>
              <a:rPr lang="nl-BE" sz="1100" b="1" dirty="0"/>
              <a:t>E</a:t>
            </a:r>
          </a:p>
        </p:txBody>
      </p:sp>
      <p:sp>
        <p:nvSpPr>
          <p:cNvPr id="72" name="TextBox 71">
            <a:extLst>
              <a:ext uri="{FF2B5EF4-FFF2-40B4-BE49-F238E27FC236}">
                <a16:creationId xmlns:a16="http://schemas.microsoft.com/office/drawing/2014/main" id="{63DFAA67-0CFB-4ABF-A020-B247EEE35F3E}"/>
              </a:ext>
            </a:extLst>
          </p:cNvPr>
          <p:cNvSpPr txBox="1"/>
          <p:nvPr/>
        </p:nvSpPr>
        <p:spPr>
          <a:xfrm>
            <a:off x="9336726" y="4052637"/>
            <a:ext cx="647536" cy="169277"/>
          </a:xfrm>
          <a:prstGeom prst="rect">
            <a:avLst/>
          </a:prstGeom>
        </p:spPr>
        <p:txBody>
          <a:bodyPr vert="horz" wrap="square" lIns="0" tIns="0" rIns="0" bIns="0" rtlCol="0">
            <a:spAutoFit/>
          </a:bodyPr>
          <a:lstStyle/>
          <a:p>
            <a:pPr algn="l"/>
            <a:r>
              <a:rPr lang="nl-BE" sz="1100" b="1" dirty="0"/>
              <a:t>E</a:t>
            </a:r>
          </a:p>
        </p:txBody>
      </p:sp>
      <p:sp>
        <p:nvSpPr>
          <p:cNvPr id="73" name="TextBox 72">
            <a:extLst>
              <a:ext uri="{FF2B5EF4-FFF2-40B4-BE49-F238E27FC236}">
                <a16:creationId xmlns:a16="http://schemas.microsoft.com/office/drawing/2014/main" id="{7492C33D-43C4-4F36-81C1-A7A0C88AA1DC}"/>
              </a:ext>
            </a:extLst>
          </p:cNvPr>
          <p:cNvSpPr txBox="1"/>
          <p:nvPr/>
        </p:nvSpPr>
        <p:spPr>
          <a:xfrm>
            <a:off x="4364586" y="4936773"/>
            <a:ext cx="647536" cy="169277"/>
          </a:xfrm>
          <a:prstGeom prst="rect">
            <a:avLst/>
          </a:prstGeom>
        </p:spPr>
        <p:txBody>
          <a:bodyPr vert="horz" wrap="square" lIns="0" tIns="0" rIns="0" bIns="0" rtlCol="0">
            <a:spAutoFit/>
          </a:bodyPr>
          <a:lstStyle/>
          <a:p>
            <a:pPr algn="l"/>
            <a:r>
              <a:rPr lang="nl-BE" sz="1100" b="1" dirty="0"/>
              <a:t>E</a:t>
            </a:r>
          </a:p>
        </p:txBody>
      </p:sp>
      <p:sp>
        <p:nvSpPr>
          <p:cNvPr id="74" name="TextBox 73">
            <a:extLst>
              <a:ext uri="{FF2B5EF4-FFF2-40B4-BE49-F238E27FC236}">
                <a16:creationId xmlns:a16="http://schemas.microsoft.com/office/drawing/2014/main" id="{BA276A35-46F3-4A43-BE9A-AFDD33050DF2}"/>
              </a:ext>
            </a:extLst>
          </p:cNvPr>
          <p:cNvSpPr txBox="1"/>
          <p:nvPr/>
        </p:nvSpPr>
        <p:spPr>
          <a:xfrm>
            <a:off x="5952074" y="4936773"/>
            <a:ext cx="647536" cy="169277"/>
          </a:xfrm>
          <a:prstGeom prst="rect">
            <a:avLst/>
          </a:prstGeom>
        </p:spPr>
        <p:txBody>
          <a:bodyPr vert="horz" wrap="square" lIns="0" tIns="0" rIns="0" bIns="0" rtlCol="0">
            <a:spAutoFit/>
          </a:bodyPr>
          <a:lstStyle/>
          <a:p>
            <a:pPr algn="l"/>
            <a:r>
              <a:rPr lang="nl-BE" sz="1100" b="1" dirty="0"/>
              <a:t>E</a:t>
            </a:r>
          </a:p>
        </p:txBody>
      </p:sp>
      <p:sp>
        <p:nvSpPr>
          <p:cNvPr id="75" name="TextBox 74">
            <a:extLst>
              <a:ext uri="{FF2B5EF4-FFF2-40B4-BE49-F238E27FC236}">
                <a16:creationId xmlns:a16="http://schemas.microsoft.com/office/drawing/2014/main" id="{99548641-D4BC-4BC2-978A-C04104B9D738}"/>
              </a:ext>
            </a:extLst>
          </p:cNvPr>
          <p:cNvSpPr txBox="1"/>
          <p:nvPr/>
        </p:nvSpPr>
        <p:spPr>
          <a:xfrm>
            <a:off x="7560566" y="4936773"/>
            <a:ext cx="647536" cy="169277"/>
          </a:xfrm>
          <a:prstGeom prst="rect">
            <a:avLst/>
          </a:prstGeom>
        </p:spPr>
        <p:txBody>
          <a:bodyPr vert="horz" wrap="square" lIns="0" tIns="0" rIns="0" bIns="0" rtlCol="0">
            <a:spAutoFit/>
          </a:bodyPr>
          <a:lstStyle/>
          <a:p>
            <a:pPr algn="l"/>
            <a:r>
              <a:rPr lang="nl-BE" sz="1100" b="1" dirty="0"/>
              <a:t>E</a:t>
            </a:r>
          </a:p>
        </p:txBody>
      </p:sp>
      <p:sp>
        <p:nvSpPr>
          <p:cNvPr id="76" name="TextBox 75">
            <a:extLst>
              <a:ext uri="{FF2B5EF4-FFF2-40B4-BE49-F238E27FC236}">
                <a16:creationId xmlns:a16="http://schemas.microsoft.com/office/drawing/2014/main" id="{A10CDDCD-8E16-4524-8EE6-14D5B8F2ADDE}"/>
              </a:ext>
            </a:extLst>
          </p:cNvPr>
          <p:cNvSpPr txBox="1"/>
          <p:nvPr/>
        </p:nvSpPr>
        <p:spPr>
          <a:xfrm>
            <a:off x="9178466" y="4936773"/>
            <a:ext cx="647536" cy="169277"/>
          </a:xfrm>
          <a:prstGeom prst="rect">
            <a:avLst/>
          </a:prstGeom>
        </p:spPr>
        <p:txBody>
          <a:bodyPr vert="horz" wrap="square" lIns="0" tIns="0" rIns="0" bIns="0" rtlCol="0">
            <a:spAutoFit/>
          </a:bodyPr>
          <a:lstStyle/>
          <a:p>
            <a:pPr algn="l"/>
            <a:r>
              <a:rPr lang="nl-BE" sz="1100" b="1" dirty="0"/>
              <a:t>E</a:t>
            </a:r>
          </a:p>
        </p:txBody>
      </p:sp>
      <p:sp>
        <p:nvSpPr>
          <p:cNvPr id="77" name="TextBox 76">
            <a:extLst>
              <a:ext uri="{FF2B5EF4-FFF2-40B4-BE49-F238E27FC236}">
                <a16:creationId xmlns:a16="http://schemas.microsoft.com/office/drawing/2014/main" id="{ADB37877-92FE-4ABA-8871-77D84DC44BF0}"/>
              </a:ext>
            </a:extLst>
          </p:cNvPr>
          <p:cNvSpPr txBox="1"/>
          <p:nvPr/>
        </p:nvSpPr>
        <p:spPr>
          <a:xfrm>
            <a:off x="7648687" y="4496720"/>
            <a:ext cx="647536" cy="169277"/>
          </a:xfrm>
          <a:prstGeom prst="rect">
            <a:avLst/>
          </a:prstGeom>
        </p:spPr>
        <p:txBody>
          <a:bodyPr vert="horz" wrap="square" lIns="0" tIns="0" rIns="0" bIns="0" rtlCol="0">
            <a:spAutoFit/>
          </a:bodyPr>
          <a:lstStyle/>
          <a:p>
            <a:pPr algn="l"/>
            <a:r>
              <a:rPr lang="nl-BE" sz="1100" b="1" dirty="0"/>
              <a:t>E</a:t>
            </a:r>
          </a:p>
        </p:txBody>
      </p:sp>
      <p:sp>
        <p:nvSpPr>
          <p:cNvPr id="78" name="TextBox 77">
            <a:extLst>
              <a:ext uri="{FF2B5EF4-FFF2-40B4-BE49-F238E27FC236}">
                <a16:creationId xmlns:a16="http://schemas.microsoft.com/office/drawing/2014/main" id="{786749A6-195A-415F-956C-F6035206D22F}"/>
              </a:ext>
            </a:extLst>
          </p:cNvPr>
          <p:cNvSpPr txBox="1"/>
          <p:nvPr/>
        </p:nvSpPr>
        <p:spPr>
          <a:xfrm>
            <a:off x="7309935" y="5382045"/>
            <a:ext cx="647536" cy="169277"/>
          </a:xfrm>
          <a:prstGeom prst="rect">
            <a:avLst/>
          </a:prstGeom>
        </p:spPr>
        <p:txBody>
          <a:bodyPr vert="horz" wrap="square" lIns="0" tIns="0" rIns="0" bIns="0" rtlCol="0">
            <a:spAutoFit/>
          </a:bodyPr>
          <a:lstStyle/>
          <a:p>
            <a:pPr algn="l"/>
            <a:r>
              <a:rPr lang="nl-BE" sz="1100" b="1" dirty="0"/>
              <a:t>B</a:t>
            </a:r>
          </a:p>
        </p:txBody>
      </p:sp>
      <p:sp>
        <p:nvSpPr>
          <p:cNvPr id="79" name="TextBox 78">
            <a:extLst>
              <a:ext uri="{FF2B5EF4-FFF2-40B4-BE49-F238E27FC236}">
                <a16:creationId xmlns:a16="http://schemas.microsoft.com/office/drawing/2014/main" id="{518A55E0-21A8-4CB3-9BF0-ED3257D7C977}"/>
              </a:ext>
            </a:extLst>
          </p:cNvPr>
          <p:cNvSpPr txBox="1"/>
          <p:nvPr/>
        </p:nvSpPr>
        <p:spPr>
          <a:xfrm>
            <a:off x="9255970" y="5831867"/>
            <a:ext cx="647536" cy="169277"/>
          </a:xfrm>
          <a:prstGeom prst="rect">
            <a:avLst/>
          </a:prstGeom>
        </p:spPr>
        <p:txBody>
          <a:bodyPr vert="horz" wrap="square" lIns="0" tIns="0" rIns="0" bIns="0" rtlCol="0">
            <a:spAutoFit/>
          </a:bodyPr>
          <a:lstStyle/>
          <a:p>
            <a:pPr algn="l"/>
            <a:r>
              <a:rPr lang="nl-BE" sz="1100" b="1" dirty="0"/>
              <a:t>ABC</a:t>
            </a:r>
          </a:p>
        </p:txBody>
      </p:sp>
      <p:sp>
        <p:nvSpPr>
          <p:cNvPr id="80" name="TextBox 79">
            <a:extLst>
              <a:ext uri="{FF2B5EF4-FFF2-40B4-BE49-F238E27FC236}">
                <a16:creationId xmlns:a16="http://schemas.microsoft.com/office/drawing/2014/main" id="{D9DC31B1-2A43-491C-B451-2112BE1C5B76}"/>
              </a:ext>
            </a:extLst>
          </p:cNvPr>
          <p:cNvSpPr txBox="1"/>
          <p:nvPr/>
        </p:nvSpPr>
        <p:spPr>
          <a:xfrm>
            <a:off x="11283221" y="5829677"/>
            <a:ext cx="647536" cy="169277"/>
          </a:xfrm>
          <a:prstGeom prst="rect">
            <a:avLst/>
          </a:prstGeom>
        </p:spPr>
        <p:txBody>
          <a:bodyPr vert="horz" wrap="square" lIns="0" tIns="0" rIns="0" bIns="0" rtlCol="0">
            <a:spAutoFit/>
          </a:bodyPr>
          <a:lstStyle/>
          <a:p>
            <a:pPr algn="l"/>
            <a:r>
              <a:rPr lang="nl-BE" sz="1100" b="1" dirty="0"/>
              <a:t>ABCD</a:t>
            </a:r>
          </a:p>
        </p:txBody>
      </p:sp>
      <p:sp>
        <p:nvSpPr>
          <p:cNvPr id="81" name="TextBox 80">
            <a:extLst>
              <a:ext uri="{FF2B5EF4-FFF2-40B4-BE49-F238E27FC236}">
                <a16:creationId xmlns:a16="http://schemas.microsoft.com/office/drawing/2014/main" id="{FA6E65A3-1421-4472-A4DB-2DC4871DBFA5}"/>
              </a:ext>
            </a:extLst>
          </p:cNvPr>
          <p:cNvSpPr txBox="1"/>
          <p:nvPr/>
        </p:nvSpPr>
        <p:spPr>
          <a:xfrm>
            <a:off x="8943046" y="5385061"/>
            <a:ext cx="647536" cy="169277"/>
          </a:xfrm>
          <a:prstGeom prst="rect">
            <a:avLst/>
          </a:prstGeom>
        </p:spPr>
        <p:txBody>
          <a:bodyPr vert="horz" wrap="square" lIns="0" tIns="0" rIns="0" bIns="0" rtlCol="0">
            <a:spAutoFit/>
          </a:bodyPr>
          <a:lstStyle/>
          <a:p>
            <a:pPr algn="l"/>
            <a:r>
              <a:rPr lang="nl-BE" sz="1100" b="1" dirty="0"/>
              <a:t>B</a:t>
            </a:r>
          </a:p>
        </p:txBody>
      </p:sp>
      <p:sp>
        <p:nvSpPr>
          <p:cNvPr id="82" name="TextBox 81">
            <a:extLst>
              <a:ext uri="{FF2B5EF4-FFF2-40B4-BE49-F238E27FC236}">
                <a16:creationId xmlns:a16="http://schemas.microsoft.com/office/drawing/2014/main" id="{0BD45E8A-5D33-41B8-AAC2-A337DBB4262F}"/>
              </a:ext>
            </a:extLst>
          </p:cNvPr>
          <p:cNvSpPr txBox="1"/>
          <p:nvPr/>
        </p:nvSpPr>
        <p:spPr>
          <a:xfrm>
            <a:off x="10595000" y="5382045"/>
            <a:ext cx="647536" cy="169277"/>
          </a:xfrm>
          <a:prstGeom prst="rect">
            <a:avLst/>
          </a:prstGeom>
        </p:spPr>
        <p:txBody>
          <a:bodyPr vert="horz" wrap="square" lIns="0" tIns="0" rIns="0" bIns="0" rtlCol="0">
            <a:spAutoFit/>
          </a:bodyPr>
          <a:lstStyle/>
          <a:p>
            <a:pPr algn="l"/>
            <a:r>
              <a:rPr lang="nl-BE" sz="1100" b="1" dirty="0"/>
              <a:t>BC</a:t>
            </a:r>
          </a:p>
        </p:txBody>
      </p:sp>
    </p:spTree>
    <p:extLst>
      <p:ext uri="{BB962C8B-B14F-4D97-AF65-F5344CB8AC3E}">
        <p14:creationId xmlns:p14="http://schemas.microsoft.com/office/powerpoint/2010/main" val="1838732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395BDE1-EC97-400B-8EAA-9F0E6385BC8D}"/>
              </a:ext>
            </a:extLst>
          </p:cNvPr>
          <p:cNvSpPr>
            <a:spLocks noGrp="1"/>
          </p:cNvSpPr>
          <p:nvPr>
            <p:ph type="body" sz="quarter" idx="15"/>
          </p:nvPr>
        </p:nvSpPr>
        <p:spPr/>
        <p:txBody>
          <a:bodyPr/>
          <a:lstStyle/>
          <a:p>
            <a:r>
              <a:rPr lang="nl-BE" dirty="0"/>
              <a:t>De grootste barrières tot de consumptie van kweekvlees bestaan vooral uit de angst voor de prijs en scepticisme (onnatuurlijk, weinig vertrouwen, zal volledig in de handen van multinationals liggen). </a:t>
            </a:r>
          </a:p>
        </p:txBody>
      </p:sp>
      <p:sp>
        <p:nvSpPr>
          <p:cNvPr id="3" name="strFooter">
            <a:extLst>
              <a:ext uri="{FF2B5EF4-FFF2-40B4-BE49-F238E27FC236}">
                <a16:creationId xmlns:a16="http://schemas.microsoft.com/office/drawing/2014/main" id="{5281DFD9-A549-46A8-9944-C566D00EC967}"/>
              </a:ext>
            </a:extLst>
          </p:cNvPr>
          <p:cNvSpPr>
            <a:spLocks noGrp="1"/>
          </p:cNvSpPr>
          <p:nvPr>
            <p:ph type="body" sz="quarter" idx="17"/>
          </p:nvPr>
        </p:nvSpPr>
        <p:spPr/>
        <p:txBody>
          <a:bodyPr/>
          <a:lstStyle/>
          <a:p>
            <a:r>
              <a:rPr lang="nl-BE" dirty="0"/>
              <a:t>Basis:	Totale steekproef (n=1000) </a:t>
            </a:r>
          </a:p>
          <a:p>
            <a:r>
              <a:rPr lang="nl-BE" dirty="0"/>
              <a:t>Vraag:	DB2. Wat zouden voor u de 3 belangrijkste redenen zijn om kweekvlees niet te consumeren? Selecteer de belangrijkste reden eerst, de tweede belangrijkste reden als tweede enz.</a:t>
            </a:r>
          </a:p>
          <a:p>
            <a:endParaRPr lang="nl-BE" dirty="0"/>
          </a:p>
        </p:txBody>
      </p:sp>
      <p:sp>
        <p:nvSpPr>
          <p:cNvPr id="6" name="Slide Number Placeholder 5">
            <a:extLst>
              <a:ext uri="{FF2B5EF4-FFF2-40B4-BE49-F238E27FC236}">
                <a16:creationId xmlns:a16="http://schemas.microsoft.com/office/drawing/2014/main" id="{61813E6F-9AC7-4405-99F0-E75A1CCEF36E}"/>
              </a:ext>
            </a:extLst>
          </p:cNvPr>
          <p:cNvSpPr>
            <a:spLocks noGrp="1"/>
          </p:cNvSpPr>
          <p:nvPr>
            <p:ph type="sldNum" sz="quarter" idx="18"/>
          </p:nvPr>
        </p:nvSpPr>
        <p:spPr/>
        <p:txBody>
          <a:bodyPr/>
          <a:lstStyle/>
          <a:p>
            <a:fld id="{D61AABEC-672F-4B68-B914-690DA978312C}" type="slidenum">
              <a:rPr lang="nl-BE" smtClean="0"/>
              <a:pPr/>
              <a:t>28</a:t>
            </a:fld>
            <a:r>
              <a:rPr lang="nl-BE"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p:txBody>
          <a:bodyPr/>
          <a:lstStyle/>
          <a:p>
            <a:r>
              <a:rPr lang="nl-BE" dirty="0"/>
              <a:t>Consumptie van kweekvlees: barrières</a:t>
            </a:r>
          </a:p>
        </p:txBody>
      </p:sp>
      <p:graphicFrame>
        <p:nvGraphicFramePr>
          <p:cNvPr id="29" name="Table 28">
            <a:extLst>
              <a:ext uri="{FF2B5EF4-FFF2-40B4-BE49-F238E27FC236}">
                <a16:creationId xmlns:a16="http://schemas.microsoft.com/office/drawing/2014/main" id="{B8961722-FC82-444D-BC7B-1DDA95EE5253}"/>
              </a:ext>
            </a:extLst>
          </p:cNvPr>
          <p:cNvGraphicFramePr>
            <a:graphicFrameLocks noGrp="1"/>
          </p:cNvGraphicFramePr>
          <p:nvPr>
            <p:extLst>
              <p:ext uri="{D42A27DB-BD31-4B8C-83A1-F6EECF244321}">
                <p14:modId xmlns:p14="http://schemas.microsoft.com/office/powerpoint/2010/main" val="2058198854"/>
              </p:ext>
            </p:extLst>
          </p:nvPr>
        </p:nvGraphicFramePr>
        <p:xfrm>
          <a:off x="407988" y="1772544"/>
          <a:ext cx="8928000" cy="4067999"/>
        </p:xfrm>
        <a:graphic>
          <a:graphicData uri="http://schemas.openxmlformats.org/drawingml/2006/table">
            <a:tbl>
              <a:tblPr firstRow="1" bandRow="1">
                <a:tableStyleId>{2D5ABB26-0587-4C30-8999-92F81FD0307C}</a:tableStyleId>
              </a:tblPr>
              <a:tblGrid>
                <a:gridCol w="3456000">
                  <a:extLst>
                    <a:ext uri="{9D8B030D-6E8A-4147-A177-3AD203B41FA5}">
                      <a16:colId xmlns:a16="http://schemas.microsoft.com/office/drawing/2014/main" val="2457120873"/>
                    </a:ext>
                  </a:extLst>
                </a:gridCol>
                <a:gridCol w="5472000">
                  <a:extLst>
                    <a:ext uri="{9D8B030D-6E8A-4147-A177-3AD203B41FA5}">
                      <a16:colId xmlns:a16="http://schemas.microsoft.com/office/drawing/2014/main" val="943016155"/>
                    </a:ext>
                  </a:extLst>
                </a:gridCol>
              </a:tblGrid>
              <a:tr h="312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Te duur</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nl-BE" sz="1200" b="1" noProof="0" dirty="0">
                        <a:solidFill>
                          <a:schemeClr val="tx1"/>
                        </a:solidFill>
                      </a:endParaRPr>
                    </a:p>
                  </a:txBody>
                  <a:tcPr marL="36000" marR="36000" marT="0" marB="0" anchor="ctr">
                    <a:lnL w="12700" cap="flat" cmpd="sng" algn="ctr">
                      <a:noFill/>
                      <a:prstDash val="solid"/>
                      <a:round/>
                      <a:headEnd type="none" w="med" len="med"/>
                      <a:tailEnd type="none" w="med" len="med"/>
                    </a:lnL>
                    <a:lnT w="12700" cap="flat" cmpd="sng" algn="ctr">
                      <a:solidFill>
                        <a:schemeClr val="accent5"/>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37572506"/>
                  </a:ext>
                </a:extLst>
              </a:tr>
              <a:tr h="312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Onnatuurlijk</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nl-BE" sz="12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74056896"/>
                  </a:ext>
                </a:extLst>
              </a:tr>
              <a:tr h="312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Vertrouw het niet</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nl-BE" sz="12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24938983"/>
                  </a:ext>
                </a:extLst>
              </a:tr>
              <a:tr h="312923">
                <a:tc>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Het is iets dat alleen door multinationals </a:t>
                      </a:r>
                    </a:p>
                    <a:p>
                      <a:pPr marL="0" marR="0" lvl="0" indent="0" algn="l" defTabSz="914400" rtl="0" eaLnBrk="1" fontAlgn="auto" latinLnBrk="0" hangingPunct="1">
                        <a:lnSpc>
                          <a:spcPts val="1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zal worden gemaakt</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nl-BE" sz="12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20029607"/>
                  </a:ext>
                </a:extLst>
              </a:tr>
              <a:tr h="312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Geen behoefte aan</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nl-BE" sz="12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170796538"/>
                  </a:ext>
                </a:extLst>
              </a:tr>
              <a:tr h="312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Namaak, niet zo goed als vlees van geslachte dieren</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nl-BE" sz="12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64916576"/>
                  </a:ext>
                </a:extLst>
              </a:tr>
              <a:tr h="312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Commerciële stunt</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nl-BE" sz="12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06554435"/>
                  </a:ext>
                </a:extLst>
              </a:tr>
              <a:tr h="312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Leidt tot daling in werkgelegenheid</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nl-BE" sz="12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02910583"/>
                  </a:ext>
                </a:extLst>
              </a:tr>
              <a:tr h="312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Zal genetische diversiteit doen afnemen</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nl-BE" sz="12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16485104"/>
                  </a:ext>
                </a:extLst>
              </a:tr>
              <a:tr h="312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Ongezonder dan vlees van geslachte dieren</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nl-BE" sz="12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56020304"/>
                  </a:ext>
                </a:extLst>
              </a:tr>
              <a:tr h="312923">
                <a:tc>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Huidige manier van vlees produceren (en slachten)</a:t>
                      </a:r>
                    </a:p>
                    <a:p>
                      <a:pPr marL="0" marR="0" lvl="0" indent="0" algn="l" defTabSz="914400" rtl="0" eaLnBrk="1" fontAlgn="auto" latinLnBrk="0" hangingPunct="1">
                        <a:lnSpc>
                          <a:spcPts val="1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is een traditie en die moeten worden behouden</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nl-BE" sz="12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7930575"/>
                  </a:ext>
                </a:extLst>
              </a:tr>
              <a:tr h="312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Andere</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nl-BE" sz="12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70321914"/>
                  </a:ext>
                </a:extLst>
              </a:tr>
              <a:tr h="312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Geen van deze</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nl-BE" sz="12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817154741"/>
                  </a:ext>
                </a:extLst>
              </a:tr>
            </a:tbl>
          </a:graphicData>
        </a:graphic>
      </p:graphicFrame>
      <p:grpSp>
        <p:nvGrpSpPr>
          <p:cNvPr id="16" name="Group 15">
            <a:extLst>
              <a:ext uri="{FF2B5EF4-FFF2-40B4-BE49-F238E27FC236}">
                <a16:creationId xmlns:a16="http://schemas.microsoft.com/office/drawing/2014/main" id="{41837107-6EA7-4C33-8EBA-5C9000F74E09}"/>
              </a:ext>
            </a:extLst>
          </p:cNvPr>
          <p:cNvGrpSpPr/>
          <p:nvPr/>
        </p:nvGrpSpPr>
        <p:grpSpPr>
          <a:xfrm>
            <a:off x="9504217" y="1772544"/>
            <a:ext cx="2279793" cy="3002422"/>
            <a:chOff x="9504217" y="1694871"/>
            <a:chExt cx="2279793" cy="2059047"/>
          </a:xfrm>
          <a:solidFill>
            <a:srgbClr val="F9EDED"/>
          </a:solidFill>
        </p:grpSpPr>
        <p:sp>
          <p:nvSpPr>
            <p:cNvPr id="17" name="Rectangle 16">
              <a:extLst>
                <a:ext uri="{FF2B5EF4-FFF2-40B4-BE49-F238E27FC236}">
                  <a16:creationId xmlns:a16="http://schemas.microsoft.com/office/drawing/2014/main" id="{90764199-34B2-4BF1-8147-2F62FB255297}"/>
                </a:ext>
              </a:extLst>
            </p:cNvPr>
            <p:cNvSpPr/>
            <p:nvPr/>
          </p:nvSpPr>
          <p:spPr>
            <a:xfrm>
              <a:off x="9504217" y="1694871"/>
              <a:ext cx="2279793" cy="982571"/>
            </a:xfrm>
            <a:prstGeom prst="rect">
              <a:avLst/>
            </a:prstGeom>
            <a:grp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lstStyle/>
            <a:p>
              <a:r>
                <a:rPr lang="nl-BE" sz="1100" i="1" dirty="0">
                  <a:solidFill>
                    <a:schemeClr val="accent5"/>
                  </a:solidFill>
                </a:rPr>
                <a:t>Kleinere behoefte en minder vertrouwen bij 55+’ers (respectievelijk 10% als belangrijkste reden en 14% als belangrijkste reden tegenover 5% als belangrijkste reden en 8% als belangrijkste reden bij 18 tot 34-jarigen)</a:t>
              </a:r>
            </a:p>
          </p:txBody>
        </p:sp>
        <p:sp>
          <p:nvSpPr>
            <p:cNvPr id="18" name="Rectangle 17">
              <a:extLst>
                <a:ext uri="{FF2B5EF4-FFF2-40B4-BE49-F238E27FC236}">
                  <a16:creationId xmlns:a16="http://schemas.microsoft.com/office/drawing/2014/main" id="{D5465365-2304-44D1-86C7-1813BDEA256F}"/>
                </a:ext>
              </a:extLst>
            </p:cNvPr>
            <p:cNvSpPr/>
            <p:nvPr/>
          </p:nvSpPr>
          <p:spPr>
            <a:xfrm>
              <a:off x="9504217" y="2771347"/>
              <a:ext cx="2279793" cy="982571"/>
            </a:xfrm>
            <a:prstGeom prst="rect">
              <a:avLst/>
            </a:prstGeom>
            <a:grp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lstStyle/>
            <a:p>
              <a:r>
                <a:rPr lang="nl-BE" sz="1100" i="1" dirty="0">
                  <a:solidFill>
                    <a:schemeClr val="accent5"/>
                  </a:solidFill>
                </a:rPr>
                <a:t>De hoogste sociale klasse (27% als belangrijkste reden) en Vlamingen (26% als belangrijkste reden) hebben meer problemen met de prijs dan de laagste sociale klasse (20% als belangrijkste reden) en Walen (16% als belangrijkste reden). </a:t>
              </a:r>
            </a:p>
          </p:txBody>
        </p:sp>
      </p:grpSp>
      <p:graphicFrame>
        <p:nvGraphicFramePr>
          <p:cNvPr id="37" name="Chart 36">
            <a:extLst>
              <a:ext uri="{FF2B5EF4-FFF2-40B4-BE49-F238E27FC236}">
                <a16:creationId xmlns:a16="http://schemas.microsoft.com/office/drawing/2014/main" id="{1A38197C-C343-4B55-A7F7-226AA53D3F45}"/>
              </a:ext>
            </a:extLst>
          </p:cNvPr>
          <p:cNvGraphicFramePr/>
          <p:nvPr>
            <p:extLst>
              <p:ext uri="{D42A27DB-BD31-4B8C-83A1-F6EECF244321}">
                <p14:modId xmlns:p14="http://schemas.microsoft.com/office/powerpoint/2010/main" val="860525217"/>
              </p:ext>
            </p:extLst>
          </p:nvPr>
        </p:nvGraphicFramePr>
        <p:xfrm>
          <a:off x="3907171" y="1776008"/>
          <a:ext cx="6008265" cy="406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8" name="Table 37">
            <a:extLst>
              <a:ext uri="{FF2B5EF4-FFF2-40B4-BE49-F238E27FC236}">
                <a16:creationId xmlns:a16="http://schemas.microsoft.com/office/drawing/2014/main" id="{A5EC0C6A-5B26-40C4-AB03-140583AFC029}"/>
              </a:ext>
            </a:extLst>
          </p:cNvPr>
          <p:cNvGraphicFramePr>
            <a:graphicFrameLocks noGrp="1"/>
          </p:cNvGraphicFramePr>
          <p:nvPr>
            <p:extLst>
              <p:ext uri="{D42A27DB-BD31-4B8C-83A1-F6EECF244321}">
                <p14:modId xmlns:p14="http://schemas.microsoft.com/office/powerpoint/2010/main" val="658498238"/>
              </p:ext>
            </p:extLst>
          </p:nvPr>
        </p:nvGraphicFramePr>
        <p:xfrm>
          <a:off x="3736096" y="5947472"/>
          <a:ext cx="3132000" cy="182880"/>
        </p:xfrm>
        <a:graphic>
          <a:graphicData uri="http://schemas.openxmlformats.org/drawingml/2006/table">
            <a:tbl>
              <a:tblPr>
                <a:tableStyleId>{2D5ABB26-0587-4C30-8999-92F81FD0307C}</a:tableStyleId>
              </a:tblPr>
              <a:tblGrid>
                <a:gridCol w="2088000">
                  <a:extLst>
                    <a:ext uri="{9D8B030D-6E8A-4147-A177-3AD203B41FA5}">
                      <a16:colId xmlns:a16="http://schemas.microsoft.com/office/drawing/2014/main" val="2354454430"/>
                    </a:ext>
                  </a:extLst>
                </a:gridCol>
                <a:gridCol w="1044000">
                  <a:extLst>
                    <a:ext uri="{9D8B030D-6E8A-4147-A177-3AD203B41FA5}">
                      <a16:colId xmlns:a16="http://schemas.microsoft.com/office/drawing/2014/main" val="2015932734"/>
                    </a:ext>
                  </a:extLst>
                </a:gridCol>
              </a:tblGrid>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solidFill>
                            <a:schemeClr val="accent5"/>
                          </a:solidFill>
                          <a:latin typeface="+mn-lt"/>
                          <a:sym typeface="Wingdings 2" panose="05020102010507070707" pitchFamily="18" charset="2"/>
                        </a:rPr>
                        <a:t></a:t>
                      </a:r>
                      <a:r>
                        <a:rPr lang="nl-BE" sz="1200" dirty="0">
                          <a:solidFill>
                            <a:schemeClr val="tx2">
                              <a:lumMod val="50000"/>
                            </a:schemeClr>
                          </a:solidFill>
                          <a:latin typeface="+mn-lt"/>
                          <a:sym typeface="Wingdings 2" panose="05020102010507070707" pitchFamily="18" charset="2"/>
                        </a:rPr>
                        <a:t>  </a:t>
                      </a:r>
                      <a:r>
                        <a:rPr kumimoji="0" lang="nl-BE" sz="1200" b="0" i="0" u="none" strike="noStrike" kern="1200" cap="none" spc="0" normalizeH="0" baseline="0" noProof="0" dirty="0">
                          <a:ln>
                            <a:noFill/>
                          </a:ln>
                          <a:solidFill>
                            <a:schemeClr val="tx1"/>
                          </a:solidFill>
                          <a:effectLst/>
                          <a:uLnTx/>
                          <a:uFillTx/>
                          <a:latin typeface="+mn-lt"/>
                          <a:ea typeface="+mn-ea"/>
                          <a:cs typeface="+mn-cs"/>
                        </a:rPr>
                        <a:t>Belangrijkste reden</a:t>
                      </a:r>
                      <a:endParaRPr lang="nl-BE" sz="1200" dirty="0">
                        <a:solidFill>
                          <a:schemeClr val="tx2">
                            <a:lumMod val="50000"/>
                          </a:schemeClr>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solidFill>
                            <a:schemeClr val="accent3"/>
                          </a:solidFill>
                          <a:latin typeface="+mn-lt"/>
                          <a:sym typeface="Wingdings 2" panose="05020102010507070707" pitchFamily="18" charset="2"/>
                        </a:rPr>
                        <a:t></a:t>
                      </a:r>
                      <a:r>
                        <a:rPr lang="nl-BE" sz="1200" dirty="0">
                          <a:solidFill>
                            <a:schemeClr val="tx2">
                              <a:lumMod val="50000"/>
                            </a:schemeClr>
                          </a:solidFill>
                          <a:latin typeface="+mn-lt"/>
                          <a:sym typeface="Wingdings 2" panose="05020102010507070707" pitchFamily="18" charset="2"/>
                        </a:rPr>
                        <a:t>  </a:t>
                      </a:r>
                      <a:r>
                        <a:rPr kumimoji="0" lang="nl-BE" sz="1200" b="0" i="0" u="none" strike="noStrike" kern="1200" cap="none" spc="0" normalizeH="0" baseline="0" noProof="0" dirty="0">
                          <a:ln>
                            <a:noFill/>
                          </a:ln>
                          <a:solidFill>
                            <a:schemeClr val="tx1"/>
                          </a:solidFill>
                          <a:effectLst/>
                          <a:uLnTx/>
                          <a:uFillTx/>
                          <a:latin typeface="+mn-lt"/>
                          <a:ea typeface="+mn-ea"/>
                          <a:cs typeface="+mn-cs"/>
                        </a:rPr>
                        <a:t>Top 3</a:t>
                      </a:r>
                    </a:p>
                  </a:txBody>
                  <a:tcPr marL="36000" marR="36000" marT="0" marB="0" anchor="ctr">
                    <a:noFill/>
                  </a:tcPr>
                </a:tc>
                <a:extLst>
                  <a:ext uri="{0D108BD9-81ED-4DB2-BD59-A6C34878D82A}">
                    <a16:rowId xmlns:a16="http://schemas.microsoft.com/office/drawing/2014/main" val="1959053497"/>
                  </a:ext>
                </a:extLst>
              </a:tr>
            </a:tbl>
          </a:graphicData>
        </a:graphic>
      </p:graphicFrame>
    </p:spTree>
    <p:extLst>
      <p:ext uri="{BB962C8B-B14F-4D97-AF65-F5344CB8AC3E}">
        <p14:creationId xmlns:p14="http://schemas.microsoft.com/office/powerpoint/2010/main" val="2660224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D40CE075-8566-45F2-93D8-779F2070FDC4}"/>
              </a:ext>
            </a:extLst>
          </p:cNvPr>
          <p:cNvGraphicFramePr>
            <a:graphicFrameLocks noGrp="1"/>
          </p:cNvGraphicFramePr>
          <p:nvPr>
            <p:extLst>
              <p:ext uri="{D42A27DB-BD31-4B8C-83A1-F6EECF244321}">
                <p14:modId xmlns:p14="http://schemas.microsoft.com/office/powerpoint/2010/main" val="627621377"/>
              </p:ext>
            </p:extLst>
          </p:nvPr>
        </p:nvGraphicFramePr>
        <p:xfrm>
          <a:off x="3736096" y="1521256"/>
          <a:ext cx="8100000" cy="540000"/>
        </p:xfrm>
        <a:graphic>
          <a:graphicData uri="http://schemas.openxmlformats.org/drawingml/2006/table">
            <a:tbl>
              <a:tblPr firstRow="1" bandRow="1">
                <a:tableStyleId>{2D5ABB26-0587-4C30-8999-92F81FD0307C}</a:tableStyleId>
              </a:tblPr>
              <a:tblGrid>
                <a:gridCol w="1620000">
                  <a:extLst>
                    <a:ext uri="{9D8B030D-6E8A-4147-A177-3AD203B41FA5}">
                      <a16:colId xmlns:a16="http://schemas.microsoft.com/office/drawing/2014/main" val="2820400169"/>
                    </a:ext>
                  </a:extLst>
                </a:gridCol>
                <a:gridCol w="1620000">
                  <a:extLst>
                    <a:ext uri="{9D8B030D-6E8A-4147-A177-3AD203B41FA5}">
                      <a16:colId xmlns:a16="http://schemas.microsoft.com/office/drawing/2014/main" val="1049536041"/>
                    </a:ext>
                  </a:extLst>
                </a:gridCol>
                <a:gridCol w="1620000">
                  <a:extLst>
                    <a:ext uri="{9D8B030D-6E8A-4147-A177-3AD203B41FA5}">
                      <a16:colId xmlns:a16="http://schemas.microsoft.com/office/drawing/2014/main" val="3982777495"/>
                    </a:ext>
                  </a:extLst>
                </a:gridCol>
                <a:gridCol w="1620000">
                  <a:extLst>
                    <a:ext uri="{9D8B030D-6E8A-4147-A177-3AD203B41FA5}">
                      <a16:colId xmlns:a16="http://schemas.microsoft.com/office/drawing/2014/main" val="2884445455"/>
                    </a:ext>
                  </a:extLst>
                </a:gridCol>
                <a:gridCol w="1620000">
                  <a:extLst>
                    <a:ext uri="{9D8B030D-6E8A-4147-A177-3AD203B41FA5}">
                      <a16:colId xmlns:a16="http://schemas.microsoft.com/office/drawing/2014/main" val="1652362327"/>
                    </a:ext>
                  </a:extLst>
                </a:gridCol>
              </a:tblGrid>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200" b="1" i="0" u="none" strike="noStrike" kern="1200" cap="none" spc="0" normalizeH="0" baseline="0" noProof="0" dirty="0">
                          <a:ln>
                            <a:noFill/>
                          </a:ln>
                          <a:solidFill>
                            <a:prstClr val="white"/>
                          </a:solidFill>
                          <a:effectLst/>
                          <a:uLnTx/>
                          <a:uFillTx/>
                          <a:latin typeface="Arial"/>
                          <a:ea typeface="+mn-ea"/>
                          <a:cs typeface="+mn-cs"/>
                        </a:rPr>
                        <a:t>INNOVATOREN</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PIONIERS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VOORLOPERS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ACHTERLOPERS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ACHTERBLIJVERS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488667595"/>
                  </a:ext>
                </a:extLst>
              </a:tr>
              <a:tr h="18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chemeClr val="accent6"/>
                          </a:solidFill>
                          <a:effectLst/>
                          <a:uLnTx/>
                          <a:uFillTx/>
                          <a:latin typeface="Arial"/>
                          <a:ea typeface="+mn-ea"/>
                          <a:cs typeface="+mn-cs"/>
                        </a:rPr>
                        <a:t>(n=31) (A)</a:t>
                      </a:r>
                    </a:p>
                  </a:txBody>
                  <a:tcPr marL="0" marR="0" marT="0"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chemeClr val="accent6"/>
                          </a:solidFill>
                          <a:effectLst/>
                          <a:uLnTx/>
                          <a:uFillTx/>
                          <a:latin typeface="Arial"/>
                          <a:ea typeface="+mn-ea"/>
                          <a:cs typeface="+mn-cs"/>
                        </a:rPr>
                        <a:t>(n=257) (B)</a:t>
                      </a:r>
                    </a:p>
                  </a:txBody>
                  <a:tcPr marL="0" marR="0" marT="0"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chemeClr val="accent6"/>
                          </a:solidFill>
                          <a:effectLst/>
                          <a:uLnTx/>
                          <a:uFillTx/>
                          <a:latin typeface="Arial"/>
                          <a:ea typeface="+mn-ea"/>
                          <a:cs typeface="+mn-cs"/>
                        </a:rPr>
                        <a:t>(n=326) (C)</a:t>
                      </a:r>
                    </a:p>
                  </a:txBody>
                  <a:tcPr marL="0" marR="0" marT="0"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chemeClr val="accent6"/>
                          </a:solidFill>
                          <a:effectLst/>
                          <a:uLnTx/>
                          <a:uFillTx/>
                          <a:latin typeface="Arial"/>
                          <a:ea typeface="+mn-ea"/>
                          <a:cs typeface="+mn-cs"/>
                        </a:rPr>
                        <a:t>(n=221) (D)</a:t>
                      </a:r>
                    </a:p>
                  </a:txBody>
                  <a:tcPr marL="0" marR="0" marT="0"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chemeClr val="accent6"/>
                          </a:solidFill>
                          <a:effectLst/>
                          <a:uLnTx/>
                          <a:uFillTx/>
                          <a:latin typeface="Arial"/>
                          <a:ea typeface="+mn-ea"/>
                          <a:cs typeface="+mn-cs"/>
                        </a:rPr>
                        <a:t>(n=165) (E)</a:t>
                      </a:r>
                    </a:p>
                  </a:txBody>
                  <a:tcPr marL="0" marR="0" marT="0"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7075067"/>
                  </a:ext>
                </a:extLst>
              </a:tr>
            </a:tbl>
          </a:graphicData>
        </a:graphic>
      </p:graphicFrame>
      <p:grpSp>
        <p:nvGrpSpPr>
          <p:cNvPr id="4" name="Group 3">
            <a:extLst>
              <a:ext uri="{FF2B5EF4-FFF2-40B4-BE49-F238E27FC236}">
                <a16:creationId xmlns:a16="http://schemas.microsoft.com/office/drawing/2014/main" id="{E7C086FB-1D05-4BF1-AC4A-5A50492778D9}"/>
              </a:ext>
            </a:extLst>
          </p:cNvPr>
          <p:cNvGrpSpPr/>
          <p:nvPr/>
        </p:nvGrpSpPr>
        <p:grpSpPr>
          <a:xfrm>
            <a:off x="5350696" y="1521256"/>
            <a:ext cx="4863600" cy="4590000"/>
            <a:chOff x="4422101" y="1521256"/>
            <a:chExt cx="5569527" cy="4536000"/>
          </a:xfrm>
        </p:grpSpPr>
        <p:cxnSp>
          <p:nvCxnSpPr>
            <p:cNvPr id="12" name="Straight Connector 11">
              <a:extLst>
                <a:ext uri="{FF2B5EF4-FFF2-40B4-BE49-F238E27FC236}">
                  <a16:creationId xmlns:a16="http://schemas.microsoft.com/office/drawing/2014/main" id="{447CE35D-4C2A-4C5F-8B04-F40D50955AA3}"/>
                </a:ext>
              </a:extLst>
            </p:cNvPr>
            <p:cNvCxnSpPr>
              <a:cxnSpLocks/>
            </p:cNvCxnSpPr>
            <p:nvPr/>
          </p:nvCxnSpPr>
          <p:spPr>
            <a:xfrm>
              <a:off x="6278610"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02D524C-7F86-4F2C-A074-FEFEC8790469}"/>
                </a:ext>
              </a:extLst>
            </p:cNvPr>
            <p:cNvCxnSpPr>
              <a:cxnSpLocks/>
            </p:cNvCxnSpPr>
            <p:nvPr/>
          </p:nvCxnSpPr>
          <p:spPr>
            <a:xfrm>
              <a:off x="8135119"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D50748B-6B94-4D3F-99ED-5D5A9C22A9FA}"/>
                </a:ext>
              </a:extLst>
            </p:cNvPr>
            <p:cNvCxnSpPr>
              <a:cxnSpLocks/>
            </p:cNvCxnSpPr>
            <p:nvPr/>
          </p:nvCxnSpPr>
          <p:spPr>
            <a:xfrm>
              <a:off x="4422101"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D607BD-F1A7-4CC6-8844-DCAE06128FAD}"/>
                </a:ext>
              </a:extLst>
            </p:cNvPr>
            <p:cNvCxnSpPr>
              <a:cxnSpLocks/>
            </p:cNvCxnSpPr>
            <p:nvPr/>
          </p:nvCxnSpPr>
          <p:spPr>
            <a:xfrm>
              <a:off x="9991628"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7A13B962-0E15-4538-BD27-514FD9B20B95}"/>
              </a:ext>
            </a:extLst>
          </p:cNvPr>
          <p:cNvSpPr>
            <a:spLocks noGrp="1"/>
          </p:cNvSpPr>
          <p:nvPr>
            <p:ph type="body" sz="quarter" idx="15"/>
          </p:nvPr>
        </p:nvSpPr>
        <p:spPr/>
        <p:txBody>
          <a:bodyPr/>
          <a:lstStyle/>
          <a:p>
            <a:r>
              <a:rPr lang="nl-BE" dirty="0"/>
              <a:t>In de eerste fase zien we dat de grootste barrières de prijs en de toegankelijkheid voor lokale producenten zullen zijn. Eens deze hindernissen opgelost zijn, moet het vertrouwen in kweekvlees als product ontstaan, evenals het gevoel van onnatuurlijkheid moet verdwijnen. Dat het slachten van dieren een traditie zou zijn, wordt bij geen enkele groep als een barrière gezien. </a:t>
            </a:r>
          </a:p>
        </p:txBody>
      </p:sp>
      <p:sp>
        <p:nvSpPr>
          <p:cNvPr id="3" name="strFooter">
            <a:extLst>
              <a:ext uri="{FF2B5EF4-FFF2-40B4-BE49-F238E27FC236}">
                <a16:creationId xmlns:a16="http://schemas.microsoft.com/office/drawing/2014/main" id="{5281DFD9-A549-46A8-9944-C566D00EC967}"/>
              </a:ext>
            </a:extLst>
          </p:cNvPr>
          <p:cNvSpPr>
            <a:spLocks noGrp="1"/>
          </p:cNvSpPr>
          <p:nvPr>
            <p:ph type="body" sz="quarter" idx="17"/>
          </p:nvPr>
        </p:nvSpPr>
        <p:spPr/>
        <p:txBody>
          <a:bodyPr/>
          <a:lstStyle/>
          <a:p>
            <a:r>
              <a:rPr lang="nl-BE" dirty="0"/>
              <a:t>Basis:	Totale steekproef (n=1000) </a:t>
            </a:r>
          </a:p>
          <a:p>
            <a:r>
              <a:rPr lang="nl-BE" dirty="0"/>
              <a:t>Vraag:	DB2. Wat zouden voor u de 3 belangrijkste redenen zijn om kweekvlees niet te consumeren? Selecteer de belangrijkste reden eerst, de tweede belangrijkste reden als tweede enz.</a:t>
            </a:r>
          </a:p>
          <a:p>
            <a:endParaRPr lang="nl-BE" dirty="0"/>
          </a:p>
        </p:txBody>
      </p:sp>
      <p:sp>
        <p:nvSpPr>
          <p:cNvPr id="6" name="Slide Number Placeholder 5">
            <a:extLst>
              <a:ext uri="{FF2B5EF4-FFF2-40B4-BE49-F238E27FC236}">
                <a16:creationId xmlns:a16="http://schemas.microsoft.com/office/drawing/2014/main" id="{61813E6F-9AC7-4405-99F0-E75A1CCEF36E}"/>
              </a:ext>
            </a:extLst>
          </p:cNvPr>
          <p:cNvSpPr>
            <a:spLocks noGrp="1"/>
          </p:cNvSpPr>
          <p:nvPr>
            <p:ph type="sldNum" sz="quarter" idx="18"/>
          </p:nvPr>
        </p:nvSpPr>
        <p:spPr/>
        <p:txBody>
          <a:bodyPr/>
          <a:lstStyle/>
          <a:p>
            <a:fld id="{D61AABEC-672F-4B68-B914-690DA978312C}" type="slidenum">
              <a:rPr lang="nl-BE" smtClean="0"/>
              <a:pPr/>
              <a:t>29</a:t>
            </a:fld>
            <a:r>
              <a:rPr lang="nl-BE" dirty="0"/>
              <a:t> </a:t>
            </a:r>
          </a:p>
        </p:txBody>
      </p:sp>
      <p:sp>
        <p:nvSpPr>
          <p:cNvPr id="5" name="Title 4">
            <a:extLst>
              <a:ext uri="{FF2B5EF4-FFF2-40B4-BE49-F238E27FC236}">
                <a16:creationId xmlns:a16="http://schemas.microsoft.com/office/drawing/2014/main" id="{E14F78F5-287C-4826-83D6-75F90D4E94FB}"/>
              </a:ext>
            </a:extLst>
          </p:cNvPr>
          <p:cNvSpPr>
            <a:spLocks noGrp="1"/>
          </p:cNvSpPr>
          <p:nvPr>
            <p:ph type="title"/>
          </p:nvPr>
        </p:nvSpPr>
        <p:spPr/>
        <p:txBody>
          <a:bodyPr/>
          <a:lstStyle/>
          <a:p>
            <a:r>
              <a:rPr lang="nl-BE" dirty="0"/>
              <a:t>Consumptie van kweekvlees: barrières</a:t>
            </a:r>
          </a:p>
        </p:txBody>
      </p:sp>
      <p:graphicFrame>
        <p:nvGraphicFramePr>
          <p:cNvPr id="29" name="Table 28">
            <a:extLst>
              <a:ext uri="{FF2B5EF4-FFF2-40B4-BE49-F238E27FC236}">
                <a16:creationId xmlns:a16="http://schemas.microsoft.com/office/drawing/2014/main" id="{B8961722-FC82-444D-BC7B-1DDA95EE5253}"/>
              </a:ext>
            </a:extLst>
          </p:cNvPr>
          <p:cNvGraphicFramePr>
            <a:graphicFrameLocks noGrp="1"/>
          </p:cNvGraphicFramePr>
          <p:nvPr>
            <p:extLst>
              <p:ext uri="{D42A27DB-BD31-4B8C-83A1-F6EECF244321}">
                <p14:modId xmlns:p14="http://schemas.microsoft.com/office/powerpoint/2010/main" val="3569619461"/>
              </p:ext>
            </p:extLst>
          </p:nvPr>
        </p:nvGraphicFramePr>
        <p:xfrm>
          <a:off x="407988" y="2161907"/>
          <a:ext cx="11376000" cy="3958266"/>
        </p:xfrm>
        <a:graphic>
          <a:graphicData uri="http://schemas.openxmlformats.org/drawingml/2006/table">
            <a:tbl>
              <a:tblPr firstRow="1" bandRow="1">
                <a:tableStyleId>{2D5ABB26-0587-4C30-8999-92F81FD0307C}</a:tableStyleId>
              </a:tblPr>
              <a:tblGrid>
                <a:gridCol w="3456000">
                  <a:extLst>
                    <a:ext uri="{9D8B030D-6E8A-4147-A177-3AD203B41FA5}">
                      <a16:colId xmlns:a16="http://schemas.microsoft.com/office/drawing/2014/main" val="2457120873"/>
                    </a:ext>
                  </a:extLst>
                </a:gridCol>
                <a:gridCol w="7920000">
                  <a:extLst>
                    <a:ext uri="{9D8B030D-6E8A-4147-A177-3AD203B41FA5}">
                      <a16:colId xmlns:a16="http://schemas.microsoft.com/office/drawing/2014/main" val="943016155"/>
                    </a:ext>
                  </a:extLst>
                </a:gridCol>
              </a:tblGrid>
              <a:tr h="304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Te duur</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nl-BE" sz="1200" b="1" noProof="0" dirty="0">
                        <a:solidFill>
                          <a:schemeClr val="tx1"/>
                        </a:solidFill>
                      </a:endParaRPr>
                    </a:p>
                  </a:txBody>
                  <a:tcPr marL="36000" marR="36000" marT="0" marB="0" anchor="ctr">
                    <a:lnL w="12700" cap="flat" cmpd="sng" algn="ctr">
                      <a:noFill/>
                      <a:prstDash val="solid"/>
                      <a:round/>
                      <a:headEnd type="none" w="med" len="med"/>
                      <a:tailEnd type="none" w="med" len="med"/>
                    </a:lnL>
                    <a:lnT w="12700" cap="flat" cmpd="sng" algn="ctr">
                      <a:solidFill>
                        <a:schemeClr val="accent5"/>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37572506"/>
                  </a:ext>
                </a:extLst>
              </a:tr>
              <a:tr h="304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Onnatuurlijk</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nl-BE" sz="12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74056896"/>
                  </a:ext>
                </a:extLst>
              </a:tr>
              <a:tr h="304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Vertrouw het niet</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nl-BE" sz="12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24938983"/>
                  </a:ext>
                </a:extLst>
              </a:tr>
              <a:tr h="304482">
                <a:tc>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Het is iets dat alleen door multinationals </a:t>
                      </a:r>
                    </a:p>
                    <a:p>
                      <a:pPr marL="0" marR="0" lvl="0" indent="0" algn="l" defTabSz="914400" rtl="0" eaLnBrk="1" fontAlgn="auto" latinLnBrk="0" hangingPunct="1">
                        <a:lnSpc>
                          <a:spcPts val="1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zal worden gemaakt</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nl-BE" sz="12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20029607"/>
                  </a:ext>
                </a:extLst>
              </a:tr>
              <a:tr h="304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Geen behoefte aan</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nl-BE" sz="12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170796538"/>
                  </a:ext>
                </a:extLst>
              </a:tr>
              <a:tr h="304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Namaak, niet zo goed als vlees van geslachte dieren</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nl-BE" sz="12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64916576"/>
                  </a:ext>
                </a:extLst>
              </a:tr>
              <a:tr h="304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Commerciële stunt</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nl-BE" sz="12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06554435"/>
                  </a:ext>
                </a:extLst>
              </a:tr>
              <a:tr h="304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Leidt tot daling in werkgelegenheid</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nl-BE" sz="12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02910583"/>
                  </a:ext>
                </a:extLst>
              </a:tr>
              <a:tr h="304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Zal genetische diversiteit doen afnemen</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nl-BE" sz="12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16485104"/>
                  </a:ext>
                </a:extLst>
              </a:tr>
              <a:tr h="304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Ongezonder dan vlees van geslachte dieren</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nl-BE" sz="12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56020304"/>
                  </a:ext>
                </a:extLst>
              </a:tr>
              <a:tr h="304482">
                <a:tc>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Huidige manier van vlees produceren (en slachten)</a:t>
                      </a:r>
                    </a:p>
                    <a:p>
                      <a:pPr marL="0" marR="0" lvl="0" indent="0" algn="l" defTabSz="914400" rtl="0" eaLnBrk="1" fontAlgn="auto" latinLnBrk="0" hangingPunct="1">
                        <a:lnSpc>
                          <a:spcPts val="1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is een traditie en die moeten worden behouden</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nl-BE" sz="12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7930575"/>
                  </a:ext>
                </a:extLst>
              </a:tr>
              <a:tr h="304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Andere</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nl-BE" sz="1200" b="1"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70321914"/>
                  </a:ext>
                </a:extLst>
              </a:tr>
              <a:tr h="3044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100" b="0" i="0" u="none" strike="noStrike" kern="1200" cap="none" spc="0" normalizeH="0" baseline="0" dirty="0">
                          <a:ln>
                            <a:noFill/>
                          </a:ln>
                          <a:solidFill>
                            <a:srgbClr val="282828"/>
                          </a:solidFill>
                          <a:effectLst/>
                          <a:uLnTx/>
                          <a:uFillTx/>
                          <a:latin typeface="+mn-lt"/>
                          <a:ea typeface="+mn-ea"/>
                          <a:cs typeface="+mn-cs"/>
                        </a:rPr>
                        <a:t>Geen van deze</a:t>
                      </a:r>
                    </a:p>
                  </a:txBody>
                  <a:tcPr marL="857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nl-BE" sz="1200" b="0" noProof="0" dirty="0">
                        <a:solidFill>
                          <a:schemeClr val="tx1"/>
                        </a:solidFill>
                      </a:endParaRPr>
                    </a:p>
                  </a:txBody>
                  <a:tcPr marL="36000" marR="36000" marT="0" marB="0" anchor="ctr">
                    <a:lnL w="12700" cap="flat" cmpd="sng" algn="ctr">
                      <a:noFill/>
                      <a:prstDash val="solid"/>
                      <a:round/>
                      <a:headEnd type="none" w="med" len="med"/>
                      <a:tailEnd type="none" w="med" len="med"/>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817154741"/>
                  </a:ext>
                </a:extLst>
              </a:tr>
            </a:tbl>
          </a:graphicData>
        </a:graphic>
      </p:graphicFrame>
      <p:graphicFrame>
        <p:nvGraphicFramePr>
          <p:cNvPr id="37" name="Chart 36">
            <a:extLst>
              <a:ext uri="{FF2B5EF4-FFF2-40B4-BE49-F238E27FC236}">
                <a16:creationId xmlns:a16="http://schemas.microsoft.com/office/drawing/2014/main" id="{1A38197C-C343-4B55-A7F7-226AA53D3F45}"/>
              </a:ext>
            </a:extLst>
          </p:cNvPr>
          <p:cNvGraphicFramePr/>
          <p:nvPr>
            <p:extLst>
              <p:ext uri="{D42A27DB-BD31-4B8C-83A1-F6EECF244321}">
                <p14:modId xmlns:p14="http://schemas.microsoft.com/office/powerpoint/2010/main" val="317616520"/>
              </p:ext>
            </p:extLst>
          </p:nvPr>
        </p:nvGraphicFramePr>
        <p:xfrm>
          <a:off x="3736096" y="2152670"/>
          <a:ext cx="1648660" cy="39770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8" name="Table 37">
            <a:extLst>
              <a:ext uri="{FF2B5EF4-FFF2-40B4-BE49-F238E27FC236}">
                <a16:creationId xmlns:a16="http://schemas.microsoft.com/office/drawing/2014/main" id="{A5EC0C6A-5B26-40C4-AB03-140583AFC029}"/>
              </a:ext>
            </a:extLst>
          </p:cNvPr>
          <p:cNvGraphicFramePr>
            <a:graphicFrameLocks noGrp="1"/>
          </p:cNvGraphicFramePr>
          <p:nvPr>
            <p:extLst>
              <p:ext uri="{D42A27DB-BD31-4B8C-83A1-F6EECF244321}">
                <p14:modId xmlns:p14="http://schemas.microsoft.com/office/powerpoint/2010/main" val="3936865699"/>
              </p:ext>
            </p:extLst>
          </p:nvPr>
        </p:nvGraphicFramePr>
        <p:xfrm>
          <a:off x="407987" y="1920915"/>
          <a:ext cx="3132000" cy="182880"/>
        </p:xfrm>
        <a:graphic>
          <a:graphicData uri="http://schemas.openxmlformats.org/drawingml/2006/table">
            <a:tbl>
              <a:tblPr>
                <a:tableStyleId>{2D5ABB26-0587-4C30-8999-92F81FD0307C}</a:tableStyleId>
              </a:tblPr>
              <a:tblGrid>
                <a:gridCol w="2088000">
                  <a:extLst>
                    <a:ext uri="{9D8B030D-6E8A-4147-A177-3AD203B41FA5}">
                      <a16:colId xmlns:a16="http://schemas.microsoft.com/office/drawing/2014/main" val="2354454430"/>
                    </a:ext>
                  </a:extLst>
                </a:gridCol>
                <a:gridCol w="1044000">
                  <a:extLst>
                    <a:ext uri="{9D8B030D-6E8A-4147-A177-3AD203B41FA5}">
                      <a16:colId xmlns:a16="http://schemas.microsoft.com/office/drawing/2014/main" val="2015932734"/>
                    </a:ext>
                  </a:extLst>
                </a:gridCol>
              </a:tblGrid>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solidFill>
                            <a:schemeClr val="accent5"/>
                          </a:solidFill>
                          <a:latin typeface="+mn-lt"/>
                          <a:sym typeface="Wingdings 2" panose="05020102010507070707" pitchFamily="18" charset="2"/>
                        </a:rPr>
                        <a:t></a:t>
                      </a:r>
                      <a:r>
                        <a:rPr lang="nl-BE" sz="1200" dirty="0">
                          <a:solidFill>
                            <a:schemeClr val="tx2">
                              <a:lumMod val="50000"/>
                            </a:schemeClr>
                          </a:solidFill>
                          <a:latin typeface="+mn-lt"/>
                          <a:sym typeface="Wingdings 2" panose="05020102010507070707" pitchFamily="18" charset="2"/>
                        </a:rPr>
                        <a:t>  </a:t>
                      </a:r>
                      <a:r>
                        <a:rPr kumimoji="0" lang="nl-BE" sz="1200" b="0" i="0" u="none" strike="noStrike" kern="1200" cap="none" spc="0" normalizeH="0" baseline="0" noProof="0" dirty="0">
                          <a:ln>
                            <a:noFill/>
                          </a:ln>
                          <a:solidFill>
                            <a:schemeClr val="tx1"/>
                          </a:solidFill>
                          <a:effectLst/>
                          <a:uLnTx/>
                          <a:uFillTx/>
                          <a:latin typeface="+mn-lt"/>
                          <a:ea typeface="+mn-ea"/>
                          <a:cs typeface="+mn-cs"/>
                        </a:rPr>
                        <a:t>Belangrijkste reden</a:t>
                      </a:r>
                      <a:endParaRPr lang="nl-BE" sz="1200" dirty="0">
                        <a:solidFill>
                          <a:schemeClr val="tx2">
                            <a:lumMod val="50000"/>
                          </a:schemeClr>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solidFill>
                            <a:schemeClr val="accent3"/>
                          </a:solidFill>
                          <a:latin typeface="+mn-lt"/>
                          <a:sym typeface="Wingdings 2" panose="05020102010507070707" pitchFamily="18" charset="2"/>
                        </a:rPr>
                        <a:t></a:t>
                      </a:r>
                      <a:r>
                        <a:rPr lang="nl-BE" sz="1200" dirty="0">
                          <a:solidFill>
                            <a:schemeClr val="tx2">
                              <a:lumMod val="50000"/>
                            </a:schemeClr>
                          </a:solidFill>
                          <a:latin typeface="+mn-lt"/>
                          <a:sym typeface="Wingdings 2" panose="05020102010507070707" pitchFamily="18" charset="2"/>
                        </a:rPr>
                        <a:t>  </a:t>
                      </a:r>
                      <a:r>
                        <a:rPr kumimoji="0" lang="nl-BE" sz="1200" b="0" i="0" u="none" strike="noStrike" kern="1200" cap="none" spc="0" normalizeH="0" baseline="0" noProof="0" dirty="0">
                          <a:ln>
                            <a:noFill/>
                          </a:ln>
                          <a:solidFill>
                            <a:schemeClr val="tx1"/>
                          </a:solidFill>
                          <a:effectLst/>
                          <a:uLnTx/>
                          <a:uFillTx/>
                          <a:latin typeface="+mn-lt"/>
                          <a:ea typeface="+mn-ea"/>
                          <a:cs typeface="+mn-cs"/>
                        </a:rPr>
                        <a:t>Top 3</a:t>
                      </a:r>
                    </a:p>
                  </a:txBody>
                  <a:tcPr marL="36000" marR="36000" marT="0" marB="0" anchor="ctr">
                    <a:noFill/>
                  </a:tcPr>
                </a:tc>
                <a:extLst>
                  <a:ext uri="{0D108BD9-81ED-4DB2-BD59-A6C34878D82A}">
                    <a16:rowId xmlns:a16="http://schemas.microsoft.com/office/drawing/2014/main" val="1959053497"/>
                  </a:ext>
                </a:extLst>
              </a:tr>
            </a:tbl>
          </a:graphicData>
        </a:graphic>
      </p:graphicFrame>
      <p:graphicFrame>
        <p:nvGraphicFramePr>
          <p:cNvPr id="17" name="Chart 16">
            <a:extLst>
              <a:ext uri="{FF2B5EF4-FFF2-40B4-BE49-F238E27FC236}">
                <a16:creationId xmlns:a16="http://schemas.microsoft.com/office/drawing/2014/main" id="{88F3BC9F-F8F3-4296-A56E-7B76327D26ED}"/>
              </a:ext>
            </a:extLst>
          </p:cNvPr>
          <p:cNvGraphicFramePr/>
          <p:nvPr>
            <p:extLst>
              <p:ext uri="{D42A27DB-BD31-4B8C-83A1-F6EECF244321}">
                <p14:modId xmlns:p14="http://schemas.microsoft.com/office/powerpoint/2010/main" val="3461996667"/>
              </p:ext>
            </p:extLst>
          </p:nvPr>
        </p:nvGraphicFramePr>
        <p:xfrm>
          <a:off x="5355646" y="2152670"/>
          <a:ext cx="1648660" cy="39770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E82E0EFD-A799-45F3-B82A-9CDD54C49A5F}"/>
              </a:ext>
            </a:extLst>
          </p:cNvPr>
          <p:cNvGraphicFramePr/>
          <p:nvPr>
            <p:extLst>
              <p:ext uri="{D42A27DB-BD31-4B8C-83A1-F6EECF244321}">
                <p14:modId xmlns:p14="http://schemas.microsoft.com/office/powerpoint/2010/main" val="2058265850"/>
              </p:ext>
            </p:extLst>
          </p:nvPr>
        </p:nvGraphicFramePr>
        <p:xfrm>
          <a:off x="6975196" y="2152670"/>
          <a:ext cx="1648660" cy="39770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a:extLst>
              <a:ext uri="{FF2B5EF4-FFF2-40B4-BE49-F238E27FC236}">
                <a16:creationId xmlns:a16="http://schemas.microsoft.com/office/drawing/2014/main" id="{831D25D9-B1B2-44B7-8AAB-C0E6F98BF415}"/>
              </a:ext>
            </a:extLst>
          </p:cNvPr>
          <p:cNvGraphicFramePr/>
          <p:nvPr>
            <p:extLst>
              <p:ext uri="{D42A27DB-BD31-4B8C-83A1-F6EECF244321}">
                <p14:modId xmlns:p14="http://schemas.microsoft.com/office/powerpoint/2010/main" val="3387687534"/>
              </p:ext>
            </p:extLst>
          </p:nvPr>
        </p:nvGraphicFramePr>
        <p:xfrm>
          <a:off x="8594746" y="2152670"/>
          <a:ext cx="1648660" cy="397705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a:extLst>
              <a:ext uri="{FF2B5EF4-FFF2-40B4-BE49-F238E27FC236}">
                <a16:creationId xmlns:a16="http://schemas.microsoft.com/office/drawing/2014/main" id="{5C7D2ACE-7A17-4FCD-A1D2-EDDD87956D19}"/>
              </a:ext>
            </a:extLst>
          </p:cNvPr>
          <p:cNvGraphicFramePr/>
          <p:nvPr>
            <p:extLst>
              <p:ext uri="{D42A27DB-BD31-4B8C-83A1-F6EECF244321}">
                <p14:modId xmlns:p14="http://schemas.microsoft.com/office/powerpoint/2010/main" val="390022764"/>
              </p:ext>
            </p:extLst>
          </p:nvPr>
        </p:nvGraphicFramePr>
        <p:xfrm>
          <a:off x="10214296" y="2152670"/>
          <a:ext cx="1648660" cy="3977057"/>
        </p:xfrm>
        <a:graphic>
          <a:graphicData uri="http://schemas.openxmlformats.org/drawingml/2006/chart">
            <c:chart xmlns:c="http://schemas.openxmlformats.org/drawingml/2006/chart" xmlns:r="http://schemas.openxmlformats.org/officeDocument/2006/relationships" r:id="rId6"/>
          </a:graphicData>
        </a:graphic>
      </p:graphicFrame>
      <p:sp>
        <p:nvSpPr>
          <p:cNvPr id="22" name="TextBox 21">
            <a:extLst>
              <a:ext uri="{FF2B5EF4-FFF2-40B4-BE49-F238E27FC236}">
                <a16:creationId xmlns:a16="http://schemas.microsoft.com/office/drawing/2014/main" id="{A9098D7B-46B0-46D2-AD7A-1B9EE7AC8DC0}"/>
              </a:ext>
            </a:extLst>
          </p:cNvPr>
          <p:cNvSpPr txBox="1"/>
          <p:nvPr/>
        </p:nvSpPr>
        <p:spPr>
          <a:xfrm>
            <a:off x="4130810" y="2222532"/>
            <a:ext cx="647536" cy="169277"/>
          </a:xfrm>
          <a:prstGeom prst="rect">
            <a:avLst/>
          </a:prstGeom>
        </p:spPr>
        <p:txBody>
          <a:bodyPr vert="horz" wrap="square" lIns="0" tIns="0" rIns="0" bIns="0" rtlCol="0">
            <a:spAutoFit/>
          </a:bodyPr>
          <a:lstStyle/>
          <a:p>
            <a:pPr algn="l"/>
            <a:r>
              <a:rPr lang="nl-BE" sz="1100" b="1" dirty="0">
                <a:solidFill>
                  <a:schemeClr val="bg1"/>
                </a:solidFill>
              </a:rPr>
              <a:t>E</a:t>
            </a:r>
          </a:p>
        </p:txBody>
      </p:sp>
      <p:sp>
        <p:nvSpPr>
          <p:cNvPr id="23" name="TextBox 22">
            <a:extLst>
              <a:ext uri="{FF2B5EF4-FFF2-40B4-BE49-F238E27FC236}">
                <a16:creationId xmlns:a16="http://schemas.microsoft.com/office/drawing/2014/main" id="{9C3ACF15-6368-4A18-ADC5-561026D980B9}"/>
              </a:ext>
            </a:extLst>
          </p:cNvPr>
          <p:cNvSpPr txBox="1"/>
          <p:nvPr/>
        </p:nvSpPr>
        <p:spPr>
          <a:xfrm>
            <a:off x="5895339" y="2222532"/>
            <a:ext cx="647536" cy="169277"/>
          </a:xfrm>
          <a:prstGeom prst="rect">
            <a:avLst/>
          </a:prstGeom>
        </p:spPr>
        <p:txBody>
          <a:bodyPr vert="horz" wrap="square" lIns="0" tIns="0" rIns="0" bIns="0" rtlCol="0">
            <a:spAutoFit/>
          </a:bodyPr>
          <a:lstStyle/>
          <a:p>
            <a:pPr algn="l"/>
            <a:r>
              <a:rPr lang="nl-BE" sz="1100" b="1" dirty="0">
                <a:solidFill>
                  <a:schemeClr val="bg1"/>
                </a:solidFill>
              </a:rPr>
              <a:t>CDE</a:t>
            </a:r>
          </a:p>
        </p:txBody>
      </p:sp>
      <p:sp>
        <p:nvSpPr>
          <p:cNvPr id="24" name="TextBox 23">
            <a:extLst>
              <a:ext uri="{FF2B5EF4-FFF2-40B4-BE49-F238E27FC236}">
                <a16:creationId xmlns:a16="http://schemas.microsoft.com/office/drawing/2014/main" id="{6610FFD6-114A-410A-AB93-EF284270FE1E}"/>
              </a:ext>
            </a:extLst>
          </p:cNvPr>
          <p:cNvSpPr txBox="1"/>
          <p:nvPr/>
        </p:nvSpPr>
        <p:spPr>
          <a:xfrm>
            <a:off x="7369696" y="2222532"/>
            <a:ext cx="647536" cy="169277"/>
          </a:xfrm>
          <a:prstGeom prst="rect">
            <a:avLst/>
          </a:prstGeom>
        </p:spPr>
        <p:txBody>
          <a:bodyPr vert="horz" wrap="square" lIns="0" tIns="0" rIns="0" bIns="0" rtlCol="0">
            <a:spAutoFit/>
          </a:bodyPr>
          <a:lstStyle/>
          <a:p>
            <a:pPr algn="l"/>
            <a:r>
              <a:rPr lang="nl-BE" sz="1100" b="1" dirty="0">
                <a:solidFill>
                  <a:schemeClr val="bg1"/>
                </a:solidFill>
              </a:rPr>
              <a:t>DE</a:t>
            </a:r>
          </a:p>
        </p:txBody>
      </p:sp>
      <p:sp>
        <p:nvSpPr>
          <p:cNvPr id="25" name="TextBox 24">
            <a:extLst>
              <a:ext uri="{FF2B5EF4-FFF2-40B4-BE49-F238E27FC236}">
                <a16:creationId xmlns:a16="http://schemas.microsoft.com/office/drawing/2014/main" id="{58E64C3F-AB7B-4B40-AC1E-D1F7E5373E52}"/>
              </a:ext>
            </a:extLst>
          </p:cNvPr>
          <p:cNvSpPr txBox="1"/>
          <p:nvPr/>
        </p:nvSpPr>
        <p:spPr>
          <a:xfrm>
            <a:off x="8949840" y="2222532"/>
            <a:ext cx="647536" cy="169277"/>
          </a:xfrm>
          <a:prstGeom prst="rect">
            <a:avLst/>
          </a:prstGeom>
        </p:spPr>
        <p:txBody>
          <a:bodyPr vert="horz" wrap="square" lIns="0" tIns="0" rIns="0" bIns="0" rtlCol="0">
            <a:spAutoFit/>
          </a:bodyPr>
          <a:lstStyle/>
          <a:p>
            <a:pPr algn="l"/>
            <a:r>
              <a:rPr lang="nl-BE" sz="1100" b="1" dirty="0">
                <a:solidFill>
                  <a:schemeClr val="bg1"/>
                </a:solidFill>
              </a:rPr>
              <a:t>E</a:t>
            </a:r>
          </a:p>
        </p:txBody>
      </p:sp>
      <p:sp>
        <p:nvSpPr>
          <p:cNvPr id="26" name="TextBox 25">
            <a:extLst>
              <a:ext uri="{FF2B5EF4-FFF2-40B4-BE49-F238E27FC236}">
                <a16:creationId xmlns:a16="http://schemas.microsoft.com/office/drawing/2014/main" id="{7C4C5709-1E5A-4213-B08E-07603248FF81}"/>
              </a:ext>
            </a:extLst>
          </p:cNvPr>
          <p:cNvSpPr txBox="1"/>
          <p:nvPr/>
        </p:nvSpPr>
        <p:spPr>
          <a:xfrm>
            <a:off x="4089148" y="3142273"/>
            <a:ext cx="647536" cy="169277"/>
          </a:xfrm>
          <a:prstGeom prst="rect">
            <a:avLst/>
          </a:prstGeom>
        </p:spPr>
        <p:txBody>
          <a:bodyPr vert="horz" wrap="square" lIns="0" tIns="0" rIns="0" bIns="0" rtlCol="0">
            <a:spAutoFit/>
          </a:bodyPr>
          <a:lstStyle/>
          <a:p>
            <a:pPr algn="l"/>
            <a:r>
              <a:rPr lang="nl-BE" sz="1100" b="1" dirty="0">
                <a:solidFill>
                  <a:schemeClr val="bg1"/>
                </a:solidFill>
              </a:rPr>
              <a:t>CDE</a:t>
            </a:r>
          </a:p>
        </p:txBody>
      </p:sp>
      <p:sp>
        <p:nvSpPr>
          <p:cNvPr id="27" name="TextBox 26">
            <a:extLst>
              <a:ext uri="{FF2B5EF4-FFF2-40B4-BE49-F238E27FC236}">
                <a16:creationId xmlns:a16="http://schemas.microsoft.com/office/drawing/2014/main" id="{9FAE125E-AC10-4E4A-BB6B-2A54AAD3FB54}"/>
              </a:ext>
            </a:extLst>
          </p:cNvPr>
          <p:cNvSpPr txBox="1"/>
          <p:nvPr/>
        </p:nvSpPr>
        <p:spPr>
          <a:xfrm>
            <a:off x="5668652" y="3142273"/>
            <a:ext cx="647536" cy="169277"/>
          </a:xfrm>
          <a:prstGeom prst="rect">
            <a:avLst/>
          </a:prstGeom>
        </p:spPr>
        <p:txBody>
          <a:bodyPr vert="horz" wrap="square" lIns="0" tIns="0" rIns="0" bIns="0" rtlCol="0">
            <a:spAutoFit/>
          </a:bodyPr>
          <a:lstStyle/>
          <a:p>
            <a:pPr algn="l"/>
            <a:r>
              <a:rPr lang="nl-BE" sz="1100" b="1" dirty="0">
                <a:solidFill>
                  <a:schemeClr val="bg1"/>
                </a:solidFill>
              </a:rPr>
              <a:t>CDE</a:t>
            </a:r>
          </a:p>
        </p:txBody>
      </p:sp>
      <p:sp>
        <p:nvSpPr>
          <p:cNvPr id="28" name="TextBox 27">
            <a:extLst>
              <a:ext uri="{FF2B5EF4-FFF2-40B4-BE49-F238E27FC236}">
                <a16:creationId xmlns:a16="http://schemas.microsoft.com/office/drawing/2014/main" id="{7B2750EC-8825-4558-839C-CB5AA418777B}"/>
              </a:ext>
            </a:extLst>
          </p:cNvPr>
          <p:cNvSpPr txBox="1"/>
          <p:nvPr/>
        </p:nvSpPr>
        <p:spPr>
          <a:xfrm>
            <a:off x="3978513" y="4366957"/>
            <a:ext cx="647536" cy="169277"/>
          </a:xfrm>
          <a:prstGeom prst="rect">
            <a:avLst/>
          </a:prstGeom>
        </p:spPr>
        <p:txBody>
          <a:bodyPr vert="horz" wrap="square" lIns="0" tIns="0" rIns="0" bIns="0" rtlCol="0">
            <a:spAutoFit/>
          </a:bodyPr>
          <a:lstStyle/>
          <a:p>
            <a:pPr algn="l"/>
            <a:r>
              <a:rPr lang="nl-BE" sz="1100" b="1" dirty="0">
                <a:solidFill>
                  <a:schemeClr val="bg1"/>
                </a:solidFill>
              </a:rPr>
              <a:t>D</a:t>
            </a:r>
          </a:p>
        </p:txBody>
      </p:sp>
      <p:sp>
        <p:nvSpPr>
          <p:cNvPr id="30" name="TextBox 29">
            <a:extLst>
              <a:ext uri="{FF2B5EF4-FFF2-40B4-BE49-F238E27FC236}">
                <a16:creationId xmlns:a16="http://schemas.microsoft.com/office/drawing/2014/main" id="{5146F442-C69B-40F8-AB8E-2BF8B9CD082D}"/>
              </a:ext>
            </a:extLst>
          </p:cNvPr>
          <p:cNvSpPr txBox="1"/>
          <p:nvPr/>
        </p:nvSpPr>
        <p:spPr>
          <a:xfrm>
            <a:off x="4014029" y="4668582"/>
            <a:ext cx="647536" cy="169277"/>
          </a:xfrm>
          <a:prstGeom prst="rect">
            <a:avLst/>
          </a:prstGeom>
        </p:spPr>
        <p:txBody>
          <a:bodyPr vert="horz" wrap="square" lIns="0" tIns="0" rIns="0" bIns="0" rtlCol="0">
            <a:spAutoFit/>
          </a:bodyPr>
          <a:lstStyle/>
          <a:p>
            <a:pPr algn="l"/>
            <a:r>
              <a:rPr lang="nl-BE" sz="1100" b="1" dirty="0">
                <a:solidFill>
                  <a:schemeClr val="bg1"/>
                </a:solidFill>
              </a:rPr>
              <a:t>E</a:t>
            </a:r>
          </a:p>
        </p:txBody>
      </p:sp>
      <p:sp>
        <p:nvSpPr>
          <p:cNvPr id="31" name="TextBox 30">
            <a:extLst>
              <a:ext uri="{FF2B5EF4-FFF2-40B4-BE49-F238E27FC236}">
                <a16:creationId xmlns:a16="http://schemas.microsoft.com/office/drawing/2014/main" id="{3840DD86-EB3A-441A-AE93-C68D18FA480A}"/>
              </a:ext>
            </a:extLst>
          </p:cNvPr>
          <p:cNvSpPr txBox="1"/>
          <p:nvPr/>
        </p:nvSpPr>
        <p:spPr>
          <a:xfrm>
            <a:off x="7195465" y="3450432"/>
            <a:ext cx="647536" cy="169277"/>
          </a:xfrm>
          <a:prstGeom prst="rect">
            <a:avLst/>
          </a:prstGeom>
        </p:spPr>
        <p:txBody>
          <a:bodyPr vert="horz" wrap="square" lIns="0" tIns="0" rIns="0" bIns="0" rtlCol="0">
            <a:spAutoFit/>
          </a:bodyPr>
          <a:lstStyle/>
          <a:p>
            <a:pPr algn="l"/>
            <a:r>
              <a:rPr lang="nl-BE" sz="1100" b="1" dirty="0">
                <a:solidFill>
                  <a:schemeClr val="bg1"/>
                </a:solidFill>
              </a:rPr>
              <a:t>B</a:t>
            </a:r>
          </a:p>
        </p:txBody>
      </p:sp>
      <p:sp>
        <p:nvSpPr>
          <p:cNvPr id="32" name="TextBox 31">
            <a:extLst>
              <a:ext uri="{FF2B5EF4-FFF2-40B4-BE49-F238E27FC236}">
                <a16:creationId xmlns:a16="http://schemas.microsoft.com/office/drawing/2014/main" id="{6B609681-33AE-470D-8319-5F963F028AC1}"/>
              </a:ext>
            </a:extLst>
          </p:cNvPr>
          <p:cNvSpPr txBox="1"/>
          <p:nvPr/>
        </p:nvSpPr>
        <p:spPr>
          <a:xfrm>
            <a:off x="8886249" y="3450432"/>
            <a:ext cx="647536" cy="169277"/>
          </a:xfrm>
          <a:prstGeom prst="rect">
            <a:avLst/>
          </a:prstGeom>
        </p:spPr>
        <p:txBody>
          <a:bodyPr vert="horz" wrap="square" lIns="0" tIns="0" rIns="0" bIns="0" rtlCol="0">
            <a:spAutoFit/>
          </a:bodyPr>
          <a:lstStyle/>
          <a:p>
            <a:pPr algn="l"/>
            <a:r>
              <a:rPr lang="nl-BE" sz="1100" b="1" dirty="0">
                <a:solidFill>
                  <a:schemeClr val="bg1"/>
                </a:solidFill>
              </a:rPr>
              <a:t>B</a:t>
            </a:r>
          </a:p>
        </p:txBody>
      </p:sp>
      <p:sp>
        <p:nvSpPr>
          <p:cNvPr id="33" name="TextBox 32">
            <a:extLst>
              <a:ext uri="{FF2B5EF4-FFF2-40B4-BE49-F238E27FC236}">
                <a16:creationId xmlns:a16="http://schemas.microsoft.com/office/drawing/2014/main" id="{30024886-3B67-4360-9A7D-5422215D7729}"/>
              </a:ext>
            </a:extLst>
          </p:cNvPr>
          <p:cNvSpPr txBox="1"/>
          <p:nvPr/>
        </p:nvSpPr>
        <p:spPr>
          <a:xfrm>
            <a:off x="10476689" y="3450432"/>
            <a:ext cx="647536" cy="169277"/>
          </a:xfrm>
          <a:prstGeom prst="rect">
            <a:avLst/>
          </a:prstGeom>
        </p:spPr>
        <p:txBody>
          <a:bodyPr vert="horz" wrap="square" lIns="0" tIns="0" rIns="0" bIns="0" rtlCol="0">
            <a:spAutoFit/>
          </a:bodyPr>
          <a:lstStyle/>
          <a:p>
            <a:pPr algn="l"/>
            <a:r>
              <a:rPr lang="nl-BE" sz="1100" b="1" dirty="0">
                <a:solidFill>
                  <a:schemeClr val="bg1"/>
                </a:solidFill>
              </a:rPr>
              <a:t>B</a:t>
            </a:r>
          </a:p>
        </p:txBody>
      </p:sp>
      <p:sp>
        <p:nvSpPr>
          <p:cNvPr id="34" name="TextBox 33">
            <a:extLst>
              <a:ext uri="{FF2B5EF4-FFF2-40B4-BE49-F238E27FC236}">
                <a16:creationId xmlns:a16="http://schemas.microsoft.com/office/drawing/2014/main" id="{91A09246-B030-4AFB-9F18-D717CD89529C}"/>
              </a:ext>
            </a:extLst>
          </p:cNvPr>
          <p:cNvSpPr txBox="1"/>
          <p:nvPr/>
        </p:nvSpPr>
        <p:spPr>
          <a:xfrm>
            <a:off x="10564627" y="2831374"/>
            <a:ext cx="647536" cy="169277"/>
          </a:xfrm>
          <a:prstGeom prst="rect">
            <a:avLst/>
          </a:prstGeom>
        </p:spPr>
        <p:txBody>
          <a:bodyPr vert="horz" wrap="square" lIns="0" tIns="0" rIns="0" bIns="0" rtlCol="0">
            <a:spAutoFit/>
          </a:bodyPr>
          <a:lstStyle/>
          <a:p>
            <a:pPr algn="l"/>
            <a:r>
              <a:rPr lang="nl-BE" sz="1100" b="1" dirty="0">
                <a:solidFill>
                  <a:schemeClr val="bg1"/>
                </a:solidFill>
              </a:rPr>
              <a:t>ABC</a:t>
            </a:r>
          </a:p>
        </p:txBody>
      </p:sp>
      <p:sp>
        <p:nvSpPr>
          <p:cNvPr id="35" name="TextBox 34">
            <a:extLst>
              <a:ext uri="{FF2B5EF4-FFF2-40B4-BE49-F238E27FC236}">
                <a16:creationId xmlns:a16="http://schemas.microsoft.com/office/drawing/2014/main" id="{57F8861C-E742-40DF-A06D-E03BBCF2C09E}"/>
              </a:ext>
            </a:extLst>
          </p:cNvPr>
          <p:cNvSpPr txBox="1"/>
          <p:nvPr/>
        </p:nvSpPr>
        <p:spPr>
          <a:xfrm>
            <a:off x="10689426" y="2526989"/>
            <a:ext cx="647536" cy="169277"/>
          </a:xfrm>
          <a:prstGeom prst="rect">
            <a:avLst/>
          </a:prstGeom>
        </p:spPr>
        <p:txBody>
          <a:bodyPr vert="horz" wrap="square" lIns="0" tIns="0" rIns="0" bIns="0" rtlCol="0">
            <a:spAutoFit/>
          </a:bodyPr>
          <a:lstStyle/>
          <a:p>
            <a:pPr algn="l"/>
            <a:r>
              <a:rPr lang="nl-BE" sz="1100" b="1" dirty="0">
                <a:solidFill>
                  <a:schemeClr val="bg1"/>
                </a:solidFill>
              </a:rPr>
              <a:t>ABCD</a:t>
            </a:r>
          </a:p>
        </p:txBody>
      </p:sp>
      <p:sp>
        <p:nvSpPr>
          <p:cNvPr id="36" name="TextBox 35">
            <a:extLst>
              <a:ext uri="{FF2B5EF4-FFF2-40B4-BE49-F238E27FC236}">
                <a16:creationId xmlns:a16="http://schemas.microsoft.com/office/drawing/2014/main" id="{4D87411F-6DF6-486B-A5D7-BEFB13A17F00}"/>
              </a:ext>
            </a:extLst>
          </p:cNvPr>
          <p:cNvSpPr txBox="1"/>
          <p:nvPr/>
        </p:nvSpPr>
        <p:spPr>
          <a:xfrm>
            <a:off x="8958347" y="2526989"/>
            <a:ext cx="647536" cy="169277"/>
          </a:xfrm>
          <a:prstGeom prst="rect">
            <a:avLst/>
          </a:prstGeom>
        </p:spPr>
        <p:txBody>
          <a:bodyPr vert="horz" wrap="square" lIns="0" tIns="0" rIns="0" bIns="0" rtlCol="0">
            <a:spAutoFit/>
          </a:bodyPr>
          <a:lstStyle/>
          <a:p>
            <a:pPr algn="l"/>
            <a:r>
              <a:rPr lang="nl-BE" sz="1100" b="1" dirty="0">
                <a:solidFill>
                  <a:schemeClr val="bg1"/>
                </a:solidFill>
              </a:rPr>
              <a:t>AB</a:t>
            </a:r>
          </a:p>
        </p:txBody>
      </p:sp>
      <p:sp>
        <p:nvSpPr>
          <p:cNvPr id="39" name="TextBox 38">
            <a:extLst>
              <a:ext uri="{FF2B5EF4-FFF2-40B4-BE49-F238E27FC236}">
                <a16:creationId xmlns:a16="http://schemas.microsoft.com/office/drawing/2014/main" id="{8FB7AE9C-1050-4A8C-AD32-D2FD2EF43FDF}"/>
              </a:ext>
            </a:extLst>
          </p:cNvPr>
          <p:cNvSpPr txBox="1"/>
          <p:nvPr/>
        </p:nvSpPr>
        <p:spPr>
          <a:xfrm>
            <a:off x="8956832" y="2831374"/>
            <a:ext cx="647536" cy="169277"/>
          </a:xfrm>
          <a:prstGeom prst="rect">
            <a:avLst/>
          </a:prstGeom>
        </p:spPr>
        <p:txBody>
          <a:bodyPr vert="horz" wrap="square" lIns="0" tIns="0" rIns="0" bIns="0" rtlCol="0">
            <a:spAutoFit/>
          </a:bodyPr>
          <a:lstStyle/>
          <a:p>
            <a:pPr algn="l"/>
            <a:r>
              <a:rPr lang="nl-BE" sz="1100" b="1" dirty="0">
                <a:solidFill>
                  <a:schemeClr val="bg1"/>
                </a:solidFill>
              </a:rPr>
              <a:t>B</a:t>
            </a:r>
          </a:p>
        </p:txBody>
      </p:sp>
      <p:sp>
        <p:nvSpPr>
          <p:cNvPr id="45" name="TextBox 44">
            <a:extLst>
              <a:ext uri="{FF2B5EF4-FFF2-40B4-BE49-F238E27FC236}">
                <a16:creationId xmlns:a16="http://schemas.microsoft.com/office/drawing/2014/main" id="{56F3004B-BFA4-4DFF-96C3-983A863729D8}"/>
              </a:ext>
            </a:extLst>
          </p:cNvPr>
          <p:cNvSpPr txBox="1"/>
          <p:nvPr/>
        </p:nvSpPr>
        <p:spPr>
          <a:xfrm>
            <a:off x="8733558" y="5280547"/>
            <a:ext cx="647536" cy="169277"/>
          </a:xfrm>
          <a:prstGeom prst="rect">
            <a:avLst/>
          </a:prstGeom>
        </p:spPr>
        <p:txBody>
          <a:bodyPr vert="horz" wrap="square" lIns="0" tIns="0" rIns="0" bIns="0" rtlCol="0">
            <a:spAutoFit/>
          </a:bodyPr>
          <a:lstStyle/>
          <a:p>
            <a:pPr algn="l"/>
            <a:r>
              <a:rPr lang="nl-BE" sz="1100" b="1" dirty="0">
                <a:solidFill>
                  <a:schemeClr val="bg1"/>
                </a:solidFill>
              </a:rPr>
              <a:t>B</a:t>
            </a:r>
          </a:p>
        </p:txBody>
      </p:sp>
      <p:sp>
        <p:nvSpPr>
          <p:cNvPr id="46" name="TextBox 45">
            <a:extLst>
              <a:ext uri="{FF2B5EF4-FFF2-40B4-BE49-F238E27FC236}">
                <a16:creationId xmlns:a16="http://schemas.microsoft.com/office/drawing/2014/main" id="{376552BA-0F31-4EC1-92C5-895AE81257A1}"/>
              </a:ext>
            </a:extLst>
          </p:cNvPr>
          <p:cNvSpPr txBox="1"/>
          <p:nvPr/>
        </p:nvSpPr>
        <p:spPr>
          <a:xfrm>
            <a:off x="4864502" y="2222532"/>
            <a:ext cx="647536" cy="169277"/>
          </a:xfrm>
          <a:prstGeom prst="rect">
            <a:avLst/>
          </a:prstGeom>
        </p:spPr>
        <p:txBody>
          <a:bodyPr vert="horz" wrap="square" lIns="0" tIns="0" rIns="0" bIns="0" rtlCol="0">
            <a:spAutoFit/>
          </a:bodyPr>
          <a:lstStyle/>
          <a:p>
            <a:pPr algn="l"/>
            <a:r>
              <a:rPr lang="nl-BE" sz="1100" b="1" dirty="0"/>
              <a:t>E</a:t>
            </a:r>
          </a:p>
        </p:txBody>
      </p:sp>
      <p:sp>
        <p:nvSpPr>
          <p:cNvPr id="47" name="TextBox 46">
            <a:extLst>
              <a:ext uri="{FF2B5EF4-FFF2-40B4-BE49-F238E27FC236}">
                <a16:creationId xmlns:a16="http://schemas.microsoft.com/office/drawing/2014/main" id="{F542FBEE-1B4C-4977-AF6A-9B877E357D7A}"/>
              </a:ext>
            </a:extLst>
          </p:cNvPr>
          <p:cNvSpPr txBox="1"/>
          <p:nvPr/>
        </p:nvSpPr>
        <p:spPr>
          <a:xfrm>
            <a:off x="6559766" y="2222532"/>
            <a:ext cx="647536" cy="169277"/>
          </a:xfrm>
          <a:prstGeom prst="rect">
            <a:avLst/>
          </a:prstGeom>
        </p:spPr>
        <p:txBody>
          <a:bodyPr vert="horz" wrap="square" lIns="0" tIns="0" rIns="0" bIns="0" rtlCol="0">
            <a:spAutoFit/>
          </a:bodyPr>
          <a:lstStyle/>
          <a:p>
            <a:pPr algn="l"/>
            <a:r>
              <a:rPr lang="nl-BE" sz="1100" b="1" dirty="0"/>
              <a:t>CDE</a:t>
            </a:r>
          </a:p>
        </p:txBody>
      </p:sp>
      <p:sp>
        <p:nvSpPr>
          <p:cNvPr id="48" name="TextBox 47">
            <a:extLst>
              <a:ext uri="{FF2B5EF4-FFF2-40B4-BE49-F238E27FC236}">
                <a16:creationId xmlns:a16="http://schemas.microsoft.com/office/drawing/2014/main" id="{4819E06E-7A55-4993-94B3-ADE4B42F3B99}"/>
              </a:ext>
            </a:extLst>
          </p:cNvPr>
          <p:cNvSpPr txBox="1"/>
          <p:nvPr/>
        </p:nvSpPr>
        <p:spPr>
          <a:xfrm>
            <a:off x="8019624" y="2222532"/>
            <a:ext cx="647536" cy="169277"/>
          </a:xfrm>
          <a:prstGeom prst="rect">
            <a:avLst/>
          </a:prstGeom>
        </p:spPr>
        <p:txBody>
          <a:bodyPr vert="horz" wrap="square" lIns="0" tIns="0" rIns="0" bIns="0" rtlCol="0">
            <a:spAutoFit/>
          </a:bodyPr>
          <a:lstStyle/>
          <a:p>
            <a:pPr algn="l"/>
            <a:r>
              <a:rPr lang="nl-BE" sz="1100" b="1" dirty="0"/>
              <a:t>DE</a:t>
            </a:r>
          </a:p>
        </p:txBody>
      </p:sp>
      <p:sp>
        <p:nvSpPr>
          <p:cNvPr id="49" name="TextBox 48">
            <a:extLst>
              <a:ext uri="{FF2B5EF4-FFF2-40B4-BE49-F238E27FC236}">
                <a16:creationId xmlns:a16="http://schemas.microsoft.com/office/drawing/2014/main" id="{C9C155FD-C8AE-45E7-A178-3634B7085CFA}"/>
              </a:ext>
            </a:extLst>
          </p:cNvPr>
          <p:cNvSpPr txBox="1"/>
          <p:nvPr/>
        </p:nvSpPr>
        <p:spPr>
          <a:xfrm>
            <a:off x="9492976" y="2222532"/>
            <a:ext cx="647536" cy="169277"/>
          </a:xfrm>
          <a:prstGeom prst="rect">
            <a:avLst/>
          </a:prstGeom>
        </p:spPr>
        <p:txBody>
          <a:bodyPr vert="horz" wrap="square" lIns="0" tIns="0" rIns="0" bIns="0" rtlCol="0">
            <a:spAutoFit/>
          </a:bodyPr>
          <a:lstStyle/>
          <a:p>
            <a:pPr algn="l"/>
            <a:r>
              <a:rPr lang="nl-BE" sz="1100" b="1" dirty="0"/>
              <a:t>E</a:t>
            </a:r>
          </a:p>
        </p:txBody>
      </p:sp>
      <p:sp>
        <p:nvSpPr>
          <p:cNvPr id="50" name="TextBox 49">
            <a:extLst>
              <a:ext uri="{FF2B5EF4-FFF2-40B4-BE49-F238E27FC236}">
                <a16:creationId xmlns:a16="http://schemas.microsoft.com/office/drawing/2014/main" id="{DDC367C7-C7A9-4B3B-BD2F-740FB169118F}"/>
              </a:ext>
            </a:extLst>
          </p:cNvPr>
          <p:cNvSpPr txBox="1"/>
          <p:nvPr/>
        </p:nvSpPr>
        <p:spPr>
          <a:xfrm>
            <a:off x="6186493" y="2527696"/>
            <a:ext cx="647536" cy="169277"/>
          </a:xfrm>
          <a:prstGeom prst="rect">
            <a:avLst/>
          </a:prstGeom>
        </p:spPr>
        <p:txBody>
          <a:bodyPr vert="horz" wrap="square" lIns="0" tIns="0" rIns="0" bIns="0" rtlCol="0">
            <a:spAutoFit/>
          </a:bodyPr>
          <a:lstStyle/>
          <a:p>
            <a:pPr algn="l"/>
            <a:r>
              <a:rPr lang="nl-BE" sz="1100" b="1" dirty="0"/>
              <a:t>A</a:t>
            </a:r>
          </a:p>
        </p:txBody>
      </p:sp>
      <p:sp>
        <p:nvSpPr>
          <p:cNvPr id="51" name="TextBox 50">
            <a:extLst>
              <a:ext uri="{FF2B5EF4-FFF2-40B4-BE49-F238E27FC236}">
                <a16:creationId xmlns:a16="http://schemas.microsoft.com/office/drawing/2014/main" id="{7B98E5CA-4A46-4D1F-A496-0F86E74F37E4}"/>
              </a:ext>
            </a:extLst>
          </p:cNvPr>
          <p:cNvSpPr txBox="1"/>
          <p:nvPr/>
        </p:nvSpPr>
        <p:spPr>
          <a:xfrm>
            <a:off x="7914279" y="2527696"/>
            <a:ext cx="647536" cy="169277"/>
          </a:xfrm>
          <a:prstGeom prst="rect">
            <a:avLst/>
          </a:prstGeom>
        </p:spPr>
        <p:txBody>
          <a:bodyPr vert="horz" wrap="square" lIns="0" tIns="0" rIns="0" bIns="0" rtlCol="0">
            <a:spAutoFit/>
          </a:bodyPr>
          <a:lstStyle/>
          <a:p>
            <a:pPr algn="l"/>
            <a:r>
              <a:rPr lang="nl-BE" sz="1100" b="1" dirty="0"/>
              <a:t>A</a:t>
            </a:r>
          </a:p>
        </p:txBody>
      </p:sp>
      <p:sp>
        <p:nvSpPr>
          <p:cNvPr id="52" name="TextBox 51">
            <a:extLst>
              <a:ext uri="{FF2B5EF4-FFF2-40B4-BE49-F238E27FC236}">
                <a16:creationId xmlns:a16="http://schemas.microsoft.com/office/drawing/2014/main" id="{7047D8D9-0DF3-47FC-B81B-60E2C352A054}"/>
              </a:ext>
            </a:extLst>
          </p:cNvPr>
          <p:cNvSpPr txBox="1"/>
          <p:nvPr/>
        </p:nvSpPr>
        <p:spPr>
          <a:xfrm>
            <a:off x="9593746" y="2527696"/>
            <a:ext cx="647536" cy="169277"/>
          </a:xfrm>
          <a:prstGeom prst="rect">
            <a:avLst/>
          </a:prstGeom>
        </p:spPr>
        <p:txBody>
          <a:bodyPr vert="horz" wrap="square" lIns="0" tIns="0" rIns="0" bIns="0" rtlCol="0">
            <a:spAutoFit/>
          </a:bodyPr>
          <a:lstStyle/>
          <a:p>
            <a:pPr algn="l"/>
            <a:r>
              <a:rPr lang="nl-BE" sz="1100" b="1" dirty="0"/>
              <a:t>AB</a:t>
            </a:r>
          </a:p>
        </p:txBody>
      </p:sp>
      <p:sp>
        <p:nvSpPr>
          <p:cNvPr id="53" name="TextBox 52">
            <a:extLst>
              <a:ext uri="{FF2B5EF4-FFF2-40B4-BE49-F238E27FC236}">
                <a16:creationId xmlns:a16="http://schemas.microsoft.com/office/drawing/2014/main" id="{DEE5BFE7-2B45-408E-9D54-ABE5642D0A0B}"/>
              </a:ext>
            </a:extLst>
          </p:cNvPr>
          <p:cNvSpPr txBox="1"/>
          <p:nvPr/>
        </p:nvSpPr>
        <p:spPr>
          <a:xfrm>
            <a:off x="11491501" y="2527696"/>
            <a:ext cx="647536" cy="169277"/>
          </a:xfrm>
          <a:prstGeom prst="rect">
            <a:avLst/>
          </a:prstGeom>
        </p:spPr>
        <p:txBody>
          <a:bodyPr vert="horz" wrap="square" lIns="0" tIns="0" rIns="0" bIns="0" rtlCol="0">
            <a:spAutoFit/>
          </a:bodyPr>
          <a:lstStyle/>
          <a:p>
            <a:pPr algn="l"/>
            <a:r>
              <a:rPr lang="nl-BE" sz="1100" b="1" dirty="0"/>
              <a:t>ABCD</a:t>
            </a:r>
          </a:p>
        </p:txBody>
      </p:sp>
      <p:sp>
        <p:nvSpPr>
          <p:cNvPr id="54" name="TextBox 53">
            <a:extLst>
              <a:ext uri="{FF2B5EF4-FFF2-40B4-BE49-F238E27FC236}">
                <a16:creationId xmlns:a16="http://schemas.microsoft.com/office/drawing/2014/main" id="{A59DBE96-4847-47FF-9D62-E6DC34819373}"/>
              </a:ext>
            </a:extLst>
          </p:cNvPr>
          <p:cNvSpPr txBox="1"/>
          <p:nvPr/>
        </p:nvSpPr>
        <p:spPr>
          <a:xfrm>
            <a:off x="11436731" y="2831374"/>
            <a:ext cx="647536" cy="169277"/>
          </a:xfrm>
          <a:prstGeom prst="rect">
            <a:avLst/>
          </a:prstGeom>
        </p:spPr>
        <p:txBody>
          <a:bodyPr vert="horz" wrap="square" lIns="0" tIns="0" rIns="0" bIns="0" rtlCol="0">
            <a:spAutoFit/>
          </a:bodyPr>
          <a:lstStyle/>
          <a:p>
            <a:pPr algn="l"/>
            <a:r>
              <a:rPr lang="nl-BE" sz="1100" b="1" dirty="0"/>
              <a:t>ABCD</a:t>
            </a:r>
          </a:p>
        </p:txBody>
      </p:sp>
      <p:sp>
        <p:nvSpPr>
          <p:cNvPr id="55" name="TextBox 54">
            <a:extLst>
              <a:ext uri="{FF2B5EF4-FFF2-40B4-BE49-F238E27FC236}">
                <a16:creationId xmlns:a16="http://schemas.microsoft.com/office/drawing/2014/main" id="{EF418F1F-0457-41ED-B3FE-E501C6B2CC9C}"/>
              </a:ext>
            </a:extLst>
          </p:cNvPr>
          <p:cNvSpPr txBox="1"/>
          <p:nvPr/>
        </p:nvSpPr>
        <p:spPr>
          <a:xfrm>
            <a:off x="11016408" y="3143190"/>
            <a:ext cx="647536" cy="169277"/>
          </a:xfrm>
          <a:prstGeom prst="rect">
            <a:avLst/>
          </a:prstGeom>
        </p:spPr>
        <p:txBody>
          <a:bodyPr vert="horz" wrap="square" lIns="0" tIns="0" rIns="0" bIns="0" rtlCol="0">
            <a:spAutoFit/>
          </a:bodyPr>
          <a:lstStyle/>
          <a:p>
            <a:pPr algn="l"/>
            <a:r>
              <a:rPr lang="nl-BE" sz="1100" b="1" dirty="0"/>
              <a:t>D</a:t>
            </a:r>
          </a:p>
        </p:txBody>
      </p:sp>
      <p:sp>
        <p:nvSpPr>
          <p:cNvPr id="56" name="TextBox 55">
            <a:extLst>
              <a:ext uri="{FF2B5EF4-FFF2-40B4-BE49-F238E27FC236}">
                <a16:creationId xmlns:a16="http://schemas.microsoft.com/office/drawing/2014/main" id="{3EC199B0-50BC-4250-B60D-5838DD298A17}"/>
              </a:ext>
            </a:extLst>
          </p:cNvPr>
          <p:cNvSpPr txBox="1"/>
          <p:nvPr/>
        </p:nvSpPr>
        <p:spPr>
          <a:xfrm>
            <a:off x="11093219" y="3447575"/>
            <a:ext cx="647536" cy="169277"/>
          </a:xfrm>
          <a:prstGeom prst="rect">
            <a:avLst/>
          </a:prstGeom>
        </p:spPr>
        <p:txBody>
          <a:bodyPr vert="horz" wrap="square" lIns="0" tIns="0" rIns="0" bIns="0" rtlCol="0">
            <a:spAutoFit/>
          </a:bodyPr>
          <a:lstStyle/>
          <a:p>
            <a:pPr algn="l"/>
            <a:r>
              <a:rPr lang="nl-BE" sz="1100" b="1" dirty="0"/>
              <a:t>ABC</a:t>
            </a:r>
          </a:p>
        </p:txBody>
      </p:sp>
      <p:sp>
        <p:nvSpPr>
          <p:cNvPr id="57" name="TextBox 56">
            <a:extLst>
              <a:ext uri="{FF2B5EF4-FFF2-40B4-BE49-F238E27FC236}">
                <a16:creationId xmlns:a16="http://schemas.microsoft.com/office/drawing/2014/main" id="{E56FDF48-D63B-414B-93BB-8B1D0AF7A66D}"/>
              </a:ext>
            </a:extLst>
          </p:cNvPr>
          <p:cNvSpPr txBox="1"/>
          <p:nvPr/>
        </p:nvSpPr>
        <p:spPr>
          <a:xfrm>
            <a:off x="9561054" y="2831374"/>
            <a:ext cx="647536" cy="169277"/>
          </a:xfrm>
          <a:prstGeom prst="rect">
            <a:avLst/>
          </a:prstGeom>
        </p:spPr>
        <p:txBody>
          <a:bodyPr vert="horz" wrap="square" lIns="0" tIns="0" rIns="0" bIns="0" rtlCol="0">
            <a:spAutoFit/>
          </a:bodyPr>
          <a:lstStyle/>
          <a:p>
            <a:pPr algn="l"/>
            <a:r>
              <a:rPr lang="nl-BE" sz="1100" b="1" dirty="0"/>
              <a:t>AB</a:t>
            </a:r>
          </a:p>
        </p:txBody>
      </p:sp>
      <p:sp>
        <p:nvSpPr>
          <p:cNvPr id="58" name="TextBox 57">
            <a:extLst>
              <a:ext uri="{FF2B5EF4-FFF2-40B4-BE49-F238E27FC236}">
                <a16:creationId xmlns:a16="http://schemas.microsoft.com/office/drawing/2014/main" id="{2BA28D31-1A83-41F1-A860-27FCE7659C69}"/>
              </a:ext>
            </a:extLst>
          </p:cNvPr>
          <p:cNvSpPr txBox="1"/>
          <p:nvPr/>
        </p:nvSpPr>
        <p:spPr>
          <a:xfrm>
            <a:off x="9415662" y="3447575"/>
            <a:ext cx="647536" cy="169277"/>
          </a:xfrm>
          <a:prstGeom prst="rect">
            <a:avLst/>
          </a:prstGeom>
        </p:spPr>
        <p:txBody>
          <a:bodyPr vert="horz" wrap="square" lIns="0" tIns="0" rIns="0" bIns="0" rtlCol="0">
            <a:spAutoFit/>
          </a:bodyPr>
          <a:lstStyle/>
          <a:p>
            <a:pPr algn="l"/>
            <a:r>
              <a:rPr lang="nl-BE" sz="1100" b="1" dirty="0"/>
              <a:t>ABC</a:t>
            </a:r>
          </a:p>
        </p:txBody>
      </p:sp>
      <p:sp>
        <p:nvSpPr>
          <p:cNvPr id="59" name="TextBox 58">
            <a:extLst>
              <a:ext uri="{FF2B5EF4-FFF2-40B4-BE49-F238E27FC236}">
                <a16:creationId xmlns:a16="http://schemas.microsoft.com/office/drawing/2014/main" id="{995B164E-A643-430B-8DED-A0372775B998}"/>
              </a:ext>
            </a:extLst>
          </p:cNvPr>
          <p:cNvSpPr txBox="1"/>
          <p:nvPr/>
        </p:nvSpPr>
        <p:spPr>
          <a:xfrm>
            <a:off x="7824622" y="2831374"/>
            <a:ext cx="647536" cy="169277"/>
          </a:xfrm>
          <a:prstGeom prst="rect">
            <a:avLst/>
          </a:prstGeom>
        </p:spPr>
        <p:txBody>
          <a:bodyPr vert="horz" wrap="square" lIns="0" tIns="0" rIns="0" bIns="0" rtlCol="0">
            <a:spAutoFit/>
          </a:bodyPr>
          <a:lstStyle/>
          <a:p>
            <a:pPr algn="l"/>
            <a:r>
              <a:rPr lang="nl-BE" sz="1100" b="1" dirty="0"/>
              <a:t>AB</a:t>
            </a:r>
          </a:p>
        </p:txBody>
      </p:sp>
      <p:sp>
        <p:nvSpPr>
          <p:cNvPr id="60" name="TextBox 59">
            <a:extLst>
              <a:ext uri="{FF2B5EF4-FFF2-40B4-BE49-F238E27FC236}">
                <a16:creationId xmlns:a16="http://schemas.microsoft.com/office/drawing/2014/main" id="{B9A6016E-48AC-4F21-AEF5-D7145C7687B1}"/>
              </a:ext>
            </a:extLst>
          </p:cNvPr>
          <p:cNvSpPr txBox="1"/>
          <p:nvPr/>
        </p:nvSpPr>
        <p:spPr>
          <a:xfrm>
            <a:off x="7786096" y="3143190"/>
            <a:ext cx="647536" cy="169277"/>
          </a:xfrm>
          <a:prstGeom prst="rect">
            <a:avLst/>
          </a:prstGeom>
        </p:spPr>
        <p:txBody>
          <a:bodyPr vert="horz" wrap="square" lIns="0" tIns="0" rIns="0" bIns="0" rtlCol="0">
            <a:spAutoFit/>
          </a:bodyPr>
          <a:lstStyle/>
          <a:p>
            <a:pPr algn="l"/>
            <a:r>
              <a:rPr lang="nl-BE" sz="1100" b="1" dirty="0"/>
              <a:t>D</a:t>
            </a:r>
          </a:p>
        </p:txBody>
      </p:sp>
      <p:sp>
        <p:nvSpPr>
          <p:cNvPr id="61" name="TextBox 60">
            <a:extLst>
              <a:ext uri="{FF2B5EF4-FFF2-40B4-BE49-F238E27FC236}">
                <a16:creationId xmlns:a16="http://schemas.microsoft.com/office/drawing/2014/main" id="{3FE25917-4A13-4E53-AB2C-98F0F34BB610}"/>
              </a:ext>
            </a:extLst>
          </p:cNvPr>
          <p:cNvSpPr txBox="1"/>
          <p:nvPr/>
        </p:nvSpPr>
        <p:spPr>
          <a:xfrm>
            <a:off x="7597539" y="4663092"/>
            <a:ext cx="647536" cy="169277"/>
          </a:xfrm>
          <a:prstGeom prst="rect">
            <a:avLst/>
          </a:prstGeom>
        </p:spPr>
        <p:txBody>
          <a:bodyPr vert="horz" wrap="square" lIns="0" tIns="0" rIns="0" bIns="0" rtlCol="0">
            <a:spAutoFit/>
          </a:bodyPr>
          <a:lstStyle/>
          <a:p>
            <a:pPr algn="l"/>
            <a:r>
              <a:rPr lang="nl-BE" sz="1100" b="1" dirty="0"/>
              <a:t>DE</a:t>
            </a:r>
          </a:p>
        </p:txBody>
      </p:sp>
      <p:sp>
        <p:nvSpPr>
          <p:cNvPr id="62" name="TextBox 61">
            <a:extLst>
              <a:ext uri="{FF2B5EF4-FFF2-40B4-BE49-F238E27FC236}">
                <a16:creationId xmlns:a16="http://schemas.microsoft.com/office/drawing/2014/main" id="{762D0D05-5525-4D46-A1A0-C272EC0DF349}"/>
              </a:ext>
            </a:extLst>
          </p:cNvPr>
          <p:cNvSpPr txBox="1"/>
          <p:nvPr/>
        </p:nvSpPr>
        <p:spPr>
          <a:xfrm>
            <a:off x="7469722" y="5282585"/>
            <a:ext cx="647536" cy="169277"/>
          </a:xfrm>
          <a:prstGeom prst="rect">
            <a:avLst/>
          </a:prstGeom>
        </p:spPr>
        <p:txBody>
          <a:bodyPr vert="horz" wrap="square" lIns="0" tIns="0" rIns="0" bIns="0" rtlCol="0">
            <a:spAutoFit/>
          </a:bodyPr>
          <a:lstStyle/>
          <a:p>
            <a:pPr algn="l"/>
            <a:r>
              <a:rPr lang="nl-BE" sz="1100" b="1" dirty="0"/>
              <a:t>B</a:t>
            </a:r>
          </a:p>
        </p:txBody>
      </p:sp>
      <p:sp>
        <p:nvSpPr>
          <p:cNvPr id="63" name="TextBox 62">
            <a:extLst>
              <a:ext uri="{FF2B5EF4-FFF2-40B4-BE49-F238E27FC236}">
                <a16:creationId xmlns:a16="http://schemas.microsoft.com/office/drawing/2014/main" id="{A0FD79C9-40CB-4A23-8E1D-A9A015617C07}"/>
              </a:ext>
            </a:extLst>
          </p:cNvPr>
          <p:cNvSpPr txBox="1"/>
          <p:nvPr/>
        </p:nvSpPr>
        <p:spPr>
          <a:xfrm>
            <a:off x="5951350" y="4663092"/>
            <a:ext cx="647536" cy="169277"/>
          </a:xfrm>
          <a:prstGeom prst="rect">
            <a:avLst/>
          </a:prstGeom>
        </p:spPr>
        <p:txBody>
          <a:bodyPr vert="horz" wrap="square" lIns="0" tIns="0" rIns="0" bIns="0" rtlCol="0">
            <a:spAutoFit/>
          </a:bodyPr>
          <a:lstStyle/>
          <a:p>
            <a:pPr algn="l"/>
            <a:r>
              <a:rPr lang="nl-BE" sz="1100" b="1" dirty="0"/>
              <a:t>E</a:t>
            </a:r>
          </a:p>
        </p:txBody>
      </p:sp>
      <p:sp>
        <p:nvSpPr>
          <p:cNvPr id="64" name="TextBox 63">
            <a:extLst>
              <a:ext uri="{FF2B5EF4-FFF2-40B4-BE49-F238E27FC236}">
                <a16:creationId xmlns:a16="http://schemas.microsoft.com/office/drawing/2014/main" id="{563777FB-40C1-45DB-B7C8-C9579EA5790E}"/>
              </a:ext>
            </a:extLst>
          </p:cNvPr>
          <p:cNvSpPr txBox="1"/>
          <p:nvPr/>
        </p:nvSpPr>
        <p:spPr>
          <a:xfrm>
            <a:off x="4474530" y="4663092"/>
            <a:ext cx="647536" cy="169277"/>
          </a:xfrm>
          <a:prstGeom prst="rect">
            <a:avLst/>
          </a:prstGeom>
        </p:spPr>
        <p:txBody>
          <a:bodyPr vert="horz" wrap="square" lIns="0" tIns="0" rIns="0" bIns="0" rtlCol="0">
            <a:spAutoFit/>
          </a:bodyPr>
          <a:lstStyle/>
          <a:p>
            <a:pPr algn="l"/>
            <a:r>
              <a:rPr lang="nl-BE" sz="1100" b="1" dirty="0"/>
              <a:t>DE</a:t>
            </a:r>
          </a:p>
        </p:txBody>
      </p:sp>
      <p:sp>
        <p:nvSpPr>
          <p:cNvPr id="65" name="TextBox 64">
            <a:extLst>
              <a:ext uri="{FF2B5EF4-FFF2-40B4-BE49-F238E27FC236}">
                <a16:creationId xmlns:a16="http://schemas.microsoft.com/office/drawing/2014/main" id="{99BB1BEF-5344-4F72-8A70-FB1BCE8F7123}"/>
              </a:ext>
            </a:extLst>
          </p:cNvPr>
          <p:cNvSpPr txBox="1"/>
          <p:nvPr/>
        </p:nvSpPr>
        <p:spPr>
          <a:xfrm>
            <a:off x="6277208" y="3143190"/>
            <a:ext cx="647536" cy="169277"/>
          </a:xfrm>
          <a:prstGeom prst="rect">
            <a:avLst/>
          </a:prstGeom>
        </p:spPr>
        <p:txBody>
          <a:bodyPr vert="horz" wrap="square" lIns="0" tIns="0" rIns="0" bIns="0" rtlCol="0">
            <a:spAutoFit/>
          </a:bodyPr>
          <a:lstStyle/>
          <a:p>
            <a:pPr algn="l"/>
            <a:r>
              <a:rPr lang="nl-BE" sz="1100" b="1" dirty="0"/>
              <a:t>D</a:t>
            </a:r>
          </a:p>
        </p:txBody>
      </p:sp>
      <p:sp>
        <p:nvSpPr>
          <p:cNvPr id="66" name="TextBox 65">
            <a:extLst>
              <a:ext uri="{FF2B5EF4-FFF2-40B4-BE49-F238E27FC236}">
                <a16:creationId xmlns:a16="http://schemas.microsoft.com/office/drawing/2014/main" id="{456481ED-6AD1-443E-8552-41AC70BA8A7F}"/>
              </a:ext>
            </a:extLst>
          </p:cNvPr>
          <p:cNvSpPr txBox="1"/>
          <p:nvPr/>
        </p:nvSpPr>
        <p:spPr>
          <a:xfrm>
            <a:off x="4776704" y="3143190"/>
            <a:ext cx="647536" cy="169277"/>
          </a:xfrm>
          <a:prstGeom prst="rect">
            <a:avLst/>
          </a:prstGeom>
        </p:spPr>
        <p:txBody>
          <a:bodyPr vert="horz" wrap="square" lIns="0" tIns="0" rIns="0" bIns="0" rtlCol="0">
            <a:spAutoFit/>
          </a:bodyPr>
          <a:lstStyle/>
          <a:p>
            <a:pPr algn="l"/>
            <a:r>
              <a:rPr lang="nl-BE" sz="1100" b="1" dirty="0"/>
              <a:t>D</a:t>
            </a:r>
          </a:p>
        </p:txBody>
      </p:sp>
      <p:sp>
        <p:nvSpPr>
          <p:cNvPr id="67" name="TextBox 66">
            <a:extLst>
              <a:ext uri="{FF2B5EF4-FFF2-40B4-BE49-F238E27FC236}">
                <a16:creationId xmlns:a16="http://schemas.microsoft.com/office/drawing/2014/main" id="{2FFE5CF4-31E8-4BE8-B8B1-85666848BA9C}"/>
              </a:ext>
            </a:extLst>
          </p:cNvPr>
          <p:cNvSpPr txBox="1"/>
          <p:nvPr/>
        </p:nvSpPr>
        <p:spPr>
          <a:xfrm>
            <a:off x="10583371" y="5595157"/>
            <a:ext cx="647536" cy="169277"/>
          </a:xfrm>
          <a:prstGeom prst="rect">
            <a:avLst/>
          </a:prstGeom>
        </p:spPr>
        <p:txBody>
          <a:bodyPr vert="horz" wrap="square" lIns="0" tIns="0" rIns="0" bIns="0" rtlCol="0">
            <a:spAutoFit/>
          </a:bodyPr>
          <a:lstStyle/>
          <a:p>
            <a:pPr algn="l"/>
            <a:r>
              <a:rPr lang="nl-BE" sz="1100" b="1" dirty="0"/>
              <a:t>C</a:t>
            </a:r>
          </a:p>
        </p:txBody>
      </p:sp>
      <p:sp>
        <p:nvSpPr>
          <p:cNvPr id="68" name="TextBox 67">
            <a:extLst>
              <a:ext uri="{FF2B5EF4-FFF2-40B4-BE49-F238E27FC236}">
                <a16:creationId xmlns:a16="http://schemas.microsoft.com/office/drawing/2014/main" id="{F4A28574-D03D-47E2-A43B-E9FDE8026405}"/>
              </a:ext>
            </a:extLst>
          </p:cNvPr>
          <p:cNvSpPr txBox="1"/>
          <p:nvPr/>
        </p:nvSpPr>
        <p:spPr>
          <a:xfrm>
            <a:off x="9102531" y="5893393"/>
            <a:ext cx="647536" cy="169277"/>
          </a:xfrm>
          <a:prstGeom prst="rect">
            <a:avLst/>
          </a:prstGeom>
        </p:spPr>
        <p:txBody>
          <a:bodyPr vert="horz" wrap="square" lIns="0" tIns="0" rIns="0" bIns="0" rtlCol="0">
            <a:spAutoFit/>
          </a:bodyPr>
          <a:lstStyle/>
          <a:p>
            <a:pPr algn="l"/>
            <a:r>
              <a:rPr lang="nl-BE" sz="1100" b="1" dirty="0"/>
              <a:t>BCE</a:t>
            </a:r>
          </a:p>
        </p:txBody>
      </p:sp>
    </p:spTree>
    <p:extLst>
      <p:ext uri="{BB962C8B-B14F-4D97-AF65-F5344CB8AC3E}">
        <p14:creationId xmlns:p14="http://schemas.microsoft.com/office/powerpoint/2010/main" val="411938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rTitlePosition">
            <a:extLst>
              <a:ext uri="{FF2B5EF4-FFF2-40B4-BE49-F238E27FC236}">
                <a16:creationId xmlns:a16="http://schemas.microsoft.com/office/drawing/2014/main" id="{2173B778-5C90-4FC2-90CB-3E3BD1619105}"/>
              </a:ext>
            </a:extLst>
          </p:cNvPr>
          <p:cNvSpPr>
            <a:spLocks noGrp="1"/>
          </p:cNvSpPr>
          <p:nvPr>
            <p:ph type="body" sz="quarter" idx="13"/>
          </p:nvPr>
        </p:nvSpPr>
        <p:spPr/>
        <p:txBody>
          <a:bodyPr/>
          <a:lstStyle/>
          <a:p>
            <a:r>
              <a:rPr lang="nl-BE" dirty="0"/>
              <a:t>1</a:t>
            </a:r>
          </a:p>
        </p:txBody>
      </p:sp>
      <p:sp>
        <p:nvSpPr>
          <p:cNvPr id="3" name="strTitle">
            <a:extLst>
              <a:ext uri="{FF2B5EF4-FFF2-40B4-BE49-F238E27FC236}">
                <a16:creationId xmlns:a16="http://schemas.microsoft.com/office/drawing/2014/main" id="{B8C004B9-4175-4372-AC28-63935162946B}"/>
              </a:ext>
            </a:extLst>
          </p:cNvPr>
          <p:cNvSpPr>
            <a:spLocks noGrp="1"/>
          </p:cNvSpPr>
          <p:nvPr>
            <p:ph type="title"/>
          </p:nvPr>
        </p:nvSpPr>
        <p:spPr>
          <a:xfrm>
            <a:off x="414980" y="367200"/>
            <a:ext cx="7560000" cy="1677104"/>
          </a:xfrm>
        </p:spPr>
        <p:txBody>
          <a:bodyPr/>
          <a:lstStyle/>
          <a:p>
            <a:r>
              <a:rPr lang="nl-BE" dirty="0"/>
              <a:t>ONDERZOEKS-METHODOLOGIE</a:t>
            </a:r>
          </a:p>
        </p:txBody>
      </p:sp>
      <p:sp>
        <p:nvSpPr>
          <p:cNvPr id="5" name="Slide Number Placeholder 4">
            <a:extLst>
              <a:ext uri="{FF2B5EF4-FFF2-40B4-BE49-F238E27FC236}">
                <a16:creationId xmlns:a16="http://schemas.microsoft.com/office/drawing/2014/main" id="{098168C8-6A4F-4C2A-8E12-097E5ABD75F1}"/>
              </a:ext>
            </a:extLst>
          </p:cNvPr>
          <p:cNvSpPr>
            <a:spLocks noGrp="1"/>
          </p:cNvSpPr>
          <p:nvPr>
            <p:ph type="sldNum" sz="quarter" idx="14"/>
          </p:nvPr>
        </p:nvSpPr>
        <p:spPr/>
        <p:txBody>
          <a:bodyPr/>
          <a:lstStyle/>
          <a:p>
            <a:fld id="{D61AABEC-672F-4B68-B914-690DA978312C}" type="slidenum">
              <a:rPr lang="nl-BE" smtClean="0"/>
              <a:pPr/>
              <a:t>3</a:t>
            </a:fld>
            <a:r>
              <a:rPr lang="nl-BE" dirty="0"/>
              <a:t> </a:t>
            </a:r>
          </a:p>
        </p:txBody>
      </p:sp>
    </p:spTree>
    <p:extLst>
      <p:ext uri="{BB962C8B-B14F-4D97-AF65-F5344CB8AC3E}">
        <p14:creationId xmlns:p14="http://schemas.microsoft.com/office/powerpoint/2010/main" val="1784011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2776E8-4751-48B4-8B3D-70C073528CD8}"/>
              </a:ext>
            </a:extLst>
          </p:cNvPr>
          <p:cNvSpPr>
            <a:spLocks noGrp="1"/>
          </p:cNvSpPr>
          <p:nvPr>
            <p:ph type="sldNum" sz="quarter" idx="18"/>
          </p:nvPr>
        </p:nvSpPr>
        <p:spPr/>
        <p:txBody>
          <a:bodyPr/>
          <a:lstStyle/>
          <a:p>
            <a:fld id="{D61AABEC-672F-4B68-B914-690DA978312C}" type="slidenum">
              <a:rPr lang="nl-BE" smtClean="0"/>
              <a:pPr/>
              <a:t>30</a:t>
            </a:fld>
            <a:r>
              <a:rPr lang="nl-BE" dirty="0"/>
              <a:t> </a:t>
            </a:r>
          </a:p>
        </p:txBody>
      </p:sp>
      <p:sp>
        <p:nvSpPr>
          <p:cNvPr id="22" name="Title 21">
            <a:extLst>
              <a:ext uri="{FF2B5EF4-FFF2-40B4-BE49-F238E27FC236}">
                <a16:creationId xmlns:a16="http://schemas.microsoft.com/office/drawing/2014/main" id="{1716AF2C-D95A-4490-BBA3-AB54AF994ADE}"/>
              </a:ext>
            </a:extLst>
          </p:cNvPr>
          <p:cNvSpPr>
            <a:spLocks noGrp="1"/>
          </p:cNvSpPr>
          <p:nvPr>
            <p:ph type="title"/>
          </p:nvPr>
        </p:nvSpPr>
        <p:spPr/>
        <p:txBody>
          <a:bodyPr/>
          <a:lstStyle/>
          <a:p>
            <a:r>
              <a:rPr lang="nl-BE" dirty="0"/>
              <a:t>Consumptie van kweekvlees: barrières</a:t>
            </a:r>
          </a:p>
        </p:txBody>
      </p:sp>
      <p:graphicFrame>
        <p:nvGraphicFramePr>
          <p:cNvPr id="31" name="Table 30">
            <a:extLst>
              <a:ext uri="{FF2B5EF4-FFF2-40B4-BE49-F238E27FC236}">
                <a16:creationId xmlns:a16="http://schemas.microsoft.com/office/drawing/2014/main" id="{36CA6AA9-CF2C-4CBC-939C-386AE62B4BBC}"/>
              </a:ext>
            </a:extLst>
          </p:cNvPr>
          <p:cNvGraphicFramePr>
            <a:graphicFrameLocks noGrp="1"/>
          </p:cNvGraphicFramePr>
          <p:nvPr>
            <p:extLst>
              <p:ext uri="{D42A27DB-BD31-4B8C-83A1-F6EECF244321}">
                <p14:modId xmlns:p14="http://schemas.microsoft.com/office/powerpoint/2010/main" val="2926835320"/>
              </p:ext>
            </p:extLst>
          </p:nvPr>
        </p:nvGraphicFramePr>
        <p:xfrm>
          <a:off x="427037" y="3970952"/>
          <a:ext cx="10767600" cy="360000"/>
        </p:xfrm>
        <a:graphic>
          <a:graphicData uri="http://schemas.openxmlformats.org/drawingml/2006/table">
            <a:tbl>
              <a:tblPr firstRow="1" bandRow="1">
                <a:tableStyleId>{2D5ABB26-0587-4C30-8999-92F81FD0307C}</a:tableStyleId>
              </a:tblPr>
              <a:tblGrid>
                <a:gridCol w="1800000">
                  <a:extLst>
                    <a:ext uri="{9D8B030D-6E8A-4147-A177-3AD203B41FA5}">
                      <a16:colId xmlns:a16="http://schemas.microsoft.com/office/drawing/2014/main" val="2820400169"/>
                    </a:ext>
                  </a:extLst>
                </a:gridCol>
                <a:gridCol w="1818000">
                  <a:extLst>
                    <a:ext uri="{9D8B030D-6E8A-4147-A177-3AD203B41FA5}">
                      <a16:colId xmlns:a16="http://schemas.microsoft.com/office/drawing/2014/main" val="1049536041"/>
                    </a:ext>
                  </a:extLst>
                </a:gridCol>
                <a:gridCol w="1875600">
                  <a:extLst>
                    <a:ext uri="{9D8B030D-6E8A-4147-A177-3AD203B41FA5}">
                      <a16:colId xmlns:a16="http://schemas.microsoft.com/office/drawing/2014/main" val="3982777495"/>
                    </a:ext>
                  </a:extLst>
                </a:gridCol>
                <a:gridCol w="2286000">
                  <a:extLst>
                    <a:ext uri="{9D8B030D-6E8A-4147-A177-3AD203B41FA5}">
                      <a16:colId xmlns:a16="http://schemas.microsoft.com/office/drawing/2014/main" val="2884445455"/>
                    </a:ext>
                  </a:extLst>
                </a:gridCol>
                <a:gridCol w="2988000">
                  <a:extLst>
                    <a:ext uri="{9D8B030D-6E8A-4147-A177-3AD203B41FA5}">
                      <a16:colId xmlns:a16="http://schemas.microsoft.com/office/drawing/2014/main" val="1652362327"/>
                    </a:ext>
                  </a:extLst>
                </a:gridCol>
              </a:tblGrid>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200" b="1" i="0" u="none" strike="noStrike" kern="1200" cap="none" spc="0" normalizeH="0" baseline="0" noProof="0" dirty="0">
                          <a:ln>
                            <a:noFill/>
                          </a:ln>
                          <a:solidFill>
                            <a:prstClr val="white"/>
                          </a:solidFill>
                          <a:effectLst/>
                          <a:uLnTx/>
                          <a:uFillTx/>
                          <a:latin typeface="Arial"/>
                          <a:ea typeface="+mn-ea"/>
                          <a:cs typeface="+mn-cs"/>
                        </a:rPr>
                        <a:t>INNOVATOREN</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PIONIERS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VOORLOPERS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ACHTERLOPERS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ACHTERBLIJVERS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488667595"/>
                  </a:ext>
                </a:extLst>
              </a:tr>
            </a:tbl>
          </a:graphicData>
        </a:graphic>
      </p:graphicFrame>
      <p:grpSp>
        <p:nvGrpSpPr>
          <p:cNvPr id="65" name="Group 64">
            <a:extLst>
              <a:ext uri="{FF2B5EF4-FFF2-40B4-BE49-F238E27FC236}">
                <a16:creationId xmlns:a16="http://schemas.microsoft.com/office/drawing/2014/main" id="{24A0C068-8BE8-48A0-B47C-F305732FA094}"/>
              </a:ext>
            </a:extLst>
          </p:cNvPr>
          <p:cNvGrpSpPr/>
          <p:nvPr/>
        </p:nvGrpSpPr>
        <p:grpSpPr>
          <a:xfrm>
            <a:off x="407987" y="1452605"/>
            <a:ext cx="11376022" cy="4391185"/>
            <a:chOff x="407986" y="1385455"/>
            <a:chExt cx="6362269" cy="5756408"/>
          </a:xfrm>
        </p:grpSpPr>
        <p:grpSp>
          <p:nvGrpSpPr>
            <p:cNvPr id="55" name="Group 54">
              <a:extLst>
                <a:ext uri="{FF2B5EF4-FFF2-40B4-BE49-F238E27FC236}">
                  <a16:creationId xmlns:a16="http://schemas.microsoft.com/office/drawing/2014/main" id="{BAE438C0-E913-4E5B-A952-72CE24BE5B98}"/>
                </a:ext>
              </a:extLst>
            </p:cNvPr>
            <p:cNvGrpSpPr/>
            <p:nvPr/>
          </p:nvGrpSpPr>
          <p:grpSpPr>
            <a:xfrm>
              <a:off x="407986" y="1385455"/>
              <a:ext cx="6362269" cy="5756408"/>
              <a:chOff x="407987" y="1727200"/>
              <a:chExt cx="5234082" cy="5122528"/>
            </a:xfrm>
          </p:grpSpPr>
          <p:sp>
            <p:nvSpPr>
              <p:cNvPr id="54" name="Isosceles Triangle 4">
                <a:extLst>
                  <a:ext uri="{FF2B5EF4-FFF2-40B4-BE49-F238E27FC236}">
                    <a16:creationId xmlns:a16="http://schemas.microsoft.com/office/drawing/2014/main" id="{E44F2C24-D093-4CEF-A0A6-1A6667462F65}"/>
                  </a:ext>
                </a:extLst>
              </p:cNvPr>
              <p:cNvSpPr/>
              <p:nvPr/>
            </p:nvSpPr>
            <p:spPr>
              <a:xfrm>
                <a:off x="495025" y="2208131"/>
                <a:ext cx="4877076" cy="2225149"/>
              </a:xfrm>
              <a:custGeom>
                <a:avLst/>
                <a:gdLst>
                  <a:gd name="connsiteX0" fmla="*/ 0 w 4322620"/>
                  <a:gd name="connsiteY0" fmla="*/ 1452956 h 1452956"/>
                  <a:gd name="connsiteX1" fmla="*/ 2161310 w 4322620"/>
                  <a:gd name="connsiteY1" fmla="*/ 0 h 1452956"/>
                  <a:gd name="connsiteX2" fmla="*/ 4322620 w 4322620"/>
                  <a:gd name="connsiteY2" fmla="*/ 1452956 h 1452956"/>
                  <a:gd name="connsiteX3" fmla="*/ 0 w 4322620"/>
                  <a:gd name="connsiteY3" fmla="*/ 1452956 h 1452956"/>
                  <a:gd name="connsiteX0" fmla="*/ 47105 w 4416830"/>
                  <a:gd name="connsiteY0" fmla="*/ 1452956 h 1452956"/>
                  <a:gd name="connsiteX1" fmla="*/ 2208415 w 4416830"/>
                  <a:gd name="connsiteY1" fmla="*/ 0 h 1452956"/>
                  <a:gd name="connsiteX2" fmla="*/ 4369725 w 4416830"/>
                  <a:gd name="connsiteY2" fmla="*/ 1452956 h 1452956"/>
                  <a:gd name="connsiteX3" fmla="*/ 47105 w 4416830"/>
                  <a:gd name="connsiteY3" fmla="*/ 1452956 h 1452956"/>
                  <a:gd name="connsiteX0" fmla="*/ 0 w 4369725"/>
                  <a:gd name="connsiteY0" fmla="*/ 1452956 h 1452956"/>
                  <a:gd name="connsiteX1" fmla="*/ 2161310 w 4369725"/>
                  <a:gd name="connsiteY1" fmla="*/ 0 h 1452956"/>
                  <a:gd name="connsiteX2" fmla="*/ 4322620 w 4369725"/>
                  <a:gd name="connsiteY2" fmla="*/ 1452956 h 1452956"/>
                  <a:gd name="connsiteX3" fmla="*/ 0 w 4369725"/>
                  <a:gd name="connsiteY3" fmla="*/ 1452956 h 1452956"/>
                  <a:gd name="connsiteX0" fmla="*/ 0 w 4369725"/>
                  <a:gd name="connsiteY0" fmla="*/ 1452956 h 1452956"/>
                  <a:gd name="connsiteX1" fmla="*/ 2161310 w 4369725"/>
                  <a:gd name="connsiteY1" fmla="*/ 0 h 1452956"/>
                  <a:gd name="connsiteX2" fmla="*/ 4322620 w 4369725"/>
                  <a:gd name="connsiteY2" fmla="*/ 1452956 h 1452956"/>
                  <a:gd name="connsiteX3" fmla="*/ 0 w 4369725"/>
                  <a:gd name="connsiteY3" fmla="*/ 1452956 h 1452956"/>
                  <a:gd name="connsiteX0" fmla="*/ 0 w 4322620"/>
                  <a:gd name="connsiteY0" fmla="*/ 1452956 h 1452956"/>
                  <a:gd name="connsiteX1" fmla="*/ 2161310 w 4322620"/>
                  <a:gd name="connsiteY1" fmla="*/ 0 h 1452956"/>
                  <a:gd name="connsiteX2" fmla="*/ 4322620 w 4322620"/>
                  <a:gd name="connsiteY2" fmla="*/ 1452956 h 1452956"/>
                  <a:gd name="connsiteX3" fmla="*/ 0 w 4322620"/>
                  <a:gd name="connsiteY3" fmla="*/ 1452956 h 1452956"/>
                </a:gdLst>
                <a:ahLst/>
                <a:cxnLst>
                  <a:cxn ang="0">
                    <a:pos x="connsiteX0" y="connsiteY0"/>
                  </a:cxn>
                  <a:cxn ang="0">
                    <a:pos x="connsiteX1" y="connsiteY1"/>
                  </a:cxn>
                  <a:cxn ang="0">
                    <a:pos x="connsiteX2" y="connsiteY2"/>
                  </a:cxn>
                  <a:cxn ang="0">
                    <a:pos x="connsiteX3" y="connsiteY3"/>
                  </a:cxn>
                </a:cxnLst>
                <a:rect l="l" t="t" r="r" b="b"/>
                <a:pathLst>
                  <a:path w="4322620" h="1452956">
                    <a:moveTo>
                      <a:pt x="0" y="1452956"/>
                    </a:moveTo>
                    <a:cubicBezTo>
                      <a:pt x="1443182" y="963147"/>
                      <a:pt x="1440873" y="0"/>
                      <a:pt x="2161310" y="0"/>
                    </a:cubicBezTo>
                    <a:cubicBezTo>
                      <a:pt x="2881747" y="0"/>
                      <a:pt x="2892138" y="963147"/>
                      <a:pt x="4322620" y="1452956"/>
                    </a:cubicBezTo>
                    <a:lnTo>
                      <a:pt x="0" y="1452956"/>
                    </a:lnTo>
                    <a:close/>
                  </a:path>
                </a:pathLst>
              </a:custGeom>
              <a:pattFill prst="dkUpDiag">
                <a:fgClr>
                  <a:schemeClr val="bg2">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nvGrpSpPr>
              <p:cNvPr id="32" name="Group 31">
                <a:extLst>
                  <a:ext uri="{FF2B5EF4-FFF2-40B4-BE49-F238E27FC236}">
                    <a16:creationId xmlns:a16="http://schemas.microsoft.com/office/drawing/2014/main" id="{A0216ABF-5FFB-4C74-8CEA-86098742BCA8}"/>
                  </a:ext>
                </a:extLst>
              </p:cNvPr>
              <p:cNvGrpSpPr/>
              <p:nvPr/>
            </p:nvGrpSpPr>
            <p:grpSpPr>
              <a:xfrm>
                <a:off x="407987" y="1727200"/>
                <a:ext cx="5234082" cy="2761672"/>
                <a:chOff x="1000256" y="1801091"/>
                <a:chExt cx="5141926" cy="3251200"/>
              </a:xfrm>
            </p:grpSpPr>
            <p:cxnSp>
              <p:nvCxnSpPr>
                <p:cNvPr id="29" name="Straight Connector 28">
                  <a:extLst>
                    <a:ext uri="{FF2B5EF4-FFF2-40B4-BE49-F238E27FC236}">
                      <a16:creationId xmlns:a16="http://schemas.microsoft.com/office/drawing/2014/main" id="{72C3BB4E-1519-4D3E-A680-F6EAA6F0A24E}"/>
                    </a:ext>
                  </a:extLst>
                </p:cNvPr>
                <p:cNvCxnSpPr/>
                <p:nvPr/>
              </p:nvCxnSpPr>
              <p:spPr>
                <a:xfrm>
                  <a:off x="1000256" y="1801091"/>
                  <a:ext cx="0" cy="3251200"/>
                </a:xfrm>
                <a:prstGeom prst="line">
                  <a:avLst/>
                </a:prstGeom>
                <a:ln w="28575" cap="rnd">
                  <a:solidFill>
                    <a:schemeClr val="bg2"/>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981CA72-CE53-4830-ABC1-18177B077CE0}"/>
                    </a:ext>
                  </a:extLst>
                </p:cNvPr>
                <p:cNvCxnSpPr>
                  <a:cxnSpLocks/>
                </p:cNvCxnSpPr>
                <p:nvPr/>
              </p:nvCxnSpPr>
              <p:spPr>
                <a:xfrm flipH="1">
                  <a:off x="1000256" y="5052291"/>
                  <a:ext cx="5141926" cy="0"/>
                </a:xfrm>
                <a:prstGeom prst="line">
                  <a:avLst/>
                </a:prstGeom>
                <a:ln w="28575" cap="rnd">
                  <a:solidFill>
                    <a:schemeClr val="bg2"/>
                  </a:solidFill>
                  <a:round/>
                </a:ln>
              </p:spPr>
              <p:style>
                <a:lnRef idx="1">
                  <a:schemeClr val="accent1"/>
                </a:lnRef>
                <a:fillRef idx="0">
                  <a:schemeClr val="accent1"/>
                </a:fillRef>
                <a:effectRef idx="0">
                  <a:schemeClr val="accent1"/>
                </a:effectRef>
                <a:fontRef idx="minor">
                  <a:schemeClr val="tx1"/>
                </a:fontRef>
              </p:style>
            </p:cxnSp>
          </p:grpSp>
          <p:cxnSp>
            <p:nvCxnSpPr>
              <p:cNvPr id="34" name="Straight Connector 33">
                <a:extLst>
                  <a:ext uri="{FF2B5EF4-FFF2-40B4-BE49-F238E27FC236}">
                    <a16:creationId xmlns:a16="http://schemas.microsoft.com/office/drawing/2014/main" id="{415D2FF0-6072-4062-BEFB-999421D24ABE}"/>
                  </a:ext>
                </a:extLst>
              </p:cNvPr>
              <p:cNvCxnSpPr/>
              <p:nvPr/>
            </p:nvCxnSpPr>
            <p:spPr>
              <a:xfrm>
                <a:off x="1245577" y="1841058"/>
                <a:ext cx="0" cy="2617388"/>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E6F8C69-7DA5-47EE-A6F8-058FC7B46858}"/>
                  </a:ext>
                </a:extLst>
              </p:cNvPr>
              <p:cNvCxnSpPr/>
              <p:nvPr/>
            </p:nvCxnSpPr>
            <p:spPr>
              <a:xfrm>
                <a:off x="2078315" y="1841058"/>
                <a:ext cx="0" cy="2617388"/>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970CB20-B1E8-4A4A-BC3B-70C2382BE8FB}"/>
                  </a:ext>
                </a:extLst>
              </p:cNvPr>
              <p:cNvCxnSpPr/>
              <p:nvPr/>
            </p:nvCxnSpPr>
            <p:spPr>
              <a:xfrm>
                <a:off x="2941733" y="1841058"/>
                <a:ext cx="0" cy="2617388"/>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E170A65-D63C-40C1-8CDA-CD1D0FE8F5F9}"/>
                  </a:ext>
                </a:extLst>
              </p:cNvPr>
              <p:cNvCxnSpPr/>
              <p:nvPr/>
            </p:nvCxnSpPr>
            <p:spPr>
              <a:xfrm>
                <a:off x="3999359" y="1841058"/>
                <a:ext cx="0" cy="2617388"/>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EF464D5-2BF8-42E9-AD5A-CEA6D63F7200}"/>
                  </a:ext>
                </a:extLst>
              </p:cNvPr>
              <p:cNvCxnSpPr/>
              <p:nvPr/>
            </p:nvCxnSpPr>
            <p:spPr>
              <a:xfrm>
                <a:off x="1245577" y="1810241"/>
                <a:ext cx="0" cy="5039487"/>
              </a:xfrm>
              <a:prstGeom prst="line">
                <a:avLst/>
              </a:prstGeom>
              <a:ln w="6350">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C6BFBDF-BD5D-4913-8D8D-F964F22D1945}"/>
                  </a:ext>
                </a:extLst>
              </p:cNvPr>
              <p:cNvCxnSpPr/>
              <p:nvPr/>
            </p:nvCxnSpPr>
            <p:spPr>
              <a:xfrm>
                <a:off x="2078315" y="1810241"/>
                <a:ext cx="0" cy="5039487"/>
              </a:xfrm>
              <a:prstGeom prst="line">
                <a:avLst/>
              </a:prstGeom>
              <a:ln w="6350">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DC8D2F4-7C47-45B3-B15F-85D4A04BADAC}"/>
                  </a:ext>
                </a:extLst>
              </p:cNvPr>
              <p:cNvCxnSpPr/>
              <p:nvPr/>
            </p:nvCxnSpPr>
            <p:spPr>
              <a:xfrm>
                <a:off x="2941733" y="1810241"/>
                <a:ext cx="0" cy="5039487"/>
              </a:xfrm>
              <a:prstGeom prst="line">
                <a:avLst/>
              </a:prstGeom>
              <a:ln w="6350">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A11B00F-ED9A-432F-8FB2-B162413CC703}"/>
                  </a:ext>
                </a:extLst>
              </p:cNvPr>
              <p:cNvCxnSpPr/>
              <p:nvPr/>
            </p:nvCxnSpPr>
            <p:spPr>
              <a:xfrm>
                <a:off x="3999359" y="1810241"/>
                <a:ext cx="0" cy="5039487"/>
              </a:xfrm>
              <a:prstGeom prst="line">
                <a:avLst/>
              </a:prstGeom>
              <a:ln w="6350">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5" name="Rectangle 44">
              <a:extLst>
                <a:ext uri="{FF2B5EF4-FFF2-40B4-BE49-F238E27FC236}">
                  <a16:creationId xmlns:a16="http://schemas.microsoft.com/office/drawing/2014/main" id="{8DEA7925-A7C8-4D83-B8D5-ECAE1E87AE51}"/>
                </a:ext>
              </a:extLst>
            </p:cNvPr>
            <p:cNvSpPr/>
            <p:nvPr/>
          </p:nvSpPr>
          <p:spPr>
            <a:xfrm>
              <a:off x="431645" y="3579085"/>
              <a:ext cx="724596" cy="363118"/>
            </a:xfrm>
            <a:prstGeom prst="rect">
              <a:avLst/>
            </a:prstGeom>
          </p:spPr>
          <p:txBody>
            <a:bodyPr wrap="none">
              <a:spAutoFit/>
            </a:bodyPr>
            <a:lstStyle/>
            <a:p>
              <a:r>
                <a:rPr lang="nl-BE" sz="1200" b="1" dirty="0">
                  <a:solidFill>
                    <a:schemeClr val="bg2"/>
                  </a:solidFill>
                </a:rPr>
                <a:t>INNOVATOREN</a:t>
              </a:r>
            </a:p>
          </p:txBody>
        </p:sp>
        <p:sp>
          <p:nvSpPr>
            <p:cNvPr id="46" name="Rectangle 45">
              <a:extLst>
                <a:ext uri="{FF2B5EF4-FFF2-40B4-BE49-F238E27FC236}">
                  <a16:creationId xmlns:a16="http://schemas.microsoft.com/office/drawing/2014/main" id="{9AD9A020-EB7E-40BF-A699-6BA9C07E7BC2}"/>
                </a:ext>
              </a:extLst>
            </p:cNvPr>
            <p:cNvSpPr/>
            <p:nvPr/>
          </p:nvSpPr>
          <p:spPr>
            <a:xfrm>
              <a:off x="5560646" y="3679712"/>
              <a:ext cx="881450" cy="363118"/>
            </a:xfrm>
            <a:prstGeom prst="rect">
              <a:avLst/>
            </a:prstGeom>
          </p:spPr>
          <p:txBody>
            <a:bodyPr wrap="none">
              <a:spAutoFit/>
            </a:bodyPr>
            <a:lstStyle/>
            <a:p>
              <a:pPr algn="r"/>
              <a:r>
                <a:rPr lang="nl-BE" sz="1200" b="1" dirty="0">
                  <a:solidFill>
                    <a:schemeClr val="bg2"/>
                  </a:solidFill>
                </a:rPr>
                <a:t>ACHTERBLIJVERS</a:t>
              </a:r>
            </a:p>
          </p:txBody>
        </p:sp>
        <p:sp>
          <p:nvSpPr>
            <p:cNvPr id="48" name="Rectangle 47">
              <a:extLst>
                <a:ext uri="{FF2B5EF4-FFF2-40B4-BE49-F238E27FC236}">
                  <a16:creationId xmlns:a16="http://schemas.microsoft.com/office/drawing/2014/main" id="{34038F1C-84EB-4EC8-90F3-D83F85DAEFD1}"/>
                </a:ext>
              </a:extLst>
            </p:cNvPr>
            <p:cNvSpPr/>
            <p:nvPr/>
          </p:nvSpPr>
          <p:spPr>
            <a:xfrm>
              <a:off x="1661425" y="2611454"/>
              <a:ext cx="514777" cy="363118"/>
            </a:xfrm>
            <a:prstGeom prst="rect">
              <a:avLst/>
            </a:prstGeom>
          </p:spPr>
          <p:txBody>
            <a:bodyPr wrap="none">
              <a:spAutoFit/>
            </a:bodyPr>
            <a:lstStyle/>
            <a:p>
              <a:pPr lvl="0" algn="ctr">
                <a:defRPr/>
              </a:pPr>
              <a:r>
                <a:rPr lang="nl-BE" sz="1200" b="1" dirty="0">
                  <a:solidFill>
                    <a:schemeClr val="bg2"/>
                  </a:solidFill>
                </a:rPr>
                <a:t>PIONIERS</a:t>
              </a:r>
            </a:p>
          </p:txBody>
        </p:sp>
        <p:sp>
          <p:nvSpPr>
            <p:cNvPr id="49" name="Rectangle 48">
              <a:extLst>
                <a:ext uri="{FF2B5EF4-FFF2-40B4-BE49-F238E27FC236}">
                  <a16:creationId xmlns:a16="http://schemas.microsoft.com/office/drawing/2014/main" id="{60D73FF1-ED47-4436-8C8E-34868BA4C3EE}"/>
                </a:ext>
              </a:extLst>
            </p:cNvPr>
            <p:cNvSpPr/>
            <p:nvPr/>
          </p:nvSpPr>
          <p:spPr>
            <a:xfrm>
              <a:off x="3888148" y="2280043"/>
              <a:ext cx="460987" cy="605197"/>
            </a:xfrm>
            <a:prstGeom prst="rect">
              <a:avLst/>
            </a:prstGeom>
          </p:spPr>
          <p:txBody>
            <a:bodyPr wrap="none">
              <a:spAutoFit/>
            </a:bodyPr>
            <a:lstStyle/>
            <a:p>
              <a:pPr lvl="0" algn="ctr">
                <a:defRPr/>
              </a:pPr>
              <a:r>
                <a:rPr lang="nl-BE" sz="1200" b="1" dirty="0">
                  <a:solidFill>
                    <a:schemeClr val="bg2"/>
                  </a:solidFill>
                </a:rPr>
                <a:t>ACHTER</a:t>
              </a:r>
            </a:p>
            <a:p>
              <a:pPr lvl="0" algn="ctr">
                <a:defRPr/>
              </a:pPr>
              <a:r>
                <a:rPr lang="nl-BE" sz="1200" b="1" dirty="0">
                  <a:solidFill>
                    <a:schemeClr val="bg2"/>
                  </a:solidFill>
                </a:rPr>
                <a:t>LOPERS</a:t>
              </a:r>
            </a:p>
          </p:txBody>
        </p:sp>
        <p:sp>
          <p:nvSpPr>
            <p:cNvPr id="50" name="Rectangle 49">
              <a:extLst>
                <a:ext uri="{FF2B5EF4-FFF2-40B4-BE49-F238E27FC236}">
                  <a16:creationId xmlns:a16="http://schemas.microsoft.com/office/drawing/2014/main" id="{60182B91-1CA3-42C6-B6A6-01909D3C46F6}"/>
                </a:ext>
              </a:extLst>
            </p:cNvPr>
            <p:cNvSpPr/>
            <p:nvPr/>
          </p:nvSpPr>
          <p:spPr>
            <a:xfrm>
              <a:off x="2785137" y="1876702"/>
              <a:ext cx="457401" cy="605197"/>
            </a:xfrm>
            <a:prstGeom prst="rect">
              <a:avLst/>
            </a:prstGeom>
          </p:spPr>
          <p:txBody>
            <a:bodyPr wrap="none">
              <a:spAutoFit/>
            </a:bodyPr>
            <a:lstStyle/>
            <a:p>
              <a:pPr lvl="0" algn="ctr">
                <a:defRPr/>
              </a:pPr>
              <a:r>
                <a:rPr lang="nl-BE" sz="1200" b="1" dirty="0">
                  <a:solidFill>
                    <a:schemeClr val="bg2"/>
                  </a:solidFill>
                </a:rPr>
                <a:t>VOOR</a:t>
              </a:r>
            </a:p>
            <a:p>
              <a:pPr lvl="0" algn="ctr">
                <a:defRPr/>
              </a:pPr>
              <a:r>
                <a:rPr lang="nl-BE" sz="1200" b="1" dirty="0">
                  <a:solidFill>
                    <a:schemeClr val="bg2"/>
                  </a:solidFill>
                </a:rPr>
                <a:t>LOPERS</a:t>
              </a:r>
            </a:p>
          </p:txBody>
        </p:sp>
        <p:sp>
          <p:nvSpPr>
            <p:cNvPr id="60" name="Rectangle 59">
              <a:extLst>
                <a:ext uri="{FF2B5EF4-FFF2-40B4-BE49-F238E27FC236}">
                  <a16:creationId xmlns:a16="http://schemas.microsoft.com/office/drawing/2014/main" id="{EF5AC8B4-7249-47FB-994B-CE9AD1807E82}"/>
                </a:ext>
              </a:extLst>
            </p:cNvPr>
            <p:cNvSpPr/>
            <p:nvPr/>
          </p:nvSpPr>
          <p:spPr>
            <a:xfrm>
              <a:off x="767769" y="3845743"/>
              <a:ext cx="390162" cy="605196"/>
            </a:xfrm>
            <a:prstGeom prst="rect">
              <a:avLst/>
            </a:prstGeom>
          </p:spPr>
          <p:txBody>
            <a:bodyPr wrap="none">
              <a:spAutoFit/>
            </a:bodyPr>
            <a:lstStyle/>
            <a:p>
              <a:pPr lvl="0" algn="ctr">
                <a:defRPr/>
              </a:pPr>
              <a:r>
                <a:rPr lang="nl-BE" sz="2400" b="1" dirty="0">
                  <a:solidFill>
                    <a:schemeClr val="accent1"/>
                  </a:solidFill>
                  <a:latin typeface="+mj-lt"/>
                </a:rPr>
                <a:t>3%</a:t>
              </a:r>
            </a:p>
          </p:txBody>
        </p:sp>
        <p:sp>
          <p:nvSpPr>
            <p:cNvPr id="61" name="Rectangle 60">
              <a:extLst>
                <a:ext uri="{FF2B5EF4-FFF2-40B4-BE49-F238E27FC236}">
                  <a16:creationId xmlns:a16="http://schemas.microsoft.com/office/drawing/2014/main" id="{ABE2FDF0-CBAA-4CD6-92D3-6F14EDCA685D}"/>
                </a:ext>
              </a:extLst>
            </p:cNvPr>
            <p:cNvSpPr/>
            <p:nvPr/>
          </p:nvSpPr>
          <p:spPr>
            <a:xfrm>
              <a:off x="1679772" y="3845743"/>
              <a:ext cx="504915" cy="605196"/>
            </a:xfrm>
            <a:prstGeom prst="rect">
              <a:avLst/>
            </a:prstGeom>
          </p:spPr>
          <p:txBody>
            <a:bodyPr wrap="none">
              <a:spAutoFit/>
            </a:bodyPr>
            <a:lstStyle/>
            <a:p>
              <a:pPr lvl="0" algn="ctr">
                <a:defRPr/>
              </a:pPr>
              <a:r>
                <a:rPr lang="nl-BE" sz="2400" b="1" dirty="0">
                  <a:solidFill>
                    <a:schemeClr val="accent1"/>
                  </a:solidFill>
                  <a:latin typeface="+mj-lt"/>
                </a:rPr>
                <a:t>26%</a:t>
              </a:r>
            </a:p>
          </p:txBody>
        </p:sp>
        <p:sp>
          <p:nvSpPr>
            <p:cNvPr id="62" name="Rectangle 61">
              <a:extLst>
                <a:ext uri="{FF2B5EF4-FFF2-40B4-BE49-F238E27FC236}">
                  <a16:creationId xmlns:a16="http://schemas.microsoft.com/office/drawing/2014/main" id="{DB23A1E5-05A4-4BF6-A65E-B0722AB83AA3}"/>
                </a:ext>
              </a:extLst>
            </p:cNvPr>
            <p:cNvSpPr/>
            <p:nvPr/>
          </p:nvSpPr>
          <p:spPr>
            <a:xfrm>
              <a:off x="2732423" y="3845743"/>
              <a:ext cx="504915" cy="605196"/>
            </a:xfrm>
            <a:prstGeom prst="rect">
              <a:avLst/>
            </a:prstGeom>
          </p:spPr>
          <p:txBody>
            <a:bodyPr wrap="none">
              <a:spAutoFit/>
            </a:bodyPr>
            <a:lstStyle/>
            <a:p>
              <a:pPr lvl="0" algn="ctr">
                <a:defRPr/>
              </a:pPr>
              <a:r>
                <a:rPr lang="nl-BE" sz="2400" b="1" dirty="0">
                  <a:solidFill>
                    <a:schemeClr val="accent1"/>
                  </a:solidFill>
                  <a:latin typeface="+mj-lt"/>
                </a:rPr>
                <a:t>33%</a:t>
              </a:r>
            </a:p>
          </p:txBody>
        </p:sp>
        <p:sp>
          <p:nvSpPr>
            <p:cNvPr id="63" name="Rectangle 62">
              <a:extLst>
                <a:ext uri="{FF2B5EF4-FFF2-40B4-BE49-F238E27FC236}">
                  <a16:creationId xmlns:a16="http://schemas.microsoft.com/office/drawing/2014/main" id="{9C5C7BD1-D766-4D37-987C-38826DC5B983}"/>
                </a:ext>
              </a:extLst>
            </p:cNvPr>
            <p:cNvSpPr/>
            <p:nvPr/>
          </p:nvSpPr>
          <p:spPr>
            <a:xfrm>
              <a:off x="3878212" y="3845743"/>
              <a:ext cx="504915" cy="605196"/>
            </a:xfrm>
            <a:prstGeom prst="rect">
              <a:avLst/>
            </a:prstGeom>
          </p:spPr>
          <p:txBody>
            <a:bodyPr wrap="none">
              <a:spAutoFit/>
            </a:bodyPr>
            <a:lstStyle/>
            <a:p>
              <a:pPr lvl="0" algn="ctr">
                <a:defRPr/>
              </a:pPr>
              <a:r>
                <a:rPr lang="nl-BE" sz="2400" b="1" dirty="0">
                  <a:solidFill>
                    <a:schemeClr val="accent1"/>
                  </a:solidFill>
                  <a:latin typeface="+mj-lt"/>
                </a:rPr>
                <a:t>22%</a:t>
              </a:r>
            </a:p>
          </p:txBody>
        </p:sp>
        <p:sp>
          <p:nvSpPr>
            <p:cNvPr id="64" name="Rectangle 63">
              <a:extLst>
                <a:ext uri="{FF2B5EF4-FFF2-40B4-BE49-F238E27FC236}">
                  <a16:creationId xmlns:a16="http://schemas.microsoft.com/office/drawing/2014/main" id="{65256829-B016-4BBF-842B-116E2408BB2F}"/>
                </a:ext>
              </a:extLst>
            </p:cNvPr>
            <p:cNvSpPr/>
            <p:nvPr/>
          </p:nvSpPr>
          <p:spPr>
            <a:xfrm>
              <a:off x="5056483" y="3845743"/>
              <a:ext cx="504915" cy="605196"/>
            </a:xfrm>
            <a:prstGeom prst="rect">
              <a:avLst/>
            </a:prstGeom>
          </p:spPr>
          <p:txBody>
            <a:bodyPr wrap="none">
              <a:spAutoFit/>
            </a:bodyPr>
            <a:lstStyle/>
            <a:p>
              <a:pPr lvl="0" algn="ctr">
                <a:defRPr/>
              </a:pPr>
              <a:r>
                <a:rPr lang="nl-BE" sz="2400" b="1" dirty="0">
                  <a:solidFill>
                    <a:schemeClr val="accent1"/>
                  </a:solidFill>
                  <a:latin typeface="+mj-lt"/>
                </a:rPr>
                <a:t>17%</a:t>
              </a:r>
            </a:p>
          </p:txBody>
        </p:sp>
      </p:grpSp>
      <p:sp>
        <p:nvSpPr>
          <p:cNvPr id="2" name="Rectangle 1">
            <a:extLst>
              <a:ext uri="{FF2B5EF4-FFF2-40B4-BE49-F238E27FC236}">
                <a16:creationId xmlns:a16="http://schemas.microsoft.com/office/drawing/2014/main" id="{F9C313C6-BFBC-4502-948C-C7F64173CEE4}"/>
              </a:ext>
            </a:extLst>
          </p:cNvPr>
          <p:cNvSpPr/>
          <p:nvPr/>
        </p:nvSpPr>
        <p:spPr>
          <a:xfrm>
            <a:off x="450290" y="4437776"/>
            <a:ext cx="1711440" cy="427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PRIJS</a:t>
            </a:r>
          </a:p>
        </p:txBody>
      </p:sp>
      <p:sp>
        <p:nvSpPr>
          <p:cNvPr id="33" name="Rectangle 32">
            <a:extLst>
              <a:ext uri="{FF2B5EF4-FFF2-40B4-BE49-F238E27FC236}">
                <a16:creationId xmlns:a16="http://schemas.microsoft.com/office/drawing/2014/main" id="{8C1CBC0C-C8C4-4C9E-9F9E-F83488726814}"/>
              </a:ext>
            </a:extLst>
          </p:cNvPr>
          <p:cNvSpPr/>
          <p:nvPr/>
        </p:nvSpPr>
        <p:spPr>
          <a:xfrm>
            <a:off x="450290" y="4963260"/>
            <a:ext cx="1711440" cy="427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MULTINATIONALS</a:t>
            </a:r>
          </a:p>
        </p:txBody>
      </p:sp>
      <p:sp>
        <p:nvSpPr>
          <p:cNvPr id="39" name="Rectangle 38">
            <a:extLst>
              <a:ext uri="{FF2B5EF4-FFF2-40B4-BE49-F238E27FC236}">
                <a16:creationId xmlns:a16="http://schemas.microsoft.com/office/drawing/2014/main" id="{26C3DBC5-7F88-4E6A-BF58-9C78EFEF6C63}"/>
              </a:ext>
            </a:extLst>
          </p:cNvPr>
          <p:cNvSpPr/>
          <p:nvPr/>
        </p:nvSpPr>
        <p:spPr>
          <a:xfrm>
            <a:off x="450290" y="5488743"/>
            <a:ext cx="1711440" cy="427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GENETISCHE DIVERSITEIT</a:t>
            </a:r>
          </a:p>
        </p:txBody>
      </p:sp>
      <p:sp>
        <p:nvSpPr>
          <p:cNvPr id="40" name="Rectangle 39">
            <a:extLst>
              <a:ext uri="{FF2B5EF4-FFF2-40B4-BE49-F238E27FC236}">
                <a16:creationId xmlns:a16="http://schemas.microsoft.com/office/drawing/2014/main" id="{48CBBCDF-FA2A-4F73-A2CF-B1E8CE2992AE}"/>
              </a:ext>
            </a:extLst>
          </p:cNvPr>
          <p:cNvSpPr/>
          <p:nvPr/>
        </p:nvSpPr>
        <p:spPr>
          <a:xfrm>
            <a:off x="2277472" y="4437776"/>
            <a:ext cx="1711440" cy="427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PRIJS</a:t>
            </a:r>
          </a:p>
        </p:txBody>
      </p:sp>
      <p:sp>
        <p:nvSpPr>
          <p:cNvPr id="41" name="Rectangle 40">
            <a:extLst>
              <a:ext uri="{FF2B5EF4-FFF2-40B4-BE49-F238E27FC236}">
                <a16:creationId xmlns:a16="http://schemas.microsoft.com/office/drawing/2014/main" id="{BD02D24A-6615-42DC-ABC0-A70621C54F9C}"/>
              </a:ext>
            </a:extLst>
          </p:cNvPr>
          <p:cNvSpPr/>
          <p:nvPr/>
        </p:nvSpPr>
        <p:spPr>
          <a:xfrm>
            <a:off x="2277472" y="4963260"/>
            <a:ext cx="1711440" cy="427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MULTINATIONALS</a:t>
            </a:r>
          </a:p>
        </p:txBody>
      </p:sp>
      <p:sp>
        <p:nvSpPr>
          <p:cNvPr id="42" name="Rectangle 41">
            <a:extLst>
              <a:ext uri="{FF2B5EF4-FFF2-40B4-BE49-F238E27FC236}">
                <a16:creationId xmlns:a16="http://schemas.microsoft.com/office/drawing/2014/main" id="{A98C0DC4-2AFC-49FF-8EBB-D1DF32421F54}"/>
              </a:ext>
            </a:extLst>
          </p:cNvPr>
          <p:cNvSpPr/>
          <p:nvPr/>
        </p:nvSpPr>
        <p:spPr>
          <a:xfrm>
            <a:off x="2277472" y="5488743"/>
            <a:ext cx="1711440" cy="427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ONNATUURLIJK</a:t>
            </a:r>
          </a:p>
        </p:txBody>
      </p:sp>
      <p:sp>
        <p:nvSpPr>
          <p:cNvPr id="44" name="Rectangle 43">
            <a:extLst>
              <a:ext uri="{FF2B5EF4-FFF2-40B4-BE49-F238E27FC236}">
                <a16:creationId xmlns:a16="http://schemas.microsoft.com/office/drawing/2014/main" id="{E6E75716-F41F-4E49-B53C-06F69668B6CB}"/>
              </a:ext>
            </a:extLst>
          </p:cNvPr>
          <p:cNvSpPr/>
          <p:nvPr/>
        </p:nvSpPr>
        <p:spPr>
          <a:xfrm>
            <a:off x="4120942" y="4437776"/>
            <a:ext cx="1711440" cy="427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PRIJS</a:t>
            </a:r>
          </a:p>
        </p:txBody>
      </p:sp>
      <p:sp>
        <p:nvSpPr>
          <p:cNvPr id="47" name="Rectangle 46">
            <a:extLst>
              <a:ext uri="{FF2B5EF4-FFF2-40B4-BE49-F238E27FC236}">
                <a16:creationId xmlns:a16="http://schemas.microsoft.com/office/drawing/2014/main" id="{87BC8347-5A21-4A04-8C34-36EBD60C4502}"/>
              </a:ext>
            </a:extLst>
          </p:cNvPr>
          <p:cNvSpPr/>
          <p:nvPr/>
        </p:nvSpPr>
        <p:spPr>
          <a:xfrm>
            <a:off x="4120942" y="4963260"/>
            <a:ext cx="1711440" cy="427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ONNATUURLIJK</a:t>
            </a:r>
          </a:p>
        </p:txBody>
      </p:sp>
      <p:sp>
        <p:nvSpPr>
          <p:cNvPr id="51" name="Rectangle 50">
            <a:extLst>
              <a:ext uri="{FF2B5EF4-FFF2-40B4-BE49-F238E27FC236}">
                <a16:creationId xmlns:a16="http://schemas.microsoft.com/office/drawing/2014/main" id="{619D2661-E249-4B7B-881D-17BEDAE01046}"/>
              </a:ext>
            </a:extLst>
          </p:cNvPr>
          <p:cNvSpPr/>
          <p:nvPr/>
        </p:nvSpPr>
        <p:spPr>
          <a:xfrm>
            <a:off x="4120942" y="5488743"/>
            <a:ext cx="1711440" cy="427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GEEN VERTROUWEN</a:t>
            </a:r>
          </a:p>
        </p:txBody>
      </p:sp>
      <p:sp>
        <p:nvSpPr>
          <p:cNvPr id="52" name="Rectangle 51">
            <a:extLst>
              <a:ext uri="{FF2B5EF4-FFF2-40B4-BE49-F238E27FC236}">
                <a16:creationId xmlns:a16="http://schemas.microsoft.com/office/drawing/2014/main" id="{A39D6D27-B5BE-47E9-A486-54314D8467A7}"/>
              </a:ext>
            </a:extLst>
          </p:cNvPr>
          <p:cNvSpPr/>
          <p:nvPr/>
        </p:nvSpPr>
        <p:spPr>
          <a:xfrm>
            <a:off x="6178416" y="4437776"/>
            <a:ext cx="1711440" cy="427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ONNATUURLIJK</a:t>
            </a:r>
          </a:p>
        </p:txBody>
      </p:sp>
      <p:sp>
        <p:nvSpPr>
          <p:cNvPr id="53" name="Rectangle 52">
            <a:extLst>
              <a:ext uri="{FF2B5EF4-FFF2-40B4-BE49-F238E27FC236}">
                <a16:creationId xmlns:a16="http://schemas.microsoft.com/office/drawing/2014/main" id="{A9778FCB-71BF-48F4-B4C1-BE801B79A010}"/>
              </a:ext>
            </a:extLst>
          </p:cNvPr>
          <p:cNvSpPr/>
          <p:nvPr/>
        </p:nvSpPr>
        <p:spPr>
          <a:xfrm>
            <a:off x="6178416" y="4963260"/>
            <a:ext cx="1711440" cy="427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GEEN VERTROUWEN</a:t>
            </a:r>
          </a:p>
        </p:txBody>
      </p:sp>
      <p:sp>
        <p:nvSpPr>
          <p:cNvPr id="66" name="Rectangle 65">
            <a:extLst>
              <a:ext uri="{FF2B5EF4-FFF2-40B4-BE49-F238E27FC236}">
                <a16:creationId xmlns:a16="http://schemas.microsoft.com/office/drawing/2014/main" id="{0EF02EF6-BA23-4E08-858F-FAF563A7407D}"/>
              </a:ext>
            </a:extLst>
          </p:cNvPr>
          <p:cNvSpPr/>
          <p:nvPr/>
        </p:nvSpPr>
        <p:spPr>
          <a:xfrm>
            <a:off x="6178416" y="5488743"/>
            <a:ext cx="1711440" cy="427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PRIJS</a:t>
            </a:r>
          </a:p>
        </p:txBody>
      </p:sp>
      <p:sp>
        <p:nvSpPr>
          <p:cNvPr id="67" name="Rectangle 66">
            <a:extLst>
              <a:ext uri="{FF2B5EF4-FFF2-40B4-BE49-F238E27FC236}">
                <a16:creationId xmlns:a16="http://schemas.microsoft.com/office/drawing/2014/main" id="{976D952C-E207-4542-A281-92B7135657AF}"/>
              </a:ext>
            </a:extLst>
          </p:cNvPr>
          <p:cNvSpPr/>
          <p:nvPr/>
        </p:nvSpPr>
        <p:spPr>
          <a:xfrm>
            <a:off x="8848428" y="4437776"/>
            <a:ext cx="1711440" cy="427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ONNATUURLIJK</a:t>
            </a:r>
          </a:p>
        </p:txBody>
      </p:sp>
      <p:sp>
        <p:nvSpPr>
          <p:cNvPr id="68" name="Rectangle 67">
            <a:extLst>
              <a:ext uri="{FF2B5EF4-FFF2-40B4-BE49-F238E27FC236}">
                <a16:creationId xmlns:a16="http://schemas.microsoft.com/office/drawing/2014/main" id="{E9872A00-5A3F-4846-8CD9-A5EEC4E0068B}"/>
              </a:ext>
            </a:extLst>
          </p:cNvPr>
          <p:cNvSpPr/>
          <p:nvPr/>
        </p:nvSpPr>
        <p:spPr>
          <a:xfrm>
            <a:off x="8848428" y="4963260"/>
            <a:ext cx="1711440" cy="427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GEEN VERTROUWEN</a:t>
            </a:r>
          </a:p>
        </p:txBody>
      </p:sp>
      <p:sp>
        <p:nvSpPr>
          <p:cNvPr id="69" name="Rectangle 68">
            <a:extLst>
              <a:ext uri="{FF2B5EF4-FFF2-40B4-BE49-F238E27FC236}">
                <a16:creationId xmlns:a16="http://schemas.microsoft.com/office/drawing/2014/main" id="{C46CFD64-A6C1-4350-925E-B3D4DA09B64F}"/>
              </a:ext>
            </a:extLst>
          </p:cNvPr>
          <p:cNvSpPr/>
          <p:nvPr/>
        </p:nvSpPr>
        <p:spPr>
          <a:xfrm>
            <a:off x="8848428" y="5488743"/>
            <a:ext cx="1711440" cy="427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GEEN BEHOEFTE</a:t>
            </a:r>
          </a:p>
        </p:txBody>
      </p:sp>
      <p:sp>
        <p:nvSpPr>
          <p:cNvPr id="5" name="Text Placeholder 4">
            <a:extLst>
              <a:ext uri="{FF2B5EF4-FFF2-40B4-BE49-F238E27FC236}">
                <a16:creationId xmlns:a16="http://schemas.microsoft.com/office/drawing/2014/main" id="{1E77ED33-D424-4DAB-83C5-1B2E1474ABE0}"/>
              </a:ext>
            </a:extLst>
          </p:cNvPr>
          <p:cNvSpPr>
            <a:spLocks noGrp="1"/>
          </p:cNvSpPr>
          <p:nvPr>
            <p:ph type="body" sz="quarter" idx="15"/>
          </p:nvPr>
        </p:nvSpPr>
        <p:spPr/>
        <p:txBody>
          <a:bodyPr/>
          <a:lstStyle/>
          <a:p>
            <a:endParaRPr lang="nl-BE" dirty="0"/>
          </a:p>
        </p:txBody>
      </p:sp>
    </p:spTree>
    <p:extLst>
      <p:ext uri="{BB962C8B-B14F-4D97-AF65-F5344CB8AC3E}">
        <p14:creationId xmlns:p14="http://schemas.microsoft.com/office/powerpoint/2010/main" val="285356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fade">
                                      <p:cBhvr>
                                        <p:cTn id="24" dur="500"/>
                                        <p:tgtEl>
                                          <p:spTgt spid="6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500"/>
                                        <p:tgtEl>
                                          <p:spTgt spid="6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fade">
                                      <p:cBhvr>
                                        <p:cTn id="30" dur="500"/>
                                        <p:tgtEl>
                                          <p:spTgt spid="6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fade">
                                      <p:cBhvr>
                                        <p:cTn id="3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7" grpId="0" animBg="1"/>
      <p:bldP spid="51" grpId="0" animBg="1"/>
      <p:bldP spid="52" grpId="0" animBg="1"/>
      <p:bldP spid="53" grpId="0" animBg="1"/>
      <p:bldP spid="66" grpId="0" animBg="1"/>
      <p:bldP spid="67" grpId="0" animBg="1"/>
      <p:bldP spid="68" grpId="0" animBg="1"/>
      <p:bldP spid="6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Table 36">
            <a:extLst>
              <a:ext uri="{FF2B5EF4-FFF2-40B4-BE49-F238E27FC236}">
                <a16:creationId xmlns:a16="http://schemas.microsoft.com/office/drawing/2014/main" id="{74AE99A0-215A-4BE0-AADE-350495720E4D}"/>
              </a:ext>
            </a:extLst>
          </p:cNvPr>
          <p:cNvGraphicFramePr>
            <a:graphicFrameLocks noGrp="1"/>
          </p:cNvGraphicFramePr>
          <p:nvPr>
            <p:extLst>
              <p:ext uri="{D42A27DB-BD31-4B8C-83A1-F6EECF244321}">
                <p14:modId xmlns:p14="http://schemas.microsoft.com/office/powerpoint/2010/main" val="3215502473"/>
              </p:ext>
            </p:extLst>
          </p:nvPr>
        </p:nvGraphicFramePr>
        <p:xfrm>
          <a:off x="407988" y="1772544"/>
          <a:ext cx="11376000" cy="3924000"/>
        </p:xfrm>
        <a:graphic>
          <a:graphicData uri="http://schemas.openxmlformats.org/drawingml/2006/table">
            <a:tbl>
              <a:tblPr firstRow="1" bandRow="1">
                <a:tableStyleId>{2D5ABB26-0587-4C30-8999-92F81FD0307C}</a:tableStyleId>
              </a:tblPr>
              <a:tblGrid>
                <a:gridCol w="4176000">
                  <a:extLst>
                    <a:ext uri="{9D8B030D-6E8A-4147-A177-3AD203B41FA5}">
                      <a16:colId xmlns:a16="http://schemas.microsoft.com/office/drawing/2014/main" val="2457120873"/>
                    </a:ext>
                  </a:extLst>
                </a:gridCol>
                <a:gridCol w="7200000">
                  <a:extLst>
                    <a:ext uri="{9D8B030D-6E8A-4147-A177-3AD203B41FA5}">
                      <a16:colId xmlns:a16="http://schemas.microsoft.com/office/drawing/2014/main" val="138184833"/>
                    </a:ext>
                  </a:extLst>
                </a:gridCol>
              </a:tblGrid>
              <a:tr h="490500">
                <a:tc>
                  <a:txBody>
                    <a:bodyPr/>
                    <a:lstStyle/>
                    <a:p>
                      <a:pPr marL="0" algn="l" defTabSz="914400" rtl="0" eaLnBrk="1" fontAlgn="ctr" latinLnBrk="0" hangingPunct="1"/>
                      <a:r>
                        <a:rPr lang="nl-BE" sz="1100" b="0" i="0" u="none" strike="noStrike" kern="1200" dirty="0">
                          <a:solidFill>
                            <a:srgbClr val="000000"/>
                          </a:solidFill>
                          <a:effectLst/>
                          <a:latin typeface="+mn-lt"/>
                          <a:ea typeface="+mn-ea"/>
                          <a:cs typeface="+mn-cs"/>
                        </a:rPr>
                        <a:t>Er wordt gegarandeerd dat kweekvlees gemaakt is zonder antibiotica te gebruiken</a:t>
                      </a:r>
                    </a:p>
                  </a:txBody>
                  <a:tcPr marL="864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200" b="1" noProof="0" dirty="0">
                        <a:solidFill>
                          <a:schemeClr val="tx1"/>
                        </a:solidFill>
                      </a:endParaRPr>
                    </a:p>
                  </a:txBody>
                  <a:tcPr marL="36000" marR="36000" marT="0" marB="0" anchor="ctr">
                    <a:lnL>
                      <a:noFill/>
                    </a:lnL>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37572506"/>
                  </a:ext>
                </a:extLst>
              </a:tr>
              <a:tr h="490500">
                <a:tc>
                  <a:txBody>
                    <a:bodyPr/>
                    <a:lstStyle/>
                    <a:p>
                      <a:pPr marL="0" algn="l" defTabSz="914400" rtl="0" eaLnBrk="1" fontAlgn="ctr" latinLnBrk="0" hangingPunct="1"/>
                      <a:r>
                        <a:rPr lang="nl-BE" sz="1100" b="0" i="0" u="none" strike="noStrike" kern="1200" dirty="0">
                          <a:solidFill>
                            <a:srgbClr val="000000"/>
                          </a:solidFill>
                          <a:effectLst/>
                          <a:latin typeface="+mn-lt"/>
                          <a:ea typeface="+mn-ea"/>
                          <a:cs typeface="+mn-cs"/>
                        </a:rPr>
                        <a:t>Er wordt gegarandeerd dat kweekvlees wordt geproduceerd zonder dierenleed</a:t>
                      </a:r>
                    </a:p>
                  </a:txBody>
                  <a:tcPr marL="864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200" b="1" noProof="0" dirty="0">
                        <a:solidFill>
                          <a:schemeClr val="tx1"/>
                        </a:solidFill>
                      </a:endParaRPr>
                    </a:p>
                  </a:txBody>
                  <a:tcPr marL="36000" marR="36000" marT="0" marB="0" anchor="ctr">
                    <a:lnL>
                      <a:noFill/>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5541182"/>
                  </a:ext>
                </a:extLst>
              </a:tr>
              <a:tr h="490500">
                <a:tc>
                  <a:txBody>
                    <a:bodyPr/>
                    <a:lstStyle/>
                    <a:p>
                      <a:pPr marL="0" algn="l" defTabSz="914400" rtl="0" eaLnBrk="1" fontAlgn="ctr" latinLnBrk="0" hangingPunct="1"/>
                      <a:r>
                        <a:rPr lang="nl-BE" sz="1100" b="0" i="0" u="none" strike="noStrike" kern="1200" dirty="0">
                          <a:solidFill>
                            <a:srgbClr val="000000"/>
                          </a:solidFill>
                          <a:effectLst/>
                          <a:latin typeface="+mn-lt"/>
                          <a:ea typeface="+mn-ea"/>
                          <a:cs typeface="+mn-cs"/>
                        </a:rPr>
                        <a:t>Er wordt gegarandeerd dat kweekvlees een lagere impact heeft op het milieu dan vlees van geslachte dieren</a:t>
                      </a:r>
                    </a:p>
                  </a:txBody>
                  <a:tcPr marL="864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200" b="1" noProof="0" dirty="0">
                        <a:solidFill>
                          <a:schemeClr val="tx1"/>
                        </a:solidFill>
                      </a:endParaRPr>
                    </a:p>
                  </a:txBody>
                  <a:tcPr marL="36000" marR="36000" marT="0" marB="0" anchor="ctr">
                    <a:lnL>
                      <a:noFill/>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014165920"/>
                  </a:ext>
                </a:extLst>
              </a:tr>
              <a:tr h="490500">
                <a:tc>
                  <a:txBody>
                    <a:bodyPr/>
                    <a:lstStyle/>
                    <a:p>
                      <a:pPr marL="0" algn="l" defTabSz="914400" rtl="0" eaLnBrk="1" fontAlgn="ctr" latinLnBrk="0" hangingPunct="1"/>
                      <a:r>
                        <a:rPr lang="nl-BE" sz="1100" b="0" i="0" u="none" strike="noStrike" kern="1200" dirty="0">
                          <a:solidFill>
                            <a:srgbClr val="000000"/>
                          </a:solidFill>
                          <a:effectLst/>
                          <a:latin typeface="+mn-lt"/>
                          <a:ea typeface="+mn-ea"/>
                          <a:cs typeface="+mn-cs"/>
                        </a:rPr>
                        <a:t>Er wordt gegarandeerd dat kweekvlees minder risico heeft op pathogenen en ziektes dan vlees van geslachte dieren</a:t>
                      </a:r>
                    </a:p>
                  </a:txBody>
                  <a:tcPr marL="864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200" b="1" noProof="0" dirty="0">
                        <a:solidFill>
                          <a:schemeClr val="tx1"/>
                        </a:solidFill>
                      </a:endParaRPr>
                    </a:p>
                  </a:txBody>
                  <a:tcPr marL="36000" marR="36000" marT="0" marB="0" anchor="ctr">
                    <a:lnL>
                      <a:noFill/>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59873071"/>
                  </a:ext>
                </a:extLst>
              </a:tr>
              <a:tr h="490500">
                <a:tc>
                  <a:txBody>
                    <a:bodyPr/>
                    <a:lstStyle/>
                    <a:p>
                      <a:pPr marL="0" algn="l" defTabSz="914400" rtl="0" eaLnBrk="1" fontAlgn="ctr" latinLnBrk="0" hangingPunct="1"/>
                      <a:r>
                        <a:rPr lang="nl-BE" sz="1100" b="0" i="0" u="none" strike="noStrike" kern="1200" dirty="0">
                          <a:solidFill>
                            <a:srgbClr val="000000"/>
                          </a:solidFill>
                          <a:effectLst/>
                          <a:latin typeface="+mn-lt"/>
                          <a:ea typeface="+mn-ea"/>
                          <a:cs typeface="+mn-cs"/>
                        </a:rPr>
                        <a:t>Men verzekert dat er een effectievere en transparantere regelgeving rond kweekvlees is</a:t>
                      </a:r>
                    </a:p>
                  </a:txBody>
                  <a:tcPr marL="864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200" b="1" noProof="0" dirty="0">
                        <a:solidFill>
                          <a:schemeClr val="tx1"/>
                        </a:solidFill>
                      </a:endParaRPr>
                    </a:p>
                  </a:txBody>
                  <a:tcPr marL="36000" marR="36000" marT="0" marB="0" anchor="ctr">
                    <a:lnL>
                      <a:noFill/>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554261036"/>
                  </a:ext>
                </a:extLst>
              </a:tr>
              <a:tr h="490500">
                <a:tc>
                  <a:txBody>
                    <a:bodyPr/>
                    <a:lstStyle/>
                    <a:p>
                      <a:pPr marL="0" algn="l" defTabSz="914400" rtl="0" eaLnBrk="1" fontAlgn="ctr" latinLnBrk="0" hangingPunct="1"/>
                      <a:r>
                        <a:rPr lang="nl-BE" sz="1100" b="0" i="0" u="none" strike="noStrike" kern="1200" dirty="0">
                          <a:solidFill>
                            <a:srgbClr val="000000"/>
                          </a:solidFill>
                          <a:effectLst/>
                          <a:latin typeface="+mn-lt"/>
                          <a:ea typeface="+mn-ea"/>
                          <a:cs typeface="+mn-cs"/>
                        </a:rPr>
                        <a:t>Er wordt gegarandeerd dat kweekvlees een superieure voedingswaarde heeft vergeleken met vlees van geslachte dieren</a:t>
                      </a:r>
                    </a:p>
                  </a:txBody>
                  <a:tcPr marL="864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200" b="1" noProof="0" dirty="0">
                        <a:solidFill>
                          <a:schemeClr val="tx1"/>
                        </a:solidFill>
                      </a:endParaRPr>
                    </a:p>
                  </a:txBody>
                  <a:tcPr marL="36000" marR="36000" marT="0" marB="0" anchor="ctr">
                    <a:lnL>
                      <a:noFill/>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64916576"/>
                  </a:ext>
                </a:extLst>
              </a:tr>
              <a:tr h="490500">
                <a:tc>
                  <a:txBody>
                    <a:bodyPr/>
                    <a:lstStyle/>
                    <a:p>
                      <a:pPr marL="0" algn="l" defTabSz="914400" rtl="0" eaLnBrk="1" fontAlgn="ctr" latinLnBrk="0" hangingPunct="1"/>
                      <a:r>
                        <a:rPr lang="nl-BE" sz="1100" b="0" i="0" u="none" strike="noStrike" kern="1200" dirty="0">
                          <a:solidFill>
                            <a:srgbClr val="000000"/>
                          </a:solidFill>
                          <a:effectLst/>
                          <a:latin typeface="+mn-lt"/>
                          <a:ea typeface="+mn-ea"/>
                          <a:cs typeface="+mn-cs"/>
                        </a:rPr>
                        <a:t>Er wordt gegarandeerd dat kweekvlees een betere smaak heeft dan vlees van geslachte dieren</a:t>
                      </a:r>
                    </a:p>
                  </a:txBody>
                  <a:tcPr marL="864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200" b="1" noProof="0" dirty="0">
                        <a:solidFill>
                          <a:schemeClr val="tx1"/>
                        </a:solidFill>
                      </a:endParaRPr>
                    </a:p>
                  </a:txBody>
                  <a:tcPr marL="36000" marR="36000" marT="0" marB="0" anchor="ctr">
                    <a:lnL>
                      <a:noFill/>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06554435"/>
                  </a:ext>
                </a:extLst>
              </a:tr>
              <a:tr h="490500">
                <a:tc>
                  <a:txBody>
                    <a:bodyPr/>
                    <a:lstStyle/>
                    <a:p>
                      <a:pPr marL="0" algn="l" defTabSz="914400" rtl="0" eaLnBrk="1" fontAlgn="ctr" latinLnBrk="0" hangingPunct="1"/>
                      <a:r>
                        <a:rPr lang="nl-BE" sz="1100" b="0" i="0" u="none" strike="noStrike" kern="1200" dirty="0">
                          <a:solidFill>
                            <a:srgbClr val="000000"/>
                          </a:solidFill>
                          <a:effectLst/>
                          <a:latin typeface="+mn-lt"/>
                          <a:ea typeface="+mn-ea"/>
                          <a:cs typeface="+mn-cs"/>
                        </a:rPr>
                        <a:t>Er wordt gegarandeerd dat kweekvlees goedkoper is dan vlees van geslachte dieren</a:t>
                      </a:r>
                    </a:p>
                  </a:txBody>
                  <a:tcPr marL="864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endParaRPr lang="nl-BE" sz="1200" b="1" noProof="0" dirty="0">
                        <a:solidFill>
                          <a:schemeClr val="tx1"/>
                        </a:solidFill>
                      </a:endParaRPr>
                    </a:p>
                  </a:txBody>
                  <a:tcPr marL="36000" marR="36000" marT="0" marB="0" anchor="ctr">
                    <a:lnL>
                      <a:noFill/>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02910583"/>
                  </a:ext>
                </a:extLst>
              </a:tr>
            </a:tbl>
          </a:graphicData>
        </a:graphic>
      </p:graphicFrame>
      <p:sp>
        <p:nvSpPr>
          <p:cNvPr id="22" name="Text Placeholder 21">
            <a:extLst>
              <a:ext uri="{FF2B5EF4-FFF2-40B4-BE49-F238E27FC236}">
                <a16:creationId xmlns:a16="http://schemas.microsoft.com/office/drawing/2014/main" id="{B293888D-FFAC-4DC9-94E0-6A03FF3DF75B}"/>
              </a:ext>
            </a:extLst>
          </p:cNvPr>
          <p:cNvSpPr>
            <a:spLocks noGrp="1"/>
          </p:cNvSpPr>
          <p:nvPr>
            <p:ph type="body" sz="quarter" idx="15"/>
          </p:nvPr>
        </p:nvSpPr>
        <p:spPr/>
        <p:txBody>
          <a:bodyPr/>
          <a:lstStyle/>
          <a:p>
            <a:r>
              <a:rPr lang="nl-BE" dirty="0"/>
              <a:t>Belangrijke voorwaarden voor het kopen van kweekvlees zijn o.a. de garantie dat antibiotica geweerd worden uit de productie en de garantie op productie zonder dierenleed . Maar ook de andere voorwaarden spelen een belangrijke rol.</a:t>
            </a:r>
          </a:p>
        </p:txBody>
      </p:sp>
      <p:sp>
        <p:nvSpPr>
          <p:cNvPr id="3" name="strFooter">
            <a:extLst>
              <a:ext uri="{FF2B5EF4-FFF2-40B4-BE49-F238E27FC236}">
                <a16:creationId xmlns:a16="http://schemas.microsoft.com/office/drawing/2014/main" id="{5281DFD9-A549-46A8-9944-C566D00EC967}"/>
              </a:ext>
            </a:extLst>
          </p:cNvPr>
          <p:cNvSpPr>
            <a:spLocks noGrp="1"/>
          </p:cNvSpPr>
          <p:nvPr>
            <p:ph type="body" sz="quarter" idx="17"/>
          </p:nvPr>
        </p:nvSpPr>
        <p:spPr/>
        <p:txBody>
          <a:bodyPr/>
          <a:lstStyle/>
          <a:p>
            <a:r>
              <a:rPr lang="nl-BE" dirty="0"/>
              <a:t>Basis:	Totale steekproef (n=1000) </a:t>
            </a:r>
          </a:p>
          <a:p>
            <a:r>
              <a:rPr lang="nl-BE" dirty="0"/>
              <a:t>Vraag:	DB4. In welke mate zouden de volgende eigenschappen uw beslissing om kweekvlees te kopen beïnvloeden? </a:t>
            </a:r>
          </a:p>
          <a:p>
            <a:endParaRPr lang="nl-BE" dirty="0"/>
          </a:p>
        </p:txBody>
      </p:sp>
      <p:sp>
        <p:nvSpPr>
          <p:cNvPr id="10" name="Slide Number Placeholder 9">
            <a:extLst>
              <a:ext uri="{FF2B5EF4-FFF2-40B4-BE49-F238E27FC236}">
                <a16:creationId xmlns:a16="http://schemas.microsoft.com/office/drawing/2014/main" id="{87487FF4-89F2-4761-8D1D-E1FF292CF931}"/>
              </a:ext>
            </a:extLst>
          </p:cNvPr>
          <p:cNvSpPr>
            <a:spLocks noGrp="1"/>
          </p:cNvSpPr>
          <p:nvPr>
            <p:ph type="sldNum" sz="quarter" idx="18"/>
          </p:nvPr>
        </p:nvSpPr>
        <p:spPr/>
        <p:txBody>
          <a:bodyPr/>
          <a:lstStyle/>
          <a:p>
            <a:fld id="{D61AABEC-672F-4B68-B914-690DA978312C}" type="slidenum">
              <a:rPr lang="nl-BE" smtClean="0"/>
              <a:pPr/>
              <a:t>31</a:t>
            </a:fld>
            <a:r>
              <a:rPr lang="nl-BE" dirty="0"/>
              <a:t> </a:t>
            </a:r>
          </a:p>
        </p:txBody>
      </p:sp>
      <p:sp>
        <p:nvSpPr>
          <p:cNvPr id="16" name="Title 15">
            <a:extLst>
              <a:ext uri="{FF2B5EF4-FFF2-40B4-BE49-F238E27FC236}">
                <a16:creationId xmlns:a16="http://schemas.microsoft.com/office/drawing/2014/main" id="{788D8B90-2DA8-4739-8035-BED244B785F4}"/>
              </a:ext>
            </a:extLst>
          </p:cNvPr>
          <p:cNvSpPr>
            <a:spLocks noGrp="1"/>
          </p:cNvSpPr>
          <p:nvPr>
            <p:ph type="title"/>
          </p:nvPr>
        </p:nvSpPr>
        <p:spPr/>
        <p:txBody>
          <a:bodyPr/>
          <a:lstStyle/>
          <a:p>
            <a:r>
              <a:rPr lang="nl-BE" dirty="0"/>
              <a:t>GARANTIES VOOR OVERWEGING KWEEKVLEES</a:t>
            </a:r>
          </a:p>
        </p:txBody>
      </p:sp>
      <p:graphicFrame>
        <p:nvGraphicFramePr>
          <p:cNvPr id="32" name="Chart 31">
            <a:extLst>
              <a:ext uri="{FF2B5EF4-FFF2-40B4-BE49-F238E27FC236}">
                <a16:creationId xmlns:a16="http://schemas.microsoft.com/office/drawing/2014/main" id="{557BB19A-81B3-4547-815C-55930E711F5B}"/>
              </a:ext>
            </a:extLst>
          </p:cNvPr>
          <p:cNvGraphicFramePr/>
          <p:nvPr>
            <p:extLst>
              <p:ext uri="{D42A27DB-BD31-4B8C-83A1-F6EECF244321}">
                <p14:modId xmlns:p14="http://schemas.microsoft.com/office/powerpoint/2010/main" val="3506053817"/>
              </p:ext>
            </p:extLst>
          </p:nvPr>
        </p:nvGraphicFramePr>
        <p:xfrm>
          <a:off x="4581236" y="1772544"/>
          <a:ext cx="7202752" cy="392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9" name="Table 38">
            <a:extLst>
              <a:ext uri="{FF2B5EF4-FFF2-40B4-BE49-F238E27FC236}">
                <a16:creationId xmlns:a16="http://schemas.microsoft.com/office/drawing/2014/main" id="{D9CA9CBE-76D2-465C-9854-1D18091C3124}"/>
              </a:ext>
            </a:extLst>
          </p:cNvPr>
          <p:cNvGraphicFramePr>
            <a:graphicFrameLocks noGrp="1"/>
          </p:cNvGraphicFramePr>
          <p:nvPr>
            <p:extLst>
              <p:ext uri="{D42A27DB-BD31-4B8C-83A1-F6EECF244321}">
                <p14:modId xmlns:p14="http://schemas.microsoft.com/office/powerpoint/2010/main" val="661772802"/>
              </p:ext>
            </p:extLst>
          </p:nvPr>
        </p:nvGraphicFramePr>
        <p:xfrm>
          <a:off x="1793442" y="5867473"/>
          <a:ext cx="9986551" cy="216000"/>
        </p:xfrm>
        <a:graphic>
          <a:graphicData uri="http://schemas.openxmlformats.org/drawingml/2006/table">
            <a:tbl>
              <a:tblPr>
                <a:tableStyleId>{2D5ABB26-0587-4C30-8999-92F81FD0307C}</a:tableStyleId>
              </a:tblPr>
              <a:tblGrid>
                <a:gridCol w="3528000">
                  <a:extLst>
                    <a:ext uri="{9D8B030D-6E8A-4147-A177-3AD203B41FA5}">
                      <a16:colId xmlns:a16="http://schemas.microsoft.com/office/drawing/2014/main" val="221443395"/>
                    </a:ext>
                  </a:extLst>
                </a:gridCol>
                <a:gridCol w="2930551">
                  <a:extLst>
                    <a:ext uri="{9D8B030D-6E8A-4147-A177-3AD203B41FA5}">
                      <a16:colId xmlns:a16="http://schemas.microsoft.com/office/drawing/2014/main" val="2354454430"/>
                    </a:ext>
                  </a:extLst>
                </a:gridCol>
                <a:gridCol w="3528000">
                  <a:extLst>
                    <a:ext uri="{9D8B030D-6E8A-4147-A177-3AD203B41FA5}">
                      <a16:colId xmlns:a16="http://schemas.microsoft.com/office/drawing/2014/main" val="2015932734"/>
                    </a:ext>
                  </a:extLst>
                </a:gridCol>
              </a:tblGrid>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050" dirty="0">
                          <a:solidFill>
                            <a:schemeClr val="bg2"/>
                          </a:solidFill>
                          <a:latin typeface="+mn-lt"/>
                          <a:sym typeface="Wingdings 2" panose="05020102010507070707" pitchFamily="18" charset="2"/>
                        </a:rPr>
                        <a:t></a:t>
                      </a:r>
                      <a:r>
                        <a:rPr lang="nl-BE" sz="1050" dirty="0">
                          <a:solidFill>
                            <a:schemeClr val="tx2">
                              <a:lumMod val="50000"/>
                            </a:schemeClr>
                          </a:solidFill>
                          <a:latin typeface="+mn-lt"/>
                          <a:sym typeface="Wingdings 2" panose="05020102010507070707" pitchFamily="18" charset="2"/>
                        </a:rPr>
                        <a:t>  </a:t>
                      </a:r>
                      <a:r>
                        <a:rPr kumimoji="0" lang="nl-BE" sz="1050" b="0" i="0" u="none" strike="noStrike" kern="1200" cap="none" spc="0" normalizeH="0" baseline="0" noProof="0" dirty="0">
                          <a:ln>
                            <a:noFill/>
                          </a:ln>
                          <a:solidFill>
                            <a:schemeClr val="tx1"/>
                          </a:solidFill>
                          <a:effectLst/>
                          <a:uLnTx/>
                          <a:uFillTx/>
                          <a:latin typeface="+mn-lt"/>
                          <a:ea typeface="+mn-ea"/>
                          <a:cs typeface="+mn-cs"/>
                        </a:rPr>
                        <a:t>Ik zou kweekvlees enkel overwegen als dit zo is </a:t>
                      </a: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050" dirty="0">
                          <a:solidFill>
                            <a:schemeClr val="accent2"/>
                          </a:solidFill>
                          <a:latin typeface="+mn-lt"/>
                          <a:sym typeface="Wingdings 2" panose="05020102010507070707" pitchFamily="18" charset="2"/>
                        </a:rPr>
                        <a:t></a:t>
                      </a:r>
                      <a:r>
                        <a:rPr lang="nl-BE" sz="1050" dirty="0">
                          <a:solidFill>
                            <a:schemeClr val="tx2">
                              <a:lumMod val="50000"/>
                            </a:schemeClr>
                          </a:solidFill>
                          <a:latin typeface="+mn-lt"/>
                          <a:sym typeface="Wingdings 2" panose="05020102010507070707" pitchFamily="18" charset="2"/>
                        </a:rPr>
                        <a:t>  </a:t>
                      </a:r>
                      <a:r>
                        <a:rPr kumimoji="0" lang="nl-BE" sz="1050" b="0" i="0" u="none" strike="noStrike" kern="1200" cap="none" spc="0" normalizeH="0" baseline="0" noProof="0" dirty="0">
                          <a:ln>
                            <a:noFill/>
                          </a:ln>
                          <a:solidFill>
                            <a:schemeClr val="tx1"/>
                          </a:solidFill>
                          <a:effectLst/>
                          <a:uLnTx/>
                          <a:uFillTx/>
                          <a:latin typeface="+mn-lt"/>
                          <a:ea typeface="+mn-ea"/>
                          <a:cs typeface="+mn-cs"/>
                        </a:rPr>
                        <a:t>Ik zou kweekvlees meer overwegen</a:t>
                      </a:r>
                      <a:endParaRPr lang="nl-BE" sz="1050" dirty="0">
                        <a:solidFill>
                          <a:schemeClr val="tx2">
                            <a:lumMod val="50000"/>
                          </a:schemeClr>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050" b="0" i="0" u="none" strike="noStrike" kern="1200" cap="none" spc="0" normalizeH="0" baseline="0" noProof="0" dirty="0">
                          <a:ln>
                            <a:noFill/>
                          </a:ln>
                          <a:solidFill>
                            <a:schemeClr val="accent6"/>
                          </a:solidFill>
                          <a:effectLst/>
                          <a:uLnTx/>
                          <a:uFillTx/>
                          <a:latin typeface="+mn-lt"/>
                          <a:ea typeface="+mn-ea"/>
                          <a:cs typeface="+mn-cs"/>
                          <a:sym typeface="Wingdings 2" panose="05020102010507070707" pitchFamily="18" charset="2"/>
                        </a:rPr>
                        <a:t></a:t>
                      </a:r>
                      <a:r>
                        <a:rPr kumimoji="0" lang="nl-BE" sz="1050" b="0" i="0" u="none" strike="noStrike" kern="1200" cap="none" spc="0" normalizeH="0" baseline="0" noProof="0" dirty="0">
                          <a:ln>
                            <a:noFill/>
                          </a:ln>
                          <a:solidFill>
                            <a:srgbClr val="009D9C">
                              <a:lumMod val="50000"/>
                            </a:srgbClr>
                          </a:solidFill>
                          <a:effectLst/>
                          <a:uLnTx/>
                          <a:uFillTx/>
                          <a:latin typeface="+mn-lt"/>
                          <a:ea typeface="+mn-ea"/>
                          <a:cs typeface="+mn-cs"/>
                          <a:sym typeface="Wingdings 2" panose="05020102010507070707" pitchFamily="18" charset="2"/>
                        </a:rPr>
                        <a:t>  </a:t>
                      </a:r>
                      <a:r>
                        <a:rPr kumimoji="0" lang="nl-BE" sz="1050" b="0" i="0" u="none" strike="noStrike" kern="1200" cap="none" spc="0" normalizeH="0" baseline="0" noProof="0" dirty="0">
                          <a:ln>
                            <a:noFill/>
                          </a:ln>
                          <a:solidFill>
                            <a:srgbClr val="282828"/>
                          </a:solidFill>
                          <a:effectLst/>
                          <a:uLnTx/>
                          <a:uFillTx/>
                          <a:latin typeface="+mn-lt"/>
                          <a:ea typeface="+mn-ea"/>
                          <a:cs typeface="+mn-cs"/>
                        </a:rPr>
                        <a:t>Heeft geen invloed op het overwegen van kweekvlees </a:t>
                      </a:r>
                      <a:r>
                        <a:rPr kumimoji="0" lang="nl-BE" sz="1050" b="0" i="0" u="none" strike="noStrike" kern="1200" cap="none" spc="0" normalizeH="0" baseline="0" noProof="0" dirty="0">
                          <a:ln>
                            <a:noFill/>
                          </a:ln>
                          <a:solidFill>
                            <a:schemeClr val="tx1"/>
                          </a:solidFill>
                          <a:effectLst/>
                          <a:uLnTx/>
                          <a:uFillTx/>
                          <a:latin typeface="+mn-lt"/>
                          <a:ea typeface="+mn-ea"/>
                          <a:cs typeface="+mn-cs"/>
                        </a:rPr>
                        <a:t> </a:t>
                      </a:r>
                    </a:p>
                  </a:txBody>
                  <a:tcPr marL="36000" marR="36000" marT="0" marB="0" anchor="ctr">
                    <a:noFill/>
                  </a:tcPr>
                </a:tc>
                <a:extLst>
                  <a:ext uri="{0D108BD9-81ED-4DB2-BD59-A6C34878D82A}">
                    <a16:rowId xmlns:a16="http://schemas.microsoft.com/office/drawing/2014/main" val="1959053497"/>
                  </a:ext>
                </a:extLst>
              </a:tr>
            </a:tbl>
          </a:graphicData>
        </a:graphic>
      </p:graphicFrame>
    </p:spTree>
    <p:extLst>
      <p:ext uri="{BB962C8B-B14F-4D97-AF65-F5344CB8AC3E}">
        <p14:creationId xmlns:p14="http://schemas.microsoft.com/office/powerpoint/2010/main" val="1147000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E096DF-C9BA-4771-BA2C-331FE2AB00CB}"/>
              </a:ext>
            </a:extLst>
          </p:cNvPr>
          <p:cNvSpPr>
            <a:spLocks noGrp="1"/>
          </p:cNvSpPr>
          <p:nvPr>
            <p:ph type="body" sz="quarter" idx="15"/>
          </p:nvPr>
        </p:nvSpPr>
        <p:spPr/>
        <p:txBody>
          <a:bodyPr/>
          <a:lstStyle/>
          <a:p>
            <a:r>
              <a:rPr lang="nl-BE" dirty="0"/>
              <a:t>In het begin van het adoptieproces van kweekvlees zijn milieu en dierenleed zeer belangrijk. Om de Voorlopers mee te krijgen, spelen zaken als prijs en smaak een grotere rol. </a:t>
            </a:r>
          </a:p>
        </p:txBody>
      </p:sp>
      <p:sp>
        <p:nvSpPr>
          <p:cNvPr id="3" name="Text Placeholder 2">
            <a:extLst>
              <a:ext uri="{FF2B5EF4-FFF2-40B4-BE49-F238E27FC236}">
                <a16:creationId xmlns:a16="http://schemas.microsoft.com/office/drawing/2014/main" id="{9088E1B2-F0E2-4915-AA7F-116C32FA9617}"/>
              </a:ext>
            </a:extLst>
          </p:cNvPr>
          <p:cNvSpPr>
            <a:spLocks noGrp="1"/>
          </p:cNvSpPr>
          <p:nvPr>
            <p:ph type="body" sz="quarter" idx="17"/>
          </p:nvPr>
        </p:nvSpPr>
        <p:spPr>
          <a:xfrm>
            <a:off x="950887" y="6200775"/>
            <a:ext cx="10080000" cy="492443"/>
          </a:xfrm>
        </p:spPr>
        <p:txBody>
          <a:bodyPr/>
          <a:lstStyle/>
          <a:p>
            <a:r>
              <a:rPr lang="nl-BE" dirty="0"/>
              <a:t>Basis:	Totale steekproef (n=1000) </a:t>
            </a:r>
          </a:p>
          <a:p>
            <a:r>
              <a:rPr lang="nl-BE" dirty="0"/>
              <a:t>Vraag:	DB4. In welke mate zouden de volgende eigenschappen uw beslissing om kweekvlees te kopen beïnvloeden? </a:t>
            </a:r>
          </a:p>
          <a:p>
            <a:endParaRPr lang="nl-BE" dirty="0"/>
          </a:p>
          <a:p>
            <a:endParaRPr lang="nl-BE" dirty="0"/>
          </a:p>
        </p:txBody>
      </p:sp>
      <p:sp>
        <p:nvSpPr>
          <p:cNvPr id="4" name="Slide Number Placeholder 3">
            <a:extLst>
              <a:ext uri="{FF2B5EF4-FFF2-40B4-BE49-F238E27FC236}">
                <a16:creationId xmlns:a16="http://schemas.microsoft.com/office/drawing/2014/main" id="{26DB2688-AD1C-4B39-AF87-305CAE662055}"/>
              </a:ext>
            </a:extLst>
          </p:cNvPr>
          <p:cNvSpPr>
            <a:spLocks noGrp="1"/>
          </p:cNvSpPr>
          <p:nvPr>
            <p:ph type="sldNum" sz="quarter" idx="18"/>
          </p:nvPr>
        </p:nvSpPr>
        <p:spPr/>
        <p:txBody>
          <a:bodyPr/>
          <a:lstStyle/>
          <a:p>
            <a:fld id="{D61AABEC-672F-4B68-B914-690DA978312C}" type="slidenum">
              <a:rPr lang="nl-BE" smtClean="0"/>
              <a:pPr/>
              <a:t>32</a:t>
            </a:fld>
            <a:r>
              <a:rPr lang="nl-BE" dirty="0"/>
              <a:t> </a:t>
            </a:r>
          </a:p>
        </p:txBody>
      </p:sp>
      <p:sp>
        <p:nvSpPr>
          <p:cNvPr id="5" name="Title 4">
            <a:extLst>
              <a:ext uri="{FF2B5EF4-FFF2-40B4-BE49-F238E27FC236}">
                <a16:creationId xmlns:a16="http://schemas.microsoft.com/office/drawing/2014/main" id="{97939F4A-1293-4502-9A07-05FC43D4F684}"/>
              </a:ext>
            </a:extLst>
          </p:cNvPr>
          <p:cNvSpPr>
            <a:spLocks noGrp="1"/>
          </p:cNvSpPr>
          <p:nvPr>
            <p:ph type="title"/>
          </p:nvPr>
        </p:nvSpPr>
        <p:spPr/>
        <p:txBody>
          <a:bodyPr/>
          <a:lstStyle/>
          <a:p>
            <a:r>
              <a:rPr lang="nl-BE" dirty="0"/>
              <a:t>GARANTIES VOOR OVERWEGING KWEEKVLEES</a:t>
            </a:r>
          </a:p>
        </p:txBody>
      </p:sp>
      <p:graphicFrame>
        <p:nvGraphicFramePr>
          <p:cNvPr id="12" name="Table 11">
            <a:extLst>
              <a:ext uri="{FF2B5EF4-FFF2-40B4-BE49-F238E27FC236}">
                <a16:creationId xmlns:a16="http://schemas.microsoft.com/office/drawing/2014/main" id="{B80D5D1C-261B-4752-A422-7B5072E8683D}"/>
              </a:ext>
            </a:extLst>
          </p:cNvPr>
          <p:cNvGraphicFramePr>
            <a:graphicFrameLocks noGrp="1"/>
          </p:cNvGraphicFramePr>
          <p:nvPr>
            <p:extLst>
              <p:ext uri="{D42A27DB-BD31-4B8C-83A1-F6EECF244321}">
                <p14:modId xmlns:p14="http://schemas.microsoft.com/office/powerpoint/2010/main" val="1553846675"/>
              </p:ext>
            </p:extLst>
          </p:nvPr>
        </p:nvGraphicFramePr>
        <p:xfrm>
          <a:off x="407987" y="1583230"/>
          <a:ext cx="3276000" cy="457200"/>
        </p:xfrm>
        <a:graphic>
          <a:graphicData uri="http://schemas.openxmlformats.org/drawingml/2006/table">
            <a:tbl>
              <a:tblPr>
                <a:tableStyleId>{2D5ABB26-0587-4C30-8999-92F81FD0307C}</a:tableStyleId>
              </a:tblPr>
              <a:tblGrid>
                <a:gridCol w="1656000">
                  <a:extLst>
                    <a:ext uri="{9D8B030D-6E8A-4147-A177-3AD203B41FA5}">
                      <a16:colId xmlns:a16="http://schemas.microsoft.com/office/drawing/2014/main" val="2015932734"/>
                    </a:ext>
                  </a:extLst>
                </a:gridCol>
                <a:gridCol w="1620000">
                  <a:extLst>
                    <a:ext uri="{9D8B030D-6E8A-4147-A177-3AD203B41FA5}">
                      <a16:colId xmlns:a16="http://schemas.microsoft.com/office/drawing/2014/main" val="2594712333"/>
                    </a:ext>
                  </a:extLst>
                </a:gridCol>
              </a:tblGrid>
              <a:tr h="180000">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nl-BE" sz="1200" dirty="0">
                          <a:solidFill>
                            <a:schemeClr val="bg2"/>
                          </a:solidFill>
                          <a:latin typeface="+mn-lt"/>
                          <a:sym typeface="Wingdings 2" panose="05020102010507070707" pitchFamily="18" charset="2"/>
                        </a:rPr>
                        <a:t></a:t>
                      </a:r>
                      <a:r>
                        <a:rPr lang="nl-BE" sz="1200" dirty="0">
                          <a:solidFill>
                            <a:schemeClr val="tx2">
                              <a:lumMod val="50000"/>
                            </a:schemeClr>
                          </a:solidFill>
                          <a:latin typeface="+mn-lt"/>
                          <a:sym typeface="Wingdings 2" panose="05020102010507070707" pitchFamily="18" charset="2"/>
                        </a:rPr>
                        <a:t>  </a:t>
                      </a:r>
                      <a:r>
                        <a:rPr kumimoji="0" lang="nl-BE" sz="1200" b="0" i="0" u="none" strike="noStrike" kern="1200" cap="none" spc="0" normalizeH="0" baseline="0" noProof="0" dirty="0">
                          <a:ln>
                            <a:noFill/>
                          </a:ln>
                          <a:solidFill>
                            <a:schemeClr val="tx1"/>
                          </a:solidFill>
                          <a:effectLst/>
                          <a:uLnTx/>
                          <a:uFillTx/>
                          <a:latin typeface="+mn-lt"/>
                          <a:ea typeface="+mn-ea"/>
                          <a:cs typeface="+mn-cs"/>
                        </a:rPr>
                        <a:t>Ik zou kweekvlees </a:t>
                      </a:r>
                    </a:p>
                    <a:p>
                      <a:pPr marL="0" marR="0" lvl="0" indent="0" algn="l" defTabSz="914400" rtl="0" eaLnBrk="1" fontAlgn="auto" latinLnBrk="0" hangingPunct="1">
                        <a:lnSpc>
                          <a:spcPts val="1200"/>
                        </a:lnSpc>
                        <a:spcBef>
                          <a:spcPts val="0"/>
                        </a:spcBef>
                        <a:spcAft>
                          <a:spcPts val="0"/>
                        </a:spcAft>
                        <a:buClrTx/>
                        <a:buSzTx/>
                        <a:buFontTx/>
                        <a:buNone/>
                        <a:tabLst/>
                        <a:defRPr/>
                      </a:pPr>
                      <a:r>
                        <a:rPr kumimoji="0" lang="nl-BE" sz="1200" b="0" i="0" u="none" strike="noStrike" kern="1200" cap="none" spc="0" normalizeH="0" baseline="0" noProof="0" dirty="0">
                          <a:ln>
                            <a:noFill/>
                          </a:ln>
                          <a:solidFill>
                            <a:schemeClr val="tx1"/>
                          </a:solidFill>
                          <a:effectLst/>
                          <a:uLnTx/>
                          <a:uFillTx/>
                          <a:latin typeface="+mn-lt"/>
                          <a:ea typeface="+mn-ea"/>
                          <a:cs typeface="+mn-cs"/>
                        </a:rPr>
                        <a:t>     enkel overwegen    </a:t>
                      </a:r>
                    </a:p>
                    <a:p>
                      <a:pPr marL="0" marR="0" lvl="0" indent="0" algn="l" defTabSz="914400" rtl="0" eaLnBrk="1" fontAlgn="auto" latinLnBrk="0" hangingPunct="1">
                        <a:lnSpc>
                          <a:spcPts val="1200"/>
                        </a:lnSpc>
                        <a:spcBef>
                          <a:spcPts val="0"/>
                        </a:spcBef>
                        <a:spcAft>
                          <a:spcPts val="0"/>
                        </a:spcAft>
                        <a:buClrTx/>
                        <a:buSzTx/>
                        <a:buFontTx/>
                        <a:buNone/>
                        <a:tabLst/>
                        <a:defRPr/>
                      </a:pPr>
                      <a:r>
                        <a:rPr kumimoji="0" lang="nl-BE" sz="1200" b="0" i="0" u="none" strike="noStrike" kern="1200" cap="none" spc="0" normalizeH="0" baseline="0" noProof="0" dirty="0">
                          <a:ln>
                            <a:noFill/>
                          </a:ln>
                          <a:solidFill>
                            <a:schemeClr val="tx1"/>
                          </a:solidFill>
                          <a:effectLst/>
                          <a:uLnTx/>
                          <a:uFillTx/>
                          <a:latin typeface="+mn-lt"/>
                          <a:ea typeface="+mn-ea"/>
                          <a:cs typeface="+mn-cs"/>
                        </a:rPr>
                        <a:t>     als dit zo is </a:t>
                      </a:r>
                    </a:p>
                  </a:txBody>
                  <a:tcPr marL="36000" marR="36000" marT="0" marB="0" anchor="ctr">
                    <a:no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nl-BE" sz="1200" dirty="0">
                          <a:solidFill>
                            <a:srgbClr val="F1BE48"/>
                          </a:solidFill>
                          <a:latin typeface="+mn-lt"/>
                          <a:sym typeface="Wingdings 2" panose="05020102010507070707" pitchFamily="18" charset="2"/>
                        </a:rPr>
                        <a:t></a:t>
                      </a:r>
                      <a:r>
                        <a:rPr lang="nl-BE" sz="1200" dirty="0">
                          <a:solidFill>
                            <a:schemeClr val="tx2">
                              <a:lumMod val="50000"/>
                            </a:schemeClr>
                          </a:solidFill>
                          <a:latin typeface="+mn-lt"/>
                          <a:sym typeface="Wingdings 2" panose="05020102010507070707" pitchFamily="18" charset="2"/>
                        </a:rPr>
                        <a:t>  </a:t>
                      </a:r>
                      <a:r>
                        <a:rPr kumimoji="0" lang="nl-BE" sz="1200" b="0" i="0" u="none" strike="noStrike" kern="1200" cap="none" spc="0" normalizeH="0" baseline="0" noProof="0" dirty="0">
                          <a:ln>
                            <a:noFill/>
                          </a:ln>
                          <a:solidFill>
                            <a:schemeClr val="tx1"/>
                          </a:solidFill>
                          <a:effectLst/>
                          <a:uLnTx/>
                          <a:uFillTx/>
                          <a:latin typeface="+mn-lt"/>
                          <a:ea typeface="+mn-ea"/>
                          <a:cs typeface="+mn-cs"/>
                        </a:rPr>
                        <a:t>Ik zou kweekvlees </a:t>
                      </a:r>
                    </a:p>
                    <a:p>
                      <a:pPr marL="0" marR="0" lvl="0" indent="0" algn="l" defTabSz="914400" rtl="0" eaLnBrk="1" fontAlgn="auto" latinLnBrk="0" hangingPunct="1">
                        <a:lnSpc>
                          <a:spcPts val="1200"/>
                        </a:lnSpc>
                        <a:spcBef>
                          <a:spcPts val="0"/>
                        </a:spcBef>
                        <a:spcAft>
                          <a:spcPts val="0"/>
                        </a:spcAft>
                        <a:buClrTx/>
                        <a:buSzTx/>
                        <a:buFontTx/>
                        <a:buNone/>
                        <a:tabLst/>
                        <a:defRPr/>
                      </a:pPr>
                      <a:r>
                        <a:rPr kumimoji="0" lang="nl-BE" sz="1200" b="0" i="0" u="none" strike="noStrike" kern="1200" cap="none" spc="0" normalizeH="0" baseline="0" noProof="0" dirty="0">
                          <a:ln>
                            <a:noFill/>
                          </a:ln>
                          <a:solidFill>
                            <a:schemeClr val="tx1"/>
                          </a:solidFill>
                          <a:effectLst/>
                          <a:uLnTx/>
                          <a:uFillTx/>
                          <a:latin typeface="+mn-lt"/>
                          <a:ea typeface="+mn-ea"/>
                          <a:cs typeface="+mn-cs"/>
                        </a:rPr>
                        <a:t>     meer overwegen </a:t>
                      </a:r>
                      <a:endParaRPr lang="nl-BE" sz="1200" dirty="0">
                        <a:solidFill>
                          <a:schemeClr val="tx2">
                            <a:lumMod val="50000"/>
                          </a:schemeClr>
                        </a:solidFill>
                        <a:latin typeface="+mn-lt"/>
                      </a:endParaRPr>
                    </a:p>
                    <a:p>
                      <a:pPr marL="0" marR="0" lvl="0" indent="0" algn="l" defTabSz="914400" rtl="0" eaLnBrk="1" fontAlgn="auto" latinLnBrk="0" hangingPunct="1">
                        <a:lnSpc>
                          <a:spcPts val="1200"/>
                        </a:lnSpc>
                        <a:spcBef>
                          <a:spcPts val="0"/>
                        </a:spcBef>
                        <a:spcAft>
                          <a:spcPts val="0"/>
                        </a:spcAft>
                        <a:buClrTx/>
                        <a:buSzTx/>
                        <a:buFontTx/>
                        <a:buNone/>
                        <a:tabLst/>
                        <a:defRPr/>
                      </a:pPr>
                      <a:endParaRPr kumimoji="0" lang="nl-BE" sz="1200" b="0" i="0" u="none" strike="noStrike" kern="1200" cap="none" spc="0" normalizeH="0" baseline="0" noProof="0" dirty="0">
                        <a:ln>
                          <a:noFill/>
                        </a:ln>
                        <a:solidFill>
                          <a:schemeClr val="tx1"/>
                        </a:solidFill>
                        <a:effectLst/>
                        <a:uLnTx/>
                        <a:uFillTx/>
                        <a:latin typeface="+mn-lt"/>
                        <a:ea typeface="+mn-ea"/>
                        <a:cs typeface="+mn-cs"/>
                      </a:endParaRPr>
                    </a:p>
                  </a:txBody>
                  <a:tcPr marL="36000" marR="36000" marT="0" marB="0" anchor="ctr">
                    <a:noFill/>
                  </a:tcPr>
                </a:tc>
                <a:extLst>
                  <a:ext uri="{0D108BD9-81ED-4DB2-BD59-A6C34878D82A}">
                    <a16:rowId xmlns:a16="http://schemas.microsoft.com/office/drawing/2014/main" val="1959053497"/>
                  </a:ext>
                </a:extLst>
              </a:tr>
            </a:tbl>
          </a:graphicData>
        </a:graphic>
      </p:graphicFrame>
      <p:graphicFrame>
        <p:nvGraphicFramePr>
          <p:cNvPr id="13" name="Table 12">
            <a:extLst>
              <a:ext uri="{FF2B5EF4-FFF2-40B4-BE49-F238E27FC236}">
                <a16:creationId xmlns:a16="http://schemas.microsoft.com/office/drawing/2014/main" id="{2A426A14-0224-46CB-A684-6FE730C208E6}"/>
              </a:ext>
            </a:extLst>
          </p:cNvPr>
          <p:cNvGraphicFramePr>
            <a:graphicFrameLocks noGrp="1"/>
          </p:cNvGraphicFramePr>
          <p:nvPr>
            <p:extLst>
              <p:ext uri="{D42A27DB-BD31-4B8C-83A1-F6EECF244321}">
                <p14:modId xmlns:p14="http://schemas.microsoft.com/office/powerpoint/2010/main" val="3934875882"/>
              </p:ext>
            </p:extLst>
          </p:nvPr>
        </p:nvGraphicFramePr>
        <p:xfrm>
          <a:off x="407988" y="2160173"/>
          <a:ext cx="11376000" cy="3960000"/>
        </p:xfrm>
        <a:graphic>
          <a:graphicData uri="http://schemas.openxmlformats.org/drawingml/2006/table">
            <a:tbl>
              <a:tblPr firstRow="1" bandRow="1">
                <a:tableStyleId>{2D5ABB26-0587-4C30-8999-92F81FD0307C}</a:tableStyleId>
              </a:tblPr>
              <a:tblGrid>
                <a:gridCol w="3312000">
                  <a:extLst>
                    <a:ext uri="{9D8B030D-6E8A-4147-A177-3AD203B41FA5}">
                      <a16:colId xmlns:a16="http://schemas.microsoft.com/office/drawing/2014/main" val="2457120873"/>
                    </a:ext>
                  </a:extLst>
                </a:gridCol>
                <a:gridCol w="8064000">
                  <a:extLst>
                    <a:ext uri="{9D8B030D-6E8A-4147-A177-3AD203B41FA5}">
                      <a16:colId xmlns:a16="http://schemas.microsoft.com/office/drawing/2014/main" val="138184833"/>
                    </a:ext>
                  </a:extLst>
                </a:gridCol>
              </a:tblGrid>
              <a:tr h="495000">
                <a:tc>
                  <a:txBody>
                    <a:bodyPr/>
                    <a:lstStyle/>
                    <a:p>
                      <a:pPr marL="0" algn="l" defTabSz="914400" rtl="0" eaLnBrk="1" fontAlgn="ctr" latinLnBrk="0" hangingPunct="1">
                        <a:lnSpc>
                          <a:spcPts val="1200"/>
                        </a:lnSpc>
                      </a:pPr>
                      <a:r>
                        <a:rPr lang="nl-BE" sz="1100" b="0" i="0" u="none" strike="noStrike" kern="1200" dirty="0">
                          <a:solidFill>
                            <a:srgbClr val="000000"/>
                          </a:solidFill>
                          <a:effectLst/>
                          <a:latin typeface="+mn-lt"/>
                          <a:ea typeface="+mn-ea"/>
                          <a:cs typeface="+mn-cs"/>
                        </a:rPr>
                        <a:t>Er wordt gegarandeerd dat kweekvlees gemaakt is zonder antibiotica te gebruiken</a:t>
                      </a:r>
                    </a:p>
                  </a:txBody>
                  <a:tcPr marL="864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lnSpc>
                          <a:spcPts val="1200"/>
                        </a:lnSpc>
                      </a:pPr>
                      <a:endParaRPr lang="nl-BE" sz="1200" b="1" noProof="0" dirty="0">
                        <a:solidFill>
                          <a:schemeClr val="tx1"/>
                        </a:solidFill>
                      </a:endParaRPr>
                    </a:p>
                  </a:txBody>
                  <a:tcPr marL="36000" marR="36000" marT="0" marB="0" anchor="ctr">
                    <a:lnL>
                      <a:noFill/>
                    </a:lnL>
                    <a:lnT w="12700" cap="flat" cmpd="sng" algn="ctr">
                      <a:solidFill>
                        <a:schemeClr val="bg2"/>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37572506"/>
                  </a:ext>
                </a:extLst>
              </a:tr>
              <a:tr h="495000">
                <a:tc>
                  <a:txBody>
                    <a:bodyPr/>
                    <a:lstStyle/>
                    <a:p>
                      <a:pPr marL="0" algn="l" defTabSz="914400" rtl="0" eaLnBrk="1" fontAlgn="ctr" latinLnBrk="0" hangingPunct="1">
                        <a:lnSpc>
                          <a:spcPts val="1200"/>
                        </a:lnSpc>
                      </a:pPr>
                      <a:r>
                        <a:rPr lang="nl-BE" sz="1100" b="0" i="0" u="none" strike="noStrike" kern="1200" dirty="0">
                          <a:solidFill>
                            <a:srgbClr val="000000"/>
                          </a:solidFill>
                          <a:effectLst/>
                          <a:latin typeface="+mn-lt"/>
                          <a:ea typeface="+mn-ea"/>
                          <a:cs typeface="+mn-cs"/>
                        </a:rPr>
                        <a:t>Er wordt gegarandeerd dat kweekvlees een lagere impact heeft op het milieu dan vlees van geslachte dieren</a:t>
                      </a:r>
                    </a:p>
                  </a:txBody>
                  <a:tcPr marL="864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lnSpc>
                          <a:spcPts val="1200"/>
                        </a:lnSpc>
                      </a:pPr>
                      <a:endParaRPr lang="nl-BE" sz="1200" b="1" noProof="0" dirty="0">
                        <a:solidFill>
                          <a:schemeClr val="tx1"/>
                        </a:solidFill>
                      </a:endParaRPr>
                    </a:p>
                  </a:txBody>
                  <a:tcPr marL="36000" marR="36000" marT="0" marB="0" anchor="ctr">
                    <a:lnL>
                      <a:noFill/>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5541182"/>
                  </a:ext>
                </a:extLst>
              </a:tr>
              <a:tr h="495000">
                <a:tc>
                  <a:txBody>
                    <a:bodyPr/>
                    <a:lstStyle/>
                    <a:p>
                      <a:pPr marL="0" algn="l" defTabSz="914400" rtl="0" eaLnBrk="1" fontAlgn="ctr" latinLnBrk="0" hangingPunct="1">
                        <a:lnSpc>
                          <a:spcPts val="1200"/>
                        </a:lnSpc>
                      </a:pPr>
                      <a:r>
                        <a:rPr lang="nl-BE" sz="1100" b="0" i="0" u="none" strike="noStrike" kern="1200" dirty="0">
                          <a:solidFill>
                            <a:srgbClr val="000000"/>
                          </a:solidFill>
                          <a:effectLst/>
                          <a:latin typeface="+mn-lt"/>
                          <a:ea typeface="+mn-ea"/>
                          <a:cs typeface="+mn-cs"/>
                        </a:rPr>
                        <a:t>Er wordt gegarandeerd dat kweekvlees minder risico heeft op pathogenen en ziektes dan vlees van geslachte dieren</a:t>
                      </a:r>
                    </a:p>
                  </a:txBody>
                  <a:tcPr marL="864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lnSpc>
                          <a:spcPts val="1200"/>
                        </a:lnSpc>
                      </a:pPr>
                      <a:endParaRPr lang="nl-BE" sz="1200" b="1" noProof="0" dirty="0">
                        <a:solidFill>
                          <a:schemeClr val="tx1"/>
                        </a:solidFill>
                      </a:endParaRPr>
                    </a:p>
                  </a:txBody>
                  <a:tcPr marL="36000" marR="36000" marT="0" marB="0" anchor="ctr">
                    <a:lnL>
                      <a:noFill/>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014165920"/>
                  </a:ext>
                </a:extLst>
              </a:tr>
              <a:tr h="495000">
                <a:tc>
                  <a:txBody>
                    <a:bodyPr/>
                    <a:lstStyle/>
                    <a:p>
                      <a:pPr marL="0" algn="l" defTabSz="914400" rtl="0" eaLnBrk="1" fontAlgn="ctr" latinLnBrk="0" hangingPunct="1">
                        <a:lnSpc>
                          <a:spcPts val="1200"/>
                        </a:lnSpc>
                      </a:pPr>
                      <a:r>
                        <a:rPr lang="nl-BE" sz="1100" b="0" i="0" u="none" strike="noStrike" kern="1200" dirty="0">
                          <a:solidFill>
                            <a:srgbClr val="000000"/>
                          </a:solidFill>
                          <a:effectLst/>
                          <a:latin typeface="+mn-lt"/>
                          <a:ea typeface="+mn-ea"/>
                          <a:cs typeface="+mn-cs"/>
                        </a:rPr>
                        <a:t>Er wordt gegarandeerd dat kweekvlees wordt geproduceerd zonder dierenleed</a:t>
                      </a:r>
                    </a:p>
                  </a:txBody>
                  <a:tcPr marL="864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lnSpc>
                          <a:spcPts val="1200"/>
                        </a:lnSpc>
                      </a:pPr>
                      <a:endParaRPr lang="nl-BE" sz="1200" b="1" noProof="0" dirty="0">
                        <a:solidFill>
                          <a:schemeClr val="tx1"/>
                        </a:solidFill>
                      </a:endParaRPr>
                    </a:p>
                  </a:txBody>
                  <a:tcPr marL="36000" marR="36000" marT="0" marB="0" anchor="ctr">
                    <a:lnL>
                      <a:noFill/>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59873071"/>
                  </a:ext>
                </a:extLst>
              </a:tr>
              <a:tr h="495000">
                <a:tc>
                  <a:txBody>
                    <a:bodyPr/>
                    <a:lstStyle/>
                    <a:p>
                      <a:pPr marL="0" algn="l" defTabSz="914400" rtl="0" eaLnBrk="1" fontAlgn="ctr" latinLnBrk="0" hangingPunct="1">
                        <a:lnSpc>
                          <a:spcPts val="1200"/>
                        </a:lnSpc>
                      </a:pPr>
                      <a:r>
                        <a:rPr lang="nl-BE" sz="1100" b="0" i="0" u="none" strike="noStrike" kern="1200" dirty="0">
                          <a:solidFill>
                            <a:srgbClr val="000000"/>
                          </a:solidFill>
                          <a:effectLst/>
                          <a:latin typeface="+mn-lt"/>
                          <a:ea typeface="+mn-ea"/>
                          <a:cs typeface="+mn-cs"/>
                        </a:rPr>
                        <a:t>Men verzekert dat er een effectievere en transparantere regelgeving rond kweekvlees is</a:t>
                      </a:r>
                    </a:p>
                  </a:txBody>
                  <a:tcPr marL="864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lnSpc>
                          <a:spcPts val="1200"/>
                        </a:lnSpc>
                      </a:pPr>
                      <a:endParaRPr lang="nl-BE" sz="1200" b="1" noProof="0" dirty="0">
                        <a:solidFill>
                          <a:schemeClr val="tx1"/>
                        </a:solidFill>
                      </a:endParaRPr>
                    </a:p>
                  </a:txBody>
                  <a:tcPr marL="36000" marR="36000" marT="0" marB="0" anchor="ctr">
                    <a:lnL>
                      <a:noFill/>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554261036"/>
                  </a:ext>
                </a:extLst>
              </a:tr>
              <a:tr h="495000">
                <a:tc>
                  <a:txBody>
                    <a:bodyPr/>
                    <a:lstStyle/>
                    <a:p>
                      <a:pPr marL="0" algn="l" defTabSz="914400" rtl="0" eaLnBrk="1" fontAlgn="ctr" latinLnBrk="0" hangingPunct="1">
                        <a:lnSpc>
                          <a:spcPts val="1200"/>
                        </a:lnSpc>
                      </a:pPr>
                      <a:r>
                        <a:rPr lang="nl-BE" sz="1100" b="0" i="0" u="none" strike="noStrike" kern="1200" dirty="0">
                          <a:solidFill>
                            <a:srgbClr val="000000"/>
                          </a:solidFill>
                          <a:effectLst/>
                          <a:latin typeface="+mn-lt"/>
                          <a:ea typeface="+mn-ea"/>
                          <a:cs typeface="+mn-cs"/>
                        </a:rPr>
                        <a:t>Er wordt gegarandeerd dat kweekvlees een superieure voedingswaarde heeft vergeleken met vlees van geslachte dieren</a:t>
                      </a:r>
                    </a:p>
                  </a:txBody>
                  <a:tcPr marL="864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lnSpc>
                          <a:spcPts val="1200"/>
                        </a:lnSpc>
                      </a:pPr>
                      <a:endParaRPr lang="nl-BE" sz="1200" b="1" noProof="0" dirty="0">
                        <a:solidFill>
                          <a:schemeClr val="tx1"/>
                        </a:solidFill>
                      </a:endParaRPr>
                    </a:p>
                  </a:txBody>
                  <a:tcPr marL="36000" marR="36000" marT="0" marB="0" anchor="ctr">
                    <a:lnL>
                      <a:noFill/>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64916576"/>
                  </a:ext>
                </a:extLst>
              </a:tr>
              <a:tr h="495000">
                <a:tc>
                  <a:txBody>
                    <a:bodyPr/>
                    <a:lstStyle/>
                    <a:p>
                      <a:pPr marL="0" algn="l" defTabSz="914400" rtl="0" eaLnBrk="1" fontAlgn="ctr" latinLnBrk="0" hangingPunct="1">
                        <a:lnSpc>
                          <a:spcPts val="1200"/>
                        </a:lnSpc>
                      </a:pPr>
                      <a:r>
                        <a:rPr lang="nl-BE" sz="1100" b="0" i="0" u="none" strike="noStrike" kern="1200" dirty="0">
                          <a:solidFill>
                            <a:srgbClr val="000000"/>
                          </a:solidFill>
                          <a:effectLst/>
                          <a:latin typeface="+mn-lt"/>
                          <a:ea typeface="+mn-ea"/>
                          <a:cs typeface="+mn-cs"/>
                        </a:rPr>
                        <a:t>Er wordt gegarandeerd dat kweekvlees een betere smaak heeft dan vlees van geslachte dieren</a:t>
                      </a:r>
                    </a:p>
                  </a:txBody>
                  <a:tcPr marL="864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lnSpc>
                          <a:spcPts val="1200"/>
                        </a:lnSpc>
                      </a:pPr>
                      <a:endParaRPr lang="nl-BE" sz="1200" b="1" noProof="0" dirty="0">
                        <a:solidFill>
                          <a:schemeClr val="tx1"/>
                        </a:solidFill>
                      </a:endParaRPr>
                    </a:p>
                  </a:txBody>
                  <a:tcPr marL="36000" marR="36000" marT="0" marB="0" anchor="ctr">
                    <a:lnL>
                      <a:noFill/>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06554435"/>
                  </a:ext>
                </a:extLst>
              </a:tr>
              <a:tr h="495000">
                <a:tc>
                  <a:txBody>
                    <a:bodyPr/>
                    <a:lstStyle/>
                    <a:p>
                      <a:pPr marL="0" algn="l" defTabSz="914400" rtl="0" eaLnBrk="1" fontAlgn="ctr" latinLnBrk="0" hangingPunct="1">
                        <a:lnSpc>
                          <a:spcPts val="1200"/>
                        </a:lnSpc>
                      </a:pPr>
                      <a:r>
                        <a:rPr lang="nl-BE" sz="1100" b="0" i="0" u="none" strike="noStrike" kern="1200" dirty="0">
                          <a:solidFill>
                            <a:srgbClr val="000000"/>
                          </a:solidFill>
                          <a:effectLst/>
                          <a:latin typeface="+mn-lt"/>
                          <a:ea typeface="+mn-ea"/>
                          <a:cs typeface="+mn-cs"/>
                        </a:rPr>
                        <a:t>Er wordt gegarandeerd dat kweekvlees goedkoper is dan vlees van geslachte dieren</a:t>
                      </a:r>
                    </a:p>
                  </a:txBody>
                  <a:tcPr marL="864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l">
                        <a:lnSpc>
                          <a:spcPts val="1200"/>
                        </a:lnSpc>
                      </a:pPr>
                      <a:endParaRPr lang="nl-BE" sz="1200" b="1" noProof="0" dirty="0">
                        <a:solidFill>
                          <a:schemeClr val="tx1"/>
                        </a:solidFill>
                      </a:endParaRPr>
                    </a:p>
                  </a:txBody>
                  <a:tcPr marL="36000" marR="36000" marT="0" marB="0" anchor="ctr">
                    <a:lnL>
                      <a:noFill/>
                    </a:lnL>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02910583"/>
                  </a:ext>
                </a:extLst>
              </a:tr>
            </a:tbl>
          </a:graphicData>
        </a:graphic>
      </p:graphicFrame>
      <p:graphicFrame>
        <p:nvGraphicFramePr>
          <p:cNvPr id="21" name="Table 20">
            <a:extLst>
              <a:ext uri="{FF2B5EF4-FFF2-40B4-BE49-F238E27FC236}">
                <a16:creationId xmlns:a16="http://schemas.microsoft.com/office/drawing/2014/main" id="{3A10DDAA-6F9D-4FF1-98FE-B4173EB0931E}"/>
              </a:ext>
            </a:extLst>
          </p:cNvPr>
          <p:cNvGraphicFramePr>
            <a:graphicFrameLocks noGrp="1"/>
          </p:cNvGraphicFramePr>
          <p:nvPr>
            <p:extLst>
              <p:ext uri="{D42A27DB-BD31-4B8C-83A1-F6EECF244321}">
                <p14:modId xmlns:p14="http://schemas.microsoft.com/office/powerpoint/2010/main" val="3050249816"/>
              </p:ext>
            </p:extLst>
          </p:nvPr>
        </p:nvGraphicFramePr>
        <p:xfrm>
          <a:off x="3736096" y="1521256"/>
          <a:ext cx="8100000" cy="540000"/>
        </p:xfrm>
        <a:graphic>
          <a:graphicData uri="http://schemas.openxmlformats.org/drawingml/2006/table">
            <a:tbl>
              <a:tblPr firstRow="1" bandRow="1">
                <a:tableStyleId>{2D5ABB26-0587-4C30-8999-92F81FD0307C}</a:tableStyleId>
              </a:tblPr>
              <a:tblGrid>
                <a:gridCol w="1620000">
                  <a:extLst>
                    <a:ext uri="{9D8B030D-6E8A-4147-A177-3AD203B41FA5}">
                      <a16:colId xmlns:a16="http://schemas.microsoft.com/office/drawing/2014/main" val="2820400169"/>
                    </a:ext>
                  </a:extLst>
                </a:gridCol>
                <a:gridCol w="1620000">
                  <a:extLst>
                    <a:ext uri="{9D8B030D-6E8A-4147-A177-3AD203B41FA5}">
                      <a16:colId xmlns:a16="http://schemas.microsoft.com/office/drawing/2014/main" val="1049536041"/>
                    </a:ext>
                  </a:extLst>
                </a:gridCol>
                <a:gridCol w="1620000">
                  <a:extLst>
                    <a:ext uri="{9D8B030D-6E8A-4147-A177-3AD203B41FA5}">
                      <a16:colId xmlns:a16="http://schemas.microsoft.com/office/drawing/2014/main" val="3982777495"/>
                    </a:ext>
                  </a:extLst>
                </a:gridCol>
                <a:gridCol w="1620000">
                  <a:extLst>
                    <a:ext uri="{9D8B030D-6E8A-4147-A177-3AD203B41FA5}">
                      <a16:colId xmlns:a16="http://schemas.microsoft.com/office/drawing/2014/main" val="2884445455"/>
                    </a:ext>
                  </a:extLst>
                </a:gridCol>
                <a:gridCol w="1620000">
                  <a:extLst>
                    <a:ext uri="{9D8B030D-6E8A-4147-A177-3AD203B41FA5}">
                      <a16:colId xmlns:a16="http://schemas.microsoft.com/office/drawing/2014/main" val="1652362327"/>
                    </a:ext>
                  </a:extLst>
                </a:gridCol>
              </a:tblGrid>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200" b="1" i="0" u="none" strike="noStrike" kern="1200" cap="none" spc="0" normalizeH="0" baseline="0" noProof="0" dirty="0">
                          <a:ln>
                            <a:noFill/>
                          </a:ln>
                          <a:solidFill>
                            <a:prstClr val="white"/>
                          </a:solidFill>
                          <a:effectLst/>
                          <a:uLnTx/>
                          <a:uFillTx/>
                          <a:latin typeface="Arial"/>
                          <a:ea typeface="+mn-ea"/>
                          <a:cs typeface="+mn-cs"/>
                        </a:rPr>
                        <a:t>INNOVATOREN</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PIONIERS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VOORLOPERS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ACHTERLOPERS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ACHTERBLIJVERS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488667595"/>
                  </a:ext>
                </a:extLst>
              </a:tr>
              <a:tr h="18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chemeClr val="accent6"/>
                          </a:solidFill>
                          <a:effectLst/>
                          <a:uLnTx/>
                          <a:uFillTx/>
                          <a:latin typeface="Arial"/>
                          <a:ea typeface="+mn-ea"/>
                          <a:cs typeface="+mn-cs"/>
                        </a:rPr>
                        <a:t>(n=31) (A)</a:t>
                      </a:r>
                    </a:p>
                  </a:txBody>
                  <a:tcPr marL="0" marR="0" marT="0"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chemeClr val="accent6"/>
                          </a:solidFill>
                          <a:effectLst/>
                          <a:uLnTx/>
                          <a:uFillTx/>
                          <a:latin typeface="Arial"/>
                          <a:ea typeface="+mn-ea"/>
                          <a:cs typeface="+mn-cs"/>
                        </a:rPr>
                        <a:t>(n=257) (B)</a:t>
                      </a:r>
                    </a:p>
                  </a:txBody>
                  <a:tcPr marL="0" marR="0" marT="0"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chemeClr val="accent6"/>
                          </a:solidFill>
                          <a:effectLst/>
                          <a:uLnTx/>
                          <a:uFillTx/>
                          <a:latin typeface="Arial"/>
                          <a:ea typeface="+mn-ea"/>
                          <a:cs typeface="+mn-cs"/>
                        </a:rPr>
                        <a:t>(n=326) (C)</a:t>
                      </a:r>
                    </a:p>
                  </a:txBody>
                  <a:tcPr marL="0" marR="0" marT="0"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chemeClr val="accent6"/>
                          </a:solidFill>
                          <a:effectLst/>
                          <a:uLnTx/>
                          <a:uFillTx/>
                          <a:latin typeface="Arial"/>
                          <a:ea typeface="+mn-ea"/>
                          <a:cs typeface="+mn-cs"/>
                        </a:rPr>
                        <a:t>(n=221) (D)</a:t>
                      </a:r>
                    </a:p>
                  </a:txBody>
                  <a:tcPr marL="0" marR="0" marT="0"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chemeClr val="accent6"/>
                          </a:solidFill>
                          <a:effectLst/>
                          <a:uLnTx/>
                          <a:uFillTx/>
                          <a:latin typeface="Arial"/>
                          <a:ea typeface="+mn-ea"/>
                          <a:cs typeface="+mn-cs"/>
                        </a:rPr>
                        <a:t>(n=165) (E)</a:t>
                      </a:r>
                    </a:p>
                  </a:txBody>
                  <a:tcPr marL="0" marR="0" marT="0"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7075067"/>
                  </a:ext>
                </a:extLst>
              </a:tr>
            </a:tbl>
          </a:graphicData>
        </a:graphic>
      </p:graphicFrame>
      <p:grpSp>
        <p:nvGrpSpPr>
          <p:cNvPr id="22" name="Group 21">
            <a:extLst>
              <a:ext uri="{FF2B5EF4-FFF2-40B4-BE49-F238E27FC236}">
                <a16:creationId xmlns:a16="http://schemas.microsoft.com/office/drawing/2014/main" id="{4AF96538-7F93-42AD-BB87-5C5C85082F17}"/>
              </a:ext>
            </a:extLst>
          </p:cNvPr>
          <p:cNvGrpSpPr/>
          <p:nvPr/>
        </p:nvGrpSpPr>
        <p:grpSpPr>
          <a:xfrm>
            <a:off x="5350696" y="1521256"/>
            <a:ext cx="4863600" cy="4590000"/>
            <a:chOff x="4422101" y="1521256"/>
            <a:chExt cx="5569527" cy="4536000"/>
          </a:xfrm>
        </p:grpSpPr>
        <p:cxnSp>
          <p:nvCxnSpPr>
            <p:cNvPr id="23" name="Straight Connector 22">
              <a:extLst>
                <a:ext uri="{FF2B5EF4-FFF2-40B4-BE49-F238E27FC236}">
                  <a16:creationId xmlns:a16="http://schemas.microsoft.com/office/drawing/2014/main" id="{91A5C8F2-CF98-46AE-9A6C-684D9F6B5406}"/>
                </a:ext>
              </a:extLst>
            </p:cNvPr>
            <p:cNvCxnSpPr>
              <a:cxnSpLocks/>
            </p:cNvCxnSpPr>
            <p:nvPr/>
          </p:nvCxnSpPr>
          <p:spPr>
            <a:xfrm>
              <a:off x="6278610"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CFCE78E-6820-4C4F-88A3-FEAA4FA2AC21}"/>
                </a:ext>
              </a:extLst>
            </p:cNvPr>
            <p:cNvCxnSpPr>
              <a:cxnSpLocks/>
            </p:cNvCxnSpPr>
            <p:nvPr/>
          </p:nvCxnSpPr>
          <p:spPr>
            <a:xfrm>
              <a:off x="8135119"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80B2092-0708-4207-8B95-11C9211738D0}"/>
                </a:ext>
              </a:extLst>
            </p:cNvPr>
            <p:cNvCxnSpPr>
              <a:cxnSpLocks/>
            </p:cNvCxnSpPr>
            <p:nvPr/>
          </p:nvCxnSpPr>
          <p:spPr>
            <a:xfrm>
              <a:off x="4422101"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93A920C-FD0A-4579-A6CE-1E64E2FE60E9}"/>
                </a:ext>
              </a:extLst>
            </p:cNvPr>
            <p:cNvCxnSpPr>
              <a:cxnSpLocks/>
            </p:cNvCxnSpPr>
            <p:nvPr/>
          </p:nvCxnSpPr>
          <p:spPr>
            <a:xfrm>
              <a:off x="9991628" y="1521256"/>
              <a:ext cx="0" cy="4536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27" name="Chart 26">
            <a:extLst>
              <a:ext uri="{FF2B5EF4-FFF2-40B4-BE49-F238E27FC236}">
                <a16:creationId xmlns:a16="http://schemas.microsoft.com/office/drawing/2014/main" id="{CE07529A-79DB-4AFA-A2AF-4D66E8E2FDF4}"/>
              </a:ext>
            </a:extLst>
          </p:cNvPr>
          <p:cNvGraphicFramePr/>
          <p:nvPr>
            <p:extLst>
              <p:ext uri="{D42A27DB-BD31-4B8C-83A1-F6EECF244321}">
                <p14:modId xmlns:p14="http://schemas.microsoft.com/office/powerpoint/2010/main" val="3909031207"/>
              </p:ext>
            </p:extLst>
          </p:nvPr>
        </p:nvGraphicFramePr>
        <p:xfrm>
          <a:off x="3736096" y="2113147"/>
          <a:ext cx="1648660" cy="39770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8" name="Chart 27">
            <a:extLst>
              <a:ext uri="{FF2B5EF4-FFF2-40B4-BE49-F238E27FC236}">
                <a16:creationId xmlns:a16="http://schemas.microsoft.com/office/drawing/2014/main" id="{69EE3E6F-BCED-464D-B605-559BEF39C0D4}"/>
              </a:ext>
            </a:extLst>
          </p:cNvPr>
          <p:cNvGraphicFramePr/>
          <p:nvPr>
            <p:extLst>
              <p:ext uri="{D42A27DB-BD31-4B8C-83A1-F6EECF244321}">
                <p14:modId xmlns:p14="http://schemas.microsoft.com/office/powerpoint/2010/main" val="879587279"/>
              </p:ext>
            </p:extLst>
          </p:nvPr>
        </p:nvGraphicFramePr>
        <p:xfrm>
          <a:off x="5355062" y="2113147"/>
          <a:ext cx="1648660" cy="39770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Chart 28">
            <a:extLst>
              <a:ext uri="{FF2B5EF4-FFF2-40B4-BE49-F238E27FC236}">
                <a16:creationId xmlns:a16="http://schemas.microsoft.com/office/drawing/2014/main" id="{0AA96B24-B619-463B-B982-A2C0F549DBD9}"/>
              </a:ext>
            </a:extLst>
          </p:cNvPr>
          <p:cNvGraphicFramePr/>
          <p:nvPr>
            <p:extLst>
              <p:ext uri="{D42A27DB-BD31-4B8C-83A1-F6EECF244321}">
                <p14:modId xmlns:p14="http://schemas.microsoft.com/office/powerpoint/2010/main" val="3964170977"/>
              </p:ext>
            </p:extLst>
          </p:nvPr>
        </p:nvGraphicFramePr>
        <p:xfrm>
          <a:off x="6974028" y="2113147"/>
          <a:ext cx="1648660" cy="39770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Chart 29">
            <a:extLst>
              <a:ext uri="{FF2B5EF4-FFF2-40B4-BE49-F238E27FC236}">
                <a16:creationId xmlns:a16="http://schemas.microsoft.com/office/drawing/2014/main" id="{785DA20B-C214-40D8-8E0E-67020A10839D}"/>
              </a:ext>
            </a:extLst>
          </p:cNvPr>
          <p:cNvGraphicFramePr/>
          <p:nvPr>
            <p:extLst>
              <p:ext uri="{D42A27DB-BD31-4B8C-83A1-F6EECF244321}">
                <p14:modId xmlns:p14="http://schemas.microsoft.com/office/powerpoint/2010/main" val="1595025145"/>
              </p:ext>
            </p:extLst>
          </p:nvPr>
        </p:nvGraphicFramePr>
        <p:xfrm>
          <a:off x="8592994" y="2113147"/>
          <a:ext cx="1648660" cy="397705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1" name="Chart 30">
            <a:extLst>
              <a:ext uri="{FF2B5EF4-FFF2-40B4-BE49-F238E27FC236}">
                <a16:creationId xmlns:a16="http://schemas.microsoft.com/office/drawing/2014/main" id="{CC20A5EE-E9FB-450F-A1C7-8448588F8415}"/>
              </a:ext>
            </a:extLst>
          </p:cNvPr>
          <p:cNvGraphicFramePr/>
          <p:nvPr>
            <p:extLst>
              <p:ext uri="{D42A27DB-BD31-4B8C-83A1-F6EECF244321}">
                <p14:modId xmlns:p14="http://schemas.microsoft.com/office/powerpoint/2010/main" val="704724127"/>
              </p:ext>
            </p:extLst>
          </p:nvPr>
        </p:nvGraphicFramePr>
        <p:xfrm>
          <a:off x="10211959" y="2113147"/>
          <a:ext cx="1648660" cy="397705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5" name="Table 34">
            <a:extLst>
              <a:ext uri="{FF2B5EF4-FFF2-40B4-BE49-F238E27FC236}">
                <a16:creationId xmlns:a16="http://schemas.microsoft.com/office/drawing/2014/main" id="{88A95F34-FDE5-4F0C-A76F-5F08A40E4462}"/>
              </a:ext>
            </a:extLst>
          </p:cNvPr>
          <p:cNvGraphicFramePr>
            <a:graphicFrameLocks noGrp="1"/>
          </p:cNvGraphicFramePr>
          <p:nvPr>
            <p:extLst>
              <p:ext uri="{D42A27DB-BD31-4B8C-83A1-F6EECF244321}">
                <p14:modId xmlns:p14="http://schemas.microsoft.com/office/powerpoint/2010/main" val="1476488302"/>
              </p:ext>
            </p:extLst>
          </p:nvPr>
        </p:nvGraphicFramePr>
        <p:xfrm>
          <a:off x="3833682" y="2304953"/>
          <a:ext cx="8064000" cy="3996000"/>
        </p:xfrm>
        <a:graphic>
          <a:graphicData uri="http://schemas.openxmlformats.org/drawingml/2006/table">
            <a:tbl>
              <a:tblPr firstRow="1" bandRow="1">
                <a:tableStyleId>{2D5ABB26-0587-4C30-8999-92F81FD0307C}</a:tableStyleId>
              </a:tblPr>
              <a:tblGrid>
                <a:gridCol w="1584000">
                  <a:extLst>
                    <a:ext uri="{9D8B030D-6E8A-4147-A177-3AD203B41FA5}">
                      <a16:colId xmlns:a16="http://schemas.microsoft.com/office/drawing/2014/main" val="2820400169"/>
                    </a:ext>
                  </a:extLst>
                </a:gridCol>
                <a:gridCol w="1620000">
                  <a:extLst>
                    <a:ext uri="{9D8B030D-6E8A-4147-A177-3AD203B41FA5}">
                      <a16:colId xmlns:a16="http://schemas.microsoft.com/office/drawing/2014/main" val="1049536041"/>
                    </a:ext>
                  </a:extLst>
                </a:gridCol>
                <a:gridCol w="1620000">
                  <a:extLst>
                    <a:ext uri="{9D8B030D-6E8A-4147-A177-3AD203B41FA5}">
                      <a16:colId xmlns:a16="http://schemas.microsoft.com/office/drawing/2014/main" val="3982777495"/>
                    </a:ext>
                  </a:extLst>
                </a:gridCol>
                <a:gridCol w="1620000">
                  <a:extLst>
                    <a:ext uri="{9D8B030D-6E8A-4147-A177-3AD203B41FA5}">
                      <a16:colId xmlns:a16="http://schemas.microsoft.com/office/drawing/2014/main" val="2884445455"/>
                    </a:ext>
                  </a:extLst>
                </a:gridCol>
                <a:gridCol w="1620000">
                  <a:extLst>
                    <a:ext uri="{9D8B030D-6E8A-4147-A177-3AD203B41FA5}">
                      <a16:colId xmlns:a16="http://schemas.microsoft.com/office/drawing/2014/main" val="1652362327"/>
                    </a:ext>
                  </a:extLst>
                </a:gridCol>
              </a:tblGrid>
              <a:tr h="499500">
                <a:tc>
                  <a:txBody>
                    <a:bodyPr/>
                    <a:lstStyle/>
                    <a:p>
                      <a:pPr algn="l" fontAlgn="b"/>
                      <a:r>
                        <a:rPr lang="nl-BE" sz="1100" b="1" i="0" u="none" strike="noStrike" dirty="0">
                          <a:solidFill>
                            <a:schemeClr val="bg2"/>
                          </a:solidFill>
                          <a:effectLst/>
                          <a:latin typeface="+mn-lt"/>
                        </a:rPr>
                        <a:t>  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nl-BE" sz="1100" b="1" i="0" u="none" strike="noStrike" dirty="0">
                          <a:solidFill>
                            <a:schemeClr val="bg2"/>
                          </a:solidFill>
                          <a:effectLst/>
                          <a:latin typeface="+mn-lt"/>
                        </a:rPr>
                        <a:t>  CDE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nl-BE" sz="1100" b="1" i="0" u="none" strike="noStrike" dirty="0">
                          <a:solidFill>
                            <a:schemeClr val="bg2"/>
                          </a:solidFill>
                          <a:effectLst/>
                          <a:latin typeface="+mn-lt"/>
                        </a:rPr>
                        <a:t>   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nl-BE" sz="1100" b="1" i="0" u="none" strike="noStrike" dirty="0">
                        <a:solidFill>
                          <a:schemeClr val="bg2"/>
                        </a:solidFill>
                        <a:effectLst/>
                        <a:latin typeface="+mn-lt"/>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nl-BE" sz="1100" b="1" i="0" u="none" strike="noStrike" dirty="0">
                        <a:solidFill>
                          <a:schemeClr val="bg2"/>
                        </a:solidFill>
                        <a:effectLst/>
                        <a:latin typeface="+mn-lt"/>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8667595"/>
                  </a:ext>
                </a:extLst>
              </a:tr>
              <a:tr h="499500">
                <a:tc>
                  <a:txBody>
                    <a:bodyPr/>
                    <a:lstStyle/>
                    <a:p>
                      <a:pPr algn="l" fontAlgn="b"/>
                      <a:r>
                        <a:rPr lang="nl-BE" sz="1100" b="1" i="0" u="none" strike="noStrike" dirty="0">
                          <a:solidFill>
                            <a:schemeClr val="bg2"/>
                          </a:solidFill>
                          <a:effectLst/>
                          <a:latin typeface="+mn-lt"/>
                        </a:rPr>
                        <a:t>  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nl-BE" sz="1100" b="1" i="0" u="none" strike="noStrike" dirty="0">
                          <a:solidFill>
                            <a:schemeClr val="bg2"/>
                          </a:solidFill>
                          <a:effectLst/>
                          <a:latin typeface="+mn-lt"/>
                        </a:rPr>
                        <a:t> CDE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nl-BE" sz="1100" b="1" i="0" u="none" strike="noStrike" dirty="0">
                          <a:solidFill>
                            <a:schemeClr val="bg2"/>
                          </a:solidFill>
                          <a:effectLst/>
                          <a:latin typeface="+mn-lt"/>
                        </a:rPr>
                        <a:t>   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nl-BE" sz="1100" b="1" i="0" u="none" strike="noStrike" dirty="0">
                          <a:solidFill>
                            <a:schemeClr val="bg2"/>
                          </a:solidFill>
                          <a:effectLst/>
                          <a:latin typeface="+mn-lt"/>
                        </a:rPr>
                        <a:t>  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nl-BE" sz="1100" b="1" i="0" u="none" strike="noStrike" dirty="0">
                        <a:solidFill>
                          <a:schemeClr val="bg2"/>
                        </a:solidFill>
                        <a:effectLst/>
                        <a:latin typeface="+mn-lt"/>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3446737"/>
                  </a:ext>
                </a:extLst>
              </a:tr>
              <a:tr h="499500">
                <a:tc>
                  <a:txBody>
                    <a:bodyPr/>
                    <a:lstStyle/>
                    <a:p>
                      <a:pPr algn="l" fontAlgn="b"/>
                      <a:r>
                        <a:rPr lang="nl-BE" sz="1100" b="1" i="0" u="none" strike="noStrike" dirty="0">
                          <a:solidFill>
                            <a:schemeClr val="bg2"/>
                          </a:solidFill>
                          <a:effectLst/>
                          <a:latin typeface="+mn-lt"/>
                        </a:rPr>
                        <a:t>  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nl-BE" sz="1100" b="1" i="0" u="none" strike="noStrike" dirty="0">
                          <a:solidFill>
                            <a:schemeClr val="bg2"/>
                          </a:solidFill>
                          <a:effectLst/>
                          <a:latin typeface="+mn-lt"/>
                        </a:rPr>
                        <a:t>  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nl-BE" sz="1100" b="1" i="0" u="none" strike="noStrike" dirty="0">
                          <a:solidFill>
                            <a:schemeClr val="bg2"/>
                          </a:solidFill>
                          <a:effectLst/>
                          <a:latin typeface="+mn-lt"/>
                        </a:rPr>
                        <a:t>   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nl-BE" sz="1100" b="1" i="0" u="none" strike="noStrike" dirty="0">
                          <a:solidFill>
                            <a:schemeClr val="bg2"/>
                          </a:solidFill>
                          <a:effectLst/>
                          <a:latin typeface="+mn-lt"/>
                        </a:rPr>
                        <a:t>  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nl-BE" sz="1100" b="1" i="0" u="none" strike="noStrike" dirty="0">
                        <a:solidFill>
                          <a:schemeClr val="bg2"/>
                        </a:solidFill>
                        <a:effectLst/>
                        <a:latin typeface="+mn-lt"/>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0405898"/>
                  </a:ext>
                </a:extLst>
              </a:tr>
              <a:tr h="499500">
                <a:tc>
                  <a:txBody>
                    <a:bodyPr/>
                    <a:lstStyle/>
                    <a:p>
                      <a:pPr algn="l" fontAlgn="b"/>
                      <a:r>
                        <a:rPr lang="nl-BE" sz="1100" b="1" i="0" u="none" strike="noStrike" dirty="0">
                          <a:solidFill>
                            <a:schemeClr val="bg2"/>
                          </a:solidFill>
                          <a:effectLst/>
                          <a:latin typeface="+mn-lt"/>
                        </a:rPr>
                        <a:t>  CDE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nl-BE" sz="1100" b="1" i="0" u="none" strike="noStrike" dirty="0">
                          <a:solidFill>
                            <a:schemeClr val="bg2"/>
                          </a:solidFill>
                          <a:effectLst/>
                          <a:latin typeface="+mn-lt"/>
                        </a:rPr>
                        <a:t>  CDE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nl-BE" sz="1100" b="1" i="0" u="none" strike="noStrike" dirty="0">
                          <a:solidFill>
                            <a:schemeClr val="bg2"/>
                          </a:solidFill>
                          <a:effectLst/>
                          <a:latin typeface="+mn-lt"/>
                        </a:rPr>
                        <a:t>   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nl-BE" sz="1100" b="1" i="0" u="none" strike="noStrike" dirty="0">
                          <a:solidFill>
                            <a:schemeClr val="bg2"/>
                          </a:solidFill>
                          <a:effectLst/>
                          <a:latin typeface="+mn-lt"/>
                        </a:rPr>
                        <a:t>  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nl-BE" sz="1100" b="1" i="0" u="none" strike="noStrike" dirty="0">
                        <a:solidFill>
                          <a:schemeClr val="bg2"/>
                        </a:solidFill>
                        <a:effectLst/>
                        <a:latin typeface="+mn-lt"/>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0399713"/>
                  </a:ext>
                </a:extLst>
              </a:tr>
              <a:tr h="499500">
                <a:tc>
                  <a:txBody>
                    <a:bodyPr/>
                    <a:lstStyle/>
                    <a:p>
                      <a:pPr algn="l" fontAlgn="b"/>
                      <a:r>
                        <a:rPr lang="nl-BE" sz="1100" b="1" i="0" u="none" strike="noStrike" dirty="0">
                          <a:solidFill>
                            <a:schemeClr val="bg2"/>
                          </a:solidFill>
                          <a:effectLst/>
                          <a:latin typeface="+mn-lt"/>
                        </a:rPr>
                        <a:t>  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nl-BE" sz="1100" b="1" i="0" u="none" strike="noStrike" dirty="0">
                          <a:solidFill>
                            <a:schemeClr val="bg2"/>
                          </a:solidFill>
                          <a:effectLst/>
                          <a:latin typeface="+mn-lt"/>
                        </a:rPr>
                        <a:t>  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nl-BE" sz="1100" b="1" i="0" u="none" strike="noStrike" dirty="0">
                          <a:solidFill>
                            <a:schemeClr val="bg2"/>
                          </a:solidFill>
                          <a:effectLst/>
                          <a:latin typeface="+mn-lt"/>
                        </a:rPr>
                        <a:t> 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nl-BE" sz="1100" b="1" i="0" u="none" strike="noStrike" dirty="0">
                        <a:solidFill>
                          <a:schemeClr val="bg2"/>
                        </a:solidFill>
                        <a:effectLst/>
                        <a:latin typeface="+mn-lt"/>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nl-BE" sz="1100" b="1" i="0" u="none" strike="noStrike" dirty="0">
                        <a:solidFill>
                          <a:schemeClr val="bg2"/>
                        </a:solidFill>
                        <a:effectLst/>
                        <a:latin typeface="+mn-lt"/>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4419339"/>
                  </a:ext>
                </a:extLst>
              </a:tr>
              <a:tr h="499500">
                <a:tc>
                  <a:txBody>
                    <a:bodyPr/>
                    <a:lstStyle/>
                    <a:p>
                      <a:pPr algn="l" fontAlgn="b"/>
                      <a:endParaRPr lang="nl-BE" sz="1100" b="1" i="0" u="none" strike="noStrike" dirty="0">
                        <a:solidFill>
                          <a:schemeClr val="bg2"/>
                        </a:solidFill>
                        <a:effectLst/>
                        <a:latin typeface="+mn-lt"/>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nl-BE" sz="1100" b="1" i="0" u="none" strike="noStrike" dirty="0">
                          <a:solidFill>
                            <a:schemeClr val="bg2"/>
                          </a:solidFill>
                          <a:effectLst/>
                          <a:latin typeface="+mn-lt"/>
                        </a:rPr>
                        <a:t> 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nl-BE" sz="1100" b="1" i="0" u="none" strike="noStrike" dirty="0">
                          <a:solidFill>
                            <a:schemeClr val="bg2"/>
                          </a:solidFill>
                          <a:effectLst/>
                          <a:latin typeface="+mn-lt"/>
                        </a:rPr>
                        <a:t> 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nl-BE" sz="1100" b="1" i="0" u="none" strike="noStrike" dirty="0">
                        <a:solidFill>
                          <a:schemeClr val="bg2"/>
                        </a:solidFill>
                        <a:effectLst/>
                        <a:latin typeface="+mn-lt"/>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nl-BE" sz="1100" b="1" i="0" u="none" strike="noStrike" dirty="0">
                        <a:solidFill>
                          <a:schemeClr val="bg2"/>
                        </a:solidFill>
                        <a:effectLst/>
                        <a:latin typeface="+mn-lt"/>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9221472"/>
                  </a:ext>
                </a:extLst>
              </a:tr>
              <a:tr h="499500">
                <a:tc>
                  <a:txBody>
                    <a:bodyPr/>
                    <a:lstStyle/>
                    <a:p>
                      <a:pPr algn="l" fontAlgn="b"/>
                      <a:endParaRPr lang="nl-BE" sz="1100" b="1" i="0" u="none" strike="noStrike" dirty="0">
                        <a:solidFill>
                          <a:schemeClr val="bg2"/>
                        </a:solidFill>
                        <a:effectLst/>
                        <a:latin typeface="+mn-lt"/>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nl-BE" sz="1100" b="1" i="0" u="none" strike="noStrike" dirty="0">
                          <a:solidFill>
                            <a:schemeClr val="bg2"/>
                          </a:solidFill>
                          <a:effectLst/>
                          <a:latin typeface="+mn-lt"/>
                        </a:rPr>
                        <a:t>ADE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nl-BE" sz="1100" b="1" i="0" u="none" strike="noStrike" dirty="0">
                          <a:solidFill>
                            <a:schemeClr val="bg2"/>
                          </a:solidFill>
                          <a:effectLst/>
                          <a:latin typeface="+mn-lt"/>
                        </a:rPr>
                        <a:t>ADE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nl-BE" sz="1100" b="1" i="0" u="none" strike="noStrike" dirty="0">
                        <a:solidFill>
                          <a:schemeClr val="bg2"/>
                        </a:solidFill>
                        <a:effectLst/>
                        <a:latin typeface="+mn-lt"/>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nl-BE" sz="1100" b="1" i="0" u="none" strike="noStrike" dirty="0">
                        <a:solidFill>
                          <a:schemeClr val="bg2"/>
                        </a:solidFill>
                        <a:effectLst/>
                        <a:latin typeface="+mn-lt"/>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0530941"/>
                  </a:ext>
                </a:extLst>
              </a:tr>
              <a:tr h="499500">
                <a:tc>
                  <a:txBody>
                    <a:bodyPr/>
                    <a:lstStyle/>
                    <a:p>
                      <a:pPr algn="l" fontAlgn="b"/>
                      <a:endParaRPr lang="nl-BE" sz="1100" b="1" i="0" u="none" strike="noStrike" dirty="0">
                        <a:solidFill>
                          <a:schemeClr val="bg2"/>
                        </a:solidFill>
                        <a:effectLst/>
                        <a:latin typeface="+mn-lt"/>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nl-BE" sz="1100" b="1" i="0" u="none" strike="noStrike" dirty="0">
                          <a:solidFill>
                            <a:schemeClr val="bg2"/>
                          </a:solidFill>
                          <a:effectLst/>
                          <a:latin typeface="+mn-lt"/>
                        </a:rPr>
                        <a:t>ADE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nl-BE" sz="1100" b="1" i="0" u="none" strike="noStrike" dirty="0">
                          <a:solidFill>
                            <a:schemeClr val="bg2"/>
                          </a:solidFill>
                          <a:effectLst/>
                          <a:latin typeface="+mn-lt"/>
                        </a:rPr>
                        <a:t>ADE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nl-BE" sz="1100" b="1" i="0" u="none" strike="noStrike" dirty="0">
                        <a:solidFill>
                          <a:schemeClr val="bg2"/>
                        </a:solidFill>
                        <a:effectLst/>
                        <a:latin typeface="+mn-lt"/>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nl-BE" sz="1100" b="1" i="0" u="none" strike="noStrike" dirty="0">
                        <a:solidFill>
                          <a:schemeClr val="bg2"/>
                        </a:solidFill>
                        <a:effectLst/>
                        <a:latin typeface="+mn-lt"/>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7075067"/>
                  </a:ext>
                </a:extLst>
              </a:tr>
            </a:tbl>
          </a:graphicData>
        </a:graphic>
      </p:graphicFrame>
      <p:graphicFrame>
        <p:nvGraphicFramePr>
          <p:cNvPr id="36" name="Table 35">
            <a:extLst>
              <a:ext uri="{FF2B5EF4-FFF2-40B4-BE49-F238E27FC236}">
                <a16:creationId xmlns:a16="http://schemas.microsoft.com/office/drawing/2014/main" id="{5B7995B7-956B-4940-8115-DFA2C167FD0C}"/>
              </a:ext>
            </a:extLst>
          </p:cNvPr>
          <p:cNvGraphicFramePr>
            <a:graphicFrameLocks noGrp="1"/>
          </p:cNvGraphicFramePr>
          <p:nvPr>
            <p:extLst>
              <p:ext uri="{D42A27DB-BD31-4B8C-83A1-F6EECF244321}">
                <p14:modId xmlns:p14="http://schemas.microsoft.com/office/powerpoint/2010/main" val="1647093240"/>
              </p:ext>
            </p:extLst>
          </p:nvPr>
        </p:nvGraphicFramePr>
        <p:xfrm>
          <a:off x="4146102" y="2304953"/>
          <a:ext cx="8100000" cy="3996000"/>
        </p:xfrm>
        <a:graphic>
          <a:graphicData uri="http://schemas.openxmlformats.org/drawingml/2006/table">
            <a:tbl>
              <a:tblPr firstRow="1" bandRow="1">
                <a:tableStyleId>{2D5ABB26-0587-4C30-8999-92F81FD0307C}</a:tableStyleId>
              </a:tblPr>
              <a:tblGrid>
                <a:gridCol w="1800000">
                  <a:extLst>
                    <a:ext uri="{9D8B030D-6E8A-4147-A177-3AD203B41FA5}">
                      <a16:colId xmlns:a16="http://schemas.microsoft.com/office/drawing/2014/main" val="2820400169"/>
                    </a:ext>
                  </a:extLst>
                </a:gridCol>
                <a:gridCol w="1620000">
                  <a:extLst>
                    <a:ext uri="{9D8B030D-6E8A-4147-A177-3AD203B41FA5}">
                      <a16:colId xmlns:a16="http://schemas.microsoft.com/office/drawing/2014/main" val="1049536041"/>
                    </a:ext>
                  </a:extLst>
                </a:gridCol>
                <a:gridCol w="1440000">
                  <a:extLst>
                    <a:ext uri="{9D8B030D-6E8A-4147-A177-3AD203B41FA5}">
                      <a16:colId xmlns:a16="http://schemas.microsoft.com/office/drawing/2014/main" val="3982777495"/>
                    </a:ext>
                  </a:extLst>
                </a:gridCol>
                <a:gridCol w="1620000">
                  <a:extLst>
                    <a:ext uri="{9D8B030D-6E8A-4147-A177-3AD203B41FA5}">
                      <a16:colId xmlns:a16="http://schemas.microsoft.com/office/drawing/2014/main" val="2884445455"/>
                    </a:ext>
                  </a:extLst>
                </a:gridCol>
                <a:gridCol w="1620000">
                  <a:extLst>
                    <a:ext uri="{9D8B030D-6E8A-4147-A177-3AD203B41FA5}">
                      <a16:colId xmlns:a16="http://schemas.microsoft.com/office/drawing/2014/main" val="1652362327"/>
                    </a:ext>
                  </a:extLst>
                </a:gridCol>
              </a:tblGrid>
              <a:tr h="499500">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          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      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  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   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endParaRPr lang="nl-BE" sz="1100" b="1" i="0" u="none" strike="noStrike" kern="1200" dirty="0">
                        <a:solidFill>
                          <a:schemeClr val="accent2"/>
                        </a:solidFill>
                        <a:effectLst/>
                        <a:latin typeface="+mn-lt"/>
                        <a:ea typeface="+mn-ea"/>
                        <a:cs typeface="+mn-cs"/>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8667595"/>
                  </a:ext>
                </a:extLst>
              </a:tr>
              <a:tr h="499500">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      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   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 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   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endParaRPr lang="nl-BE" sz="1100" b="1" i="0" u="none" strike="noStrike" kern="1200" dirty="0">
                        <a:solidFill>
                          <a:schemeClr val="accent2"/>
                        </a:solidFill>
                        <a:effectLst/>
                        <a:latin typeface="+mn-lt"/>
                        <a:ea typeface="+mn-ea"/>
                        <a:cs typeface="+mn-cs"/>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3446737"/>
                  </a:ext>
                </a:extLst>
              </a:tr>
              <a:tr h="499500">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        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  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 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   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endParaRPr lang="nl-BE" sz="1100" b="1" i="0" u="none" strike="noStrike" kern="1200" dirty="0">
                        <a:solidFill>
                          <a:schemeClr val="accent2"/>
                        </a:solidFill>
                        <a:effectLst/>
                        <a:latin typeface="+mn-lt"/>
                        <a:ea typeface="+mn-ea"/>
                        <a:cs typeface="+mn-cs"/>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0405898"/>
                  </a:ext>
                </a:extLst>
              </a:tr>
              <a:tr h="499500">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           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      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  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endParaRPr lang="nl-BE" sz="1100" b="1" i="0" u="none" strike="noStrike" kern="1200" dirty="0">
                        <a:solidFill>
                          <a:schemeClr val="accent2"/>
                        </a:solidFill>
                        <a:effectLst/>
                        <a:latin typeface="+mn-lt"/>
                        <a:ea typeface="+mn-ea"/>
                        <a:cs typeface="+mn-cs"/>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0399713"/>
                  </a:ext>
                </a:extLst>
              </a:tr>
              <a:tr h="499500">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     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   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 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endParaRPr lang="nl-BE" sz="1100" b="1" i="0" u="none" strike="noStrike" kern="1200" dirty="0">
                        <a:solidFill>
                          <a:schemeClr val="accent2"/>
                        </a:solidFill>
                        <a:effectLst/>
                        <a:latin typeface="+mn-lt"/>
                        <a:ea typeface="+mn-ea"/>
                        <a:cs typeface="+mn-cs"/>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4419339"/>
                  </a:ext>
                </a:extLst>
              </a:tr>
              <a:tr h="499500">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      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 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  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endParaRPr lang="nl-BE" sz="1100" b="1" i="0" u="none" strike="noStrike" kern="1200" dirty="0">
                        <a:solidFill>
                          <a:schemeClr val="accent2"/>
                        </a:solidFill>
                        <a:effectLst/>
                        <a:latin typeface="+mn-lt"/>
                        <a:ea typeface="+mn-ea"/>
                        <a:cs typeface="+mn-cs"/>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9221472"/>
                  </a:ext>
                </a:extLst>
              </a:tr>
              <a:tr h="499500">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 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 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endParaRPr lang="nl-BE" sz="1100" b="1" i="0" u="none" strike="noStrike" kern="1200" dirty="0">
                        <a:solidFill>
                          <a:schemeClr val="accent2"/>
                        </a:solidFill>
                        <a:effectLst/>
                        <a:latin typeface="+mn-lt"/>
                        <a:ea typeface="+mn-ea"/>
                        <a:cs typeface="+mn-cs"/>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0530941"/>
                  </a:ext>
                </a:extLst>
              </a:tr>
              <a:tr h="499500">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DE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accent2"/>
                          </a:solidFill>
                          <a:effectLst/>
                          <a:latin typeface="+mn-lt"/>
                          <a:ea typeface="+mn-ea"/>
                          <a:cs typeface="+mn-cs"/>
                        </a:rPr>
                        <a:t>E</a:t>
                      </a: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endParaRPr lang="nl-BE" sz="1100" b="1" i="0" u="none" strike="noStrike" kern="1200" dirty="0">
                        <a:solidFill>
                          <a:schemeClr val="accent2"/>
                        </a:solidFill>
                        <a:effectLst/>
                        <a:latin typeface="+mn-lt"/>
                        <a:ea typeface="+mn-ea"/>
                        <a:cs typeface="+mn-cs"/>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7075067"/>
                  </a:ext>
                </a:extLst>
              </a:tr>
            </a:tbl>
          </a:graphicData>
        </a:graphic>
      </p:graphicFrame>
      <p:graphicFrame>
        <p:nvGraphicFramePr>
          <p:cNvPr id="37" name="Table 36">
            <a:extLst>
              <a:ext uri="{FF2B5EF4-FFF2-40B4-BE49-F238E27FC236}">
                <a16:creationId xmlns:a16="http://schemas.microsoft.com/office/drawing/2014/main" id="{3788EF6C-2C6E-47D3-9AB3-61A670CAC595}"/>
              </a:ext>
            </a:extLst>
          </p:cNvPr>
          <p:cNvGraphicFramePr>
            <a:graphicFrameLocks noGrp="1"/>
          </p:cNvGraphicFramePr>
          <p:nvPr>
            <p:extLst>
              <p:ext uri="{D42A27DB-BD31-4B8C-83A1-F6EECF244321}">
                <p14:modId xmlns:p14="http://schemas.microsoft.com/office/powerpoint/2010/main" val="1268219098"/>
              </p:ext>
            </p:extLst>
          </p:nvPr>
        </p:nvGraphicFramePr>
        <p:xfrm>
          <a:off x="4603887" y="2067451"/>
          <a:ext cx="8100000" cy="3996000"/>
        </p:xfrm>
        <a:graphic>
          <a:graphicData uri="http://schemas.openxmlformats.org/drawingml/2006/table">
            <a:tbl>
              <a:tblPr firstRow="1" bandRow="1">
                <a:tableStyleId>{2D5ABB26-0587-4C30-8999-92F81FD0307C}</a:tableStyleId>
              </a:tblPr>
              <a:tblGrid>
                <a:gridCol w="1800000">
                  <a:extLst>
                    <a:ext uri="{9D8B030D-6E8A-4147-A177-3AD203B41FA5}">
                      <a16:colId xmlns:a16="http://schemas.microsoft.com/office/drawing/2014/main" val="2820400169"/>
                    </a:ext>
                  </a:extLst>
                </a:gridCol>
                <a:gridCol w="1620000">
                  <a:extLst>
                    <a:ext uri="{9D8B030D-6E8A-4147-A177-3AD203B41FA5}">
                      <a16:colId xmlns:a16="http://schemas.microsoft.com/office/drawing/2014/main" val="1049536041"/>
                    </a:ext>
                  </a:extLst>
                </a:gridCol>
                <a:gridCol w="1440000">
                  <a:extLst>
                    <a:ext uri="{9D8B030D-6E8A-4147-A177-3AD203B41FA5}">
                      <a16:colId xmlns:a16="http://schemas.microsoft.com/office/drawing/2014/main" val="3982777495"/>
                    </a:ext>
                  </a:extLst>
                </a:gridCol>
                <a:gridCol w="1620000">
                  <a:extLst>
                    <a:ext uri="{9D8B030D-6E8A-4147-A177-3AD203B41FA5}">
                      <a16:colId xmlns:a16="http://schemas.microsoft.com/office/drawing/2014/main" val="2884445455"/>
                    </a:ext>
                  </a:extLst>
                </a:gridCol>
                <a:gridCol w="1620000">
                  <a:extLst>
                    <a:ext uri="{9D8B030D-6E8A-4147-A177-3AD203B41FA5}">
                      <a16:colId xmlns:a16="http://schemas.microsoft.com/office/drawing/2014/main" val="1652362327"/>
                    </a:ext>
                  </a:extLst>
                </a:gridCol>
              </a:tblGrid>
              <a:tr h="499500">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DE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CDE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DE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endParaRPr lang="nl-BE" sz="1100" b="1" i="0" u="none" strike="noStrike" kern="1200" dirty="0">
                        <a:solidFill>
                          <a:schemeClr val="tx1"/>
                        </a:solidFill>
                        <a:effectLst/>
                        <a:latin typeface="+mn-lt"/>
                        <a:ea typeface="+mn-ea"/>
                        <a:cs typeface="+mn-cs"/>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8667595"/>
                  </a:ext>
                </a:extLst>
              </a:tr>
              <a:tr h="499500">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DE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CDE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DE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endParaRPr lang="nl-BE" sz="1100" b="1" i="0" u="none" strike="noStrike" kern="1200" dirty="0">
                        <a:solidFill>
                          <a:schemeClr val="tx1"/>
                        </a:solidFill>
                        <a:effectLst/>
                        <a:latin typeface="+mn-lt"/>
                        <a:ea typeface="+mn-ea"/>
                        <a:cs typeface="+mn-cs"/>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3446737"/>
                  </a:ext>
                </a:extLst>
              </a:tr>
              <a:tr h="499500">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DE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DE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DE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endParaRPr lang="nl-BE" sz="1100" b="1" i="0" u="none" strike="noStrike" kern="1200" dirty="0">
                        <a:solidFill>
                          <a:schemeClr val="tx1"/>
                        </a:solidFill>
                        <a:effectLst/>
                        <a:latin typeface="+mn-lt"/>
                        <a:ea typeface="+mn-ea"/>
                        <a:cs typeface="+mn-cs"/>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0405898"/>
                  </a:ext>
                </a:extLst>
              </a:tr>
              <a:tr h="499500">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CDE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CDE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DE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endParaRPr lang="nl-BE" sz="1100" b="1" i="0" u="none" strike="noStrike" kern="1200" dirty="0">
                        <a:solidFill>
                          <a:schemeClr val="tx1"/>
                        </a:solidFill>
                        <a:effectLst/>
                        <a:latin typeface="+mn-lt"/>
                        <a:ea typeface="+mn-ea"/>
                        <a:cs typeface="+mn-cs"/>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0399713"/>
                  </a:ext>
                </a:extLst>
              </a:tr>
              <a:tr h="499500">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DE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CDE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DE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endParaRPr lang="nl-BE" sz="1100" b="1" i="0" u="none" strike="noStrike" kern="1200" dirty="0">
                        <a:solidFill>
                          <a:schemeClr val="tx1"/>
                        </a:solidFill>
                        <a:effectLst/>
                        <a:latin typeface="+mn-lt"/>
                        <a:ea typeface="+mn-ea"/>
                        <a:cs typeface="+mn-cs"/>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4419339"/>
                  </a:ext>
                </a:extLst>
              </a:tr>
              <a:tr h="499500">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DE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DE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DE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endParaRPr lang="nl-BE" sz="1100" b="1" i="0" u="none" strike="noStrike" kern="1200" dirty="0">
                        <a:solidFill>
                          <a:schemeClr val="tx1"/>
                        </a:solidFill>
                        <a:effectLst/>
                        <a:latin typeface="+mn-lt"/>
                        <a:ea typeface="+mn-ea"/>
                        <a:cs typeface="+mn-cs"/>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9221472"/>
                  </a:ext>
                </a:extLst>
              </a:tr>
              <a:tr h="499500">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ADE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DE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endParaRPr lang="nl-BE" sz="1100" b="1" i="0" u="none" strike="noStrike" kern="1200" dirty="0">
                        <a:solidFill>
                          <a:schemeClr val="tx1"/>
                        </a:solidFill>
                        <a:effectLst/>
                        <a:latin typeface="+mn-lt"/>
                        <a:ea typeface="+mn-ea"/>
                        <a:cs typeface="+mn-cs"/>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0530941"/>
                  </a:ext>
                </a:extLst>
              </a:tr>
              <a:tr h="499500">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ADE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 ADE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r>
                        <a:rPr lang="nl-BE" sz="1100" b="1" i="0" u="none" strike="noStrike" kern="1200" dirty="0">
                          <a:solidFill>
                            <a:schemeClr val="tx1"/>
                          </a:solidFill>
                          <a:effectLst/>
                          <a:latin typeface="+mn-lt"/>
                          <a:ea typeface="+mn-ea"/>
                          <a:cs typeface="+mn-cs"/>
                        </a:rPr>
                        <a:t>E</a:t>
                      </a:r>
                    </a:p>
                  </a:txBody>
                  <a:tcPr marL="9525" marR="9525" marT="9525" marB="0" anchor="b">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endParaRPr lang="nl-BE" sz="1100" b="1" i="0" u="none" strike="noStrike" kern="1200" dirty="0">
                        <a:solidFill>
                          <a:schemeClr val="tx1"/>
                        </a:solidFill>
                        <a:effectLst/>
                        <a:latin typeface="+mn-lt"/>
                        <a:ea typeface="+mn-ea"/>
                        <a:cs typeface="+mn-cs"/>
                      </a:endParaRPr>
                    </a:p>
                  </a:txBody>
                  <a:tcPr marL="9525" marR="9525" marT="9525" marB="0"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7075067"/>
                  </a:ext>
                </a:extLst>
              </a:tr>
            </a:tbl>
          </a:graphicData>
        </a:graphic>
      </p:graphicFrame>
    </p:spTree>
    <p:extLst>
      <p:ext uri="{BB962C8B-B14F-4D97-AF65-F5344CB8AC3E}">
        <p14:creationId xmlns:p14="http://schemas.microsoft.com/office/powerpoint/2010/main" val="480596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Placeholder 42">
            <a:extLst>
              <a:ext uri="{FF2B5EF4-FFF2-40B4-BE49-F238E27FC236}">
                <a16:creationId xmlns:a16="http://schemas.microsoft.com/office/drawing/2014/main" id="{C14CF101-4809-46B1-A450-5CB5E0CA00A4}"/>
              </a:ext>
            </a:extLst>
          </p:cNvPr>
          <p:cNvSpPr>
            <a:spLocks noGrp="1"/>
          </p:cNvSpPr>
          <p:nvPr>
            <p:ph type="body" sz="quarter" idx="15"/>
          </p:nvPr>
        </p:nvSpPr>
        <p:spPr>
          <a:xfrm>
            <a:off x="407987" y="846000"/>
            <a:ext cx="11376023" cy="349702"/>
          </a:xfrm>
        </p:spPr>
        <p:txBody>
          <a:bodyPr/>
          <a:lstStyle/>
          <a:p>
            <a:r>
              <a:rPr lang="nl-BE" dirty="0"/>
              <a:t>In elke fase van de cyclus moet er aan verschillende garanties gewerkt worden.</a:t>
            </a:r>
          </a:p>
        </p:txBody>
      </p:sp>
      <p:sp>
        <p:nvSpPr>
          <p:cNvPr id="3" name="Slide Number Placeholder 2">
            <a:extLst>
              <a:ext uri="{FF2B5EF4-FFF2-40B4-BE49-F238E27FC236}">
                <a16:creationId xmlns:a16="http://schemas.microsoft.com/office/drawing/2014/main" id="{AC2776E8-4751-48B4-8B3D-70C073528CD8}"/>
              </a:ext>
            </a:extLst>
          </p:cNvPr>
          <p:cNvSpPr>
            <a:spLocks noGrp="1"/>
          </p:cNvSpPr>
          <p:nvPr>
            <p:ph type="sldNum" sz="quarter" idx="18"/>
          </p:nvPr>
        </p:nvSpPr>
        <p:spPr/>
        <p:txBody>
          <a:bodyPr/>
          <a:lstStyle/>
          <a:p>
            <a:fld id="{D61AABEC-672F-4B68-B914-690DA978312C}" type="slidenum">
              <a:rPr lang="nl-BE" smtClean="0"/>
              <a:pPr/>
              <a:t>33</a:t>
            </a:fld>
            <a:r>
              <a:rPr lang="nl-BE" dirty="0"/>
              <a:t> </a:t>
            </a:r>
          </a:p>
        </p:txBody>
      </p:sp>
      <p:sp>
        <p:nvSpPr>
          <p:cNvPr id="22" name="Title 21">
            <a:extLst>
              <a:ext uri="{FF2B5EF4-FFF2-40B4-BE49-F238E27FC236}">
                <a16:creationId xmlns:a16="http://schemas.microsoft.com/office/drawing/2014/main" id="{1716AF2C-D95A-4490-BBA3-AB54AF994ADE}"/>
              </a:ext>
            </a:extLst>
          </p:cNvPr>
          <p:cNvSpPr>
            <a:spLocks noGrp="1"/>
          </p:cNvSpPr>
          <p:nvPr>
            <p:ph type="title"/>
          </p:nvPr>
        </p:nvSpPr>
        <p:spPr/>
        <p:txBody>
          <a:bodyPr/>
          <a:lstStyle/>
          <a:p>
            <a:r>
              <a:rPr lang="nl-BE" dirty="0"/>
              <a:t>GARANTIES VOOR OVERWEGING KWEEKVLEES</a:t>
            </a:r>
          </a:p>
        </p:txBody>
      </p:sp>
      <p:graphicFrame>
        <p:nvGraphicFramePr>
          <p:cNvPr id="31" name="Table 30">
            <a:extLst>
              <a:ext uri="{FF2B5EF4-FFF2-40B4-BE49-F238E27FC236}">
                <a16:creationId xmlns:a16="http://schemas.microsoft.com/office/drawing/2014/main" id="{36CA6AA9-CF2C-4CBC-939C-386AE62B4BBC}"/>
              </a:ext>
            </a:extLst>
          </p:cNvPr>
          <p:cNvGraphicFramePr>
            <a:graphicFrameLocks noGrp="1"/>
          </p:cNvGraphicFramePr>
          <p:nvPr>
            <p:extLst>
              <p:ext uri="{D42A27DB-BD31-4B8C-83A1-F6EECF244321}">
                <p14:modId xmlns:p14="http://schemas.microsoft.com/office/powerpoint/2010/main" val="1455909370"/>
              </p:ext>
            </p:extLst>
          </p:nvPr>
        </p:nvGraphicFramePr>
        <p:xfrm>
          <a:off x="427037" y="3970952"/>
          <a:ext cx="10767600" cy="360000"/>
        </p:xfrm>
        <a:graphic>
          <a:graphicData uri="http://schemas.openxmlformats.org/drawingml/2006/table">
            <a:tbl>
              <a:tblPr firstRow="1" bandRow="1">
                <a:tableStyleId>{2D5ABB26-0587-4C30-8999-92F81FD0307C}</a:tableStyleId>
              </a:tblPr>
              <a:tblGrid>
                <a:gridCol w="1800000">
                  <a:extLst>
                    <a:ext uri="{9D8B030D-6E8A-4147-A177-3AD203B41FA5}">
                      <a16:colId xmlns:a16="http://schemas.microsoft.com/office/drawing/2014/main" val="2820400169"/>
                    </a:ext>
                  </a:extLst>
                </a:gridCol>
                <a:gridCol w="1818000">
                  <a:extLst>
                    <a:ext uri="{9D8B030D-6E8A-4147-A177-3AD203B41FA5}">
                      <a16:colId xmlns:a16="http://schemas.microsoft.com/office/drawing/2014/main" val="1049536041"/>
                    </a:ext>
                  </a:extLst>
                </a:gridCol>
                <a:gridCol w="1875600">
                  <a:extLst>
                    <a:ext uri="{9D8B030D-6E8A-4147-A177-3AD203B41FA5}">
                      <a16:colId xmlns:a16="http://schemas.microsoft.com/office/drawing/2014/main" val="3982777495"/>
                    </a:ext>
                  </a:extLst>
                </a:gridCol>
                <a:gridCol w="2286000">
                  <a:extLst>
                    <a:ext uri="{9D8B030D-6E8A-4147-A177-3AD203B41FA5}">
                      <a16:colId xmlns:a16="http://schemas.microsoft.com/office/drawing/2014/main" val="2884445455"/>
                    </a:ext>
                  </a:extLst>
                </a:gridCol>
                <a:gridCol w="2988000">
                  <a:extLst>
                    <a:ext uri="{9D8B030D-6E8A-4147-A177-3AD203B41FA5}">
                      <a16:colId xmlns:a16="http://schemas.microsoft.com/office/drawing/2014/main" val="1652362327"/>
                    </a:ext>
                  </a:extLst>
                </a:gridCol>
              </a:tblGrid>
              <a:tr h="360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200" b="1" i="0" u="none" strike="noStrike" kern="1200" cap="none" spc="0" normalizeH="0" baseline="0" noProof="0" dirty="0">
                          <a:ln>
                            <a:noFill/>
                          </a:ln>
                          <a:solidFill>
                            <a:prstClr val="white"/>
                          </a:solidFill>
                          <a:effectLst/>
                          <a:uLnTx/>
                          <a:uFillTx/>
                          <a:latin typeface="Arial"/>
                          <a:ea typeface="+mn-ea"/>
                          <a:cs typeface="+mn-cs"/>
                        </a:rPr>
                        <a:t>INNOVATOREN</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PIONIERS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VOORLOPERS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ACHTERLOPERS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200" b="1" dirty="0">
                          <a:solidFill>
                            <a:schemeClr val="bg1"/>
                          </a:solidFill>
                        </a:rPr>
                        <a:t>ACHTERBLIJVERS</a:t>
                      </a:r>
                    </a:p>
                  </a:txBody>
                  <a:tcPr marL="9525" marR="9525"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488667595"/>
                  </a:ext>
                </a:extLst>
              </a:tr>
            </a:tbl>
          </a:graphicData>
        </a:graphic>
      </p:graphicFrame>
      <p:grpSp>
        <p:nvGrpSpPr>
          <p:cNvPr id="65" name="Group 64">
            <a:extLst>
              <a:ext uri="{FF2B5EF4-FFF2-40B4-BE49-F238E27FC236}">
                <a16:creationId xmlns:a16="http://schemas.microsoft.com/office/drawing/2014/main" id="{24A0C068-8BE8-48A0-B47C-F305732FA094}"/>
              </a:ext>
            </a:extLst>
          </p:cNvPr>
          <p:cNvGrpSpPr/>
          <p:nvPr/>
        </p:nvGrpSpPr>
        <p:grpSpPr>
          <a:xfrm>
            <a:off x="407987" y="1452605"/>
            <a:ext cx="11376022" cy="4391185"/>
            <a:chOff x="407986" y="1385455"/>
            <a:chExt cx="6362269" cy="5756408"/>
          </a:xfrm>
        </p:grpSpPr>
        <p:grpSp>
          <p:nvGrpSpPr>
            <p:cNvPr id="55" name="Group 54">
              <a:extLst>
                <a:ext uri="{FF2B5EF4-FFF2-40B4-BE49-F238E27FC236}">
                  <a16:creationId xmlns:a16="http://schemas.microsoft.com/office/drawing/2014/main" id="{BAE438C0-E913-4E5B-A952-72CE24BE5B98}"/>
                </a:ext>
              </a:extLst>
            </p:cNvPr>
            <p:cNvGrpSpPr/>
            <p:nvPr/>
          </p:nvGrpSpPr>
          <p:grpSpPr>
            <a:xfrm>
              <a:off x="407986" y="1385455"/>
              <a:ext cx="6362269" cy="5756408"/>
              <a:chOff x="407987" y="1727200"/>
              <a:chExt cx="5234082" cy="5122528"/>
            </a:xfrm>
          </p:grpSpPr>
          <p:sp>
            <p:nvSpPr>
              <p:cNvPr id="54" name="Isosceles Triangle 4">
                <a:extLst>
                  <a:ext uri="{FF2B5EF4-FFF2-40B4-BE49-F238E27FC236}">
                    <a16:creationId xmlns:a16="http://schemas.microsoft.com/office/drawing/2014/main" id="{E44F2C24-D093-4CEF-A0A6-1A6667462F65}"/>
                  </a:ext>
                </a:extLst>
              </p:cNvPr>
              <p:cNvSpPr/>
              <p:nvPr/>
            </p:nvSpPr>
            <p:spPr>
              <a:xfrm>
                <a:off x="495025" y="2208131"/>
                <a:ext cx="4877076" cy="2225149"/>
              </a:xfrm>
              <a:custGeom>
                <a:avLst/>
                <a:gdLst>
                  <a:gd name="connsiteX0" fmla="*/ 0 w 4322620"/>
                  <a:gd name="connsiteY0" fmla="*/ 1452956 h 1452956"/>
                  <a:gd name="connsiteX1" fmla="*/ 2161310 w 4322620"/>
                  <a:gd name="connsiteY1" fmla="*/ 0 h 1452956"/>
                  <a:gd name="connsiteX2" fmla="*/ 4322620 w 4322620"/>
                  <a:gd name="connsiteY2" fmla="*/ 1452956 h 1452956"/>
                  <a:gd name="connsiteX3" fmla="*/ 0 w 4322620"/>
                  <a:gd name="connsiteY3" fmla="*/ 1452956 h 1452956"/>
                  <a:gd name="connsiteX0" fmla="*/ 47105 w 4416830"/>
                  <a:gd name="connsiteY0" fmla="*/ 1452956 h 1452956"/>
                  <a:gd name="connsiteX1" fmla="*/ 2208415 w 4416830"/>
                  <a:gd name="connsiteY1" fmla="*/ 0 h 1452956"/>
                  <a:gd name="connsiteX2" fmla="*/ 4369725 w 4416830"/>
                  <a:gd name="connsiteY2" fmla="*/ 1452956 h 1452956"/>
                  <a:gd name="connsiteX3" fmla="*/ 47105 w 4416830"/>
                  <a:gd name="connsiteY3" fmla="*/ 1452956 h 1452956"/>
                  <a:gd name="connsiteX0" fmla="*/ 0 w 4369725"/>
                  <a:gd name="connsiteY0" fmla="*/ 1452956 h 1452956"/>
                  <a:gd name="connsiteX1" fmla="*/ 2161310 w 4369725"/>
                  <a:gd name="connsiteY1" fmla="*/ 0 h 1452956"/>
                  <a:gd name="connsiteX2" fmla="*/ 4322620 w 4369725"/>
                  <a:gd name="connsiteY2" fmla="*/ 1452956 h 1452956"/>
                  <a:gd name="connsiteX3" fmla="*/ 0 w 4369725"/>
                  <a:gd name="connsiteY3" fmla="*/ 1452956 h 1452956"/>
                  <a:gd name="connsiteX0" fmla="*/ 0 w 4369725"/>
                  <a:gd name="connsiteY0" fmla="*/ 1452956 h 1452956"/>
                  <a:gd name="connsiteX1" fmla="*/ 2161310 w 4369725"/>
                  <a:gd name="connsiteY1" fmla="*/ 0 h 1452956"/>
                  <a:gd name="connsiteX2" fmla="*/ 4322620 w 4369725"/>
                  <a:gd name="connsiteY2" fmla="*/ 1452956 h 1452956"/>
                  <a:gd name="connsiteX3" fmla="*/ 0 w 4369725"/>
                  <a:gd name="connsiteY3" fmla="*/ 1452956 h 1452956"/>
                  <a:gd name="connsiteX0" fmla="*/ 0 w 4322620"/>
                  <a:gd name="connsiteY0" fmla="*/ 1452956 h 1452956"/>
                  <a:gd name="connsiteX1" fmla="*/ 2161310 w 4322620"/>
                  <a:gd name="connsiteY1" fmla="*/ 0 h 1452956"/>
                  <a:gd name="connsiteX2" fmla="*/ 4322620 w 4322620"/>
                  <a:gd name="connsiteY2" fmla="*/ 1452956 h 1452956"/>
                  <a:gd name="connsiteX3" fmla="*/ 0 w 4322620"/>
                  <a:gd name="connsiteY3" fmla="*/ 1452956 h 1452956"/>
                </a:gdLst>
                <a:ahLst/>
                <a:cxnLst>
                  <a:cxn ang="0">
                    <a:pos x="connsiteX0" y="connsiteY0"/>
                  </a:cxn>
                  <a:cxn ang="0">
                    <a:pos x="connsiteX1" y="connsiteY1"/>
                  </a:cxn>
                  <a:cxn ang="0">
                    <a:pos x="connsiteX2" y="connsiteY2"/>
                  </a:cxn>
                  <a:cxn ang="0">
                    <a:pos x="connsiteX3" y="connsiteY3"/>
                  </a:cxn>
                </a:cxnLst>
                <a:rect l="l" t="t" r="r" b="b"/>
                <a:pathLst>
                  <a:path w="4322620" h="1452956">
                    <a:moveTo>
                      <a:pt x="0" y="1452956"/>
                    </a:moveTo>
                    <a:cubicBezTo>
                      <a:pt x="1443182" y="963147"/>
                      <a:pt x="1440873" y="0"/>
                      <a:pt x="2161310" y="0"/>
                    </a:cubicBezTo>
                    <a:cubicBezTo>
                      <a:pt x="2881747" y="0"/>
                      <a:pt x="2892138" y="963147"/>
                      <a:pt x="4322620" y="1452956"/>
                    </a:cubicBezTo>
                    <a:lnTo>
                      <a:pt x="0" y="1452956"/>
                    </a:lnTo>
                    <a:close/>
                  </a:path>
                </a:pathLst>
              </a:custGeom>
              <a:pattFill prst="dkUpDiag">
                <a:fgClr>
                  <a:schemeClr val="bg2">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200" dirty="0">
                  <a:solidFill>
                    <a:schemeClr val="bg1"/>
                  </a:solidFill>
                </a:endParaRPr>
              </a:p>
            </p:txBody>
          </p:sp>
          <p:grpSp>
            <p:nvGrpSpPr>
              <p:cNvPr id="32" name="Group 31">
                <a:extLst>
                  <a:ext uri="{FF2B5EF4-FFF2-40B4-BE49-F238E27FC236}">
                    <a16:creationId xmlns:a16="http://schemas.microsoft.com/office/drawing/2014/main" id="{A0216ABF-5FFB-4C74-8CEA-86098742BCA8}"/>
                  </a:ext>
                </a:extLst>
              </p:cNvPr>
              <p:cNvGrpSpPr/>
              <p:nvPr/>
            </p:nvGrpSpPr>
            <p:grpSpPr>
              <a:xfrm>
                <a:off x="407987" y="1727200"/>
                <a:ext cx="5234082" cy="2761672"/>
                <a:chOff x="1000256" y="1801091"/>
                <a:chExt cx="5141926" cy="3251200"/>
              </a:xfrm>
            </p:grpSpPr>
            <p:cxnSp>
              <p:nvCxnSpPr>
                <p:cNvPr id="29" name="Straight Connector 28">
                  <a:extLst>
                    <a:ext uri="{FF2B5EF4-FFF2-40B4-BE49-F238E27FC236}">
                      <a16:creationId xmlns:a16="http://schemas.microsoft.com/office/drawing/2014/main" id="{72C3BB4E-1519-4D3E-A680-F6EAA6F0A24E}"/>
                    </a:ext>
                  </a:extLst>
                </p:cNvPr>
                <p:cNvCxnSpPr/>
                <p:nvPr/>
              </p:nvCxnSpPr>
              <p:spPr>
                <a:xfrm>
                  <a:off x="1000256" y="1801091"/>
                  <a:ext cx="0" cy="3251200"/>
                </a:xfrm>
                <a:prstGeom prst="line">
                  <a:avLst/>
                </a:prstGeom>
                <a:ln w="28575" cap="rnd">
                  <a:solidFill>
                    <a:schemeClr val="bg2"/>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981CA72-CE53-4830-ABC1-18177B077CE0}"/>
                    </a:ext>
                  </a:extLst>
                </p:cNvPr>
                <p:cNvCxnSpPr>
                  <a:cxnSpLocks/>
                </p:cNvCxnSpPr>
                <p:nvPr/>
              </p:nvCxnSpPr>
              <p:spPr>
                <a:xfrm flipH="1">
                  <a:off x="1000256" y="5052291"/>
                  <a:ext cx="5141926" cy="0"/>
                </a:xfrm>
                <a:prstGeom prst="line">
                  <a:avLst/>
                </a:prstGeom>
                <a:ln w="28575" cap="rnd">
                  <a:solidFill>
                    <a:schemeClr val="bg2"/>
                  </a:solidFill>
                  <a:round/>
                </a:ln>
              </p:spPr>
              <p:style>
                <a:lnRef idx="1">
                  <a:schemeClr val="accent1"/>
                </a:lnRef>
                <a:fillRef idx="0">
                  <a:schemeClr val="accent1"/>
                </a:fillRef>
                <a:effectRef idx="0">
                  <a:schemeClr val="accent1"/>
                </a:effectRef>
                <a:fontRef idx="minor">
                  <a:schemeClr val="tx1"/>
                </a:fontRef>
              </p:style>
            </p:cxnSp>
          </p:grpSp>
          <p:cxnSp>
            <p:nvCxnSpPr>
              <p:cNvPr id="34" name="Straight Connector 33">
                <a:extLst>
                  <a:ext uri="{FF2B5EF4-FFF2-40B4-BE49-F238E27FC236}">
                    <a16:creationId xmlns:a16="http://schemas.microsoft.com/office/drawing/2014/main" id="{415D2FF0-6072-4062-BEFB-999421D24ABE}"/>
                  </a:ext>
                </a:extLst>
              </p:cNvPr>
              <p:cNvCxnSpPr/>
              <p:nvPr/>
            </p:nvCxnSpPr>
            <p:spPr>
              <a:xfrm>
                <a:off x="1245577" y="1841058"/>
                <a:ext cx="0" cy="2617388"/>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E6F8C69-7DA5-47EE-A6F8-058FC7B46858}"/>
                  </a:ext>
                </a:extLst>
              </p:cNvPr>
              <p:cNvCxnSpPr/>
              <p:nvPr/>
            </p:nvCxnSpPr>
            <p:spPr>
              <a:xfrm>
                <a:off x="2078315" y="1841058"/>
                <a:ext cx="0" cy="2617388"/>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970CB20-B1E8-4A4A-BC3B-70C2382BE8FB}"/>
                  </a:ext>
                </a:extLst>
              </p:cNvPr>
              <p:cNvCxnSpPr/>
              <p:nvPr/>
            </p:nvCxnSpPr>
            <p:spPr>
              <a:xfrm>
                <a:off x="2941733" y="1841058"/>
                <a:ext cx="0" cy="2617388"/>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E170A65-D63C-40C1-8CDA-CD1D0FE8F5F9}"/>
                  </a:ext>
                </a:extLst>
              </p:cNvPr>
              <p:cNvCxnSpPr/>
              <p:nvPr/>
            </p:nvCxnSpPr>
            <p:spPr>
              <a:xfrm>
                <a:off x="3999359" y="1841058"/>
                <a:ext cx="0" cy="2617388"/>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EF464D5-2BF8-42E9-AD5A-CEA6D63F7200}"/>
                  </a:ext>
                </a:extLst>
              </p:cNvPr>
              <p:cNvCxnSpPr/>
              <p:nvPr/>
            </p:nvCxnSpPr>
            <p:spPr>
              <a:xfrm>
                <a:off x="1245577" y="1810241"/>
                <a:ext cx="0" cy="5039487"/>
              </a:xfrm>
              <a:prstGeom prst="line">
                <a:avLst/>
              </a:prstGeom>
              <a:ln w="6350">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C6BFBDF-BD5D-4913-8D8D-F964F22D1945}"/>
                  </a:ext>
                </a:extLst>
              </p:cNvPr>
              <p:cNvCxnSpPr/>
              <p:nvPr/>
            </p:nvCxnSpPr>
            <p:spPr>
              <a:xfrm>
                <a:off x="2078315" y="1810241"/>
                <a:ext cx="0" cy="5039487"/>
              </a:xfrm>
              <a:prstGeom prst="line">
                <a:avLst/>
              </a:prstGeom>
              <a:ln w="6350">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DC8D2F4-7C47-45B3-B15F-85D4A04BADAC}"/>
                  </a:ext>
                </a:extLst>
              </p:cNvPr>
              <p:cNvCxnSpPr/>
              <p:nvPr/>
            </p:nvCxnSpPr>
            <p:spPr>
              <a:xfrm>
                <a:off x="2941733" y="1810241"/>
                <a:ext cx="0" cy="5039487"/>
              </a:xfrm>
              <a:prstGeom prst="line">
                <a:avLst/>
              </a:prstGeom>
              <a:ln w="6350">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A11B00F-ED9A-432F-8FB2-B162413CC703}"/>
                  </a:ext>
                </a:extLst>
              </p:cNvPr>
              <p:cNvCxnSpPr/>
              <p:nvPr/>
            </p:nvCxnSpPr>
            <p:spPr>
              <a:xfrm>
                <a:off x="3999359" y="1810241"/>
                <a:ext cx="0" cy="5039487"/>
              </a:xfrm>
              <a:prstGeom prst="line">
                <a:avLst/>
              </a:prstGeom>
              <a:ln w="6350">
                <a:solidFill>
                  <a:schemeClr val="accent6">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5" name="Rectangle 44">
              <a:extLst>
                <a:ext uri="{FF2B5EF4-FFF2-40B4-BE49-F238E27FC236}">
                  <a16:creationId xmlns:a16="http://schemas.microsoft.com/office/drawing/2014/main" id="{8DEA7925-A7C8-4D83-B8D5-ECAE1E87AE51}"/>
                </a:ext>
              </a:extLst>
            </p:cNvPr>
            <p:cNvSpPr/>
            <p:nvPr/>
          </p:nvSpPr>
          <p:spPr>
            <a:xfrm>
              <a:off x="431645" y="3579085"/>
              <a:ext cx="724596" cy="363118"/>
            </a:xfrm>
            <a:prstGeom prst="rect">
              <a:avLst/>
            </a:prstGeom>
          </p:spPr>
          <p:txBody>
            <a:bodyPr wrap="none">
              <a:spAutoFit/>
            </a:bodyPr>
            <a:lstStyle/>
            <a:p>
              <a:r>
                <a:rPr lang="nl-BE" sz="1200" b="1" dirty="0">
                  <a:solidFill>
                    <a:schemeClr val="bg2"/>
                  </a:solidFill>
                </a:rPr>
                <a:t>INNOVATOREN</a:t>
              </a:r>
            </a:p>
          </p:txBody>
        </p:sp>
        <p:sp>
          <p:nvSpPr>
            <p:cNvPr id="46" name="Rectangle 45">
              <a:extLst>
                <a:ext uri="{FF2B5EF4-FFF2-40B4-BE49-F238E27FC236}">
                  <a16:creationId xmlns:a16="http://schemas.microsoft.com/office/drawing/2014/main" id="{9AD9A020-EB7E-40BF-A699-6BA9C07E7BC2}"/>
                </a:ext>
              </a:extLst>
            </p:cNvPr>
            <p:cNvSpPr/>
            <p:nvPr/>
          </p:nvSpPr>
          <p:spPr>
            <a:xfrm>
              <a:off x="5560646" y="3679712"/>
              <a:ext cx="881450" cy="363118"/>
            </a:xfrm>
            <a:prstGeom prst="rect">
              <a:avLst/>
            </a:prstGeom>
          </p:spPr>
          <p:txBody>
            <a:bodyPr wrap="none">
              <a:spAutoFit/>
            </a:bodyPr>
            <a:lstStyle/>
            <a:p>
              <a:pPr algn="r"/>
              <a:r>
                <a:rPr lang="nl-BE" sz="1200" b="1" dirty="0">
                  <a:solidFill>
                    <a:schemeClr val="bg2"/>
                  </a:solidFill>
                </a:rPr>
                <a:t>ACHTERBLIJVERS</a:t>
              </a:r>
            </a:p>
          </p:txBody>
        </p:sp>
        <p:sp>
          <p:nvSpPr>
            <p:cNvPr id="48" name="Rectangle 47">
              <a:extLst>
                <a:ext uri="{FF2B5EF4-FFF2-40B4-BE49-F238E27FC236}">
                  <a16:creationId xmlns:a16="http://schemas.microsoft.com/office/drawing/2014/main" id="{34038F1C-84EB-4EC8-90F3-D83F85DAEFD1}"/>
                </a:ext>
              </a:extLst>
            </p:cNvPr>
            <p:cNvSpPr/>
            <p:nvPr/>
          </p:nvSpPr>
          <p:spPr>
            <a:xfrm>
              <a:off x="1661425" y="2611454"/>
              <a:ext cx="514777" cy="363118"/>
            </a:xfrm>
            <a:prstGeom prst="rect">
              <a:avLst/>
            </a:prstGeom>
          </p:spPr>
          <p:txBody>
            <a:bodyPr wrap="none">
              <a:spAutoFit/>
            </a:bodyPr>
            <a:lstStyle/>
            <a:p>
              <a:pPr lvl="0" algn="ctr">
                <a:defRPr/>
              </a:pPr>
              <a:r>
                <a:rPr lang="nl-BE" sz="1200" b="1" dirty="0">
                  <a:solidFill>
                    <a:schemeClr val="bg2"/>
                  </a:solidFill>
                </a:rPr>
                <a:t>PIONIERS</a:t>
              </a:r>
            </a:p>
          </p:txBody>
        </p:sp>
        <p:sp>
          <p:nvSpPr>
            <p:cNvPr id="49" name="Rectangle 48">
              <a:extLst>
                <a:ext uri="{FF2B5EF4-FFF2-40B4-BE49-F238E27FC236}">
                  <a16:creationId xmlns:a16="http://schemas.microsoft.com/office/drawing/2014/main" id="{60D73FF1-ED47-4436-8C8E-34868BA4C3EE}"/>
                </a:ext>
              </a:extLst>
            </p:cNvPr>
            <p:cNvSpPr/>
            <p:nvPr/>
          </p:nvSpPr>
          <p:spPr>
            <a:xfrm>
              <a:off x="3888148" y="2280043"/>
              <a:ext cx="460987" cy="605197"/>
            </a:xfrm>
            <a:prstGeom prst="rect">
              <a:avLst/>
            </a:prstGeom>
          </p:spPr>
          <p:txBody>
            <a:bodyPr wrap="none">
              <a:spAutoFit/>
            </a:bodyPr>
            <a:lstStyle/>
            <a:p>
              <a:pPr lvl="0" algn="ctr">
                <a:defRPr/>
              </a:pPr>
              <a:r>
                <a:rPr lang="nl-BE" sz="1200" b="1" dirty="0">
                  <a:solidFill>
                    <a:schemeClr val="bg2"/>
                  </a:solidFill>
                </a:rPr>
                <a:t>ACHTER</a:t>
              </a:r>
            </a:p>
            <a:p>
              <a:pPr lvl="0" algn="ctr">
                <a:defRPr/>
              </a:pPr>
              <a:r>
                <a:rPr lang="nl-BE" sz="1200" b="1" dirty="0">
                  <a:solidFill>
                    <a:schemeClr val="bg2"/>
                  </a:solidFill>
                </a:rPr>
                <a:t>LOPERS</a:t>
              </a:r>
            </a:p>
          </p:txBody>
        </p:sp>
        <p:sp>
          <p:nvSpPr>
            <p:cNvPr id="50" name="Rectangle 49">
              <a:extLst>
                <a:ext uri="{FF2B5EF4-FFF2-40B4-BE49-F238E27FC236}">
                  <a16:creationId xmlns:a16="http://schemas.microsoft.com/office/drawing/2014/main" id="{60182B91-1CA3-42C6-B6A6-01909D3C46F6}"/>
                </a:ext>
              </a:extLst>
            </p:cNvPr>
            <p:cNvSpPr/>
            <p:nvPr/>
          </p:nvSpPr>
          <p:spPr>
            <a:xfrm>
              <a:off x="2785137" y="1876702"/>
              <a:ext cx="457401" cy="605197"/>
            </a:xfrm>
            <a:prstGeom prst="rect">
              <a:avLst/>
            </a:prstGeom>
          </p:spPr>
          <p:txBody>
            <a:bodyPr wrap="none">
              <a:spAutoFit/>
            </a:bodyPr>
            <a:lstStyle/>
            <a:p>
              <a:pPr lvl="0" algn="ctr">
                <a:defRPr/>
              </a:pPr>
              <a:r>
                <a:rPr lang="nl-BE" sz="1200" b="1" dirty="0">
                  <a:solidFill>
                    <a:schemeClr val="bg2"/>
                  </a:solidFill>
                </a:rPr>
                <a:t>VOOR</a:t>
              </a:r>
            </a:p>
            <a:p>
              <a:pPr lvl="0" algn="ctr">
                <a:defRPr/>
              </a:pPr>
              <a:r>
                <a:rPr lang="nl-BE" sz="1200" b="1" dirty="0">
                  <a:solidFill>
                    <a:schemeClr val="bg2"/>
                  </a:solidFill>
                </a:rPr>
                <a:t>LOPERS</a:t>
              </a:r>
            </a:p>
          </p:txBody>
        </p:sp>
        <p:sp>
          <p:nvSpPr>
            <p:cNvPr id="60" name="Rectangle 59">
              <a:extLst>
                <a:ext uri="{FF2B5EF4-FFF2-40B4-BE49-F238E27FC236}">
                  <a16:creationId xmlns:a16="http://schemas.microsoft.com/office/drawing/2014/main" id="{EF5AC8B4-7249-47FB-994B-CE9AD1807E82}"/>
                </a:ext>
              </a:extLst>
            </p:cNvPr>
            <p:cNvSpPr/>
            <p:nvPr/>
          </p:nvSpPr>
          <p:spPr>
            <a:xfrm>
              <a:off x="767769" y="3845743"/>
              <a:ext cx="390162" cy="605196"/>
            </a:xfrm>
            <a:prstGeom prst="rect">
              <a:avLst/>
            </a:prstGeom>
          </p:spPr>
          <p:txBody>
            <a:bodyPr wrap="none">
              <a:spAutoFit/>
            </a:bodyPr>
            <a:lstStyle/>
            <a:p>
              <a:pPr lvl="0" algn="ctr">
                <a:defRPr/>
              </a:pPr>
              <a:r>
                <a:rPr lang="nl-BE" sz="2400" b="1" dirty="0">
                  <a:solidFill>
                    <a:schemeClr val="accent1"/>
                  </a:solidFill>
                  <a:latin typeface="+mj-lt"/>
                </a:rPr>
                <a:t>3%</a:t>
              </a:r>
            </a:p>
          </p:txBody>
        </p:sp>
        <p:sp>
          <p:nvSpPr>
            <p:cNvPr id="61" name="Rectangle 60">
              <a:extLst>
                <a:ext uri="{FF2B5EF4-FFF2-40B4-BE49-F238E27FC236}">
                  <a16:creationId xmlns:a16="http://schemas.microsoft.com/office/drawing/2014/main" id="{ABE2FDF0-CBAA-4CD6-92D3-6F14EDCA685D}"/>
                </a:ext>
              </a:extLst>
            </p:cNvPr>
            <p:cNvSpPr/>
            <p:nvPr/>
          </p:nvSpPr>
          <p:spPr>
            <a:xfrm>
              <a:off x="1679772" y="3845743"/>
              <a:ext cx="504915" cy="605196"/>
            </a:xfrm>
            <a:prstGeom prst="rect">
              <a:avLst/>
            </a:prstGeom>
          </p:spPr>
          <p:txBody>
            <a:bodyPr wrap="none">
              <a:spAutoFit/>
            </a:bodyPr>
            <a:lstStyle/>
            <a:p>
              <a:pPr lvl="0" algn="ctr">
                <a:defRPr/>
              </a:pPr>
              <a:r>
                <a:rPr lang="nl-BE" sz="2400" b="1" dirty="0">
                  <a:solidFill>
                    <a:schemeClr val="accent1"/>
                  </a:solidFill>
                  <a:latin typeface="+mj-lt"/>
                </a:rPr>
                <a:t>26%</a:t>
              </a:r>
            </a:p>
          </p:txBody>
        </p:sp>
        <p:sp>
          <p:nvSpPr>
            <p:cNvPr id="62" name="Rectangle 61">
              <a:extLst>
                <a:ext uri="{FF2B5EF4-FFF2-40B4-BE49-F238E27FC236}">
                  <a16:creationId xmlns:a16="http://schemas.microsoft.com/office/drawing/2014/main" id="{DB23A1E5-05A4-4BF6-A65E-B0722AB83AA3}"/>
                </a:ext>
              </a:extLst>
            </p:cNvPr>
            <p:cNvSpPr/>
            <p:nvPr/>
          </p:nvSpPr>
          <p:spPr>
            <a:xfrm>
              <a:off x="2732423" y="3845743"/>
              <a:ext cx="504915" cy="605196"/>
            </a:xfrm>
            <a:prstGeom prst="rect">
              <a:avLst/>
            </a:prstGeom>
          </p:spPr>
          <p:txBody>
            <a:bodyPr wrap="none">
              <a:spAutoFit/>
            </a:bodyPr>
            <a:lstStyle/>
            <a:p>
              <a:pPr lvl="0" algn="ctr">
                <a:defRPr/>
              </a:pPr>
              <a:r>
                <a:rPr lang="nl-BE" sz="2400" b="1" dirty="0">
                  <a:solidFill>
                    <a:schemeClr val="accent1"/>
                  </a:solidFill>
                  <a:latin typeface="+mj-lt"/>
                </a:rPr>
                <a:t>33%</a:t>
              </a:r>
            </a:p>
          </p:txBody>
        </p:sp>
        <p:sp>
          <p:nvSpPr>
            <p:cNvPr id="63" name="Rectangle 62">
              <a:extLst>
                <a:ext uri="{FF2B5EF4-FFF2-40B4-BE49-F238E27FC236}">
                  <a16:creationId xmlns:a16="http://schemas.microsoft.com/office/drawing/2014/main" id="{9C5C7BD1-D766-4D37-987C-38826DC5B983}"/>
                </a:ext>
              </a:extLst>
            </p:cNvPr>
            <p:cNvSpPr/>
            <p:nvPr/>
          </p:nvSpPr>
          <p:spPr>
            <a:xfrm>
              <a:off x="3878212" y="3845743"/>
              <a:ext cx="504915" cy="605196"/>
            </a:xfrm>
            <a:prstGeom prst="rect">
              <a:avLst/>
            </a:prstGeom>
          </p:spPr>
          <p:txBody>
            <a:bodyPr wrap="none">
              <a:spAutoFit/>
            </a:bodyPr>
            <a:lstStyle/>
            <a:p>
              <a:pPr lvl="0" algn="ctr">
                <a:defRPr/>
              </a:pPr>
              <a:r>
                <a:rPr lang="nl-BE" sz="2400" b="1" dirty="0">
                  <a:solidFill>
                    <a:schemeClr val="accent1"/>
                  </a:solidFill>
                  <a:latin typeface="+mj-lt"/>
                </a:rPr>
                <a:t>22%</a:t>
              </a:r>
            </a:p>
          </p:txBody>
        </p:sp>
        <p:sp>
          <p:nvSpPr>
            <p:cNvPr id="64" name="Rectangle 63">
              <a:extLst>
                <a:ext uri="{FF2B5EF4-FFF2-40B4-BE49-F238E27FC236}">
                  <a16:creationId xmlns:a16="http://schemas.microsoft.com/office/drawing/2014/main" id="{65256829-B016-4BBF-842B-116E2408BB2F}"/>
                </a:ext>
              </a:extLst>
            </p:cNvPr>
            <p:cNvSpPr/>
            <p:nvPr/>
          </p:nvSpPr>
          <p:spPr>
            <a:xfrm>
              <a:off x="5056483" y="3845743"/>
              <a:ext cx="504915" cy="605196"/>
            </a:xfrm>
            <a:prstGeom prst="rect">
              <a:avLst/>
            </a:prstGeom>
          </p:spPr>
          <p:txBody>
            <a:bodyPr wrap="none">
              <a:spAutoFit/>
            </a:bodyPr>
            <a:lstStyle/>
            <a:p>
              <a:pPr lvl="0" algn="ctr">
                <a:defRPr/>
              </a:pPr>
              <a:r>
                <a:rPr lang="nl-BE" sz="2400" b="1" dirty="0">
                  <a:solidFill>
                    <a:schemeClr val="accent1"/>
                  </a:solidFill>
                  <a:latin typeface="+mj-lt"/>
                </a:rPr>
                <a:t>17%</a:t>
              </a:r>
            </a:p>
          </p:txBody>
        </p:sp>
      </p:grpSp>
      <p:sp>
        <p:nvSpPr>
          <p:cNvPr id="70" name="Rectangle 69">
            <a:extLst>
              <a:ext uri="{FF2B5EF4-FFF2-40B4-BE49-F238E27FC236}">
                <a16:creationId xmlns:a16="http://schemas.microsoft.com/office/drawing/2014/main" id="{E2D8A285-6D42-4780-81EC-38ED928BAA85}"/>
              </a:ext>
            </a:extLst>
          </p:cNvPr>
          <p:cNvSpPr/>
          <p:nvPr/>
        </p:nvSpPr>
        <p:spPr>
          <a:xfrm>
            <a:off x="450290" y="4437776"/>
            <a:ext cx="1711440" cy="427750"/>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GEEN DIERENLEED</a:t>
            </a:r>
          </a:p>
        </p:txBody>
      </p:sp>
      <p:sp>
        <p:nvSpPr>
          <p:cNvPr id="71" name="Rectangle 70">
            <a:extLst>
              <a:ext uri="{FF2B5EF4-FFF2-40B4-BE49-F238E27FC236}">
                <a16:creationId xmlns:a16="http://schemas.microsoft.com/office/drawing/2014/main" id="{F03F4891-B7BC-43C1-B196-7FE97A7F5AA7}"/>
              </a:ext>
            </a:extLst>
          </p:cNvPr>
          <p:cNvSpPr/>
          <p:nvPr/>
        </p:nvSpPr>
        <p:spPr>
          <a:xfrm>
            <a:off x="2277686" y="4437776"/>
            <a:ext cx="1711440" cy="427750"/>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LAGE IMPACT MILIEU</a:t>
            </a:r>
          </a:p>
        </p:txBody>
      </p:sp>
      <p:sp>
        <p:nvSpPr>
          <p:cNvPr id="72" name="Rectangle 71">
            <a:extLst>
              <a:ext uri="{FF2B5EF4-FFF2-40B4-BE49-F238E27FC236}">
                <a16:creationId xmlns:a16="http://schemas.microsoft.com/office/drawing/2014/main" id="{568C8F7C-7B46-46CE-B0E9-BCEC3D244EB9}"/>
              </a:ext>
            </a:extLst>
          </p:cNvPr>
          <p:cNvSpPr/>
          <p:nvPr/>
        </p:nvSpPr>
        <p:spPr>
          <a:xfrm>
            <a:off x="2277686" y="4961967"/>
            <a:ext cx="1711440" cy="427750"/>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GEEN ANTIBIOTICA</a:t>
            </a:r>
          </a:p>
        </p:txBody>
      </p:sp>
      <p:sp>
        <p:nvSpPr>
          <p:cNvPr id="73" name="Rectangle 72">
            <a:extLst>
              <a:ext uri="{FF2B5EF4-FFF2-40B4-BE49-F238E27FC236}">
                <a16:creationId xmlns:a16="http://schemas.microsoft.com/office/drawing/2014/main" id="{B46EE77E-60F9-4652-9E90-87D36A0C4851}"/>
              </a:ext>
            </a:extLst>
          </p:cNvPr>
          <p:cNvSpPr/>
          <p:nvPr/>
        </p:nvSpPr>
        <p:spPr>
          <a:xfrm>
            <a:off x="4120942" y="4437776"/>
            <a:ext cx="1711440" cy="427750"/>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LAGE IMPACT MILIEU</a:t>
            </a:r>
          </a:p>
        </p:txBody>
      </p:sp>
      <p:sp>
        <p:nvSpPr>
          <p:cNvPr id="74" name="Rectangle 73">
            <a:extLst>
              <a:ext uri="{FF2B5EF4-FFF2-40B4-BE49-F238E27FC236}">
                <a16:creationId xmlns:a16="http://schemas.microsoft.com/office/drawing/2014/main" id="{8D12F7FA-C2EB-4A97-A6B0-6CFBF181EC00}"/>
              </a:ext>
            </a:extLst>
          </p:cNvPr>
          <p:cNvSpPr/>
          <p:nvPr/>
        </p:nvSpPr>
        <p:spPr>
          <a:xfrm>
            <a:off x="4120942" y="4961967"/>
            <a:ext cx="1711440" cy="427750"/>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GEEN ANTIBIOTICA</a:t>
            </a:r>
          </a:p>
        </p:txBody>
      </p:sp>
      <p:sp>
        <p:nvSpPr>
          <p:cNvPr id="75" name="Rectangle 74">
            <a:extLst>
              <a:ext uri="{FF2B5EF4-FFF2-40B4-BE49-F238E27FC236}">
                <a16:creationId xmlns:a16="http://schemas.microsoft.com/office/drawing/2014/main" id="{70988BB3-AFB9-4282-93A2-5AB844C41AB3}"/>
              </a:ext>
            </a:extLst>
          </p:cNvPr>
          <p:cNvSpPr/>
          <p:nvPr/>
        </p:nvSpPr>
        <p:spPr>
          <a:xfrm>
            <a:off x="4120942" y="5416040"/>
            <a:ext cx="1711440" cy="427750"/>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GEEN PATHOGENEN</a:t>
            </a:r>
          </a:p>
        </p:txBody>
      </p:sp>
      <p:sp>
        <p:nvSpPr>
          <p:cNvPr id="76" name="Rectangle 75">
            <a:extLst>
              <a:ext uri="{FF2B5EF4-FFF2-40B4-BE49-F238E27FC236}">
                <a16:creationId xmlns:a16="http://schemas.microsoft.com/office/drawing/2014/main" id="{FA161F93-D755-47FD-800A-346F52529434}"/>
              </a:ext>
            </a:extLst>
          </p:cNvPr>
          <p:cNvSpPr/>
          <p:nvPr/>
        </p:nvSpPr>
        <p:spPr>
          <a:xfrm>
            <a:off x="6153249" y="4437776"/>
            <a:ext cx="1711440" cy="427750"/>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LAGE IMPACT MILIEU</a:t>
            </a:r>
          </a:p>
        </p:txBody>
      </p:sp>
      <p:sp>
        <p:nvSpPr>
          <p:cNvPr id="77" name="Rectangle 76">
            <a:extLst>
              <a:ext uri="{FF2B5EF4-FFF2-40B4-BE49-F238E27FC236}">
                <a16:creationId xmlns:a16="http://schemas.microsoft.com/office/drawing/2014/main" id="{190636A4-418B-44F2-89A3-71017F2C42CF}"/>
              </a:ext>
            </a:extLst>
          </p:cNvPr>
          <p:cNvSpPr/>
          <p:nvPr/>
        </p:nvSpPr>
        <p:spPr>
          <a:xfrm>
            <a:off x="6153249" y="4961967"/>
            <a:ext cx="1711440" cy="427750"/>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GEEN ANTIBIOTICA</a:t>
            </a:r>
          </a:p>
        </p:txBody>
      </p:sp>
      <p:sp>
        <p:nvSpPr>
          <p:cNvPr id="78" name="Rectangle 77">
            <a:extLst>
              <a:ext uri="{FF2B5EF4-FFF2-40B4-BE49-F238E27FC236}">
                <a16:creationId xmlns:a16="http://schemas.microsoft.com/office/drawing/2014/main" id="{2F758181-57F9-4799-B794-6BD777B41B01}"/>
              </a:ext>
            </a:extLst>
          </p:cNvPr>
          <p:cNvSpPr/>
          <p:nvPr/>
        </p:nvSpPr>
        <p:spPr>
          <a:xfrm>
            <a:off x="6153249" y="5416040"/>
            <a:ext cx="1711440" cy="427750"/>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GEEN PATHOGENEN</a:t>
            </a:r>
          </a:p>
        </p:txBody>
      </p:sp>
      <p:sp>
        <p:nvSpPr>
          <p:cNvPr id="79" name="Rectangle 78">
            <a:extLst>
              <a:ext uri="{FF2B5EF4-FFF2-40B4-BE49-F238E27FC236}">
                <a16:creationId xmlns:a16="http://schemas.microsoft.com/office/drawing/2014/main" id="{7B80126A-CFBC-4FED-8294-97A24665954B}"/>
              </a:ext>
            </a:extLst>
          </p:cNvPr>
          <p:cNvSpPr/>
          <p:nvPr/>
        </p:nvSpPr>
        <p:spPr>
          <a:xfrm>
            <a:off x="8788131" y="4437776"/>
            <a:ext cx="1711440" cy="427750"/>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LAGE IMPACT MILIEU</a:t>
            </a:r>
          </a:p>
        </p:txBody>
      </p:sp>
      <p:sp>
        <p:nvSpPr>
          <p:cNvPr id="80" name="Rectangle 79">
            <a:extLst>
              <a:ext uri="{FF2B5EF4-FFF2-40B4-BE49-F238E27FC236}">
                <a16:creationId xmlns:a16="http://schemas.microsoft.com/office/drawing/2014/main" id="{B0296989-A731-4525-8D52-CA1A7FAA2DAE}"/>
              </a:ext>
            </a:extLst>
          </p:cNvPr>
          <p:cNvSpPr/>
          <p:nvPr/>
        </p:nvSpPr>
        <p:spPr>
          <a:xfrm>
            <a:off x="8788131" y="4961967"/>
            <a:ext cx="1711440" cy="427750"/>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GEEN ANTIBIOTICA</a:t>
            </a:r>
          </a:p>
        </p:txBody>
      </p:sp>
      <p:sp>
        <p:nvSpPr>
          <p:cNvPr id="81" name="Rectangle 80">
            <a:extLst>
              <a:ext uri="{FF2B5EF4-FFF2-40B4-BE49-F238E27FC236}">
                <a16:creationId xmlns:a16="http://schemas.microsoft.com/office/drawing/2014/main" id="{913D52DB-C5D1-4648-AEDA-07FE6B34E090}"/>
              </a:ext>
            </a:extLst>
          </p:cNvPr>
          <p:cNvSpPr/>
          <p:nvPr/>
        </p:nvSpPr>
        <p:spPr>
          <a:xfrm>
            <a:off x="8788131" y="5416040"/>
            <a:ext cx="1711440" cy="427750"/>
          </a:xfrm>
          <a:prstGeom prst="rect">
            <a:avLst/>
          </a:prstGeom>
          <a:solidFill>
            <a:srgbClr val="F1BE48"/>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BE" sz="1200" b="1" dirty="0">
                <a:solidFill>
                  <a:schemeClr val="bg1"/>
                </a:solidFill>
              </a:rPr>
              <a:t>GEEN PATHOGENEN</a:t>
            </a:r>
          </a:p>
        </p:txBody>
      </p:sp>
    </p:spTree>
    <p:extLst>
      <p:ext uri="{BB962C8B-B14F-4D97-AF65-F5344CB8AC3E}">
        <p14:creationId xmlns:p14="http://schemas.microsoft.com/office/powerpoint/2010/main" val="2068208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rTitlePosition">
            <a:extLst>
              <a:ext uri="{FF2B5EF4-FFF2-40B4-BE49-F238E27FC236}">
                <a16:creationId xmlns:a16="http://schemas.microsoft.com/office/drawing/2014/main" id="{2173B778-5C90-4FC2-90CB-3E3BD1619105}"/>
              </a:ext>
            </a:extLst>
          </p:cNvPr>
          <p:cNvSpPr>
            <a:spLocks noGrp="1"/>
          </p:cNvSpPr>
          <p:nvPr>
            <p:ph type="body" sz="quarter" idx="13"/>
          </p:nvPr>
        </p:nvSpPr>
        <p:spPr>
          <a:xfrm>
            <a:off x="9804707" y="3287"/>
            <a:ext cx="1972313" cy="4416594"/>
          </a:xfrm>
        </p:spPr>
        <p:txBody>
          <a:bodyPr/>
          <a:lstStyle/>
          <a:p>
            <a:r>
              <a:rPr lang="nl-BE" dirty="0"/>
              <a:t>3</a:t>
            </a:r>
          </a:p>
        </p:txBody>
      </p:sp>
      <p:sp>
        <p:nvSpPr>
          <p:cNvPr id="3" name="strTitle">
            <a:extLst>
              <a:ext uri="{FF2B5EF4-FFF2-40B4-BE49-F238E27FC236}">
                <a16:creationId xmlns:a16="http://schemas.microsoft.com/office/drawing/2014/main" id="{B8C004B9-4175-4372-AC28-63935162946B}"/>
              </a:ext>
            </a:extLst>
          </p:cNvPr>
          <p:cNvSpPr>
            <a:spLocks noGrp="1"/>
          </p:cNvSpPr>
          <p:nvPr>
            <p:ph type="title"/>
          </p:nvPr>
        </p:nvSpPr>
        <p:spPr/>
        <p:txBody>
          <a:bodyPr/>
          <a:lstStyle/>
          <a:p>
            <a:r>
              <a:rPr lang="nl-BE" dirty="0"/>
              <a:t>ALGEMENE CONCLUSIES</a:t>
            </a:r>
          </a:p>
        </p:txBody>
      </p:sp>
      <p:sp>
        <p:nvSpPr>
          <p:cNvPr id="5" name="Slide Number Placeholder 4">
            <a:extLst>
              <a:ext uri="{FF2B5EF4-FFF2-40B4-BE49-F238E27FC236}">
                <a16:creationId xmlns:a16="http://schemas.microsoft.com/office/drawing/2014/main" id="{098168C8-6A4F-4C2A-8E12-097E5ABD75F1}"/>
              </a:ext>
            </a:extLst>
          </p:cNvPr>
          <p:cNvSpPr>
            <a:spLocks noGrp="1"/>
          </p:cNvSpPr>
          <p:nvPr>
            <p:ph type="sldNum" sz="quarter" idx="14"/>
          </p:nvPr>
        </p:nvSpPr>
        <p:spPr/>
        <p:txBody>
          <a:bodyPr/>
          <a:lstStyle/>
          <a:p>
            <a:fld id="{D61AABEC-672F-4B68-B914-690DA978312C}" type="slidenum">
              <a:rPr lang="nl-BE" smtClean="0"/>
              <a:pPr/>
              <a:t>34</a:t>
            </a:fld>
            <a:r>
              <a:rPr lang="nl-BE" dirty="0"/>
              <a:t> </a:t>
            </a:r>
          </a:p>
        </p:txBody>
      </p:sp>
    </p:spTree>
    <p:extLst>
      <p:ext uri="{BB962C8B-B14F-4D97-AF65-F5344CB8AC3E}">
        <p14:creationId xmlns:p14="http://schemas.microsoft.com/office/powerpoint/2010/main" val="599945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0B97CD-DA92-46C9-8A37-4D7F85E5C5A2}"/>
              </a:ext>
            </a:extLst>
          </p:cNvPr>
          <p:cNvSpPr>
            <a:spLocks noGrp="1"/>
          </p:cNvSpPr>
          <p:nvPr>
            <p:ph type="title"/>
          </p:nvPr>
        </p:nvSpPr>
        <p:spPr>
          <a:xfrm>
            <a:off x="407988" y="368300"/>
            <a:ext cx="11376024" cy="332399"/>
          </a:xfrm>
        </p:spPr>
        <p:txBody>
          <a:bodyPr/>
          <a:lstStyle/>
          <a:p>
            <a:r>
              <a:rPr lang="nl-BE" dirty="0"/>
              <a:t>CONCLUSIES (1/2)</a:t>
            </a:r>
          </a:p>
        </p:txBody>
      </p:sp>
      <p:graphicFrame>
        <p:nvGraphicFramePr>
          <p:cNvPr id="6" name="Tableau 66">
            <a:extLst>
              <a:ext uri="{FF2B5EF4-FFF2-40B4-BE49-F238E27FC236}">
                <a16:creationId xmlns:a16="http://schemas.microsoft.com/office/drawing/2014/main" id="{C15231F9-7271-4874-A2D7-C95FC00AECF5}"/>
              </a:ext>
            </a:extLst>
          </p:cNvPr>
          <p:cNvGraphicFramePr>
            <a:graphicFrameLocks noGrp="1"/>
          </p:cNvGraphicFramePr>
          <p:nvPr>
            <p:extLst>
              <p:ext uri="{D42A27DB-BD31-4B8C-83A1-F6EECF244321}">
                <p14:modId xmlns:p14="http://schemas.microsoft.com/office/powerpoint/2010/main" val="1415234038"/>
              </p:ext>
            </p:extLst>
          </p:nvPr>
        </p:nvGraphicFramePr>
        <p:xfrm>
          <a:off x="407988" y="1031220"/>
          <a:ext cx="11125800" cy="4795560"/>
        </p:xfrm>
        <a:graphic>
          <a:graphicData uri="http://schemas.openxmlformats.org/drawingml/2006/table">
            <a:tbl>
              <a:tblPr firstRow="1" lastRow="1">
                <a:tableStyleId>{5C22544A-7EE6-4342-B048-85BDC9FD1C3A}</a:tableStyleId>
              </a:tblPr>
              <a:tblGrid>
                <a:gridCol w="685800">
                  <a:extLst>
                    <a:ext uri="{9D8B030D-6E8A-4147-A177-3AD203B41FA5}">
                      <a16:colId xmlns:a16="http://schemas.microsoft.com/office/drawing/2014/main" val="310438399"/>
                    </a:ext>
                  </a:extLst>
                </a:gridCol>
                <a:gridCol w="10440000">
                  <a:extLst>
                    <a:ext uri="{9D8B030D-6E8A-4147-A177-3AD203B41FA5}">
                      <a16:colId xmlns:a16="http://schemas.microsoft.com/office/drawing/2014/main" val="2994831520"/>
                    </a:ext>
                  </a:extLst>
                </a:gridCol>
              </a:tblGrid>
              <a:tr h="1598520">
                <a:tc>
                  <a:txBody>
                    <a:bodyPr/>
                    <a:lstStyle/>
                    <a:p>
                      <a:pPr algn="ctr"/>
                      <a:r>
                        <a:rPr lang="nl-BE" sz="5400" b="1" dirty="0">
                          <a:solidFill>
                            <a:schemeClr val="tx2"/>
                          </a:solidFill>
                          <a:latin typeface="+mj-lt"/>
                        </a:rPr>
                        <a:t>1</a:t>
                      </a:r>
                    </a:p>
                  </a:txBody>
                  <a:tcPr marL="0" marR="0" marT="0" marB="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BE" sz="1800" b="1" dirty="0">
                          <a:solidFill>
                            <a:schemeClr val="bg2"/>
                          </a:solidFill>
                        </a:rPr>
                        <a:t>DE ATTITUDE TEN OPZICHTE VAN HET AANBOD AAN VLEESVERVANGERS IS POSITIEF</a:t>
                      </a:r>
                    </a:p>
                    <a:p>
                      <a:r>
                        <a:rPr lang="nl-BE" sz="1600" b="0" dirty="0">
                          <a:solidFill>
                            <a:schemeClr val="tx1"/>
                          </a:solidFill>
                        </a:rPr>
                        <a:t>Meer dan de helft van de Belgen vindt dat het huidig aanbod aan vleesvervangers voldoet aan de behoeften (51%). Dit is een significante stijging t.o.v. 2019 (44%). </a:t>
                      </a:r>
                    </a:p>
                  </a:txBody>
                  <a:tcPr marL="72000" marR="72000" marT="36000" marB="3600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168522"/>
                  </a:ext>
                </a:extLst>
              </a:tr>
              <a:tr h="1598520">
                <a:tc>
                  <a:txBody>
                    <a:bodyPr/>
                    <a:lstStyle/>
                    <a:p>
                      <a:pPr algn="ctr"/>
                      <a:r>
                        <a:rPr lang="nl-BE" sz="5400" b="1" dirty="0">
                          <a:solidFill>
                            <a:schemeClr val="tx2"/>
                          </a:solidFill>
                          <a:latin typeface="+mj-lt"/>
                        </a:rPr>
                        <a:t>2</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2F469C"/>
                          </a:solidFill>
                          <a:effectLst/>
                          <a:uLnTx/>
                          <a:uFillTx/>
                          <a:latin typeface="+mn-lt"/>
                          <a:ea typeface="+mn-ea"/>
                          <a:cs typeface="+mn-cs"/>
                        </a:rPr>
                        <a:t>COVID-19 HEEFT EEN IMPACT OP DE PERCEPTIE ROND VLEES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600" b="0" dirty="0">
                          <a:solidFill>
                            <a:schemeClr val="tx1"/>
                          </a:solidFill>
                        </a:rPr>
                        <a:t>Bij 11-12% van de Belgen heeft Covid-19 momenteel een impact op de vleesconsumptie en de perceptie rond vlees.</a:t>
                      </a:r>
                      <a:endParaRPr kumimoji="0" lang="nl-BE" sz="1600" b="0" i="0" u="none" strike="noStrike" kern="1200" cap="none" spc="0" normalizeH="0" baseline="0" noProof="0" dirty="0">
                        <a:ln>
                          <a:noFill/>
                        </a:ln>
                        <a:solidFill>
                          <a:srgbClr val="282828"/>
                        </a:solidFill>
                        <a:effectLst/>
                        <a:uLnTx/>
                        <a:uFillTx/>
                        <a:latin typeface="+mn-lt"/>
                        <a:ea typeface="+mn-ea"/>
                        <a:cs typeface="+mn-cs"/>
                      </a:endParaRPr>
                    </a:p>
                  </a:txBody>
                  <a:tcPr marL="72000" marR="72000" marT="36000" marB="36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2094801"/>
                  </a:ext>
                </a:extLst>
              </a:tr>
              <a:tr h="1598520">
                <a:tc>
                  <a:txBody>
                    <a:bodyPr/>
                    <a:lstStyle/>
                    <a:p>
                      <a:pPr algn="ctr"/>
                      <a:r>
                        <a:rPr lang="nl-BE" sz="5400" b="1" dirty="0">
                          <a:solidFill>
                            <a:schemeClr val="tx2"/>
                          </a:solidFill>
                          <a:latin typeface="+mj-lt"/>
                        </a:rPr>
                        <a:t>3</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2F469C"/>
                          </a:solidFill>
                          <a:effectLst/>
                          <a:uLnTx/>
                          <a:uFillTx/>
                          <a:latin typeface="+mn-lt"/>
                          <a:ea typeface="+mn-ea"/>
                          <a:cs typeface="+mn-cs"/>
                        </a:rPr>
                        <a:t>DE ALGEMENE EVALUATIE VAN KWEEKVLEES IS VOORNAMELIJK POSITIEF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srgbClr val="282828"/>
                          </a:solidFill>
                          <a:effectLst/>
                          <a:uLnTx/>
                          <a:uFillTx/>
                          <a:latin typeface="+mn-lt"/>
                          <a:ea typeface="+mn-ea"/>
                          <a:cs typeface="+mn-cs"/>
                        </a:rPr>
                        <a:t>44% van de Belgen heeft een positieve eerste indruk over kweekvlees (slechts 17% negatieve eerste indruk). 60% vindt kweekvlees relevant, en 38% van de Belgen vindt dat kweekvlees voldoet aan de behoeften als alternatief voor traditioneel vlees. Mannen, jongeren (18-34 jaar) en Belgen uit hogere sociale klasse hebben een betere eerste indruk over kweekvlees.</a:t>
                      </a:r>
                    </a:p>
                  </a:txBody>
                  <a:tcPr marL="72000" marR="72000" marT="36000" marB="36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5537441"/>
                  </a:ext>
                </a:extLst>
              </a:tr>
            </a:tbl>
          </a:graphicData>
        </a:graphic>
      </p:graphicFrame>
      <p:sp>
        <p:nvSpPr>
          <p:cNvPr id="2" name="Slide Number Placeholder 1">
            <a:extLst>
              <a:ext uri="{FF2B5EF4-FFF2-40B4-BE49-F238E27FC236}">
                <a16:creationId xmlns:a16="http://schemas.microsoft.com/office/drawing/2014/main" id="{469E7CF7-74D0-422B-AFA3-908F60DE8599}"/>
              </a:ext>
            </a:extLst>
          </p:cNvPr>
          <p:cNvSpPr>
            <a:spLocks noGrp="1"/>
          </p:cNvSpPr>
          <p:nvPr>
            <p:ph type="sldNum" sz="quarter" idx="18"/>
          </p:nvPr>
        </p:nvSpPr>
        <p:spPr/>
        <p:txBody>
          <a:bodyPr/>
          <a:lstStyle/>
          <a:p>
            <a:fld id="{D61AABEC-672F-4B68-B914-690DA978312C}" type="slidenum">
              <a:rPr lang="nl-BE" smtClean="0"/>
              <a:pPr/>
              <a:t>35</a:t>
            </a:fld>
            <a:r>
              <a:rPr lang="nl-BE" dirty="0"/>
              <a:t> </a:t>
            </a:r>
          </a:p>
        </p:txBody>
      </p:sp>
    </p:spTree>
    <p:extLst>
      <p:ext uri="{BB962C8B-B14F-4D97-AF65-F5344CB8AC3E}">
        <p14:creationId xmlns:p14="http://schemas.microsoft.com/office/powerpoint/2010/main" val="633457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0B97CD-DA92-46C9-8A37-4D7F85E5C5A2}"/>
              </a:ext>
            </a:extLst>
          </p:cNvPr>
          <p:cNvSpPr>
            <a:spLocks noGrp="1"/>
          </p:cNvSpPr>
          <p:nvPr>
            <p:ph type="title"/>
          </p:nvPr>
        </p:nvSpPr>
        <p:spPr>
          <a:xfrm>
            <a:off x="407988" y="368300"/>
            <a:ext cx="11376024" cy="332399"/>
          </a:xfrm>
        </p:spPr>
        <p:txBody>
          <a:bodyPr/>
          <a:lstStyle/>
          <a:p>
            <a:r>
              <a:rPr lang="nl-BE" dirty="0"/>
              <a:t>CONCLUSIES (2/2)</a:t>
            </a:r>
          </a:p>
        </p:txBody>
      </p:sp>
      <p:graphicFrame>
        <p:nvGraphicFramePr>
          <p:cNvPr id="6" name="Tableau 66">
            <a:extLst>
              <a:ext uri="{FF2B5EF4-FFF2-40B4-BE49-F238E27FC236}">
                <a16:creationId xmlns:a16="http://schemas.microsoft.com/office/drawing/2014/main" id="{C15231F9-7271-4874-A2D7-C95FC00AECF5}"/>
              </a:ext>
            </a:extLst>
          </p:cNvPr>
          <p:cNvGraphicFramePr>
            <a:graphicFrameLocks noGrp="1"/>
          </p:cNvGraphicFramePr>
          <p:nvPr>
            <p:extLst>
              <p:ext uri="{D42A27DB-BD31-4B8C-83A1-F6EECF244321}">
                <p14:modId xmlns:p14="http://schemas.microsoft.com/office/powerpoint/2010/main" val="2029488647"/>
              </p:ext>
            </p:extLst>
          </p:nvPr>
        </p:nvGraphicFramePr>
        <p:xfrm>
          <a:off x="407988" y="1031220"/>
          <a:ext cx="11125800" cy="4795560"/>
        </p:xfrm>
        <a:graphic>
          <a:graphicData uri="http://schemas.openxmlformats.org/drawingml/2006/table">
            <a:tbl>
              <a:tblPr firstRow="1" lastRow="1">
                <a:tableStyleId>{5C22544A-7EE6-4342-B048-85BDC9FD1C3A}</a:tableStyleId>
              </a:tblPr>
              <a:tblGrid>
                <a:gridCol w="685800">
                  <a:extLst>
                    <a:ext uri="{9D8B030D-6E8A-4147-A177-3AD203B41FA5}">
                      <a16:colId xmlns:a16="http://schemas.microsoft.com/office/drawing/2014/main" val="310438399"/>
                    </a:ext>
                  </a:extLst>
                </a:gridCol>
                <a:gridCol w="10440000">
                  <a:extLst>
                    <a:ext uri="{9D8B030D-6E8A-4147-A177-3AD203B41FA5}">
                      <a16:colId xmlns:a16="http://schemas.microsoft.com/office/drawing/2014/main" val="2994831520"/>
                    </a:ext>
                  </a:extLst>
                </a:gridCol>
              </a:tblGrid>
              <a:tr h="1598520">
                <a:tc>
                  <a:txBody>
                    <a:bodyPr/>
                    <a:lstStyle/>
                    <a:p>
                      <a:pPr algn="ctr"/>
                      <a:r>
                        <a:rPr lang="nl-BE" sz="5400" b="1" dirty="0">
                          <a:solidFill>
                            <a:schemeClr val="tx2"/>
                          </a:solidFill>
                          <a:latin typeface="+mj-lt"/>
                        </a:rPr>
                        <a:t>4</a:t>
                      </a:r>
                    </a:p>
                  </a:txBody>
                  <a:tcPr marL="0" marR="0" marT="0" marB="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800" b="1" dirty="0">
                          <a:solidFill>
                            <a:schemeClr val="bg2"/>
                          </a:solidFill>
                        </a:rPr>
                        <a:t>PRIJS VAN KWEEKVLEES IS EEN BELANGRIJKE FACTOR</a:t>
                      </a:r>
                    </a:p>
                    <a:p>
                      <a:r>
                        <a:rPr lang="nl-BE" sz="1600" b="0" kern="1200" dirty="0">
                          <a:solidFill>
                            <a:schemeClr val="tx1"/>
                          </a:solidFill>
                          <a:latin typeface="+mn-lt"/>
                          <a:ea typeface="+mn-ea"/>
                          <a:cs typeface="+mn-cs"/>
                        </a:rPr>
                        <a:t>4 op 10 Belgen zou kweekvlees kopen als het beschikbaar was aan dezelfde prijs als vlees van geslachte dieren. Naarmate de prijs hoger wordt, wordt de aankoopintentie gradueel lager. 23% van de Belgen is bereid om kweekvlees te kopen indien de prijs hoger is dan vlees van geslachte dieren.</a:t>
                      </a:r>
                    </a:p>
                  </a:txBody>
                  <a:tcPr marL="72000" marR="72000" marT="36000" marB="36000" anchor="ctr">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168522"/>
                  </a:ext>
                </a:extLst>
              </a:tr>
              <a:tr h="1598520">
                <a:tc>
                  <a:txBody>
                    <a:bodyPr/>
                    <a:lstStyle/>
                    <a:p>
                      <a:pPr algn="ctr"/>
                      <a:r>
                        <a:rPr lang="nl-BE" sz="5400" b="1" dirty="0">
                          <a:solidFill>
                            <a:schemeClr val="tx2"/>
                          </a:solidFill>
                          <a:latin typeface="+mj-lt"/>
                        </a:rPr>
                        <a:t>5</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BE" sz="1800" b="1" dirty="0">
                          <a:solidFill>
                            <a:schemeClr val="bg2"/>
                          </a:solidFill>
                        </a:rPr>
                        <a:t>GEEN DIERENLEED EN BETER VOOR HET MILIEU ZIJN DE BELANGRIJKSTE DRIJFVEREN</a:t>
                      </a:r>
                    </a:p>
                    <a:p>
                      <a:r>
                        <a:rPr lang="nl-BE" sz="1600" b="0" dirty="0">
                          <a:solidFill>
                            <a:schemeClr val="tx1"/>
                          </a:solidFill>
                        </a:rPr>
                        <a:t>56% van de Belgen geeft aan dat “vlees eten zonder dierenleed” een drijfveer is voor het consumeren van kweekvlees, gevolgd door “beter voor het milieu” (52%). Er zijn geen verschillen tussen Vlamingen en Walen bij de belangrijkste drijfveren. </a:t>
                      </a:r>
                    </a:p>
                  </a:txBody>
                  <a:tcPr marL="72000" marR="72000" marT="36000" marB="36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2094801"/>
                  </a:ext>
                </a:extLst>
              </a:tr>
              <a:tr h="1598520">
                <a:tc>
                  <a:txBody>
                    <a:bodyPr/>
                    <a:lstStyle/>
                    <a:p>
                      <a:pPr algn="ctr"/>
                      <a:r>
                        <a:rPr lang="nl-BE" sz="5400" b="1" dirty="0">
                          <a:solidFill>
                            <a:schemeClr val="tx2"/>
                          </a:solidFill>
                          <a:latin typeface="+mj-lt"/>
                        </a:rPr>
                        <a:t>6</a:t>
                      </a:r>
                    </a:p>
                  </a:txBody>
                  <a:tcPr marL="0" marR="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2F469C"/>
                          </a:solidFill>
                          <a:effectLst/>
                          <a:uLnTx/>
                          <a:uFillTx/>
                          <a:latin typeface="+mn-lt"/>
                          <a:ea typeface="+mn-ea"/>
                          <a:cs typeface="+mn-cs"/>
                        </a:rPr>
                        <a:t>TRADITIE VAN HET SLACHTEN VORMT GEEN BARRIÈRE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srgbClr val="282828"/>
                          </a:solidFill>
                          <a:effectLst/>
                          <a:uLnTx/>
                          <a:uFillTx/>
                          <a:latin typeface="+mn-lt"/>
                          <a:ea typeface="+mn-ea"/>
                          <a:cs typeface="+mn-cs"/>
                        </a:rPr>
                        <a:t>De prijs (44%), het onnatuurlijk gevoel (43%) en het gebrek aan vertrouwen in kweekvlees (38%) zijn de grootste barrières tot de adoptie van kweekvlees. Dat de huidige manier van dieren slachten een traditie is en zou moeten behouden worden, wordt helemaal niet als een barrière gezien, slechts 8% van de Belgen geeft dit aan als barrière.</a:t>
                      </a:r>
                      <a:endParaRPr kumimoji="0" lang="nl-BE" sz="1800" b="1" i="0" u="none" strike="noStrike" kern="1200" cap="none" spc="0" normalizeH="0" baseline="0" noProof="0" dirty="0">
                        <a:ln>
                          <a:noFill/>
                        </a:ln>
                        <a:solidFill>
                          <a:srgbClr val="2F469C"/>
                        </a:solidFill>
                        <a:effectLst/>
                        <a:uLnTx/>
                        <a:uFillTx/>
                        <a:latin typeface="+mn-lt"/>
                        <a:ea typeface="+mn-ea"/>
                        <a:cs typeface="+mn-cs"/>
                      </a:endParaRPr>
                    </a:p>
                  </a:txBody>
                  <a:tcPr marL="72000" marR="72000" marT="36000" marB="3600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5537441"/>
                  </a:ext>
                </a:extLst>
              </a:tr>
            </a:tbl>
          </a:graphicData>
        </a:graphic>
      </p:graphicFrame>
      <p:sp>
        <p:nvSpPr>
          <p:cNvPr id="2" name="Slide Number Placeholder 1">
            <a:extLst>
              <a:ext uri="{FF2B5EF4-FFF2-40B4-BE49-F238E27FC236}">
                <a16:creationId xmlns:a16="http://schemas.microsoft.com/office/drawing/2014/main" id="{469E7CF7-74D0-422B-AFA3-908F60DE8599}"/>
              </a:ext>
            </a:extLst>
          </p:cNvPr>
          <p:cNvSpPr>
            <a:spLocks noGrp="1"/>
          </p:cNvSpPr>
          <p:nvPr>
            <p:ph type="sldNum" sz="quarter" idx="18"/>
          </p:nvPr>
        </p:nvSpPr>
        <p:spPr/>
        <p:txBody>
          <a:bodyPr/>
          <a:lstStyle/>
          <a:p>
            <a:fld id="{D61AABEC-672F-4B68-B914-690DA978312C}" type="slidenum">
              <a:rPr lang="nl-BE" smtClean="0"/>
              <a:pPr/>
              <a:t>36</a:t>
            </a:fld>
            <a:r>
              <a:rPr lang="nl-BE" dirty="0"/>
              <a:t> </a:t>
            </a:r>
          </a:p>
        </p:txBody>
      </p:sp>
    </p:spTree>
    <p:extLst>
      <p:ext uri="{BB962C8B-B14F-4D97-AF65-F5344CB8AC3E}">
        <p14:creationId xmlns:p14="http://schemas.microsoft.com/office/powerpoint/2010/main" val="33715156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18A7302-52C7-43AF-8D3F-EE8C7F8D613F}"/>
              </a:ext>
            </a:extLst>
          </p:cNvPr>
          <p:cNvSpPr>
            <a:spLocks noGrp="1"/>
          </p:cNvSpPr>
          <p:nvPr>
            <p:ph type="body" sz="quarter" idx="30"/>
          </p:nvPr>
        </p:nvSpPr>
        <p:spPr/>
        <p:txBody>
          <a:bodyPr/>
          <a:lstStyle/>
          <a:p>
            <a:r>
              <a:rPr lang="nl-BE" dirty="0"/>
              <a:t>+32 9 216 22 17</a:t>
            </a:r>
          </a:p>
          <a:p>
            <a:endParaRPr lang="nl-BE" dirty="0"/>
          </a:p>
        </p:txBody>
      </p:sp>
      <p:sp>
        <p:nvSpPr>
          <p:cNvPr id="5" name="Text Placeholder 4">
            <a:extLst>
              <a:ext uri="{FF2B5EF4-FFF2-40B4-BE49-F238E27FC236}">
                <a16:creationId xmlns:a16="http://schemas.microsoft.com/office/drawing/2014/main" id="{146750DF-99E9-476C-B677-840AD2372EE8}"/>
              </a:ext>
            </a:extLst>
          </p:cNvPr>
          <p:cNvSpPr>
            <a:spLocks noGrp="1"/>
          </p:cNvSpPr>
          <p:nvPr>
            <p:ph type="body" sz="quarter" idx="31"/>
          </p:nvPr>
        </p:nvSpPr>
        <p:spPr/>
        <p:txBody>
          <a:bodyPr/>
          <a:lstStyle/>
          <a:p>
            <a:r>
              <a:rPr lang="nl-BE" dirty="0"/>
              <a:t>robin.deblauwe@ipsos.com</a:t>
            </a:r>
          </a:p>
          <a:p>
            <a:endParaRPr lang="nl-BE" dirty="0"/>
          </a:p>
        </p:txBody>
      </p:sp>
      <p:sp>
        <p:nvSpPr>
          <p:cNvPr id="6" name="Text Placeholder 5">
            <a:extLst>
              <a:ext uri="{FF2B5EF4-FFF2-40B4-BE49-F238E27FC236}">
                <a16:creationId xmlns:a16="http://schemas.microsoft.com/office/drawing/2014/main" id="{31AC6EFD-330C-4027-9EEF-39196DF12DB0}"/>
              </a:ext>
            </a:extLst>
          </p:cNvPr>
          <p:cNvSpPr>
            <a:spLocks noGrp="1"/>
          </p:cNvSpPr>
          <p:nvPr>
            <p:ph type="body" sz="quarter" idx="32"/>
          </p:nvPr>
        </p:nvSpPr>
        <p:spPr/>
        <p:txBody>
          <a:bodyPr/>
          <a:lstStyle/>
          <a:p>
            <a:r>
              <a:rPr lang="nl-BE" dirty="0"/>
              <a:t>Senior Research Executive </a:t>
            </a:r>
          </a:p>
          <a:p>
            <a:endParaRPr lang="nl-BE" dirty="0"/>
          </a:p>
        </p:txBody>
      </p:sp>
      <p:sp>
        <p:nvSpPr>
          <p:cNvPr id="7" name="Text Placeholder 6">
            <a:extLst>
              <a:ext uri="{FF2B5EF4-FFF2-40B4-BE49-F238E27FC236}">
                <a16:creationId xmlns:a16="http://schemas.microsoft.com/office/drawing/2014/main" id="{23F53497-9656-42E3-BAEC-D0EDFD823374}"/>
              </a:ext>
            </a:extLst>
          </p:cNvPr>
          <p:cNvSpPr>
            <a:spLocks noGrp="1"/>
          </p:cNvSpPr>
          <p:nvPr>
            <p:ph type="body" sz="quarter" idx="33"/>
          </p:nvPr>
        </p:nvSpPr>
        <p:spPr/>
        <p:txBody>
          <a:bodyPr/>
          <a:lstStyle/>
          <a:p>
            <a:r>
              <a:rPr lang="nl-BE" dirty="0"/>
              <a:t>Robin </a:t>
            </a:r>
            <a:r>
              <a:rPr lang="nl-BE" dirty="0" err="1"/>
              <a:t>deblauwe</a:t>
            </a:r>
            <a:endParaRPr lang="nl-BE" dirty="0"/>
          </a:p>
          <a:p>
            <a:endParaRPr lang="nl-BE" dirty="0"/>
          </a:p>
        </p:txBody>
      </p:sp>
      <p:sp>
        <p:nvSpPr>
          <p:cNvPr id="2" name="strPhone02">
            <a:extLst>
              <a:ext uri="{FF2B5EF4-FFF2-40B4-BE49-F238E27FC236}">
                <a16:creationId xmlns:a16="http://schemas.microsoft.com/office/drawing/2014/main" id="{1D3C217F-BB40-4B3A-B52F-8A1A230C2560}"/>
              </a:ext>
            </a:extLst>
          </p:cNvPr>
          <p:cNvSpPr>
            <a:spLocks noGrp="1"/>
          </p:cNvSpPr>
          <p:nvPr>
            <p:ph type="body" sz="quarter" idx="26"/>
          </p:nvPr>
        </p:nvSpPr>
        <p:spPr/>
        <p:txBody>
          <a:bodyPr/>
          <a:lstStyle/>
          <a:p>
            <a:r>
              <a:rPr lang="nl-BE" dirty="0"/>
              <a:t>+32 9 216 22 06</a:t>
            </a:r>
          </a:p>
        </p:txBody>
      </p:sp>
      <p:sp>
        <p:nvSpPr>
          <p:cNvPr id="51" name="strEmail02">
            <a:extLst>
              <a:ext uri="{FF2B5EF4-FFF2-40B4-BE49-F238E27FC236}">
                <a16:creationId xmlns:a16="http://schemas.microsoft.com/office/drawing/2014/main" id="{EBB31F4E-57CF-40D8-8B52-672E49B4EC6D}"/>
              </a:ext>
            </a:extLst>
          </p:cNvPr>
          <p:cNvSpPr>
            <a:spLocks noGrp="1"/>
          </p:cNvSpPr>
          <p:nvPr>
            <p:ph type="body" sz="quarter" idx="27"/>
          </p:nvPr>
        </p:nvSpPr>
        <p:spPr/>
        <p:txBody>
          <a:bodyPr/>
          <a:lstStyle/>
          <a:p>
            <a:r>
              <a:rPr lang="nl-BE" dirty="0"/>
              <a:t>jasper.claes@ipsos.com</a:t>
            </a:r>
          </a:p>
        </p:txBody>
      </p:sp>
      <p:sp>
        <p:nvSpPr>
          <p:cNvPr id="71" name="strFunction02">
            <a:extLst>
              <a:ext uri="{FF2B5EF4-FFF2-40B4-BE49-F238E27FC236}">
                <a16:creationId xmlns:a16="http://schemas.microsoft.com/office/drawing/2014/main" id="{782D92F1-DDE9-42A1-A7B2-8F5B606F688F}"/>
              </a:ext>
            </a:extLst>
          </p:cNvPr>
          <p:cNvSpPr>
            <a:spLocks noGrp="1"/>
          </p:cNvSpPr>
          <p:nvPr>
            <p:ph type="body" sz="quarter" idx="28"/>
          </p:nvPr>
        </p:nvSpPr>
        <p:spPr/>
        <p:txBody>
          <a:bodyPr/>
          <a:lstStyle/>
          <a:p>
            <a:r>
              <a:rPr lang="nl-BE" dirty="0"/>
              <a:t>Research Consultant </a:t>
            </a:r>
          </a:p>
        </p:txBody>
      </p:sp>
      <p:sp>
        <p:nvSpPr>
          <p:cNvPr id="72" name="strName02">
            <a:extLst>
              <a:ext uri="{FF2B5EF4-FFF2-40B4-BE49-F238E27FC236}">
                <a16:creationId xmlns:a16="http://schemas.microsoft.com/office/drawing/2014/main" id="{CFDB09F8-BCFC-4720-A3B2-E836F5277BBB}"/>
              </a:ext>
            </a:extLst>
          </p:cNvPr>
          <p:cNvSpPr>
            <a:spLocks noGrp="1"/>
          </p:cNvSpPr>
          <p:nvPr>
            <p:ph type="body" sz="quarter" idx="29"/>
          </p:nvPr>
        </p:nvSpPr>
        <p:spPr/>
        <p:txBody>
          <a:bodyPr/>
          <a:lstStyle/>
          <a:p>
            <a:r>
              <a:rPr lang="nl-BE" dirty="0"/>
              <a:t>Jasper </a:t>
            </a:r>
            <a:r>
              <a:rPr lang="nl-BE" dirty="0" err="1"/>
              <a:t>claes</a:t>
            </a:r>
            <a:r>
              <a:rPr lang="nl-BE" dirty="0"/>
              <a:t> </a:t>
            </a:r>
          </a:p>
        </p:txBody>
      </p:sp>
      <p:sp>
        <p:nvSpPr>
          <p:cNvPr id="74" name="strPhone01">
            <a:extLst>
              <a:ext uri="{FF2B5EF4-FFF2-40B4-BE49-F238E27FC236}">
                <a16:creationId xmlns:a16="http://schemas.microsoft.com/office/drawing/2014/main" id="{4CD056B5-A620-4461-BD11-146C8EE68D87}"/>
              </a:ext>
            </a:extLst>
          </p:cNvPr>
          <p:cNvSpPr>
            <a:spLocks noGrp="1"/>
          </p:cNvSpPr>
          <p:nvPr>
            <p:ph type="body" sz="quarter" idx="12"/>
          </p:nvPr>
        </p:nvSpPr>
        <p:spPr/>
        <p:txBody>
          <a:bodyPr/>
          <a:lstStyle/>
          <a:p>
            <a:r>
              <a:rPr lang="nl-BE" dirty="0"/>
              <a:t>+32 3 613 00 57</a:t>
            </a:r>
          </a:p>
        </p:txBody>
      </p:sp>
      <p:sp>
        <p:nvSpPr>
          <p:cNvPr id="75" name="strEmail01">
            <a:extLst>
              <a:ext uri="{FF2B5EF4-FFF2-40B4-BE49-F238E27FC236}">
                <a16:creationId xmlns:a16="http://schemas.microsoft.com/office/drawing/2014/main" id="{D9BB63E1-AF53-418A-B693-07F5E0572DF5}"/>
              </a:ext>
            </a:extLst>
          </p:cNvPr>
          <p:cNvSpPr>
            <a:spLocks noGrp="1"/>
          </p:cNvSpPr>
          <p:nvPr>
            <p:ph type="body" sz="quarter" idx="13"/>
          </p:nvPr>
        </p:nvSpPr>
        <p:spPr/>
        <p:txBody>
          <a:bodyPr/>
          <a:lstStyle/>
          <a:p>
            <a:r>
              <a:rPr lang="nl-BE" dirty="0"/>
              <a:t>Geert.Francken@ipsos.com</a:t>
            </a:r>
          </a:p>
        </p:txBody>
      </p:sp>
      <p:sp>
        <p:nvSpPr>
          <p:cNvPr id="73" name="strFunction01">
            <a:extLst>
              <a:ext uri="{FF2B5EF4-FFF2-40B4-BE49-F238E27FC236}">
                <a16:creationId xmlns:a16="http://schemas.microsoft.com/office/drawing/2014/main" id="{8070223D-5ECE-49CC-99F0-F33E2DEB0706}"/>
              </a:ext>
            </a:extLst>
          </p:cNvPr>
          <p:cNvSpPr>
            <a:spLocks noGrp="1"/>
          </p:cNvSpPr>
          <p:nvPr>
            <p:ph type="body" sz="quarter" idx="11"/>
          </p:nvPr>
        </p:nvSpPr>
        <p:spPr/>
        <p:txBody>
          <a:bodyPr/>
          <a:lstStyle/>
          <a:p>
            <a:r>
              <a:rPr lang="nl-BE" dirty="0"/>
              <a:t>Service Line Leader MSU</a:t>
            </a:r>
          </a:p>
        </p:txBody>
      </p:sp>
      <p:sp>
        <p:nvSpPr>
          <p:cNvPr id="54" name="strName01">
            <a:extLst>
              <a:ext uri="{FF2B5EF4-FFF2-40B4-BE49-F238E27FC236}">
                <a16:creationId xmlns:a16="http://schemas.microsoft.com/office/drawing/2014/main" id="{B413F927-B7E6-460F-89B9-3A1C336FF972}"/>
              </a:ext>
            </a:extLst>
          </p:cNvPr>
          <p:cNvSpPr>
            <a:spLocks noGrp="1"/>
          </p:cNvSpPr>
          <p:nvPr>
            <p:ph type="body" sz="quarter" idx="10"/>
          </p:nvPr>
        </p:nvSpPr>
        <p:spPr/>
        <p:txBody>
          <a:bodyPr/>
          <a:lstStyle/>
          <a:p>
            <a:r>
              <a:rPr lang="nl-BE" dirty="0"/>
              <a:t>Geert </a:t>
            </a:r>
            <a:r>
              <a:rPr lang="nl-BE" dirty="0" err="1"/>
              <a:t>francken</a:t>
            </a:r>
            <a:r>
              <a:rPr lang="nl-BE" dirty="0"/>
              <a:t> </a:t>
            </a:r>
          </a:p>
        </p:txBody>
      </p:sp>
    </p:spTree>
    <p:extLst>
      <p:ext uri="{BB962C8B-B14F-4D97-AF65-F5344CB8AC3E}">
        <p14:creationId xmlns:p14="http://schemas.microsoft.com/office/powerpoint/2010/main" val="15175390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psosTagline01">
            <a:extLst>
              <a:ext uri="{FF2B5EF4-FFF2-40B4-BE49-F238E27FC236}">
                <a16:creationId xmlns:a16="http://schemas.microsoft.com/office/drawing/2014/main" id="{D36B4109-E0CF-48BD-A75D-BF2786BFB462}"/>
              </a:ext>
            </a:extLst>
          </p:cNvPr>
          <p:cNvSpPr>
            <a:spLocks noChangeAspect="1" noEditPoints="1"/>
          </p:cNvSpPr>
          <p:nvPr/>
        </p:nvSpPr>
        <p:spPr bwMode="auto">
          <a:xfrm>
            <a:off x="695325" y="857250"/>
            <a:ext cx="3458001" cy="3420000"/>
          </a:xfrm>
          <a:custGeom>
            <a:avLst/>
            <a:gdLst>
              <a:gd name="T0" fmla="*/ 644 w 1274"/>
              <a:gd name="T1" fmla="*/ 1030 h 1257"/>
              <a:gd name="T2" fmla="*/ 774 w 1274"/>
              <a:gd name="T3" fmla="*/ 1030 h 1257"/>
              <a:gd name="T4" fmla="*/ 887 w 1274"/>
              <a:gd name="T5" fmla="*/ 812 h 1257"/>
              <a:gd name="T6" fmla="*/ 893 w 1274"/>
              <a:gd name="T7" fmla="*/ 705 h 1257"/>
              <a:gd name="T8" fmla="*/ 897 w 1274"/>
              <a:gd name="T9" fmla="*/ 930 h 1257"/>
              <a:gd name="T10" fmla="*/ 492 w 1274"/>
              <a:gd name="T11" fmla="*/ 644 h 1257"/>
              <a:gd name="T12" fmla="*/ 632 w 1274"/>
              <a:gd name="T13" fmla="*/ 644 h 1257"/>
              <a:gd name="T14" fmla="*/ 420 w 1274"/>
              <a:gd name="T15" fmla="*/ 787 h 1257"/>
              <a:gd name="T16" fmla="*/ 420 w 1274"/>
              <a:gd name="T17" fmla="*/ 787 h 1257"/>
              <a:gd name="T18" fmla="*/ 395 w 1274"/>
              <a:gd name="T19" fmla="*/ 935 h 1257"/>
              <a:gd name="T20" fmla="*/ 584 w 1274"/>
              <a:gd name="T21" fmla="*/ 1169 h 1257"/>
              <a:gd name="T22" fmla="*/ 507 w 1274"/>
              <a:gd name="T23" fmla="*/ 1049 h 1257"/>
              <a:gd name="T24" fmla="*/ 508 w 1274"/>
              <a:gd name="T25" fmla="*/ 1179 h 1257"/>
              <a:gd name="T26" fmla="*/ 387 w 1274"/>
              <a:gd name="T27" fmla="*/ 1167 h 1257"/>
              <a:gd name="T28" fmla="*/ 272 w 1274"/>
              <a:gd name="T29" fmla="*/ 1025 h 1257"/>
              <a:gd name="T30" fmla="*/ 156 w 1274"/>
              <a:gd name="T31" fmla="*/ 1252 h 1257"/>
              <a:gd name="T32" fmla="*/ 309 w 1274"/>
              <a:gd name="T33" fmla="*/ 1252 h 1257"/>
              <a:gd name="T34" fmla="*/ 170 w 1274"/>
              <a:gd name="T35" fmla="*/ 966 h 1257"/>
              <a:gd name="T36" fmla="*/ 75 w 1274"/>
              <a:gd name="T37" fmla="*/ 1134 h 1257"/>
              <a:gd name="T38" fmla="*/ 75 w 1274"/>
              <a:gd name="T39" fmla="*/ 1027 h 1257"/>
              <a:gd name="T40" fmla="*/ 1 w 1274"/>
              <a:gd name="T41" fmla="*/ 644 h 1257"/>
              <a:gd name="T42" fmla="*/ 71 w 1274"/>
              <a:gd name="T43" fmla="*/ 717 h 1257"/>
              <a:gd name="T44" fmla="*/ 204 w 1274"/>
              <a:gd name="T45" fmla="*/ 717 h 1257"/>
              <a:gd name="T46" fmla="*/ 168 w 1274"/>
              <a:gd name="T47" fmla="*/ 644 h 1257"/>
              <a:gd name="T48" fmla="*/ 72 w 1274"/>
              <a:gd name="T49" fmla="*/ 523 h 1257"/>
              <a:gd name="T50" fmla="*/ 197 w 1274"/>
              <a:gd name="T51" fmla="*/ 525 h 1257"/>
              <a:gd name="T52" fmla="*/ 120 w 1274"/>
              <a:gd name="T53" fmla="*/ 405 h 1257"/>
              <a:gd name="T54" fmla="*/ 121 w 1274"/>
              <a:gd name="T55" fmla="*/ 535 h 1257"/>
              <a:gd name="T56" fmla="*/ 122 w 1274"/>
              <a:gd name="T57" fmla="*/ 197 h 1257"/>
              <a:gd name="T58" fmla="*/ 95 w 1274"/>
              <a:gd name="T59" fmla="*/ 163 h 1257"/>
              <a:gd name="T60" fmla="*/ 74 w 1274"/>
              <a:gd name="T61" fmla="*/ 112 h 1257"/>
              <a:gd name="T62" fmla="*/ 146 w 1274"/>
              <a:gd name="T63" fmla="*/ 136 h 1257"/>
              <a:gd name="T64" fmla="*/ 0 w 1274"/>
              <a:gd name="T65" fmla="*/ 0 h 1257"/>
              <a:gd name="T66" fmla="*/ 146 w 1274"/>
              <a:gd name="T67" fmla="*/ 136 h 1257"/>
              <a:gd name="T68" fmla="*/ 291 w 1274"/>
              <a:gd name="T69" fmla="*/ 225 h 1257"/>
              <a:gd name="T70" fmla="*/ 291 w 1274"/>
              <a:gd name="T71" fmla="*/ 110 h 1257"/>
              <a:gd name="T72" fmla="*/ 217 w 1274"/>
              <a:gd name="T73" fmla="*/ 0 h 1257"/>
              <a:gd name="T74" fmla="*/ 331 w 1274"/>
              <a:gd name="T75" fmla="*/ 322 h 1257"/>
              <a:gd name="T76" fmla="*/ 286 w 1274"/>
              <a:gd name="T77" fmla="*/ 322 h 1257"/>
              <a:gd name="T78" fmla="*/ 405 w 1274"/>
              <a:gd name="T79" fmla="*/ 509 h 1257"/>
              <a:gd name="T80" fmla="*/ 505 w 1274"/>
              <a:gd name="T81" fmla="*/ 376 h 1257"/>
              <a:gd name="T82" fmla="*/ 635 w 1274"/>
              <a:gd name="T83" fmla="*/ 608 h 1257"/>
              <a:gd name="T84" fmla="*/ 623 w 1274"/>
              <a:gd name="T85" fmla="*/ 531 h 1257"/>
              <a:gd name="T86" fmla="*/ 547 w 1274"/>
              <a:gd name="T87" fmla="*/ 322 h 1257"/>
              <a:gd name="T88" fmla="*/ 505 w 1274"/>
              <a:gd name="T89" fmla="*/ 493 h 1257"/>
              <a:gd name="T90" fmla="*/ 556 w 1274"/>
              <a:gd name="T91" fmla="*/ 608 h 1257"/>
              <a:gd name="T92" fmla="*/ 725 w 1274"/>
              <a:gd name="T93" fmla="*/ 547 h 1257"/>
              <a:gd name="T94" fmla="*/ 725 w 1274"/>
              <a:gd name="T95" fmla="*/ 432 h 1257"/>
              <a:gd name="T96" fmla="*/ 651 w 1274"/>
              <a:gd name="T97" fmla="*/ 322 h 1257"/>
              <a:gd name="T98" fmla="*/ 914 w 1274"/>
              <a:gd name="T99" fmla="*/ 529 h 1257"/>
              <a:gd name="T100" fmla="*/ 963 w 1274"/>
              <a:gd name="T101" fmla="*/ 1252 h 1257"/>
              <a:gd name="T102" fmla="*/ 953 w 1274"/>
              <a:gd name="T103" fmla="*/ 1134 h 1257"/>
              <a:gd name="T104" fmla="*/ 959 w 1274"/>
              <a:gd name="T105" fmla="*/ 1027 h 1257"/>
              <a:gd name="T106" fmla="*/ 1103 w 1274"/>
              <a:gd name="T107" fmla="*/ 1053 h 1257"/>
              <a:gd name="T108" fmla="*/ 1072 w 1274"/>
              <a:gd name="T109" fmla="*/ 1020 h 1257"/>
              <a:gd name="T110" fmla="*/ 1188 w 1274"/>
              <a:gd name="T111" fmla="*/ 1248 h 1257"/>
              <a:gd name="T112" fmla="*/ 1129 w 1274"/>
              <a:gd name="T113" fmla="*/ 1111 h 1257"/>
              <a:gd name="T114" fmla="*/ 983 w 1274"/>
              <a:gd name="T115" fmla="*/ 966 h 1257"/>
              <a:gd name="T116" fmla="*/ 1077 w 1274"/>
              <a:gd name="T117" fmla="*/ 1137 h 1257"/>
              <a:gd name="T118" fmla="*/ 1274 w 1274"/>
              <a:gd name="T119" fmla="*/ 1173 h 1257"/>
              <a:gd name="T120" fmla="*/ 1274 w 1274"/>
              <a:gd name="T121" fmla="*/ 1173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74" h="1257">
                <a:moveTo>
                  <a:pt x="774" y="966"/>
                </a:moveTo>
                <a:cubicBezTo>
                  <a:pt x="588" y="966"/>
                  <a:pt x="588" y="966"/>
                  <a:pt x="588" y="966"/>
                </a:cubicBezTo>
                <a:cubicBezTo>
                  <a:pt x="588" y="1030"/>
                  <a:pt x="588" y="1030"/>
                  <a:pt x="588" y="1030"/>
                </a:cubicBezTo>
                <a:cubicBezTo>
                  <a:pt x="644" y="1030"/>
                  <a:pt x="644" y="1030"/>
                  <a:pt x="644" y="1030"/>
                </a:cubicBezTo>
                <a:cubicBezTo>
                  <a:pt x="644" y="1252"/>
                  <a:pt x="644" y="1252"/>
                  <a:pt x="644" y="1252"/>
                </a:cubicBezTo>
                <a:cubicBezTo>
                  <a:pt x="718" y="1252"/>
                  <a:pt x="718" y="1252"/>
                  <a:pt x="718" y="1252"/>
                </a:cubicBezTo>
                <a:cubicBezTo>
                  <a:pt x="718" y="1030"/>
                  <a:pt x="718" y="1030"/>
                  <a:pt x="718" y="1030"/>
                </a:cubicBezTo>
                <a:cubicBezTo>
                  <a:pt x="774" y="1030"/>
                  <a:pt x="774" y="1030"/>
                  <a:pt x="774" y="1030"/>
                </a:cubicBezTo>
                <a:lnTo>
                  <a:pt x="774" y="966"/>
                </a:lnTo>
                <a:close/>
                <a:moveTo>
                  <a:pt x="799" y="869"/>
                </a:moveTo>
                <a:cubicBezTo>
                  <a:pt x="799" y="812"/>
                  <a:pt x="799" y="812"/>
                  <a:pt x="799" y="812"/>
                </a:cubicBezTo>
                <a:cubicBezTo>
                  <a:pt x="887" y="812"/>
                  <a:pt x="887" y="812"/>
                  <a:pt x="887" y="812"/>
                </a:cubicBezTo>
                <a:cubicBezTo>
                  <a:pt x="887" y="754"/>
                  <a:pt x="887" y="754"/>
                  <a:pt x="887" y="754"/>
                </a:cubicBezTo>
                <a:cubicBezTo>
                  <a:pt x="799" y="754"/>
                  <a:pt x="799" y="754"/>
                  <a:pt x="799" y="754"/>
                </a:cubicBezTo>
                <a:cubicBezTo>
                  <a:pt x="799" y="705"/>
                  <a:pt x="799" y="705"/>
                  <a:pt x="799" y="705"/>
                </a:cubicBezTo>
                <a:cubicBezTo>
                  <a:pt x="893" y="705"/>
                  <a:pt x="893" y="705"/>
                  <a:pt x="893" y="705"/>
                </a:cubicBezTo>
                <a:cubicBezTo>
                  <a:pt x="893" y="644"/>
                  <a:pt x="893" y="644"/>
                  <a:pt x="893" y="644"/>
                </a:cubicBezTo>
                <a:cubicBezTo>
                  <a:pt x="724" y="644"/>
                  <a:pt x="724" y="644"/>
                  <a:pt x="724" y="644"/>
                </a:cubicBezTo>
                <a:cubicBezTo>
                  <a:pt x="724" y="930"/>
                  <a:pt x="724" y="930"/>
                  <a:pt x="724" y="930"/>
                </a:cubicBezTo>
                <a:cubicBezTo>
                  <a:pt x="897" y="930"/>
                  <a:pt x="897" y="930"/>
                  <a:pt x="897" y="930"/>
                </a:cubicBezTo>
                <a:cubicBezTo>
                  <a:pt x="897" y="869"/>
                  <a:pt x="897" y="869"/>
                  <a:pt x="897" y="869"/>
                </a:cubicBezTo>
                <a:lnTo>
                  <a:pt x="799" y="869"/>
                </a:lnTo>
                <a:close/>
                <a:moveTo>
                  <a:pt x="571" y="644"/>
                </a:moveTo>
                <a:cubicBezTo>
                  <a:pt x="492" y="644"/>
                  <a:pt x="492" y="644"/>
                  <a:pt x="492" y="644"/>
                </a:cubicBezTo>
                <a:cubicBezTo>
                  <a:pt x="553" y="930"/>
                  <a:pt x="553" y="930"/>
                  <a:pt x="553" y="930"/>
                </a:cubicBezTo>
                <a:cubicBezTo>
                  <a:pt x="649" y="930"/>
                  <a:pt x="649" y="930"/>
                  <a:pt x="649" y="930"/>
                </a:cubicBezTo>
                <a:cubicBezTo>
                  <a:pt x="711" y="644"/>
                  <a:pt x="711" y="644"/>
                  <a:pt x="711" y="644"/>
                </a:cubicBezTo>
                <a:cubicBezTo>
                  <a:pt x="632" y="644"/>
                  <a:pt x="632" y="644"/>
                  <a:pt x="632" y="644"/>
                </a:cubicBezTo>
                <a:cubicBezTo>
                  <a:pt x="602" y="859"/>
                  <a:pt x="602" y="859"/>
                  <a:pt x="602" y="859"/>
                </a:cubicBezTo>
                <a:cubicBezTo>
                  <a:pt x="601" y="859"/>
                  <a:pt x="601" y="859"/>
                  <a:pt x="601" y="859"/>
                </a:cubicBezTo>
                <a:lnTo>
                  <a:pt x="571" y="644"/>
                </a:lnTo>
                <a:close/>
                <a:moveTo>
                  <a:pt x="420" y="787"/>
                </a:moveTo>
                <a:cubicBezTo>
                  <a:pt x="420" y="864"/>
                  <a:pt x="417" y="885"/>
                  <a:pt x="395" y="885"/>
                </a:cubicBezTo>
                <a:cubicBezTo>
                  <a:pt x="372" y="885"/>
                  <a:pt x="369" y="864"/>
                  <a:pt x="369" y="787"/>
                </a:cubicBezTo>
                <a:cubicBezTo>
                  <a:pt x="369" y="710"/>
                  <a:pt x="372" y="689"/>
                  <a:pt x="395" y="689"/>
                </a:cubicBezTo>
                <a:cubicBezTo>
                  <a:pt x="417" y="689"/>
                  <a:pt x="420" y="710"/>
                  <a:pt x="420" y="787"/>
                </a:cubicBezTo>
                <a:moveTo>
                  <a:pt x="496" y="787"/>
                </a:moveTo>
                <a:cubicBezTo>
                  <a:pt x="496" y="680"/>
                  <a:pt x="471" y="639"/>
                  <a:pt x="395" y="639"/>
                </a:cubicBezTo>
                <a:cubicBezTo>
                  <a:pt x="319" y="639"/>
                  <a:pt x="293" y="680"/>
                  <a:pt x="293" y="787"/>
                </a:cubicBezTo>
                <a:cubicBezTo>
                  <a:pt x="293" y="894"/>
                  <a:pt x="319" y="935"/>
                  <a:pt x="395" y="935"/>
                </a:cubicBezTo>
                <a:cubicBezTo>
                  <a:pt x="471" y="935"/>
                  <a:pt x="496" y="894"/>
                  <a:pt x="496" y="787"/>
                </a:cubicBezTo>
                <a:moveTo>
                  <a:pt x="387" y="1177"/>
                </a:moveTo>
                <a:cubicBezTo>
                  <a:pt x="387" y="1236"/>
                  <a:pt x="422" y="1257"/>
                  <a:pt x="483" y="1257"/>
                </a:cubicBezTo>
                <a:cubicBezTo>
                  <a:pt x="549" y="1257"/>
                  <a:pt x="584" y="1230"/>
                  <a:pt x="584" y="1169"/>
                </a:cubicBezTo>
                <a:cubicBezTo>
                  <a:pt x="584" y="1065"/>
                  <a:pt x="463" y="1093"/>
                  <a:pt x="463" y="1036"/>
                </a:cubicBezTo>
                <a:cubicBezTo>
                  <a:pt x="463" y="1024"/>
                  <a:pt x="470" y="1011"/>
                  <a:pt x="486" y="1011"/>
                </a:cubicBezTo>
                <a:cubicBezTo>
                  <a:pt x="500" y="1011"/>
                  <a:pt x="507" y="1025"/>
                  <a:pt x="507" y="1042"/>
                </a:cubicBezTo>
                <a:cubicBezTo>
                  <a:pt x="507" y="1049"/>
                  <a:pt x="507" y="1049"/>
                  <a:pt x="507" y="1049"/>
                </a:cubicBezTo>
                <a:cubicBezTo>
                  <a:pt x="577" y="1049"/>
                  <a:pt x="577" y="1049"/>
                  <a:pt x="577" y="1049"/>
                </a:cubicBezTo>
                <a:cubicBezTo>
                  <a:pt x="577" y="988"/>
                  <a:pt x="549" y="961"/>
                  <a:pt x="485" y="961"/>
                </a:cubicBezTo>
                <a:cubicBezTo>
                  <a:pt x="422" y="961"/>
                  <a:pt x="391" y="992"/>
                  <a:pt x="391" y="1050"/>
                </a:cubicBezTo>
                <a:cubicBezTo>
                  <a:pt x="391" y="1151"/>
                  <a:pt x="508" y="1123"/>
                  <a:pt x="508" y="1179"/>
                </a:cubicBezTo>
                <a:cubicBezTo>
                  <a:pt x="508" y="1195"/>
                  <a:pt x="499" y="1207"/>
                  <a:pt x="484" y="1207"/>
                </a:cubicBezTo>
                <a:cubicBezTo>
                  <a:pt x="469" y="1207"/>
                  <a:pt x="459" y="1198"/>
                  <a:pt x="459" y="1174"/>
                </a:cubicBezTo>
                <a:cubicBezTo>
                  <a:pt x="459" y="1167"/>
                  <a:pt x="459" y="1167"/>
                  <a:pt x="459" y="1167"/>
                </a:cubicBezTo>
                <a:cubicBezTo>
                  <a:pt x="387" y="1167"/>
                  <a:pt x="387" y="1167"/>
                  <a:pt x="387" y="1167"/>
                </a:cubicBezTo>
                <a:lnTo>
                  <a:pt x="387" y="1177"/>
                </a:lnTo>
                <a:close/>
                <a:moveTo>
                  <a:pt x="251" y="1146"/>
                </a:moveTo>
                <a:cubicBezTo>
                  <a:pt x="272" y="1025"/>
                  <a:pt x="272" y="1025"/>
                  <a:pt x="272" y="1025"/>
                </a:cubicBezTo>
                <a:cubicBezTo>
                  <a:pt x="272" y="1025"/>
                  <a:pt x="272" y="1025"/>
                  <a:pt x="272" y="1025"/>
                </a:cubicBezTo>
                <a:cubicBezTo>
                  <a:pt x="293" y="1146"/>
                  <a:pt x="293" y="1146"/>
                  <a:pt x="293" y="1146"/>
                </a:cubicBezTo>
                <a:lnTo>
                  <a:pt x="251" y="1146"/>
                </a:lnTo>
                <a:close/>
                <a:moveTo>
                  <a:pt x="225" y="966"/>
                </a:moveTo>
                <a:cubicBezTo>
                  <a:pt x="156" y="1252"/>
                  <a:pt x="156" y="1252"/>
                  <a:pt x="156" y="1252"/>
                </a:cubicBezTo>
                <a:cubicBezTo>
                  <a:pt x="235" y="1252"/>
                  <a:pt x="235" y="1252"/>
                  <a:pt x="235" y="1252"/>
                </a:cubicBezTo>
                <a:cubicBezTo>
                  <a:pt x="243" y="1202"/>
                  <a:pt x="243" y="1202"/>
                  <a:pt x="243" y="1202"/>
                </a:cubicBezTo>
                <a:cubicBezTo>
                  <a:pt x="302" y="1202"/>
                  <a:pt x="302" y="1202"/>
                  <a:pt x="302" y="1202"/>
                </a:cubicBezTo>
                <a:cubicBezTo>
                  <a:pt x="309" y="1252"/>
                  <a:pt x="309" y="1252"/>
                  <a:pt x="309" y="1252"/>
                </a:cubicBezTo>
                <a:cubicBezTo>
                  <a:pt x="388" y="1252"/>
                  <a:pt x="388" y="1252"/>
                  <a:pt x="388" y="1252"/>
                </a:cubicBezTo>
                <a:cubicBezTo>
                  <a:pt x="319" y="966"/>
                  <a:pt x="319" y="966"/>
                  <a:pt x="319" y="966"/>
                </a:cubicBezTo>
                <a:lnTo>
                  <a:pt x="225" y="966"/>
                </a:lnTo>
                <a:close/>
                <a:moveTo>
                  <a:pt x="170" y="966"/>
                </a:moveTo>
                <a:cubicBezTo>
                  <a:pt x="1" y="966"/>
                  <a:pt x="1" y="966"/>
                  <a:pt x="1" y="966"/>
                </a:cubicBezTo>
                <a:cubicBezTo>
                  <a:pt x="1" y="1252"/>
                  <a:pt x="1" y="1252"/>
                  <a:pt x="1" y="1252"/>
                </a:cubicBezTo>
                <a:cubicBezTo>
                  <a:pt x="75" y="1252"/>
                  <a:pt x="75" y="1252"/>
                  <a:pt x="75" y="1252"/>
                </a:cubicBezTo>
                <a:cubicBezTo>
                  <a:pt x="75" y="1134"/>
                  <a:pt x="75" y="1134"/>
                  <a:pt x="75" y="1134"/>
                </a:cubicBezTo>
                <a:cubicBezTo>
                  <a:pt x="164" y="1134"/>
                  <a:pt x="164" y="1134"/>
                  <a:pt x="164" y="1134"/>
                </a:cubicBezTo>
                <a:cubicBezTo>
                  <a:pt x="164" y="1076"/>
                  <a:pt x="164" y="1076"/>
                  <a:pt x="164" y="1076"/>
                </a:cubicBezTo>
                <a:cubicBezTo>
                  <a:pt x="75" y="1076"/>
                  <a:pt x="75" y="1076"/>
                  <a:pt x="75" y="1076"/>
                </a:cubicBezTo>
                <a:cubicBezTo>
                  <a:pt x="75" y="1027"/>
                  <a:pt x="75" y="1027"/>
                  <a:pt x="75" y="1027"/>
                </a:cubicBezTo>
                <a:cubicBezTo>
                  <a:pt x="170" y="1027"/>
                  <a:pt x="170" y="1027"/>
                  <a:pt x="170" y="1027"/>
                </a:cubicBezTo>
                <a:lnTo>
                  <a:pt x="170" y="966"/>
                </a:lnTo>
                <a:close/>
                <a:moveTo>
                  <a:pt x="107" y="644"/>
                </a:moveTo>
                <a:cubicBezTo>
                  <a:pt x="1" y="644"/>
                  <a:pt x="1" y="644"/>
                  <a:pt x="1" y="644"/>
                </a:cubicBezTo>
                <a:cubicBezTo>
                  <a:pt x="1" y="930"/>
                  <a:pt x="1" y="930"/>
                  <a:pt x="1" y="930"/>
                </a:cubicBezTo>
                <a:cubicBezTo>
                  <a:pt x="70" y="930"/>
                  <a:pt x="70" y="930"/>
                  <a:pt x="70" y="930"/>
                </a:cubicBezTo>
                <a:cubicBezTo>
                  <a:pt x="70" y="717"/>
                  <a:pt x="70" y="717"/>
                  <a:pt x="70" y="717"/>
                </a:cubicBezTo>
                <a:cubicBezTo>
                  <a:pt x="71" y="717"/>
                  <a:pt x="71" y="717"/>
                  <a:pt x="71" y="717"/>
                </a:cubicBezTo>
                <a:cubicBezTo>
                  <a:pt x="110" y="930"/>
                  <a:pt x="110" y="930"/>
                  <a:pt x="110" y="930"/>
                </a:cubicBezTo>
                <a:cubicBezTo>
                  <a:pt x="164" y="930"/>
                  <a:pt x="164" y="930"/>
                  <a:pt x="164" y="930"/>
                </a:cubicBezTo>
                <a:cubicBezTo>
                  <a:pt x="204" y="717"/>
                  <a:pt x="204" y="717"/>
                  <a:pt x="204" y="717"/>
                </a:cubicBezTo>
                <a:cubicBezTo>
                  <a:pt x="204" y="717"/>
                  <a:pt x="204" y="717"/>
                  <a:pt x="204" y="717"/>
                </a:cubicBezTo>
                <a:cubicBezTo>
                  <a:pt x="204" y="930"/>
                  <a:pt x="204" y="930"/>
                  <a:pt x="204" y="930"/>
                </a:cubicBezTo>
                <a:cubicBezTo>
                  <a:pt x="274" y="930"/>
                  <a:pt x="274" y="930"/>
                  <a:pt x="274" y="930"/>
                </a:cubicBezTo>
                <a:cubicBezTo>
                  <a:pt x="274" y="644"/>
                  <a:pt x="274" y="644"/>
                  <a:pt x="274" y="644"/>
                </a:cubicBezTo>
                <a:cubicBezTo>
                  <a:pt x="168" y="644"/>
                  <a:pt x="168" y="644"/>
                  <a:pt x="168" y="644"/>
                </a:cubicBezTo>
                <a:cubicBezTo>
                  <a:pt x="138" y="813"/>
                  <a:pt x="138" y="813"/>
                  <a:pt x="138" y="813"/>
                </a:cubicBezTo>
                <a:cubicBezTo>
                  <a:pt x="137" y="813"/>
                  <a:pt x="137" y="813"/>
                  <a:pt x="137" y="813"/>
                </a:cubicBezTo>
                <a:lnTo>
                  <a:pt x="107" y="644"/>
                </a:lnTo>
                <a:close/>
                <a:moveTo>
                  <a:pt x="72" y="523"/>
                </a:moveTo>
                <a:cubicBezTo>
                  <a:pt x="0" y="523"/>
                  <a:pt x="0" y="523"/>
                  <a:pt x="0" y="523"/>
                </a:cubicBezTo>
                <a:cubicBezTo>
                  <a:pt x="0" y="533"/>
                  <a:pt x="0" y="533"/>
                  <a:pt x="0" y="533"/>
                </a:cubicBezTo>
                <a:cubicBezTo>
                  <a:pt x="0" y="592"/>
                  <a:pt x="35" y="613"/>
                  <a:pt x="96" y="613"/>
                </a:cubicBezTo>
                <a:cubicBezTo>
                  <a:pt x="162" y="613"/>
                  <a:pt x="197" y="586"/>
                  <a:pt x="197" y="525"/>
                </a:cubicBezTo>
                <a:cubicBezTo>
                  <a:pt x="197" y="421"/>
                  <a:pt x="76" y="449"/>
                  <a:pt x="76" y="392"/>
                </a:cubicBezTo>
                <a:cubicBezTo>
                  <a:pt x="76" y="380"/>
                  <a:pt x="83" y="367"/>
                  <a:pt x="99" y="367"/>
                </a:cubicBezTo>
                <a:cubicBezTo>
                  <a:pt x="113" y="367"/>
                  <a:pt x="120" y="381"/>
                  <a:pt x="120" y="398"/>
                </a:cubicBezTo>
                <a:cubicBezTo>
                  <a:pt x="120" y="405"/>
                  <a:pt x="120" y="405"/>
                  <a:pt x="120" y="405"/>
                </a:cubicBezTo>
                <a:cubicBezTo>
                  <a:pt x="190" y="405"/>
                  <a:pt x="190" y="405"/>
                  <a:pt x="190" y="405"/>
                </a:cubicBezTo>
                <a:cubicBezTo>
                  <a:pt x="190" y="344"/>
                  <a:pt x="162" y="317"/>
                  <a:pt x="97" y="317"/>
                </a:cubicBezTo>
                <a:cubicBezTo>
                  <a:pt x="35" y="317"/>
                  <a:pt x="4" y="348"/>
                  <a:pt x="4" y="406"/>
                </a:cubicBezTo>
                <a:cubicBezTo>
                  <a:pt x="4" y="507"/>
                  <a:pt x="121" y="479"/>
                  <a:pt x="121" y="535"/>
                </a:cubicBezTo>
                <a:cubicBezTo>
                  <a:pt x="121" y="551"/>
                  <a:pt x="112" y="563"/>
                  <a:pt x="97" y="563"/>
                </a:cubicBezTo>
                <a:cubicBezTo>
                  <a:pt x="82" y="563"/>
                  <a:pt x="72" y="554"/>
                  <a:pt x="72" y="530"/>
                </a:cubicBezTo>
                <a:lnTo>
                  <a:pt x="72" y="523"/>
                </a:lnTo>
                <a:close/>
                <a:moveTo>
                  <a:pt x="122" y="197"/>
                </a:moveTo>
                <a:cubicBezTo>
                  <a:pt x="122" y="220"/>
                  <a:pt x="109" y="232"/>
                  <a:pt x="95" y="232"/>
                </a:cubicBezTo>
                <a:cubicBezTo>
                  <a:pt x="74" y="232"/>
                  <a:pt x="74" y="232"/>
                  <a:pt x="74" y="232"/>
                </a:cubicBezTo>
                <a:cubicBezTo>
                  <a:pt x="74" y="163"/>
                  <a:pt x="74" y="163"/>
                  <a:pt x="74" y="163"/>
                </a:cubicBezTo>
                <a:cubicBezTo>
                  <a:pt x="95" y="163"/>
                  <a:pt x="95" y="163"/>
                  <a:pt x="95" y="163"/>
                </a:cubicBezTo>
                <a:cubicBezTo>
                  <a:pt x="109" y="163"/>
                  <a:pt x="122" y="175"/>
                  <a:pt x="122" y="197"/>
                </a:cubicBezTo>
                <a:moveTo>
                  <a:pt x="116" y="83"/>
                </a:moveTo>
                <a:cubicBezTo>
                  <a:pt x="116" y="99"/>
                  <a:pt x="108" y="112"/>
                  <a:pt x="92" y="112"/>
                </a:cubicBezTo>
                <a:cubicBezTo>
                  <a:pt x="74" y="112"/>
                  <a:pt x="74" y="112"/>
                  <a:pt x="74" y="112"/>
                </a:cubicBezTo>
                <a:cubicBezTo>
                  <a:pt x="74" y="54"/>
                  <a:pt x="74" y="54"/>
                  <a:pt x="74" y="54"/>
                </a:cubicBezTo>
                <a:cubicBezTo>
                  <a:pt x="92" y="54"/>
                  <a:pt x="92" y="54"/>
                  <a:pt x="92" y="54"/>
                </a:cubicBezTo>
                <a:cubicBezTo>
                  <a:pt x="108" y="54"/>
                  <a:pt x="116" y="67"/>
                  <a:pt x="116" y="83"/>
                </a:cubicBezTo>
                <a:moveTo>
                  <a:pt x="146" y="136"/>
                </a:moveTo>
                <a:cubicBezTo>
                  <a:pt x="146" y="135"/>
                  <a:pt x="146" y="135"/>
                  <a:pt x="146" y="135"/>
                </a:cubicBezTo>
                <a:cubicBezTo>
                  <a:pt x="177" y="129"/>
                  <a:pt x="190" y="102"/>
                  <a:pt x="190" y="71"/>
                </a:cubicBezTo>
                <a:cubicBezTo>
                  <a:pt x="190" y="29"/>
                  <a:pt x="166" y="0"/>
                  <a:pt x="112" y="0"/>
                </a:cubicBezTo>
                <a:cubicBezTo>
                  <a:pt x="0" y="0"/>
                  <a:pt x="0" y="0"/>
                  <a:pt x="0" y="0"/>
                </a:cubicBezTo>
                <a:cubicBezTo>
                  <a:pt x="0" y="286"/>
                  <a:pt x="0" y="286"/>
                  <a:pt x="0" y="286"/>
                </a:cubicBezTo>
                <a:cubicBezTo>
                  <a:pt x="112" y="286"/>
                  <a:pt x="112" y="286"/>
                  <a:pt x="112" y="286"/>
                </a:cubicBezTo>
                <a:cubicBezTo>
                  <a:pt x="174" y="286"/>
                  <a:pt x="198" y="251"/>
                  <a:pt x="198" y="201"/>
                </a:cubicBezTo>
                <a:cubicBezTo>
                  <a:pt x="198" y="172"/>
                  <a:pt x="183" y="140"/>
                  <a:pt x="146" y="136"/>
                </a:cubicBezTo>
                <a:moveTo>
                  <a:pt x="217" y="286"/>
                </a:moveTo>
                <a:cubicBezTo>
                  <a:pt x="390" y="286"/>
                  <a:pt x="390" y="286"/>
                  <a:pt x="390" y="286"/>
                </a:cubicBezTo>
                <a:cubicBezTo>
                  <a:pt x="390" y="225"/>
                  <a:pt x="390" y="225"/>
                  <a:pt x="390" y="225"/>
                </a:cubicBezTo>
                <a:cubicBezTo>
                  <a:pt x="291" y="225"/>
                  <a:pt x="291" y="225"/>
                  <a:pt x="291" y="225"/>
                </a:cubicBezTo>
                <a:cubicBezTo>
                  <a:pt x="291" y="168"/>
                  <a:pt x="291" y="168"/>
                  <a:pt x="291" y="168"/>
                </a:cubicBezTo>
                <a:cubicBezTo>
                  <a:pt x="380" y="168"/>
                  <a:pt x="380" y="168"/>
                  <a:pt x="380" y="168"/>
                </a:cubicBezTo>
                <a:cubicBezTo>
                  <a:pt x="380" y="110"/>
                  <a:pt x="380" y="110"/>
                  <a:pt x="380" y="110"/>
                </a:cubicBezTo>
                <a:cubicBezTo>
                  <a:pt x="291" y="110"/>
                  <a:pt x="291" y="110"/>
                  <a:pt x="291" y="110"/>
                </a:cubicBezTo>
                <a:cubicBezTo>
                  <a:pt x="291" y="61"/>
                  <a:pt x="291" y="61"/>
                  <a:pt x="291" y="61"/>
                </a:cubicBezTo>
                <a:cubicBezTo>
                  <a:pt x="386" y="61"/>
                  <a:pt x="386" y="61"/>
                  <a:pt x="386" y="61"/>
                </a:cubicBezTo>
                <a:cubicBezTo>
                  <a:pt x="386" y="0"/>
                  <a:pt x="386" y="0"/>
                  <a:pt x="386" y="0"/>
                </a:cubicBezTo>
                <a:cubicBezTo>
                  <a:pt x="217" y="0"/>
                  <a:pt x="217" y="0"/>
                  <a:pt x="217" y="0"/>
                </a:cubicBezTo>
                <a:lnTo>
                  <a:pt x="217" y="286"/>
                </a:lnTo>
                <a:close/>
                <a:moveTo>
                  <a:pt x="405" y="509"/>
                </a:moveTo>
                <a:cubicBezTo>
                  <a:pt x="405" y="322"/>
                  <a:pt x="405" y="322"/>
                  <a:pt x="405" y="322"/>
                </a:cubicBezTo>
                <a:cubicBezTo>
                  <a:pt x="331" y="322"/>
                  <a:pt x="331" y="322"/>
                  <a:pt x="331" y="322"/>
                </a:cubicBezTo>
                <a:cubicBezTo>
                  <a:pt x="331" y="528"/>
                  <a:pt x="331" y="528"/>
                  <a:pt x="331" y="528"/>
                </a:cubicBezTo>
                <a:cubicBezTo>
                  <a:pt x="331" y="556"/>
                  <a:pt x="323" y="563"/>
                  <a:pt x="309" y="563"/>
                </a:cubicBezTo>
                <a:cubicBezTo>
                  <a:pt x="295" y="563"/>
                  <a:pt x="286" y="556"/>
                  <a:pt x="286" y="528"/>
                </a:cubicBezTo>
                <a:cubicBezTo>
                  <a:pt x="286" y="322"/>
                  <a:pt x="286" y="322"/>
                  <a:pt x="286" y="322"/>
                </a:cubicBezTo>
                <a:cubicBezTo>
                  <a:pt x="212" y="322"/>
                  <a:pt x="212" y="322"/>
                  <a:pt x="212" y="322"/>
                </a:cubicBezTo>
                <a:cubicBezTo>
                  <a:pt x="212" y="509"/>
                  <a:pt x="212" y="509"/>
                  <a:pt x="212" y="509"/>
                </a:cubicBezTo>
                <a:cubicBezTo>
                  <a:pt x="212" y="589"/>
                  <a:pt x="246" y="613"/>
                  <a:pt x="309" y="613"/>
                </a:cubicBezTo>
                <a:cubicBezTo>
                  <a:pt x="371" y="613"/>
                  <a:pt x="405" y="589"/>
                  <a:pt x="405" y="509"/>
                </a:cubicBezTo>
                <a:moveTo>
                  <a:pt x="551" y="409"/>
                </a:moveTo>
                <a:cubicBezTo>
                  <a:pt x="551" y="429"/>
                  <a:pt x="541" y="443"/>
                  <a:pt x="520" y="443"/>
                </a:cubicBezTo>
                <a:cubicBezTo>
                  <a:pt x="505" y="443"/>
                  <a:pt x="505" y="443"/>
                  <a:pt x="505" y="443"/>
                </a:cubicBezTo>
                <a:cubicBezTo>
                  <a:pt x="505" y="376"/>
                  <a:pt x="505" y="376"/>
                  <a:pt x="505" y="376"/>
                </a:cubicBezTo>
                <a:cubicBezTo>
                  <a:pt x="519" y="376"/>
                  <a:pt x="519" y="376"/>
                  <a:pt x="519" y="376"/>
                </a:cubicBezTo>
                <a:cubicBezTo>
                  <a:pt x="542" y="376"/>
                  <a:pt x="551" y="386"/>
                  <a:pt x="551" y="409"/>
                </a:cubicBezTo>
                <a:moveTo>
                  <a:pt x="556" y="608"/>
                </a:moveTo>
                <a:cubicBezTo>
                  <a:pt x="635" y="608"/>
                  <a:pt x="635" y="608"/>
                  <a:pt x="635" y="608"/>
                </a:cubicBezTo>
                <a:cubicBezTo>
                  <a:pt x="635" y="604"/>
                  <a:pt x="635" y="604"/>
                  <a:pt x="635" y="604"/>
                </a:cubicBezTo>
                <a:cubicBezTo>
                  <a:pt x="631" y="601"/>
                  <a:pt x="629" y="598"/>
                  <a:pt x="627" y="595"/>
                </a:cubicBezTo>
                <a:cubicBezTo>
                  <a:pt x="623" y="589"/>
                  <a:pt x="623" y="570"/>
                  <a:pt x="623" y="555"/>
                </a:cubicBezTo>
                <a:cubicBezTo>
                  <a:pt x="623" y="531"/>
                  <a:pt x="623" y="531"/>
                  <a:pt x="623" y="531"/>
                </a:cubicBezTo>
                <a:cubicBezTo>
                  <a:pt x="623" y="493"/>
                  <a:pt x="613" y="470"/>
                  <a:pt x="577" y="467"/>
                </a:cubicBezTo>
                <a:cubicBezTo>
                  <a:pt x="577" y="466"/>
                  <a:pt x="577" y="466"/>
                  <a:pt x="577" y="466"/>
                </a:cubicBezTo>
                <a:cubicBezTo>
                  <a:pt x="611" y="461"/>
                  <a:pt x="625" y="436"/>
                  <a:pt x="625" y="398"/>
                </a:cubicBezTo>
                <a:cubicBezTo>
                  <a:pt x="625" y="354"/>
                  <a:pt x="604" y="322"/>
                  <a:pt x="547" y="322"/>
                </a:cubicBezTo>
                <a:cubicBezTo>
                  <a:pt x="431" y="322"/>
                  <a:pt x="431" y="322"/>
                  <a:pt x="431" y="322"/>
                </a:cubicBezTo>
                <a:cubicBezTo>
                  <a:pt x="431" y="608"/>
                  <a:pt x="431" y="608"/>
                  <a:pt x="431" y="608"/>
                </a:cubicBezTo>
                <a:cubicBezTo>
                  <a:pt x="505" y="608"/>
                  <a:pt x="505" y="608"/>
                  <a:pt x="505" y="608"/>
                </a:cubicBezTo>
                <a:cubicBezTo>
                  <a:pt x="505" y="493"/>
                  <a:pt x="505" y="493"/>
                  <a:pt x="505" y="493"/>
                </a:cubicBezTo>
                <a:cubicBezTo>
                  <a:pt x="525" y="493"/>
                  <a:pt x="525" y="493"/>
                  <a:pt x="525" y="493"/>
                </a:cubicBezTo>
                <a:cubicBezTo>
                  <a:pt x="543" y="493"/>
                  <a:pt x="549" y="502"/>
                  <a:pt x="549" y="534"/>
                </a:cubicBezTo>
                <a:cubicBezTo>
                  <a:pt x="549" y="553"/>
                  <a:pt x="549" y="553"/>
                  <a:pt x="549" y="553"/>
                </a:cubicBezTo>
                <a:cubicBezTo>
                  <a:pt x="549" y="565"/>
                  <a:pt x="549" y="592"/>
                  <a:pt x="556" y="608"/>
                </a:cubicBezTo>
                <a:moveTo>
                  <a:pt x="651" y="608"/>
                </a:moveTo>
                <a:cubicBezTo>
                  <a:pt x="823" y="608"/>
                  <a:pt x="823" y="608"/>
                  <a:pt x="823" y="608"/>
                </a:cubicBezTo>
                <a:cubicBezTo>
                  <a:pt x="823" y="547"/>
                  <a:pt x="823" y="547"/>
                  <a:pt x="823" y="547"/>
                </a:cubicBezTo>
                <a:cubicBezTo>
                  <a:pt x="725" y="547"/>
                  <a:pt x="725" y="547"/>
                  <a:pt x="725" y="547"/>
                </a:cubicBezTo>
                <a:cubicBezTo>
                  <a:pt x="725" y="490"/>
                  <a:pt x="725" y="490"/>
                  <a:pt x="725" y="490"/>
                </a:cubicBezTo>
                <a:cubicBezTo>
                  <a:pt x="814" y="490"/>
                  <a:pt x="814" y="490"/>
                  <a:pt x="814" y="490"/>
                </a:cubicBezTo>
                <a:cubicBezTo>
                  <a:pt x="814" y="432"/>
                  <a:pt x="814" y="432"/>
                  <a:pt x="814" y="432"/>
                </a:cubicBezTo>
                <a:cubicBezTo>
                  <a:pt x="725" y="432"/>
                  <a:pt x="725" y="432"/>
                  <a:pt x="725" y="432"/>
                </a:cubicBezTo>
                <a:cubicBezTo>
                  <a:pt x="725" y="383"/>
                  <a:pt x="725" y="383"/>
                  <a:pt x="725" y="383"/>
                </a:cubicBezTo>
                <a:cubicBezTo>
                  <a:pt x="820" y="383"/>
                  <a:pt x="820" y="383"/>
                  <a:pt x="820" y="383"/>
                </a:cubicBezTo>
                <a:cubicBezTo>
                  <a:pt x="820" y="322"/>
                  <a:pt x="820" y="322"/>
                  <a:pt x="820" y="322"/>
                </a:cubicBezTo>
                <a:cubicBezTo>
                  <a:pt x="651" y="322"/>
                  <a:pt x="651" y="322"/>
                  <a:pt x="651" y="322"/>
                </a:cubicBezTo>
                <a:lnTo>
                  <a:pt x="651" y="608"/>
                </a:lnTo>
                <a:close/>
                <a:moveTo>
                  <a:pt x="847" y="608"/>
                </a:moveTo>
                <a:cubicBezTo>
                  <a:pt x="914" y="608"/>
                  <a:pt x="914" y="608"/>
                  <a:pt x="914" y="608"/>
                </a:cubicBezTo>
                <a:cubicBezTo>
                  <a:pt x="914" y="529"/>
                  <a:pt x="914" y="529"/>
                  <a:pt x="914" y="529"/>
                </a:cubicBezTo>
                <a:cubicBezTo>
                  <a:pt x="847" y="529"/>
                  <a:pt x="847" y="529"/>
                  <a:pt x="847" y="529"/>
                </a:cubicBezTo>
                <a:lnTo>
                  <a:pt x="847" y="608"/>
                </a:lnTo>
                <a:close/>
                <a:moveTo>
                  <a:pt x="790" y="1252"/>
                </a:moveTo>
                <a:cubicBezTo>
                  <a:pt x="963" y="1252"/>
                  <a:pt x="963" y="1252"/>
                  <a:pt x="963" y="1252"/>
                </a:cubicBezTo>
                <a:cubicBezTo>
                  <a:pt x="963" y="1191"/>
                  <a:pt x="963" y="1191"/>
                  <a:pt x="963" y="1191"/>
                </a:cubicBezTo>
                <a:cubicBezTo>
                  <a:pt x="864" y="1191"/>
                  <a:pt x="864" y="1191"/>
                  <a:pt x="864" y="1191"/>
                </a:cubicBezTo>
                <a:cubicBezTo>
                  <a:pt x="864" y="1134"/>
                  <a:pt x="864" y="1134"/>
                  <a:pt x="864" y="1134"/>
                </a:cubicBezTo>
                <a:cubicBezTo>
                  <a:pt x="953" y="1134"/>
                  <a:pt x="953" y="1134"/>
                  <a:pt x="953" y="1134"/>
                </a:cubicBezTo>
                <a:cubicBezTo>
                  <a:pt x="953" y="1076"/>
                  <a:pt x="953" y="1076"/>
                  <a:pt x="953" y="1076"/>
                </a:cubicBezTo>
                <a:cubicBezTo>
                  <a:pt x="864" y="1076"/>
                  <a:pt x="864" y="1076"/>
                  <a:pt x="864" y="1076"/>
                </a:cubicBezTo>
                <a:cubicBezTo>
                  <a:pt x="864" y="1027"/>
                  <a:pt x="864" y="1027"/>
                  <a:pt x="864" y="1027"/>
                </a:cubicBezTo>
                <a:cubicBezTo>
                  <a:pt x="959" y="1027"/>
                  <a:pt x="959" y="1027"/>
                  <a:pt x="959" y="1027"/>
                </a:cubicBezTo>
                <a:cubicBezTo>
                  <a:pt x="959" y="966"/>
                  <a:pt x="959" y="966"/>
                  <a:pt x="959" y="966"/>
                </a:cubicBezTo>
                <a:cubicBezTo>
                  <a:pt x="790" y="966"/>
                  <a:pt x="790" y="966"/>
                  <a:pt x="790" y="966"/>
                </a:cubicBezTo>
                <a:lnTo>
                  <a:pt x="790" y="1252"/>
                </a:lnTo>
                <a:close/>
                <a:moveTo>
                  <a:pt x="1103" y="1053"/>
                </a:moveTo>
                <a:cubicBezTo>
                  <a:pt x="1103" y="1074"/>
                  <a:pt x="1093" y="1087"/>
                  <a:pt x="1072" y="1087"/>
                </a:cubicBezTo>
                <a:cubicBezTo>
                  <a:pt x="1057" y="1087"/>
                  <a:pt x="1057" y="1087"/>
                  <a:pt x="1057" y="1087"/>
                </a:cubicBezTo>
                <a:cubicBezTo>
                  <a:pt x="1057" y="1020"/>
                  <a:pt x="1057" y="1020"/>
                  <a:pt x="1057" y="1020"/>
                </a:cubicBezTo>
                <a:cubicBezTo>
                  <a:pt x="1072" y="1020"/>
                  <a:pt x="1072" y="1020"/>
                  <a:pt x="1072" y="1020"/>
                </a:cubicBezTo>
                <a:cubicBezTo>
                  <a:pt x="1094" y="1020"/>
                  <a:pt x="1103" y="1030"/>
                  <a:pt x="1103" y="1053"/>
                </a:cubicBezTo>
                <a:moveTo>
                  <a:pt x="1109" y="1252"/>
                </a:moveTo>
                <a:cubicBezTo>
                  <a:pt x="1188" y="1252"/>
                  <a:pt x="1188" y="1252"/>
                  <a:pt x="1188" y="1252"/>
                </a:cubicBezTo>
                <a:cubicBezTo>
                  <a:pt x="1188" y="1248"/>
                  <a:pt x="1188" y="1248"/>
                  <a:pt x="1188" y="1248"/>
                </a:cubicBezTo>
                <a:cubicBezTo>
                  <a:pt x="1183" y="1245"/>
                  <a:pt x="1181" y="1242"/>
                  <a:pt x="1179" y="1239"/>
                </a:cubicBezTo>
                <a:cubicBezTo>
                  <a:pt x="1176" y="1233"/>
                  <a:pt x="1176" y="1214"/>
                  <a:pt x="1176" y="1199"/>
                </a:cubicBezTo>
                <a:cubicBezTo>
                  <a:pt x="1176" y="1175"/>
                  <a:pt x="1176" y="1175"/>
                  <a:pt x="1176" y="1175"/>
                </a:cubicBezTo>
                <a:cubicBezTo>
                  <a:pt x="1176" y="1137"/>
                  <a:pt x="1165" y="1114"/>
                  <a:pt x="1129" y="1111"/>
                </a:cubicBezTo>
                <a:cubicBezTo>
                  <a:pt x="1129" y="1110"/>
                  <a:pt x="1129" y="1110"/>
                  <a:pt x="1129" y="1110"/>
                </a:cubicBezTo>
                <a:cubicBezTo>
                  <a:pt x="1163" y="1105"/>
                  <a:pt x="1178" y="1080"/>
                  <a:pt x="1178" y="1042"/>
                </a:cubicBezTo>
                <a:cubicBezTo>
                  <a:pt x="1178" y="998"/>
                  <a:pt x="1156" y="966"/>
                  <a:pt x="1099" y="966"/>
                </a:cubicBezTo>
                <a:cubicBezTo>
                  <a:pt x="983" y="966"/>
                  <a:pt x="983" y="966"/>
                  <a:pt x="983" y="966"/>
                </a:cubicBezTo>
                <a:cubicBezTo>
                  <a:pt x="983" y="1252"/>
                  <a:pt x="983" y="1252"/>
                  <a:pt x="983" y="1252"/>
                </a:cubicBezTo>
                <a:cubicBezTo>
                  <a:pt x="1057" y="1252"/>
                  <a:pt x="1057" y="1252"/>
                  <a:pt x="1057" y="1252"/>
                </a:cubicBezTo>
                <a:cubicBezTo>
                  <a:pt x="1057" y="1137"/>
                  <a:pt x="1057" y="1137"/>
                  <a:pt x="1057" y="1137"/>
                </a:cubicBezTo>
                <a:cubicBezTo>
                  <a:pt x="1077" y="1137"/>
                  <a:pt x="1077" y="1137"/>
                  <a:pt x="1077" y="1137"/>
                </a:cubicBezTo>
                <a:cubicBezTo>
                  <a:pt x="1095" y="1137"/>
                  <a:pt x="1101" y="1146"/>
                  <a:pt x="1101" y="1178"/>
                </a:cubicBezTo>
                <a:cubicBezTo>
                  <a:pt x="1101" y="1197"/>
                  <a:pt x="1101" y="1197"/>
                  <a:pt x="1101" y="1197"/>
                </a:cubicBezTo>
                <a:cubicBezTo>
                  <a:pt x="1101" y="1209"/>
                  <a:pt x="1101" y="1237"/>
                  <a:pt x="1109" y="1252"/>
                </a:cubicBezTo>
                <a:moveTo>
                  <a:pt x="1274" y="1173"/>
                </a:moveTo>
                <a:cubicBezTo>
                  <a:pt x="1207" y="1173"/>
                  <a:pt x="1207" y="1173"/>
                  <a:pt x="1207" y="1173"/>
                </a:cubicBezTo>
                <a:cubicBezTo>
                  <a:pt x="1207" y="1252"/>
                  <a:pt x="1207" y="1252"/>
                  <a:pt x="1207" y="1252"/>
                </a:cubicBezTo>
                <a:cubicBezTo>
                  <a:pt x="1274" y="1252"/>
                  <a:pt x="1274" y="1252"/>
                  <a:pt x="1274" y="1252"/>
                </a:cubicBezTo>
                <a:lnTo>
                  <a:pt x="1274" y="11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dirty="0"/>
          </a:p>
        </p:txBody>
      </p:sp>
    </p:spTree>
    <p:extLst>
      <p:ext uri="{BB962C8B-B14F-4D97-AF65-F5344CB8AC3E}">
        <p14:creationId xmlns:p14="http://schemas.microsoft.com/office/powerpoint/2010/main" val="17763492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B1662AB-0023-4FFC-B9DA-817BF81AB37B}"/>
              </a:ext>
            </a:extLst>
          </p:cNvPr>
          <p:cNvGrpSpPr/>
          <p:nvPr/>
        </p:nvGrpSpPr>
        <p:grpSpPr>
          <a:xfrm>
            <a:off x="6911514" y="765175"/>
            <a:ext cx="4464972" cy="4245728"/>
            <a:chOff x="6708068" y="765175"/>
            <a:chExt cx="4464972" cy="4245728"/>
          </a:xfrm>
        </p:grpSpPr>
        <p:sp>
          <p:nvSpPr>
            <p:cNvPr id="21" name="ZoneTexte 20">
              <a:extLst>
                <a:ext uri="{FF2B5EF4-FFF2-40B4-BE49-F238E27FC236}">
                  <a16:creationId xmlns:a16="http://schemas.microsoft.com/office/drawing/2014/main" id="{D89FBBE5-D1FA-4410-B71A-108B0858767A}"/>
                </a:ext>
              </a:extLst>
            </p:cNvPr>
            <p:cNvSpPr txBox="1"/>
            <p:nvPr/>
          </p:nvSpPr>
          <p:spPr>
            <a:xfrm>
              <a:off x="6708068" y="765175"/>
              <a:ext cx="4253509" cy="523220"/>
            </a:xfrm>
            <a:prstGeom prst="rect">
              <a:avLst/>
            </a:prstGeom>
            <a:noFill/>
          </p:spPr>
          <p:txBody>
            <a:bodyPr wrap="square" rtlCol="0">
              <a:spAutoFit/>
            </a:bodyPr>
            <a:lstStyle/>
            <a:p>
              <a:r>
                <a:rPr lang="nl-BE" sz="2800" b="1" dirty="0">
                  <a:solidFill>
                    <a:schemeClr val="bg2"/>
                  </a:solidFill>
                </a:rPr>
                <a:t>GAME CHANGERS</a:t>
              </a:r>
            </a:p>
          </p:txBody>
        </p:sp>
        <p:sp>
          <p:nvSpPr>
            <p:cNvPr id="22" name="ZoneTexte 21">
              <a:extLst>
                <a:ext uri="{FF2B5EF4-FFF2-40B4-BE49-F238E27FC236}">
                  <a16:creationId xmlns:a16="http://schemas.microsoft.com/office/drawing/2014/main" id="{301C559C-1139-4318-9106-2EC1DBA54D80}"/>
                </a:ext>
              </a:extLst>
            </p:cNvPr>
            <p:cNvSpPr txBox="1"/>
            <p:nvPr/>
          </p:nvSpPr>
          <p:spPr>
            <a:xfrm>
              <a:off x="6708068" y="1594583"/>
              <a:ext cx="4464972" cy="3416320"/>
            </a:xfrm>
            <a:prstGeom prst="rect">
              <a:avLst/>
            </a:prstGeom>
            <a:noFill/>
          </p:spPr>
          <p:txBody>
            <a:bodyPr wrap="square" rtlCol="0">
              <a:spAutoFit/>
            </a:bodyPr>
            <a:lstStyle/>
            <a:p>
              <a:r>
                <a:rPr lang="nl-BE" sz="1200" dirty="0"/>
                <a:t>In </a:t>
              </a:r>
              <a:r>
                <a:rPr lang="nl-BE" sz="1200" dirty="0" err="1"/>
                <a:t>our</a:t>
              </a:r>
              <a:r>
                <a:rPr lang="nl-BE" sz="1200" dirty="0"/>
                <a:t> </a:t>
              </a:r>
              <a:r>
                <a:rPr lang="nl-BE" sz="1200" dirty="0" err="1"/>
                <a:t>world</a:t>
              </a:r>
              <a:r>
                <a:rPr lang="nl-BE" sz="1200" dirty="0"/>
                <a:t> of </a:t>
              </a:r>
              <a:r>
                <a:rPr lang="nl-BE" sz="1200" dirty="0" err="1"/>
                <a:t>rapid</a:t>
              </a:r>
              <a:r>
                <a:rPr lang="nl-BE" sz="1200" dirty="0"/>
                <a:t> change, </a:t>
              </a:r>
              <a:r>
                <a:rPr lang="nl-BE" sz="1200" dirty="0" err="1"/>
                <a:t>the</a:t>
              </a:r>
              <a:r>
                <a:rPr lang="nl-BE" sz="1200" dirty="0"/>
                <a:t> </a:t>
              </a:r>
              <a:r>
                <a:rPr lang="nl-BE" sz="1200" dirty="0" err="1"/>
                <a:t>need</a:t>
              </a:r>
              <a:r>
                <a:rPr lang="nl-BE" sz="1200" dirty="0"/>
                <a:t> </a:t>
              </a:r>
              <a:r>
                <a:rPr lang="nl-BE" sz="1200" dirty="0" err="1"/>
                <a:t>for</a:t>
              </a:r>
              <a:r>
                <a:rPr lang="nl-BE" sz="1200" dirty="0"/>
                <a:t> </a:t>
              </a:r>
              <a:r>
                <a:rPr lang="nl-BE" sz="1200" dirty="0" err="1"/>
                <a:t>reliable</a:t>
              </a:r>
              <a:r>
                <a:rPr lang="nl-BE" sz="1200" dirty="0"/>
                <a:t> information</a:t>
              </a:r>
              <a:br>
                <a:rPr lang="nl-BE" sz="1200" dirty="0"/>
              </a:br>
              <a:r>
                <a:rPr lang="nl-BE" sz="1200" dirty="0" err="1"/>
                <a:t>to</a:t>
              </a:r>
              <a:r>
                <a:rPr lang="nl-BE" sz="1200" dirty="0"/>
                <a:t> make </a:t>
              </a:r>
              <a:r>
                <a:rPr lang="nl-BE" sz="1200" dirty="0" err="1"/>
                <a:t>confident</a:t>
              </a:r>
              <a:r>
                <a:rPr lang="nl-BE" sz="1200" dirty="0"/>
                <a:t> </a:t>
              </a:r>
              <a:r>
                <a:rPr lang="nl-BE" sz="1200" dirty="0" err="1"/>
                <a:t>decisions</a:t>
              </a:r>
              <a:r>
                <a:rPr lang="nl-BE" sz="1200" dirty="0"/>
                <a:t> has never been </a:t>
              </a:r>
              <a:r>
                <a:rPr lang="nl-BE" sz="1200" dirty="0" err="1"/>
                <a:t>greater</a:t>
              </a:r>
              <a:r>
                <a:rPr lang="nl-BE" sz="1200" dirty="0"/>
                <a:t>. </a:t>
              </a:r>
            </a:p>
            <a:p>
              <a:endParaRPr lang="nl-BE" sz="1200" dirty="0"/>
            </a:p>
            <a:p>
              <a:r>
                <a:rPr lang="nl-BE" sz="1200" dirty="0"/>
                <a:t>At </a:t>
              </a:r>
              <a:r>
                <a:rPr lang="nl-BE" sz="1200" dirty="0" err="1"/>
                <a:t>Ipsos</a:t>
              </a:r>
              <a:r>
                <a:rPr lang="nl-BE" sz="1200" dirty="0"/>
                <a:t> we </a:t>
              </a:r>
              <a:r>
                <a:rPr lang="nl-BE" sz="1200" dirty="0" err="1"/>
                <a:t>believe</a:t>
              </a:r>
              <a:r>
                <a:rPr lang="nl-BE" sz="1200" dirty="0"/>
                <a:t> </a:t>
              </a:r>
              <a:r>
                <a:rPr lang="nl-BE" sz="1200" dirty="0" err="1"/>
                <a:t>our</a:t>
              </a:r>
              <a:r>
                <a:rPr lang="nl-BE" sz="1200" dirty="0"/>
                <a:t> clients </a:t>
              </a:r>
              <a:r>
                <a:rPr lang="nl-BE" sz="1200" dirty="0" err="1"/>
                <a:t>need</a:t>
              </a:r>
              <a:r>
                <a:rPr lang="nl-BE" sz="1200" dirty="0"/>
                <a:t> more </a:t>
              </a:r>
              <a:r>
                <a:rPr lang="nl-BE" sz="1200" dirty="0" err="1"/>
                <a:t>than</a:t>
              </a:r>
              <a:r>
                <a:rPr lang="nl-BE" sz="1200" dirty="0"/>
                <a:t> a data </a:t>
              </a:r>
              <a:r>
                <a:rPr lang="nl-BE" sz="1200" dirty="0" err="1"/>
                <a:t>supplier</a:t>
              </a:r>
              <a:r>
                <a:rPr lang="nl-BE" sz="1200" dirty="0"/>
                <a:t>, </a:t>
              </a:r>
              <a:r>
                <a:rPr lang="nl-BE" sz="1200" dirty="0" err="1"/>
                <a:t>they</a:t>
              </a:r>
              <a:r>
                <a:rPr lang="nl-BE" sz="1200" dirty="0"/>
                <a:t> </a:t>
              </a:r>
              <a:r>
                <a:rPr lang="nl-BE" sz="1200" dirty="0" err="1"/>
                <a:t>need</a:t>
              </a:r>
              <a:r>
                <a:rPr lang="nl-BE" sz="1200" dirty="0"/>
                <a:t> a partner </a:t>
              </a:r>
              <a:r>
                <a:rPr lang="nl-BE" sz="1200" dirty="0" err="1"/>
                <a:t>who</a:t>
              </a:r>
              <a:r>
                <a:rPr lang="nl-BE" sz="1200" dirty="0"/>
                <a:t> </a:t>
              </a:r>
              <a:r>
                <a:rPr lang="nl-BE" sz="1200" dirty="0" err="1"/>
                <a:t>can</a:t>
              </a:r>
              <a:r>
                <a:rPr lang="nl-BE" sz="1200" dirty="0"/>
                <a:t> produce accurate </a:t>
              </a:r>
              <a:r>
                <a:rPr lang="nl-BE" sz="1200" dirty="0" err="1"/>
                <a:t>and</a:t>
              </a:r>
              <a:r>
                <a:rPr lang="nl-BE" sz="1200" dirty="0"/>
                <a:t> relevant information </a:t>
              </a:r>
              <a:r>
                <a:rPr lang="nl-BE" sz="1200" dirty="0" err="1"/>
                <a:t>and</a:t>
              </a:r>
              <a:r>
                <a:rPr lang="nl-BE" sz="1200" dirty="0"/>
                <a:t> turn </a:t>
              </a:r>
              <a:r>
                <a:rPr lang="nl-BE" sz="1200" dirty="0" err="1"/>
                <a:t>it</a:t>
              </a:r>
              <a:r>
                <a:rPr lang="nl-BE" sz="1200" dirty="0"/>
                <a:t> </a:t>
              </a:r>
              <a:r>
                <a:rPr lang="nl-BE" sz="1200" dirty="0" err="1"/>
                <a:t>into</a:t>
              </a:r>
              <a:r>
                <a:rPr lang="nl-BE" sz="1200" dirty="0"/>
                <a:t> </a:t>
              </a:r>
              <a:r>
                <a:rPr lang="nl-BE" sz="1200" dirty="0" err="1"/>
                <a:t>actionable</a:t>
              </a:r>
              <a:r>
                <a:rPr lang="nl-BE" sz="1200" dirty="0"/>
                <a:t> </a:t>
              </a:r>
              <a:r>
                <a:rPr lang="nl-BE" sz="1200" dirty="0" err="1"/>
                <a:t>truth</a:t>
              </a:r>
              <a:r>
                <a:rPr lang="nl-BE" sz="1200" dirty="0"/>
                <a:t>.  </a:t>
              </a:r>
            </a:p>
            <a:p>
              <a:endParaRPr lang="nl-BE" sz="1200" dirty="0"/>
            </a:p>
            <a:p>
              <a:r>
                <a:rPr lang="nl-BE" sz="1200" dirty="0" err="1"/>
                <a:t>This</a:t>
              </a:r>
              <a:r>
                <a:rPr lang="nl-BE" sz="1200" dirty="0"/>
                <a:t> is </a:t>
              </a:r>
              <a:r>
                <a:rPr lang="nl-BE" sz="1200" dirty="0" err="1"/>
                <a:t>why</a:t>
              </a:r>
              <a:r>
                <a:rPr lang="nl-BE" sz="1200" dirty="0"/>
                <a:t> </a:t>
              </a:r>
              <a:r>
                <a:rPr lang="nl-BE" sz="1200" dirty="0" err="1"/>
                <a:t>our</a:t>
              </a:r>
              <a:r>
                <a:rPr lang="nl-BE" sz="1200" dirty="0"/>
                <a:t> </a:t>
              </a:r>
              <a:r>
                <a:rPr lang="nl-BE" sz="1200" dirty="0" err="1"/>
                <a:t>passionately</a:t>
              </a:r>
              <a:r>
                <a:rPr lang="nl-BE" sz="1200" dirty="0"/>
                <a:t> </a:t>
              </a:r>
              <a:r>
                <a:rPr lang="nl-BE" sz="1200" dirty="0" err="1"/>
                <a:t>curious</a:t>
              </a:r>
              <a:r>
                <a:rPr lang="nl-BE" sz="1200" dirty="0"/>
                <a:t> experts </a:t>
              </a:r>
              <a:r>
                <a:rPr lang="nl-BE" sz="1200" dirty="0" err="1"/>
                <a:t>not</a:t>
              </a:r>
              <a:r>
                <a:rPr lang="nl-BE" sz="1200" dirty="0"/>
                <a:t> </a:t>
              </a:r>
              <a:r>
                <a:rPr lang="nl-BE" sz="1200" dirty="0" err="1"/>
                <a:t>only</a:t>
              </a:r>
              <a:r>
                <a:rPr lang="nl-BE" sz="1200" dirty="0"/>
                <a:t> </a:t>
              </a:r>
              <a:r>
                <a:rPr lang="nl-BE" sz="1200" dirty="0" err="1"/>
                <a:t>provide</a:t>
              </a:r>
              <a:r>
                <a:rPr lang="nl-BE" sz="1200" dirty="0"/>
                <a:t> </a:t>
              </a:r>
              <a:r>
                <a:rPr lang="nl-BE" sz="1200" dirty="0" err="1"/>
                <a:t>the</a:t>
              </a:r>
              <a:r>
                <a:rPr lang="nl-BE" sz="1200" dirty="0"/>
                <a:t> most </a:t>
              </a:r>
              <a:r>
                <a:rPr lang="nl-BE" sz="1200" dirty="0" err="1"/>
                <a:t>precise</a:t>
              </a:r>
              <a:r>
                <a:rPr lang="nl-BE" sz="1200" dirty="0"/>
                <a:t> </a:t>
              </a:r>
              <a:r>
                <a:rPr lang="nl-BE" sz="1200" dirty="0" err="1"/>
                <a:t>measurement</a:t>
              </a:r>
              <a:r>
                <a:rPr lang="nl-BE" sz="1200" dirty="0"/>
                <a:t>, but </a:t>
              </a:r>
              <a:r>
                <a:rPr lang="nl-BE" sz="1200" dirty="0" err="1"/>
                <a:t>shape</a:t>
              </a:r>
              <a:r>
                <a:rPr lang="nl-BE" sz="1200" dirty="0"/>
                <a:t> </a:t>
              </a:r>
              <a:r>
                <a:rPr lang="nl-BE" sz="1200" dirty="0" err="1"/>
                <a:t>it</a:t>
              </a:r>
              <a:r>
                <a:rPr lang="nl-BE" sz="1200" dirty="0"/>
                <a:t> </a:t>
              </a:r>
              <a:r>
                <a:rPr lang="nl-BE" sz="1200" dirty="0" err="1"/>
                <a:t>to</a:t>
              </a:r>
              <a:r>
                <a:rPr lang="nl-BE" sz="1200" dirty="0"/>
                <a:t> </a:t>
              </a:r>
              <a:r>
                <a:rPr lang="nl-BE" sz="1200" dirty="0" err="1"/>
                <a:t>provide</a:t>
              </a:r>
              <a:r>
                <a:rPr lang="nl-BE" sz="1200" dirty="0"/>
                <a:t> True Understanding of Society, Markets </a:t>
              </a:r>
              <a:r>
                <a:rPr lang="nl-BE" sz="1200" dirty="0" err="1"/>
                <a:t>and</a:t>
              </a:r>
              <a:r>
                <a:rPr lang="nl-BE" sz="1200" dirty="0"/>
                <a:t> People. </a:t>
              </a:r>
            </a:p>
            <a:p>
              <a:endParaRPr lang="nl-BE" sz="1200" dirty="0"/>
            </a:p>
            <a:p>
              <a:r>
                <a:rPr lang="nl-BE" sz="1200" dirty="0" err="1"/>
                <a:t>To</a:t>
              </a:r>
              <a:r>
                <a:rPr lang="nl-BE" sz="1200" dirty="0"/>
                <a:t> do </a:t>
              </a:r>
              <a:r>
                <a:rPr lang="nl-BE" sz="1200" dirty="0" err="1"/>
                <a:t>this</a:t>
              </a:r>
              <a:r>
                <a:rPr lang="nl-BE" sz="1200" dirty="0"/>
                <a:t> we </a:t>
              </a:r>
              <a:r>
                <a:rPr lang="nl-BE" sz="1200" dirty="0" err="1"/>
                <a:t>use</a:t>
              </a:r>
              <a:r>
                <a:rPr lang="nl-BE" sz="1200" dirty="0"/>
                <a:t> </a:t>
              </a:r>
              <a:r>
                <a:rPr lang="nl-BE" sz="1200" dirty="0" err="1"/>
                <a:t>the</a:t>
              </a:r>
              <a:r>
                <a:rPr lang="nl-BE" sz="1200" dirty="0"/>
                <a:t> best of </a:t>
              </a:r>
              <a:r>
                <a:rPr lang="nl-BE" sz="1200" dirty="0" err="1"/>
                <a:t>science</a:t>
              </a:r>
              <a:r>
                <a:rPr lang="nl-BE" sz="1200" dirty="0"/>
                <a:t>, </a:t>
              </a:r>
              <a:r>
                <a:rPr lang="nl-BE" sz="1200" dirty="0" err="1"/>
                <a:t>technology</a:t>
              </a:r>
              <a:br>
                <a:rPr lang="nl-BE" sz="1200" dirty="0"/>
              </a:br>
              <a:r>
                <a:rPr lang="nl-BE" sz="1200" dirty="0" err="1"/>
                <a:t>and</a:t>
              </a:r>
              <a:r>
                <a:rPr lang="nl-BE" sz="1200" dirty="0"/>
                <a:t> </a:t>
              </a:r>
              <a:r>
                <a:rPr lang="nl-BE" sz="1200" dirty="0" err="1"/>
                <a:t>know-how</a:t>
              </a:r>
              <a:r>
                <a:rPr lang="nl-BE" sz="1200" dirty="0"/>
                <a:t> </a:t>
              </a:r>
              <a:r>
                <a:rPr lang="nl-BE" sz="1200" dirty="0" err="1"/>
                <a:t>and</a:t>
              </a:r>
              <a:r>
                <a:rPr lang="nl-BE" sz="1200" dirty="0"/>
                <a:t> </a:t>
              </a:r>
              <a:r>
                <a:rPr lang="nl-BE" sz="1200" dirty="0" err="1"/>
                <a:t>apply</a:t>
              </a:r>
              <a:r>
                <a:rPr lang="nl-BE" sz="1200" dirty="0"/>
                <a:t> </a:t>
              </a:r>
              <a:r>
                <a:rPr lang="nl-BE" sz="1200" dirty="0" err="1"/>
                <a:t>the</a:t>
              </a:r>
              <a:r>
                <a:rPr lang="nl-BE" sz="1200" dirty="0"/>
                <a:t> </a:t>
              </a:r>
              <a:r>
                <a:rPr lang="nl-BE" sz="1200" dirty="0" err="1"/>
                <a:t>principles</a:t>
              </a:r>
              <a:r>
                <a:rPr lang="nl-BE" sz="1200" dirty="0"/>
                <a:t> of security, </a:t>
              </a:r>
              <a:r>
                <a:rPr lang="nl-BE" sz="1200" dirty="0" err="1"/>
                <a:t>simplicity</a:t>
              </a:r>
              <a:r>
                <a:rPr lang="nl-BE" sz="1200" dirty="0"/>
                <a:t>, speed </a:t>
              </a:r>
              <a:r>
                <a:rPr lang="nl-BE" sz="1200" dirty="0" err="1"/>
                <a:t>and</a:t>
              </a:r>
              <a:r>
                <a:rPr lang="nl-BE" sz="1200" dirty="0"/>
                <a:t> </a:t>
              </a:r>
              <a:r>
                <a:rPr lang="nl-BE" sz="1200" dirty="0" err="1"/>
                <a:t>substance</a:t>
              </a:r>
              <a:r>
                <a:rPr lang="nl-BE" sz="1200" dirty="0"/>
                <a:t> </a:t>
              </a:r>
              <a:r>
                <a:rPr lang="nl-BE" sz="1200" dirty="0" err="1"/>
                <a:t>to</a:t>
              </a:r>
              <a:r>
                <a:rPr lang="nl-BE" sz="1200" dirty="0"/>
                <a:t> </a:t>
              </a:r>
              <a:r>
                <a:rPr lang="nl-BE" sz="1200" dirty="0" err="1"/>
                <a:t>everything</a:t>
              </a:r>
              <a:r>
                <a:rPr lang="nl-BE" sz="1200" dirty="0"/>
                <a:t> we do.  </a:t>
              </a:r>
            </a:p>
            <a:p>
              <a:endParaRPr lang="nl-BE" sz="1200" dirty="0"/>
            </a:p>
            <a:p>
              <a:r>
                <a:rPr lang="nl-BE" sz="1200" dirty="0" err="1"/>
                <a:t>So</a:t>
              </a:r>
              <a:r>
                <a:rPr lang="nl-BE" sz="1200" dirty="0"/>
                <a:t> </a:t>
              </a:r>
              <a:r>
                <a:rPr lang="nl-BE" sz="1200" dirty="0" err="1"/>
                <a:t>that</a:t>
              </a:r>
              <a:r>
                <a:rPr lang="nl-BE" sz="1200" dirty="0"/>
                <a:t> </a:t>
              </a:r>
              <a:r>
                <a:rPr lang="nl-BE" sz="1200" dirty="0" err="1"/>
                <a:t>our</a:t>
              </a:r>
              <a:r>
                <a:rPr lang="nl-BE" sz="1200" dirty="0"/>
                <a:t> clients </a:t>
              </a:r>
              <a:r>
                <a:rPr lang="nl-BE" sz="1200" dirty="0" err="1"/>
                <a:t>can</a:t>
              </a:r>
              <a:r>
                <a:rPr lang="nl-BE" sz="1200" dirty="0"/>
                <a:t> act </a:t>
              </a:r>
              <a:r>
                <a:rPr lang="nl-BE" sz="1200" dirty="0" err="1"/>
                <a:t>faster</a:t>
              </a:r>
              <a:r>
                <a:rPr lang="nl-BE" sz="1200" dirty="0"/>
                <a:t>, </a:t>
              </a:r>
              <a:r>
                <a:rPr lang="nl-BE" sz="1200" dirty="0" err="1"/>
                <a:t>smarter</a:t>
              </a:r>
              <a:r>
                <a:rPr lang="nl-BE" sz="1200" dirty="0"/>
                <a:t> </a:t>
              </a:r>
              <a:r>
                <a:rPr lang="nl-BE" sz="1200" dirty="0" err="1"/>
                <a:t>and</a:t>
              </a:r>
              <a:r>
                <a:rPr lang="nl-BE" sz="1200" dirty="0"/>
                <a:t> bolder. </a:t>
              </a:r>
            </a:p>
            <a:p>
              <a:r>
                <a:rPr lang="nl-BE" sz="1200" dirty="0" err="1"/>
                <a:t>Ultimately</a:t>
              </a:r>
              <a:r>
                <a:rPr lang="nl-BE" sz="1200" dirty="0"/>
                <a:t>, </a:t>
              </a:r>
              <a:r>
                <a:rPr lang="nl-BE" sz="1200" dirty="0" err="1"/>
                <a:t>success</a:t>
              </a:r>
              <a:r>
                <a:rPr lang="nl-BE" sz="1200" dirty="0"/>
                <a:t> </a:t>
              </a:r>
              <a:r>
                <a:rPr lang="nl-BE" sz="1200" dirty="0" err="1"/>
                <a:t>comes</a:t>
              </a:r>
              <a:r>
                <a:rPr lang="nl-BE" sz="1200" dirty="0"/>
                <a:t> down </a:t>
              </a:r>
              <a:r>
                <a:rPr lang="nl-BE" sz="1200" dirty="0" err="1"/>
                <a:t>to</a:t>
              </a:r>
              <a:r>
                <a:rPr lang="nl-BE" sz="1200" dirty="0"/>
                <a:t> a </a:t>
              </a:r>
              <a:r>
                <a:rPr lang="nl-BE" sz="1200" dirty="0" err="1"/>
                <a:t>simple</a:t>
              </a:r>
              <a:r>
                <a:rPr lang="nl-BE" sz="1200" dirty="0"/>
                <a:t> </a:t>
              </a:r>
              <a:r>
                <a:rPr lang="nl-BE" sz="1200" dirty="0" err="1"/>
                <a:t>truth</a:t>
              </a:r>
              <a:r>
                <a:rPr lang="nl-BE" sz="1200" dirty="0"/>
                <a:t>:  </a:t>
              </a:r>
            </a:p>
            <a:p>
              <a:r>
                <a:rPr lang="nl-BE" sz="1200" b="1" dirty="0" err="1"/>
                <a:t>You</a:t>
              </a:r>
              <a:r>
                <a:rPr lang="nl-BE" sz="1200" b="1" dirty="0"/>
                <a:t> act </a:t>
              </a:r>
              <a:r>
                <a:rPr lang="nl-BE" sz="1200" b="1" dirty="0" err="1"/>
                <a:t>better</a:t>
              </a:r>
              <a:r>
                <a:rPr lang="nl-BE" sz="1200" b="1" dirty="0"/>
                <a:t> </a:t>
              </a:r>
              <a:r>
                <a:rPr lang="nl-BE" sz="1200" b="1" dirty="0" err="1"/>
                <a:t>when</a:t>
              </a:r>
              <a:r>
                <a:rPr lang="nl-BE" sz="1200" b="1" dirty="0"/>
                <a:t> </a:t>
              </a:r>
              <a:r>
                <a:rPr lang="nl-BE" sz="1200" b="1" dirty="0" err="1"/>
                <a:t>you</a:t>
              </a:r>
              <a:r>
                <a:rPr lang="nl-BE" sz="1200" b="1" dirty="0"/>
                <a:t> are </a:t>
              </a:r>
              <a:r>
                <a:rPr lang="nl-BE" sz="1200" b="1" dirty="0" err="1"/>
                <a:t>sure</a:t>
              </a:r>
              <a:r>
                <a:rPr lang="nl-BE" sz="1200" b="1" dirty="0"/>
                <a:t>.</a:t>
              </a:r>
            </a:p>
          </p:txBody>
        </p:sp>
        <p:cxnSp>
          <p:nvCxnSpPr>
            <p:cNvPr id="14" name="Straight Connector 43">
              <a:extLst>
                <a:ext uri="{FF2B5EF4-FFF2-40B4-BE49-F238E27FC236}">
                  <a16:creationId xmlns:a16="http://schemas.microsoft.com/office/drawing/2014/main" id="{F1A3D135-64D9-4691-9BE9-11E9EBA78490}"/>
                </a:ext>
              </a:extLst>
            </p:cNvPr>
            <p:cNvCxnSpPr>
              <a:cxnSpLocks/>
            </p:cNvCxnSpPr>
            <p:nvPr/>
          </p:nvCxnSpPr>
          <p:spPr>
            <a:xfrm>
              <a:off x="6708068" y="1397947"/>
              <a:ext cx="4176464" cy="0"/>
            </a:xfrm>
            <a:prstGeom prst="line">
              <a:avLst/>
            </a:prstGeom>
            <a:ln w="12700">
              <a:gradFill flip="none" rotWithShape="1">
                <a:gsLst>
                  <a:gs pos="0">
                    <a:schemeClr val="bg2"/>
                  </a:gs>
                  <a:gs pos="100000">
                    <a:schemeClr val="bg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9" name="ZoneTexte 18">
            <a:extLst>
              <a:ext uri="{FF2B5EF4-FFF2-40B4-BE49-F238E27FC236}">
                <a16:creationId xmlns:a16="http://schemas.microsoft.com/office/drawing/2014/main" id="{0E136943-8177-4DA9-8B48-8C1D088B10FB}"/>
              </a:ext>
            </a:extLst>
          </p:cNvPr>
          <p:cNvSpPr txBox="1"/>
          <p:nvPr/>
        </p:nvSpPr>
        <p:spPr>
          <a:xfrm>
            <a:off x="830670" y="765175"/>
            <a:ext cx="3024329" cy="523220"/>
          </a:xfrm>
          <a:prstGeom prst="rect">
            <a:avLst/>
          </a:prstGeom>
          <a:noFill/>
        </p:spPr>
        <p:txBody>
          <a:bodyPr wrap="square" rtlCol="0">
            <a:spAutoFit/>
          </a:bodyPr>
          <a:lstStyle/>
          <a:p>
            <a:r>
              <a:rPr lang="nl-BE" sz="2800" b="1" dirty="0">
                <a:solidFill>
                  <a:schemeClr val="bg1"/>
                </a:solidFill>
              </a:rPr>
              <a:t>ABOUT IPSOS</a:t>
            </a:r>
          </a:p>
        </p:txBody>
      </p:sp>
      <p:sp>
        <p:nvSpPr>
          <p:cNvPr id="20" name="ZoneTexte 19">
            <a:extLst>
              <a:ext uri="{FF2B5EF4-FFF2-40B4-BE49-F238E27FC236}">
                <a16:creationId xmlns:a16="http://schemas.microsoft.com/office/drawing/2014/main" id="{E5CD3CC3-D6A9-4843-BAA5-63B9D755CE94}"/>
              </a:ext>
            </a:extLst>
          </p:cNvPr>
          <p:cNvSpPr txBox="1"/>
          <p:nvPr/>
        </p:nvSpPr>
        <p:spPr>
          <a:xfrm>
            <a:off x="815514" y="1594583"/>
            <a:ext cx="4464972" cy="4339650"/>
          </a:xfrm>
          <a:prstGeom prst="rect">
            <a:avLst/>
          </a:prstGeom>
          <a:noFill/>
        </p:spPr>
        <p:txBody>
          <a:bodyPr wrap="square" rtlCol="0">
            <a:spAutoFit/>
          </a:bodyPr>
          <a:lstStyle/>
          <a:p>
            <a:r>
              <a:rPr lang="nl-BE" sz="1200" dirty="0" err="1">
                <a:solidFill>
                  <a:schemeClr val="bg1"/>
                </a:solidFill>
              </a:rPr>
              <a:t>Ipsos</a:t>
            </a:r>
            <a:r>
              <a:rPr lang="nl-BE" sz="1200" dirty="0">
                <a:solidFill>
                  <a:schemeClr val="bg1"/>
                </a:solidFill>
              </a:rPr>
              <a:t> is </a:t>
            </a:r>
            <a:r>
              <a:rPr lang="nl-BE" sz="1200" dirty="0" err="1">
                <a:solidFill>
                  <a:schemeClr val="bg1"/>
                </a:solidFill>
              </a:rPr>
              <a:t>the</a:t>
            </a:r>
            <a:r>
              <a:rPr lang="nl-BE" sz="1200" dirty="0">
                <a:solidFill>
                  <a:schemeClr val="bg1"/>
                </a:solidFill>
              </a:rPr>
              <a:t> </a:t>
            </a:r>
            <a:r>
              <a:rPr lang="nl-BE" sz="1200" dirty="0" err="1">
                <a:solidFill>
                  <a:schemeClr val="bg1"/>
                </a:solidFill>
              </a:rPr>
              <a:t>third</a:t>
            </a:r>
            <a:r>
              <a:rPr lang="nl-BE" sz="1200" dirty="0">
                <a:solidFill>
                  <a:schemeClr val="bg1"/>
                </a:solidFill>
              </a:rPr>
              <a:t> </a:t>
            </a:r>
            <a:r>
              <a:rPr lang="nl-BE" sz="1200" dirty="0" err="1">
                <a:solidFill>
                  <a:schemeClr val="bg1"/>
                </a:solidFill>
              </a:rPr>
              <a:t>largest</a:t>
            </a:r>
            <a:r>
              <a:rPr lang="nl-BE" sz="1200" dirty="0">
                <a:solidFill>
                  <a:schemeClr val="bg1"/>
                </a:solidFill>
              </a:rPr>
              <a:t> market research company in </a:t>
            </a:r>
            <a:r>
              <a:rPr lang="nl-BE" sz="1200" dirty="0" err="1">
                <a:solidFill>
                  <a:schemeClr val="bg1"/>
                </a:solidFill>
              </a:rPr>
              <a:t>the</a:t>
            </a:r>
            <a:r>
              <a:rPr lang="nl-BE" sz="1200" dirty="0">
                <a:solidFill>
                  <a:schemeClr val="bg1"/>
                </a:solidFill>
              </a:rPr>
              <a:t> </a:t>
            </a:r>
            <a:r>
              <a:rPr lang="nl-BE" sz="1200" dirty="0" err="1">
                <a:solidFill>
                  <a:schemeClr val="bg1"/>
                </a:solidFill>
              </a:rPr>
              <a:t>world</a:t>
            </a:r>
            <a:r>
              <a:rPr lang="nl-BE" sz="1200" dirty="0">
                <a:solidFill>
                  <a:schemeClr val="bg1"/>
                </a:solidFill>
              </a:rPr>
              <a:t>, present in 90 </a:t>
            </a:r>
            <a:r>
              <a:rPr lang="nl-BE" sz="1200" dirty="0" err="1">
                <a:solidFill>
                  <a:schemeClr val="bg1"/>
                </a:solidFill>
              </a:rPr>
              <a:t>markets</a:t>
            </a:r>
            <a:r>
              <a:rPr lang="nl-BE" sz="1200" dirty="0">
                <a:solidFill>
                  <a:schemeClr val="bg1"/>
                </a:solidFill>
              </a:rPr>
              <a:t> </a:t>
            </a:r>
            <a:r>
              <a:rPr lang="nl-BE" sz="1200" dirty="0" err="1">
                <a:solidFill>
                  <a:schemeClr val="bg1"/>
                </a:solidFill>
              </a:rPr>
              <a:t>and</a:t>
            </a:r>
            <a:r>
              <a:rPr lang="nl-BE" sz="1200" dirty="0">
                <a:solidFill>
                  <a:schemeClr val="bg1"/>
                </a:solidFill>
              </a:rPr>
              <a:t> </a:t>
            </a:r>
            <a:r>
              <a:rPr lang="nl-BE" sz="1200" dirty="0" err="1">
                <a:solidFill>
                  <a:schemeClr val="bg1"/>
                </a:solidFill>
              </a:rPr>
              <a:t>employing</a:t>
            </a:r>
            <a:r>
              <a:rPr lang="nl-BE" sz="1200" dirty="0">
                <a:solidFill>
                  <a:schemeClr val="bg1"/>
                </a:solidFill>
              </a:rPr>
              <a:t> more </a:t>
            </a:r>
            <a:r>
              <a:rPr lang="nl-BE" sz="1200" dirty="0" err="1">
                <a:solidFill>
                  <a:schemeClr val="bg1"/>
                </a:solidFill>
              </a:rPr>
              <a:t>than</a:t>
            </a:r>
            <a:r>
              <a:rPr lang="nl-BE" sz="1200" dirty="0">
                <a:solidFill>
                  <a:schemeClr val="bg1"/>
                </a:solidFill>
              </a:rPr>
              <a:t> 18,000 </a:t>
            </a:r>
            <a:r>
              <a:rPr lang="nl-BE" sz="1200" dirty="0" err="1">
                <a:solidFill>
                  <a:schemeClr val="bg1"/>
                </a:solidFill>
              </a:rPr>
              <a:t>people</a:t>
            </a:r>
            <a:r>
              <a:rPr lang="nl-BE" sz="1200" dirty="0">
                <a:solidFill>
                  <a:schemeClr val="bg1"/>
                </a:solidFill>
              </a:rPr>
              <a:t>.</a:t>
            </a:r>
          </a:p>
          <a:p>
            <a:r>
              <a:rPr lang="nl-BE" sz="1200" dirty="0">
                <a:solidFill>
                  <a:schemeClr val="bg1"/>
                </a:solidFill>
              </a:rPr>
              <a:t> </a:t>
            </a:r>
          </a:p>
          <a:p>
            <a:r>
              <a:rPr lang="nl-BE" sz="1200" dirty="0" err="1">
                <a:solidFill>
                  <a:schemeClr val="bg1"/>
                </a:solidFill>
              </a:rPr>
              <a:t>Our</a:t>
            </a:r>
            <a:r>
              <a:rPr lang="nl-BE" sz="1200" dirty="0">
                <a:solidFill>
                  <a:schemeClr val="bg1"/>
                </a:solidFill>
              </a:rPr>
              <a:t> research professionals, </a:t>
            </a:r>
            <a:r>
              <a:rPr lang="nl-BE" sz="1200" dirty="0" err="1">
                <a:solidFill>
                  <a:schemeClr val="bg1"/>
                </a:solidFill>
              </a:rPr>
              <a:t>analysts</a:t>
            </a:r>
            <a:r>
              <a:rPr lang="nl-BE" sz="1200" dirty="0">
                <a:solidFill>
                  <a:schemeClr val="bg1"/>
                </a:solidFill>
              </a:rPr>
              <a:t> </a:t>
            </a:r>
            <a:r>
              <a:rPr lang="nl-BE" sz="1200" dirty="0" err="1">
                <a:solidFill>
                  <a:schemeClr val="bg1"/>
                </a:solidFill>
              </a:rPr>
              <a:t>and</a:t>
            </a:r>
            <a:r>
              <a:rPr lang="nl-BE" sz="1200" dirty="0">
                <a:solidFill>
                  <a:schemeClr val="bg1"/>
                </a:solidFill>
              </a:rPr>
              <a:t> </a:t>
            </a:r>
            <a:r>
              <a:rPr lang="nl-BE" sz="1200" dirty="0" err="1">
                <a:solidFill>
                  <a:schemeClr val="bg1"/>
                </a:solidFill>
              </a:rPr>
              <a:t>scientists</a:t>
            </a:r>
            <a:r>
              <a:rPr lang="nl-BE" sz="1200" dirty="0">
                <a:solidFill>
                  <a:schemeClr val="bg1"/>
                </a:solidFill>
              </a:rPr>
              <a:t> have built </a:t>
            </a:r>
            <a:r>
              <a:rPr lang="nl-BE" sz="1200" dirty="0" err="1">
                <a:solidFill>
                  <a:schemeClr val="bg1"/>
                </a:solidFill>
              </a:rPr>
              <a:t>unique</a:t>
            </a:r>
            <a:r>
              <a:rPr lang="nl-BE" sz="1200" dirty="0">
                <a:solidFill>
                  <a:schemeClr val="bg1"/>
                </a:solidFill>
              </a:rPr>
              <a:t> </a:t>
            </a:r>
            <a:r>
              <a:rPr lang="nl-BE" sz="1200" dirty="0" err="1">
                <a:solidFill>
                  <a:schemeClr val="bg1"/>
                </a:solidFill>
              </a:rPr>
              <a:t>multi</a:t>
            </a:r>
            <a:r>
              <a:rPr lang="nl-BE" sz="1200" dirty="0">
                <a:solidFill>
                  <a:schemeClr val="bg1"/>
                </a:solidFill>
              </a:rPr>
              <a:t>-specialist </a:t>
            </a:r>
            <a:r>
              <a:rPr lang="nl-BE" sz="1200" dirty="0" err="1">
                <a:solidFill>
                  <a:schemeClr val="bg1"/>
                </a:solidFill>
              </a:rPr>
              <a:t>capabilities</a:t>
            </a:r>
            <a:r>
              <a:rPr lang="nl-BE" sz="1200" dirty="0">
                <a:solidFill>
                  <a:schemeClr val="bg1"/>
                </a:solidFill>
              </a:rPr>
              <a:t> </a:t>
            </a:r>
            <a:r>
              <a:rPr lang="nl-BE" sz="1200" dirty="0" err="1">
                <a:solidFill>
                  <a:schemeClr val="bg1"/>
                </a:solidFill>
              </a:rPr>
              <a:t>that</a:t>
            </a:r>
            <a:r>
              <a:rPr lang="nl-BE" sz="1200" dirty="0">
                <a:solidFill>
                  <a:schemeClr val="bg1"/>
                </a:solidFill>
              </a:rPr>
              <a:t> </a:t>
            </a:r>
            <a:r>
              <a:rPr lang="nl-BE" sz="1200" dirty="0" err="1">
                <a:solidFill>
                  <a:schemeClr val="bg1"/>
                </a:solidFill>
              </a:rPr>
              <a:t>provide</a:t>
            </a:r>
            <a:r>
              <a:rPr lang="nl-BE" sz="1200" dirty="0">
                <a:solidFill>
                  <a:schemeClr val="bg1"/>
                </a:solidFill>
              </a:rPr>
              <a:t> </a:t>
            </a:r>
            <a:r>
              <a:rPr lang="nl-BE" sz="1200" dirty="0" err="1">
                <a:solidFill>
                  <a:schemeClr val="bg1"/>
                </a:solidFill>
              </a:rPr>
              <a:t>powerful</a:t>
            </a:r>
            <a:r>
              <a:rPr lang="nl-BE" sz="1200" dirty="0">
                <a:solidFill>
                  <a:schemeClr val="bg1"/>
                </a:solidFill>
              </a:rPr>
              <a:t> </a:t>
            </a:r>
            <a:r>
              <a:rPr lang="nl-BE" sz="1200" dirty="0" err="1">
                <a:solidFill>
                  <a:schemeClr val="bg1"/>
                </a:solidFill>
              </a:rPr>
              <a:t>insights</a:t>
            </a:r>
            <a:r>
              <a:rPr lang="nl-BE" sz="1200" dirty="0">
                <a:solidFill>
                  <a:schemeClr val="bg1"/>
                </a:solidFill>
              </a:rPr>
              <a:t> </a:t>
            </a:r>
            <a:r>
              <a:rPr lang="nl-BE" sz="1200" dirty="0" err="1">
                <a:solidFill>
                  <a:schemeClr val="bg1"/>
                </a:solidFill>
              </a:rPr>
              <a:t>into</a:t>
            </a:r>
            <a:r>
              <a:rPr lang="nl-BE" sz="1200" dirty="0">
                <a:solidFill>
                  <a:schemeClr val="bg1"/>
                </a:solidFill>
              </a:rPr>
              <a:t> </a:t>
            </a:r>
            <a:r>
              <a:rPr lang="nl-BE" sz="1200" dirty="0" err="1">
                <a:solidFill>
                  <a:schemeClr val="bg1"/>
                </a:solidFill>
              </a:rPr>
              <a:t>the</a:t>
            </a:r>
            <a:r>
              <a:rPr lang="nl-BE" sz="1200" dirty="0">
                <a:solidFill>
                  <a:schemeClr val="bg1"/>
                </a:solidFill>
              </a:rPr>
              <a:t> actions, </a:t>
            </a:r>
            <a:r>
              <a:rPr lang="nl-BE" sz="1200" dirty="0" err="1">
                <a:solidFill>
                  <a:schemeClr val="bg1"/>
                </a:solidFill>
              </a:rPr>
              <a:t>opinions</a:t>
            </a:r>
            <a:r>
              <a:rPr lang="nl-BE" sz="1200" dirty="0">
                <a:solidFill>
                  <a:schemeClr val="bg1"/>
                </a:solidFill>
              </a:rPr>
              <a:t> </a:t>
            </a:r>
            <a:r>
              <a:rPr lang="nl-BE" sz="1200" dirty="0" err="1">
                <a:solidFill>
                  <a:schemeClr val="bg1"/>
                </a:solidFill>
              </a:rPr>
              <a:t>and</a:t>
            </a:r>
            <a:r>
              <a:rPr lang="nl-BE" sz="1200" dirty="0">
                <a:solidFill>
                  <a:schemeClr val="bg1"/>
                </a:solidFill>
              </a:rPr>
              <a:t> </a:t>
            </a:r>
            <a:r>
              <a:rPr lang="nl-BE" sz="1200" dirty="0" err="1">
                <a:solidFill>
                  <a:schemeClr val="bg1"/>
                </a:solidFill>
              </a:rPr>
              <a:t>motivations</a:t>
            </a:r>
            <a:r>
              <a:rPr lang="nl-BE" sz="1200" dirty="0">
                <a:solidFill>
                  <a:schemeClr val="bg1"/>
                </a:solidFill>
              </a:rPr>
              <a:t> of </a:t>
            </a:r>
            <a:r>
              <a:rPr lang="nl-BE" sz="1200" dirty="0" err="1">
                <a:solidFill>
                  <a:schemeClr val="bg1"/>
                </a:solidFill>
              </a:rPr>
              <a:t>citizens</a:t>
            </a:r>
            <a:r>
              <a:rPr lang="nl-BE" sz="1200" dirty="0">
                <a:solidFill>
                  <a:schemeClr val="bg1"/>
                </a:solidFill>
              </a:rPr>
              <a:t>, </a:t>
            </a:r>
            <a:r>
              <a:rPr lang="nl-BE" sz="1200" dirty="0" err="1">
                <a:solidFill>
                  <a:schemeClr val="bg1"/>
                </a:solidFill>
              </a:rPr>
              <a:t>consumers</a:t>
            </a:r>
            <a:r>
              <a:rPr lang="nl-BE" sz="1200" dirty="0">
                <a:solidFill>
                  <a:schemeClr val="bg1"/>
                </a:solidFill>
              </a:rPr>
              <a:t>, </a:t>
            </a:r>
            <a:r>
              <a:rPr lang="nl-BE" sz="1200" dirty="0" err="1">
                <a:solidFill>
                  <a:schemeClr val="bg1"/>
                </a:solidFill>
              </a:rPr>
              <a:t>patients</a:t>
            </a:r>
            <a:r>
              <a:rPr lang="nl-BE" sz="1200" dirty="0">
                <a:solidFill>
                  <a:schemeClr val="bg1"/>
                </a:solidFill>
              </a:rPr>
              <a:t>, </a:t>
            </a:r>
            <a:r>
              <a:rPr lang="nl-BE" sz="1200" dirty="0" err="1">
                <a:solidFill>
                  <a:schemeClr val="bg1"/>
                </a:solidFill>
              </a:rPr>
              <a:t>customers</a:t>
            </a:r>
            <a:r>
              <a:rPr lang="nl-BE" sz="1200" dirty="0">
                <a:solidFill>
                  <a:schemeClr val="bg1"/>
                </a:solidFill>
              </a:rPr>
              <a:t> or employees. </a:t>
            </a:r>
            <a:r>
              <a:rPr lang="nl-BE" sz="1200" dirty="0" err="1">
                <a:solidFill>
                  <a:schemeClr val="bg1"/>
                </a:solidFill>
              </a:rPr>
              <a:t>Our</a:t>
            </a:r>
            <a:r>
              <a:rPr lang="nl-BE" sz="1200" dirty="0">
                <a:solidFill>
                  <a:schemeClr val="bg1"/>
                </a:solidFill>
              </a:rPr>
              <a:t> 75 business </a:t>
            </a:r>
            <a:r>
              <a:rPr lang="nl-BE" sz="1200" dirty="0" err="1">
                <a:solidFill>
                  <a:schemeClr val="bg1"/>
                </a:solidFill>
              </a:rPr>
              <a:t>solutions</a:t>
            </a:r>
            <a:r>
              <a:rPr lang="nl-BE" sz="1200" dirty="0">
                <a:solidFill>
                  <a:schemeClr val="bg1"/>
                </a:solidFill>
              </a:rPr>
              <a:t> are </a:t>
            </a:r>
            <a:r>
              <a:rPr lang="nl-BE" sz="1200" dirty="0" err="1">
                <a:solidFill>
                  <a:schemeClr val="bg1"/>
                </a:solidFill>
              </a:rPr>
              <a:t>based</a:t>
            </a:r>
            <a:r>
              <a:rPr lang="nl-BE" sz="1200" dirty="0">
                <a:solidFill>
                  <a:schemeClr val="bg1"/>
                </a:solidFill>
              </a:rPr>
              <a:t> on </a:t>
            </a:r>
            <a:r>
              <a:rPr lang="nl-BE" sz="1200" dirty="0" err="1">
                <a:solidFill>
                  <a:schemeClr val="bg1"/>
                </a:solidFill>
              </a:rPr>
              <a:t>primary</a:t>
            </a:r>
            <a:r>
              <a:rPr lang="nl-BE" sz="1200" dirty="0">
                <a:solidFill>
                  <a:schemeClr val="bg1"/>
                </a:solidFill>
              </a:rPr>
              <a:t> data </a:t>
            </a:r>
            <a:r>
              <a:rPr lang="nl-BE" sz="1200" dirty="0" err="1">
                <a:solidFill>
                  <a:schemeClr val="bg1"/>
                </a:solidFill>
              </a:rPr>
              <a:t>coming</a:t>
            </a:r>
            <a:r>
              <a:rPr lang="nl-BE" sz="1200" dirty="0">
                <a:solidFill>
                  <a:schemeClr val="bg1"/>
                </a:solidFill>
              </a:rPr>
              <a:t> </a:t>
            </a:r>
            <a:r>
              <a:rPr lang="nl-BE" sz="1200" dirty="0" err="1">
                <a:solidFill>
                  <a:schemeClr val="bg1"/>
                </a:solidFill>
              </a:rPr>
              <a:t>from</a:t>
            </a:r>
            <a:r>
              <a:rPr lang="nl-BE" sz="1200" dirty="0">
                <a:solidFill>
                  <a:schemeClr val="bg1"/>
                </a:solidFill>
              </a:rPr>
              <a:t> </a:t>
            </a:r>
            <a:r>
              <a:rPr lang="nl-BE" sz="1200" dirty="0" err="1">
                <a:solidFill>
                  <a:schemeClr val="bg1"/>
                </a:solidFill>
              </a:rPr>
              <a:t>our</a:t>
            </a:r>
            <a:r>
              <a:rPr lang="nl-BE" sz="1200" dirty="0">
                <a:solidFill>
                  <a:schemeClr val="bg1"/>
                </a:solidFill>
              </a:rPr>
              <a:t> </a:t>
            </a:r>
            <a:r>
              <a:rPr lang="nl-BE" sz="1200" dirty="0" err="1">
                <a:solidFill>
                  <a:schemeClr val="bg1"/>
                </a:solidFill>
              </a:rPr>
              <a:t>surveys</a:t>
            </a:r>
            <a:r>
              <a:rPr lang="nl-BE" sz="1200" dirty="0">
                <a:solidFill>
                  <a:schemeClr val="bg1"/>
                </a:solidFill>
              </a:rPr>
              <a:t>, </a:t>
            </a:r>
            <a:r>
              <a:rPr lang="nl-BE" sz="1200" dirty="0" err="1">
                <a:solidFill>
                  <a:schemeClr val="bg1"/>
                </a:solidFill>
              </a:rPr>
              <a:t>social</a:t>
            </a:r>
            <a:r>
              <a:rPr lang="nl-BE" sz="1200" dirty="0">
                <a:solidFill>
                  <a:schemeClr val="bg1"/>
                </a:solidFill>
              </a:rPr>
              <a:t> media monitoring, </a:t>
            </a:r>
            <a:r>
              <a:rPr lang="nl-BE" sz="1200" dirty="0" err="1">
                <a:solidFill>
                  <a:schemeClr val="bg1"/>
                </a:solidFill>
              </a:rPr>
              <a:t>and</a:t>
            </a:r>
            <a:r>
              <a:rPr lang="nl-BE" sz="1200" dirty="0">
                <a:solidFill>
                  <a:schemeClr val="bg1"/>
                </a:solidFill>
              </a:rPr>
              <a:t> </a:t>
            </a:r>
            <a:r>
              <a:rPr lang="nl-BE" sz="1200" dirty="0" err="1">
                <a:solidFill>
                  <a:schemeClr val="bg1"/>
                </a:solidFill>
              </a:rPr>
              <a:t>qualitative</a:t>
            </a:r>
            <a:r>
              <a:rPr lang="nl-BE" sz="1200" dirty="0">
                <a:solidFill>
                  <a:schemeClr val="bg1"/>
                </a:solidFill>
              </a:rPr>
              <a:t> or </a:t>
            </a:r>
            <a:r>
              <a:rPr lang="nl-BE" sz="1200" dirty="0" err="1">
                <a:solidFill>
                  <a:schemeClr val="bg1"/>
                </a:solidFill>
              </a:rPr>
              <a:t>observational</a:t>
            </a:r>
            <a:r>
              <a:rPr lang="nl-BE" sz="1200" dirty="0">
                <a:solidFill>
                  <a:schemeClr val="bg1"/>
                </a:solidFill>
              </a:rPr>
              <a:t> </a:t>
            </a:r>
            <a:r>
              <a:rPr lang="nl-BE" sz="1200" dirty="0" err="1">
                <a:solidFill>
                  <a:schemeClr val="bg1"/>
                </a:solidFill>
              </a:rPr>
              <a:t>techniques</a:t>
            </a:r>
            <a:r>
              <a:rPr lang="nl-BE" sz="1200" dirty="0">
                <a:solidFill>
                  <a:schemeClr val="bg1"/>
                </a:solidFill>
              </a:rPr>
              <a:t>.</a:t>
            </a:r>
          </a:p>
          <a:p>
            <a:r>
              <a:rPr lang="nl-BE" sz="1200" dirty="0">
                <a:solidFill>
                  <a:schemeClr val="bg1"/>
                </a:solidFill>
              </a:rPr>
              <a:t> </a:t>
            </a:r>
          </a:p>
          <a:p>
            <a:r>
              <a:rPr lang="nl-BE" sz="1200" dirty="0">
                <a:solidFill>
                  <a:schemeClr val="bg1"/>
                </a:solidFill>
              </a:rPr>
              <a:t>“Game </a:t>
            </a:r>
            <a:r>
              <a:rPr lang="nl-BE" sz="1200" dirty="0" err="1">
                <a:solidFill>
                  <a:schemeClr val="bg1"/>
                </a:solidFill>
              </a:rPr>
              <a:t>Changers</a:t>
            </a:r>
            <a:r>
              <a:rPr lang="nl-BE" sz="1200" dirty="0">
                <a:solidFill>
                  <a:schemeClr val="bg1"/>
                </a:solidFill>
              </a:rPr>
              <a:t>” – </a:t>
            </a:r>
            <a:r>
              <a:rPr lang="nl-BE" sz="1200" dirty="0" err="1">
                <a:solidFill>
                  <a:schemeClr val="bg1"/>
                </a:solidFill>
              </a:rPr>
              <a:t>our</a:t>
            </a:r>
            <a:r>
              <a:rPr lang="nl-BE" sz="1200" dirty="0">
                <a:solidFill>
                  <a:schemeClr val="bg1"/>
                </a:solidFill>
              </a:rPr>
              <a:t> </a:t>
            </a:r>
            <a:r>
              <a:rPr lang="nl-BE" sz="1200" dirty="0" err="1">
                <a:solidFill>
                  <a:schemeClr val="bg1"/>
                </a:solidFill>
              </a:rPr>
              <a:t>tagline</a:t>
            </a:r>
            <a:r>
              <a:rPr lang="nl-BE" sz="1200" dirty="0">
                <a:solidFill>
                  <a:schemeClr val="bg1"/>
                </a:solidFill>
              </a:rPr>
              <a:t> – </a:t>
            </a:r>
            <a:r>
              <a:rPr lang="nl-BE" sz="1200" dirty="0" err="1">
                <a:solidFill>
                  <a:schemeClr val="bg1"/>
                </a:solidFill>
              </a:rPr>
              <a:t>summarizes</a:t>
            </a:r>
            <a:r>
              <a:rPr lang="nl-BE" sz="1200" dirty="0">
                <a:solidFill>
                  <a:schemeClr val="bg1"/>
                </a:solidFill>
              </a:rPr>
              <a:t> </a:t>
            </a:r>
            <a:r>
              <a:rPr lang="nl-BE" sz="1200" dirty="0" err="1">
                <a:solidFill>
                  <a:schemeClr val="bg1"/>
                </a:solidFill>
              </a:rPr>
              <a:t>our</a:t>
            </a:r>
            <a:r>
              <a:rPr lang="nl-BE" sz="1200" dirty="0">
                <a:solidFill>
                  <a:schemeClr val="bg1"/>
                </a:solidFill>
              </a:rPr>
              <a:t> </a:t>
            </a:r>
            <a:r>
              <a:rPr lang="nl-BE" sz="1200" dirty="0" err="1">
                <a:solidFill>
                  <a:schemeClr val="bg1"/>
                </a:solidFill>
              </a:rPr>
              <a:t>ambition</a:t>
            </a:r>
            <a:r>
              <a:rPr lang="nl-BE" sz="1200" dirty="0">
                <a:solidFill>
                  <a:schemeClr val="bg1"/>
                </a:solidFill>
              </a:rPr>
              <a:t> </a:t>
            </a:r>
            <a:r>
              <a:rPr lang="nl-BE" sz="1200" dirty="0" err="1">
                <a:solidFill>
                  <a:schemeClr val="bg1"/>
                </a:solidFill>
              </a:rPr>
              <a:t>to</a:t>
            </a:r>
            <a:r>
              <a:rPr lang="nl-BE" sz="1200" dirty="0">
                <a:solidFill>
                  <a:schemeClr val="bg1"/>
                </a:solidFill>
              </a:rPr>
              <a:t> help </a:t>
            </a:r>
            <a:r>
              <a:rPr lang="nl-BE" sz="1200" dirty="0" err="1">
                <a:solidFill>
                  <a:schemeClr val="bg1"/>
                </a:solidFill>
              </a:rPr>
              <a:t>our</a:t>
            </a:r>
            <a:r>
              <a:rPr lang="nl-BE" sz="1200" dirty="0">
                <a:solidFill>
                  <a:schemeClr val="bg1"/>
                </a:solidFill>
              </a:rPr>
              <a:t> 5,000 clients </a:t>
            </a:r>
            <a:r>
              <a:rPr lang="nl-BE" sz="1200" dirty="0" err="1">
                <a:solidFill>
                  <a:schemeClr val="bg1"/>
                </a:solidFill>
              </a:rPr>
              <a:t>to</a:t>
            </a:r>
            <a:r>
              <a:rPr lang="nl-BE" sz="1200" dirty="0">
                <a:solidFill>
                  <a:schemeClr val="bg1"/>
                </a:solidFill>
              </a:rPr>
              <a:t> </a:t>
            </a:r>
            <a:r>
              <a:rPr lang="nl-BE" sz="1200" dirty="0" err="1">
                <a:solidFill>
                  <a:schemeClr val="bg1"/>
                </a:solidFill>
              </a:rPr>
              <a:t>navigate</a:t>
            </a:r>
            <a:r>
              <a:rPr lang="nl-BE" sz="1200" dirty="0">
                <a:solidFill>
                  <a:schemeClr val="bg1"/>
                </a:solidFill>
              </a:rPr>
              <a:t> more </a:t>
            </a:r>
            <a:r>
              <a:rPr lang="nl-BE" sz="1200" dirty="0" err="1">
                <a:solidFill>
                  <a:schemeClr val="bg1"/>
                </a:solidFill>
              </a:rPr>
              <a:t>easily</a:t>
            </a:r>
            <a:r>
              <a:rPr lang="nl-BE" sz="1200" dirty="0">
                <a:solidFill>
                  <a:schemeClr val="bg1"/>
                </a:solidFill>
              </a:rPr>
              <a:t> in </a:t>
            </a:r>
            <a:r>
              <a:rPr lang="nl-BE" sz="1200" dirty="0" err="1">
                <a:solidFill>
                  <a:schemeClr val="bg1"/>
                </a:solidFill>
              </a:rPr>
              <a:t>our</a:t>
            </a:r>
            <a:r>
              <a:rPr lang="nl-BE" sz="1200" dirty="0">
                <a:solidFill>
                  <a:schemeClr val="bg1"/>
                </a:solidFill>
              </a:rPr>
              <a:t> </a:t>
            </a:r>
            <a:r>
              <a:rPr lang="nl-BE" sz="1200" dirty="0" err="1">
                <a:solidFill>
                  <a:schemeClr val="bg1"/>
                </a:solidFill>
              </a:rPr>
              <a:t>deeply</a:t>
            </a:r>
            <a:r>
              <a:rPr lang="nl-BE" sz="1200" dirty="0">
                <a:solidFill>
                  <a:schemeClr val="bg1"/>
                </a:solidFill>
              </a:rPr>
              <a:t> </a:t>
            </a:r>
            <a:r>
              <a:rPr lang="nl-BE" sz="1200" dirty="0" err="1">
                <a:solidFill>
                  <a:schemeClr val="bg1"/>
                </a:solidFill>
              </a:rPr>
              <a:t>changing</a:t>
            </a:r>
            <a:r>
              <a:rPr lang="nl-BE" sz="1200" dirty="0">
                <a:solidFill>
                  <a:schemeClr val="bg1"/>
                </a:solidFill>
              </a:rPr>
              <a:t> </a:t>
            </a:r>
            <a:r>
              <a:rPr lang="nl-BE" sz="1200" dirty="0" err="1">
                <a:solidFill>
                  <a:schemeClr val="bg1"/>
                </a:solidFill>
              </a:rPr>
              <a:t>world</a:t>
            </a:r>
            <a:r>
              <a:rPr lang="nl-BE" sz="1200" dirty="0">
                <a:solidFill>
                  <a:schemeClr val="bg1"/>
                </a:solidFill>
              </a:rPr>
              <a:t>.</a:t>
            </a:r>
          </a:p>
          <a:p>
            <a:r>
              <a:rPr lang="nl-BE" sz="1200" dirty="0">
                <a:solidFill>
                  <a:schemeClr val="bg1"/>
                </a:solidFill>
              </a:rPr>
              <a:t> </a:t>
            </a:r>
          </a:p>
          <a:p>
            <a:r>
              <a:rPr lang="nl-BE" sz="1200" dirty="0" err="1">
                <a:solidFill>
                  <a:schemeClr val="bg1"/>
                </a:solidFill>
              </a:rPr>
              <a:t>Founded</a:t>
            </a:r>
            <a:r>
              <a:rPr lang="nl-BE" sz="1200" dirty="0">
                <a:solidFill>
                  <a:schemeClr val="bg1"/>
                </a:solidFill>
              </a:rPr>
              <a:t> in France in 1975, </a:t>
            </a:r>
            <a:r>
              <a:rPr lang="nl-BE" sz="1200" dirty="0" err="1">
                <a:solidFill>
                  <a:schemeClr val="bg1"/>
                </a:solidFill>
              </a:rPr>
              <a:t>Ipsos</a:t>
            </a:r>
            <a:r>
              <a:rPr lang="nl-BE" sz="1200" dirty="0">
                <a:solidFill>
                  <a:schemeClr val="bg1"/>
                </a:solidFill>
              </a:rPr>
              <a:t> is </a:t>
            </a:r>
            <a:r>
              <a:rPr lang="nl-BE" sz="1200" dirty="0" err="1">
                <a:solidFill>
                  <a:schemeClr val="bg1"/>
                </a:solidFill>
              </a:rPr>
              <a:t>listed</a:t>
            </a:r>
            <a:r>
              <a:rPr lang="nl-BE" sz="1200" dirty="0">
                <a:solidFill>
                  <a:schemeClr val="bg1"/>
                </a:solidFill>
              </a:rPr>
              <a:t> on </a:t>
            </a:r>
            <a:r>
              <a:rPr lang="nl-BE" sz="1200" dirty="0" err="1">
                <a:solidFill>
                  <a:schemeClr val="bg1"/>
                </a:solidFill>
              </a:rPr>
              <a:t>the</a:t>
            </a:r>
            <a:r>
              <a:rPr lang="nl-BE" sz="1200" dirty="0">
                <a:solidFill>
                  <a:schemeClr val="bg1"/>
                </a:solidFill>
              </a:rPr>
              <a:t> Euronext Paris </a:t>
            </a:r>
            <a:r>
              <a:rPr lang="nl-BE" sz="1200" dirty="0" err="1">
                <a:solidFill>
                  <a:schemeClr val="bg1"/>
                </a:solidFill>
              </a:rPr>
              <a:t>since</a:t>
            </a:r>
            <a:r>
              <a:rPr lang="nl-BE" sz="1200" dirty="0">
                <a:solidFill>
                  <a:schemeClr val="bg1"/>
                </a:solidFill>
              </a:rPr>
              <a:t> </a:t>
            </a:r>
            <a:r>
              <a:rPr lang="nl-BE" sz="1200" dirty="0" err="1">
                <a:solidFill>
                  <a:schemeClr val="bg1"/>
                </a:solidFill>
              </a:rPr>
              <a:t>July</a:t>
            </a:r>
            <a:r>
              <a:rPr lang="nl-BE" sz="1200" dirty="0">
                <a:solidFill>
                  <a:schemeClr val="bg1"/>
                </a:solidFill>
              </a:rPr>
              <a:t> 1st, 1999. The company is part of </a:t>
            </a:r>
            <a:r>
              <a:rPr lang="nl-BE" sz="1200" dirty="0" err="1">
                <a:solidFill>
                  <a:schemeClr val="bg1"/>
                </a:solidFill>
              </a:rPr>
              <a:t>the</a:t>
            </a:r>
            <a:r>
              <a:rPr lang="nl-BE" sz="1200" dirty="0">
                <a:solidFill>
                  <a:schemeClr val="bg1"/>
                </a:solidFill>
              </a:rPr>
              <a:t> SBF 120 </a:t>
            </a:r>
            <a:r>
              <a:rPr lang="nl-BE" sz="1200" dirty="0" err="1">
                <a:solidFill>
                  <a:schemeClr val="bg1"/>
                </a:solidFill>
              </a:rPr>
              <a:t>and</a:t>
            </a:r>
            <a:r>
              <a:rPr lang="nl-BE" sz="1200" dirty="0">
                <a:solidFill>
                  <a:schemeClr val="bg1"/>
                </a:solidFill>
              </a:rPr>
              <a:t> </a:t>
            </a:r>
            <a:r>
              <a:rPr lang="nl-BE" sz="1200" dirty="0" err="1">
                <a:solidFill>
                  <a:schemeClr val="bg1"/>
                </a:solidFill>
              </a:rPr>
              <a:t>the</a:t>
            </a:r>
            <a:r>
              <a:rPr lang="nl-BE" sz="1200" dirty="0">
                <a:solidFill>
                  <a:schemeClr val="bg1"/>
                </a:solidFill>
              </a:rPr>
              <a:t> Mid-60 index </a:t>
            </a:r>
            <a:r>
              <a:rPr lang="nl-BE" sz="1200" dirty="0" err="1">
                <a:solidFill>
                  <a:schemeClr val="bg1"/>
                </a:solidFill>
              </a:rPr>
              <a:t>and</a:t>
            </a:r>
            <a:r>
              <a:rPr lang="nl-BE" sz="1200" dirty="0">
                <a:solidFill>
                  <a:schemeClr val="bg1"/>
                </a:solidFill>
              </a:rPr>
              <a:t> is </a:t>
            </a:r>
            <a:r>
              <a:rPr lang="nl-BE" sz="1200" dirty="0" err="1">
                <a:solidFill>
                  <a:schemeClr val="bg1"/>
                </a:solidFill>
              </a:rPr>
              <a:t>eligible</a:t>
            </a:r>
            <a:r>
              <a:rPr lang="nl-BE" sz="1200" dirty="0">
                <a:solidFill>
                  <a:schemeClr val="bg1"/>
                </a:solidFill>
              </a:rPr>
              <a:t> </a:t>
            </a:r>
            <a:r>
              <a:rPr lang="nl-BE" sz="1200" dirty="0" err="1">
                <a:solidFill>
                  <a:schemeClr val="bg1"/>
                </a:solidFill>
              </a:rPr>
              <a:t>for</a:t>
            </a:r>
            <a:r>
              <a:rPr lang="nl-BE" sz="1200" dirty="0">
                <a:solidFill>
                  <a:schemeClr val="bg1"/>
                </a:solidFill>
              </a:rPr>
              <a:t> </a:t>
            </a:r>
            <a:r>
              <a:rPr lang="nl-BE" sz="1200" dirty="0" err="1">
                <a:solidFill>
                  <a:schemeClr val="bg1"/>
                </a:solidFill>
              </a:rPr>
              <a:t>the</a:t>
            </a:r>
            <a:r>
              <a:rPr lang="nl-BE" sz="1200" dirty="0">
                <a:solidFill>
                  <a:schemeClr val="bg1"/>
                </a:solidFill>
              </a:rPr>
              <a:t> </a:t>
            </a:r>
            <a:r>
              <a:rPr lang="nl-BE" sz="1200" dirty="0" err="1">
                <a:solidFill>
                  <a:schemeClr val="bg1"/>
                </a:solidFill>
              </a:rPr>
              <a:t>Deferred</a:t>
            </a:r>
            <a:r>
              <a:rPr lang="nl-BE" sz="1200" dirty="0">
                <a:solidFill>
                  <a:schemeClr val="bg1"/>
                </a:solidFill>
              </a:rPr>
              <a:t> </a:t>
            </a:r>
            <a:r>
              <a:rPr lang="nl-BE" sz="1200" dirty="0" err="1">
                <a:solidFill>
                  <a:schemeClr val="bg1"/>
                </a:solidFill>
              </a:rPr>
              <a:t>Settlement</a:t>
            </a:r>
            <a:r>
              <a:rPr lang="nl-BE" sz="1200" dirty="0">
                <a:solidFill>
                  <a:schemeClr val="bg1"/>
                </a:solidFill>
              </a:rPr>
              <a:t> Service (SRD).</a:t>
            </a:r>
          </a:p>
          <a:p>
            <a:br>
              <a:rPr lang="nl-BE" sz="1200" dirty="0">
                <a:solidFill>
                  <a:schemeClr val="bg1"/>
                </a:solidFill>
              </a:rPr>
            </a:br>
            <a:r>
              <a:rPr lang="nl-BE" sz="1200" dirty="0">
                <a:solidFill>
                  <a:schemeClr val="bg1"/>
                </a:solidFill>
              </a:rPr>
              <a:t>ISIN code FR0000073298, Reuters ISOS.PA, </a:t>
            </a:r>
          </a:p>
          <a:p>
            <a:r>
              <a:rPr lang="nl-BE" sz="1200" dirty="0" err="1">
                <a:solidFill>
                  <a:schemeClr val="bg1"/>
                </a:solidFill>
              </a:rPr>
              <a:t>Bloomberg</a:t>
            </a:r>
            <a:r>
              <a:rPr lang="nl-BE" sz="1200" dirty="0">
                <a:solidFill>
                  <a:schemeClr val="bg1"/>
                </a:solidFill>
              </a:rPr>
              <a:t> IPS:FP</a:t>
            </a:r>
          </a:p>
          <a:p>
            <a:pPr lvl="0">
              <a:defRPr/>
            </a:pPr>
            <a:r>
              <a:rPr lang="nl-BE" sz="1200" b="1" dirty="0">
                <a:solidFill>
                  <a:schemeClr val="bg1"/>
                </a:solidFill>
                <a:hlinkClick r:id="rId2">
                  <a:extLst>
                    <a:ext uri="{A12FA001-AC4F-418D-AE19-62706E023703}">
                      <ahyp:hlinkClr xmlns:ahyp="http://schemas.microsoft.com/office/drawing/2018/hyperlinkcolor" val="tx"/>
                    </a:ext>
                  </a:extLst>
                </a:hlinkClick>
              </a:rPr>
              <a:t>www.ipsos.com</a:t>
            </a:r>
            <a:endParaRPr lang="nl-BE" sz="1200" b="1" dirty="0">
              <a:solidFill>
                <a:schemeClr val="bg1"/>
              </a:solidFill>
            </a:endParaRPr>
          </a:p>
        </p:txBody>
      </p:sp>
      <p:cxnSp>
        <p:nvCxnSpPr>
          <p:cNvPr id="16" name="Straight Connector 43">
            <a:extLst>
              <a:ext uri="{FF2B5EF4-FFF2-40B4-BE49-F238E27FC236}">
                <a16:creationId xmlns:a16="http://schemas.microsoft.com/office/drawing/2014/main" id="{F59AF816-D4BC-4453-8D5D-2A4F36A0CC48}"/>
              </a:ext>
            </a:extLst>
          </p:cNvPr>
          <p:cNvCxnSpPr>
            <a:cxnSpLocks/>
          </p:cNvCxnSpPr>
          <p:nvPr/>
        </p:nvCxnSpPr>
        <p:spPr>
          <a:xfrm>
            <a:off x="815514" y="1397947"/>
            <a:ext cx="4176464" cy="0"/>
          </a:xfrm>
          <a:prstGeom prst="line">
            <a:avLst/>
          </a:prstGeom>
          <a:ln w="12700">
            <a:gradFill flip="none" rotWithShape="1">
              <a:gsLst>
                <a:gs pos="0">
                  <a:schemeClr val="bg1"/>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6E49E3FA-57DC-41AF-B578-248FEC0DE3E0}"/>
              </a:ext>
            </a:extLst>
          </p:cNvPr>
          <p:cNvSpPr>
            <a:spLocks noGrp="1"/>
          </p:cNvSpPr>
          <p:nvPr>
            <p:ph type="sldNum" sz="quarter" idx="10"/>
          </p:nvPr>
        </p:nvSpPr>
        <p:spPr/>
        <p:txBody>
          <a:bodyPr/>
          <a:lstStyle/>
          <a:p>
            <a:fld id="{D61AABEC-672F-4B68-B914-690DA978312C}" type="slidenum">
              <a:rPr lang="nl-BE" smtClean="0"/>
              <a:pPr/>
              <a:t>39</a:t>
            </a:fld>
            <a:r>
              <a:rPr lang="nl-BE" dirty="0"/>
              <a:t> </a:t>
            </a:r>
          </a:p>
        </p:txBody>
      </p:sp>
    </p:spTree>
    <p:extLst>
      <p:ext uri="{BB962C8B-B14F-4D97-AF65-F5344CB8AC3E}">
        <p14:creationId xmlns:p14="http://schemas.microsoft.com/office/powerpoint/2010/main" val="4083500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99870C-494D-424F-BE93-5D3C0C6424A6}"/>
              </a:ext>
            </a:extLst>
          </p:cNvPr>
          <p:cNvSpPr>
            <a:spLocks noGrp="1"/>
          </p:cNvSpPr>
          <p:nvPr>
            <p:ph type="title"/>
          </p:nvPr>
        </p:nvSpPr>
        <p:spPr/>
        <p:txBody>
          <a:bodyPr/>
          <a:lstStyle/>
          <a:p>
            <a:r>
              <a:rPr lang="nl-BE" dirty="0"/>
              <a:t>Achtergrond EN objectieven</a:t>
            </a:r>
          </a:p>
        </p:txBody>
      </p:sp>
      <p:sp>
        <p:nvSpPr>
          <p:cNvPr id="2" name="Slide Number Placeholder 1">
            <a:extLst>
              <a:ext uri="{FF2B5EF4-FFF2-40B4-BE49-F238E27FC236}">
                <a16:creationId xmlns:a16="http://schemas.microsoft.com/office/drawing/2014/main" id="{C5DAD4F8-D0EE-4E6E-A3BD-05B668C6A5FC}"/>
              </a:ext>
            </a:extLst>
          </p:cNvPr>
          <p:cNvSpPr>
            <a:spLocks noGrp="1"/>
          </p:cNvSpPr>
          <p:nvPr>
            <p:ph type="sldNum" sz="quarter" idx="18"/>
          </p:nvPr>
        </p:nvSpPr>
        <p:spPr/>
        <p:txBody>
          <a:bodyPr/>
          <a:lstStyle/>
          <a:p>
            <a:fld id="{D61AABEC-672F-4B68-B914-690DA978312C}" type="slidenum">
              <a:rPr lang="nl-BE" smtClean="0"/>
              <a:pPr/>
              <a:t>4</a:t>
            </a:fld>
            <a:r>
              <a:rPr lang="nl-BE" dirty="0"/>
              <a:t> </a:t>
            </a:r>
          </a:p>
        </p:txBody>
      </p:sp>
      <p:pic>
        <p:nvPicPr>
          <p:cNvPr id="7" name="Picture 6">
            <a:extLst>
              <a:ext uri="{FF2B5EF4-FFF2-40B4-BE49-F238E27FC236}">
                <a16:creationId xmlns:a16="http://schemas.microsoft.com/office/drawing/2014/main" id="{53A8A993-20F3-492F-A714-CE6377492F5B}"/>
              </a:ext>
            </a:extLst>
          </p:cNvPr>
          <p:cNvPicPr>
            <a:picLocks noChangeAspect="1"/>
          </p:cNvPicPr>
          <p:nvPr/>
        </p:nvPicPr>
        <p:blipFill rotWithShape="1">
          <a:blip r:embed="rId2"/>
          <a:srcRect l="148" t="618" r="303" b="428"/>
          <a:stretch/>
        </p:blipFill>
        <p:spPr>
          <a:xfrm>
            <a:off x="6308723" y="1103329"/>
            <a:ext cx="5083804" cy="2846519"/>
          </a:xfrm>
          <a:prstGeom prst="rect">
            <a:avLst/>
          </a:prstGeom>
          <a:ln>
            <a:noFill/>
          </a:ln>
          <a:effectLst>
            <a:outerShdw blurRad="190500" algn="tl" rotWithShape="0">
              <a:srgbClr val="000000">
                <a:alpha val="70000"/>
              </a:srgbClr>
            </a:outerShdw>
          </a:effectLst>
        </p:spPr>
      </p:pic>
      <p:sp>
        <p:nvSpPr>
          <p:cNvPr id="9" name="Text Placeholder 8">
            <a:extLst>
              <a:ext uri="{FF2B5EF4-FFF2-40B4-BE49-F238E27FC236}">
                <a16:creationId xmlns:a16="http://schemas.microsoft.com/office/drawing/2014/main" id="{D13D8DDB-5232-4C7A-A2F4-905CF3FAEDAD}"/>
              </a:ext>
            </a:extLst>
          </p:cNvPr>
          <p:cNvSpPr>
            <a:spLocks noGrp="1"/>
          </p:cNvSpPr>
          <p:nvPr>
            <p:ph type="body" sz="quarter" idx="19"/>
          </p:nvPr>
        </p:nvSpPr>
        <p:spPr>
          <a:xfrm>
            <a:off x="407988" y="1063805"/>
            <a:ext cx="5688011" cy="4716464"/>
          </a:xfrm>
        </p:spPr>
        <p:txBody>
          <a:bodyPr/>
          <a:lstStyle/>
          <a:p>
            <a:r>
              <a:rPr lang="nl-BE" dirty="0"/>
              <a:t>In Januari 2019 heeft Ipsos voor het eerst de perceptie rond plantaardige vleesvervangers en kweekvlees gemeten. Plantaardige vleesvervangers en kweekvlees hebben in de loop van het jaar nationaal, maar vooral ook internationaal aandacht gekregen. In 2020 wilde GAIA meten of de perceptie, drijfveren en barrières hieromtrent veranderd zijn, </a:t>
            </a:r>
            <a:r>
              <a:rPr lang="nl-NL" dirty="0"/>
              <a:t>gezien de toename van het aanbod en de verbeteringen inzake textuur en smaak. Ook de directe impact van COVID19 werd gemeten. </a:t>
            </a:r>
            <a:endParaRPr lang="nl-BE" dirty="0"/>
          </a:p>
        </p:txBody>
      </p:sp>
      <p:pic>
        <p:nvPicPr>
          <p:cNvPr id="10" name="Picture 9">
            <a:extLst>
              <a:ext uri="{FF2B5EF4-FFF2-40B4-BE49-F238E27FC236}">
                <a16:creationId xmlns:a16="http://schemas.microsoft.com/office/drawing/2014/main" id="{C041F563-94DF-4E53-803C-A0573F549FAF}"/>
              </a:ext>
            </a:extLst>
          </p:cNvPr>
          <p:cNvPicPr>
            <a:picLocks noChangeAspect="1"/>
          </p:cNvPicPr>
          <p:nvPr/>
        </p:nvPicPr>
        <p:blipFill>
          <a:blip r:embed="rId3"/>
          <a:stretch>
            <a:fillRect/>
          </a:stretch>
        </p:blipFill>
        <p:spPr>
          <a:xfrm>
            <a:off x="313191" y="3160044"/>
            <a:ext cx="4124585" cy="1057815"/>
          </a:xfrm>
          <a:prstGeom prst="rect">
            <a:avLst/>
          </a:prstGeom>
        </p:spPr>
      </p:pic>
      <p:pic>
        <p:nvPicPr>
          <p:cNvPr id="11" name="Picture 10">
            <a:extLst>
              <a:ext uri="{FF2B5EF4-FFF2-40B4-BE49-F238E27FC236}">
                <a16:creationId xmlns:a16="http://schemas.microsoft.com/office/drawing/2014/main" id="{632F568C-D403-49F4-A5EA-2F93AF646243}"/>
              </a:ext>
            </a:extLst>
          </p:cNvPr>
          <p:cNvPicPr>
            <a:picLocks noChangeAspect="1"/>
          </p:cNvPicPr>
          <p:nvPr/>
        </p:nvPicPr>
        <p:blipFill>
          <a:blip r:embed="rId4"/>
          <a:stretch>
            <a:fillRect/>
          </a:stretch>
        </p:blipFill>
        <p:spPr>
          <a:xfrm>
            <a:off x="313191" y="4217859"/>
            <a:ext cx="4124585" cy="962247"/>
          </a:xfrm>
          <a:prstGeom prst="rect">
            <a:avLst/>
          </a:prstGeom>
        </p:spPr>
      </p:pic>
      <p:pic>
        <p:nvPicPr>
          <p:cNvPr id="12" name="Picture 11">
            <a:extLst>
              <a:ext uri="{FF2B5EF4-FFF2-40B4-BE49-F238E27FC236}">
                <a16:creationId xmlns:a16="http://schemas.microsoft.com/office/drawing/2014/main" id="{5FA9A509-5B4C-49F6-A57A-9CE9D64348D2}"/>
              </a:ext>
            </a:extLst>
          </p:cNvPr>
          <p:cNvPicPr>
            <a:picLocks noChangeAspect="1"/>
          </p:cNvPicPr>
          <p:nvPr/>
        </p:nvPicPr>
        <p:blipFill>
          <a:blip r:embed="rId5"/>
          <a:stretch>
            <a:fillRect/>
          </a:stretch>
        </p:blipFill>
        <p:spPr>
          <a:xfrm>
            <a:off x="313191" y="5180106"/>
            <a:ext cx="4124585" cy="961837"/>
          </a:xfrm>
          <a:prstGeom prst="rect">
            <a:avLst/>
          </a:prstGeom>
        </p:spPr>
      </p:pic>
      <p:pic>
        <p:nvPicPr>
          <p:cNvPr id="13" name="Picture 12">
            <a:extLst>
              <a:ext uri="{FF2B5EF4-FFF2-40B4-BE49-F238E27FC236}">
                <a16:creationId xmlns:a16="http://schemas.microsoft.com/office/drawing/2014/main" id="{10FCBF47-45DA-4ACA-9CC0-B7B052A24CC1}"/>
              </a:ext>
            </a:extLst>
          </p:cNvPr>
          <p:cNvPicPr>
            <a:picLocks noChangeAspect="1"/>
          </p:cNvPicPr>
          <p:nvPr/>
        </p:nvPicPr>
        <p:blipFill>
          <a:blip r:embed="rId6"/>
          <a:stretch>
            <a:fillRect/>
          </a:stretch>
        </p:blipFill>
        <p:spPr>
          <a:xfrm>
            <a:off x="6006517" y="4380241"/>
            <a:ext cx="5083804" cy="1174744"/>
          </a:xfrm>
          <a:prstGeom prst="rect">
            <a:avLst/>
          </a:prstGeom>
        </p:spPr>
      </p:pic>
    </p:spTree>
    <p:extLst>
      <p:ext uri="{BB962C8B-B14F-4D97-AF65-F5344CB8AC3E}">
        <p14:creationId xmlns:p14="http://schemas.microsoft.com/office/powerpoint/2010/main" val="3459960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96081-F989-499B-85EB-7D7CC9667308}"/>
              </a:ext>
            </a:extLst>
          </p:cNvPr>
          <p:cNvSpPr>
            <a:spLocks noGrp="1"/>
          </p:cNvSpPr>
          <p:nvPr>
            <p:ph type="title"/>
          </p:nvPr>
        </p:nvSpPr>
        <p:spPr/>
        <p:txBody>
          <a:bodyPr/>
          <a:lstStyle/>
          <a:p>
            <a:r>
              <a:rPr lang="nl-BE" dirty="0"/>
              <a:t>Methodologie</a:t>
            </a:r>
          </a:p>
        </p:txBody>
      </p:sp>
      <p:sp>
        <p:nvSpPr>
          <p:cNvPr id="6" name="Rectangle 5">
            <a:extLst>
              <a:ext uri="{FF2B5EF4-FFF2-40B4-BE49-F238E27FC236}">
                <a16:creationId xmlns:a16="http://schemas.microsoft.com/office/drawing/2014/main" id="{EF20A827-01D0-43D6-A001-4DFF8B6DC67A}"/>
              </a:ext>
            </a:extLst>
          </p:cNvPr>
          <p:cNvSpPr/>
          <p:nvPr/>
        </p:nvSpPr>
        <p:spPr>
          <a:xfrm>
            <a:off x="407988" y="1206500"/>
            <a:ext cx="5040000"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lstStyle/>
          <a:p>
            <a:r>
              <a:rPr lang="nl-BE" cap="all" dirty="0">
                <a:solidFill>
                  <a:schemeClr val="bg2"/>
                </a:solidFill>
                <a:latin typeface="+mj-lt"/>
              </a:rPr>
              <a:t>steekproefbeschrijving</a:t>
            </a:r>
          </a:p>
        </p:txBody>
      </p:sp>
      <p:cxnSp>
        <p:nvCxnSpPr>
          <p:cNvPr id="7" name="Straight Connector 6">
            <a:extLst>
              <a:ext uri="{FF2B5EF4-FFF2-40B4-BE49-F238E27FC236}">
                <a16:creationId xmlns:a16="http://schemas.microsoft.com/office/drawing/2014/main" id="{28E3E57B-32FA-44D0-861A-0743C0812759}"/>
              </a:ext>
            </a:extLst>
          </p:cNvPr>
          <p:cNvCxnSpPr/>
          <p:nvPr/>
        </p:nvCxnSpPr>
        <p:spPr>
          <a:xfrm>
            <a:off x="407988" y="1565275"/>
            <a:ext cx="5040000" cy="0"/>
          </a:xfrm>
          <a:prstGeom prst="line">
            <a:avLst/>
          </a:prstGeom>
          <a:ln w="12700">
            <a:gradFill flip="none" rotWithShape="1">
              <a:gsLst>
                <a:gs pos="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B7CE816-18E5-4A4F-B3EB-B6E0A26953C9}"/>
              </a:ext>
            </a:extLst>
          </p:cNvPr>
          <p:cNvSpPr txBox="1"/>
          <p:nvPr/>
        </p:nvSpPr>
        <p:spPr>
          <a:xfrm>
            <a:off x="1306152" y="1797928"/>
            <a:ext cx="3108830" cy="430887"/>
          </a:xfrm>
          <a:prstGeom prst="rect">
            <a:avLst/>
          </a:prstGeom>
          <a:noFill/>
        </p:spPr>
        <p:txBody>
          <a:bodyPr wrap="square" lIns="0" tIns="0" rIns="0" bIns="0" rtlCol="0" anchor="ctr">
            <a:spAutoFit/>
          </a:bodyPr>
          <a:lstStyle/>
          <a:p>
            <a:pPr lvl="0">
              <a:buClr>
                <a:srgbClr val="CBA43E"/>
              </a:buClr>
            </a:pPr>
            <a:r>
              <a:rPr lang="nl-BE" sz="1400" dirty="0"/>
              <a:t>Nationaal representatieve steekproef van de Belgische bevolking  </a:t>
            </a:r>
          </a:p>
        </p:txBody>
      </p:sp>
      <p:sp>
        <p:nvSpPr>
          <p:cNvPr id="34" name="Rectangle 33">
            <a:extLst>
              <a:ext uri="{FF2B5EF4-FFF2-40B4-BE49-F238E27FC236}">
                <a16:creationId xmlns:a16="http://schemas.microsoft.com/office/drawing/2014/main" id="{440804A8-12FF-415A-A50D-0F5752A55011}"/>
              </a:ext>
            </a:extLst>
          </p:cNvPr>
          <p:cNvSpPr/>
          <p:nvPr/>
        </p:nvSpPr>
        <p:spPr>
          <a:xfrm>
            <a:off x="407988" y="2692428"/>
            <a:ext cx="5040000"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lstStyle/>
          <a:p>
            <a:r>
              <a:rPr lang="nl-BE" cap="all" dirty="0">
                <a:solidFill>
                  <a:schemeClr val="bg2"/>
                </a:solidFill>
                <a:latin typeface="+mj-lt"/>
              </a:rPr>
              <a:t>steekproefgrootte</a:t>
            </a:r>
          </a:p>
        </p:txBody>
      </p:sp>
      <p:cxnSp>
        <p:nvCxnSpPr>
          <p:cNvPr id="35" name="Straight Connector 34">
            <a:extLst>
              <a:ext uri="{FF2B5EF4-FFF2-40B4-BE49-F238E27FC236}">
                <a16:creationId xmlns:a16="http://schemas.microsoft.com/office/drawing/2014/main" id="{285D3951-1D8D-4AD7-BBA6-7B8F6C5A47F3}"/>
              </a:ext>
            </a:extLst>
          </p:cNvPr>
          <p:cNvCxnSpPr/>
          <p:nvPr/>
        </p:nvCxnSpPr>
        <p:spPr>
          <a:xfrm>
            <a:off x="407988" y="3051203"/>
            <a:ext cx="5040000" cy="0"/>
          </a:xfrm>
          <a:prstGeom prst="line">
            <a:avLst/>
          </a:prstGeom>
          <a:ln w="12700">
            <a:gradFill flip="none" rotWithShape="1">
              <a:gsLst>
                <a:gs pos="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64FB320-940F-4E6B-92C0-0C9B70AB2429}"/>
              </a:ext>
            </a:extLst>
          </p:cNvPr>
          <p:cNvSpPr txBox="1"/>
          <p:nvPr/>
        </p:nvSpPr>
        <p:spPr>
          <a:xfrm>
            <a:off x="1306152" y="3312549"/>
            <a:ext cx="4141836" cy="369332"/>
          </a:xfrm>
          <a:prstGeom prst="rect">
            <a:avLst/>
          </a:prstGeom>
          <a:noFill/>
        </p:spPr>
        <p:txBody>
          <a:bodyPr wrap="square" lIns="0" tIns="0" rIns="0" bIns="0" rtlCol="0" anchor="ctr">
            <a:spAutoFit/>
          </a:bodyPr>
          <a:lstStyle/>
          <a:p>
            <a:pPr lvl="0">
              <a:buClr>
                <a:srgbClr val="CBA43E"/>
              </a:buClr>
            </a:pPr>
            <a:r>
              <a:rPr lang="nl-BE" sz="2400" dirty="0"/>
              <a:t>N = 1000</a:t>
            </a:r>
          </a:p>
        </p:txBody>
      </p:sp>
      <p:sp>
        <p:nvSpPr>
          <p:cNvPr id="42" name="Rectangle 41">
            <a:extLst>
              <a:ext uri="{FF2B5EF4-FFF2-40B4-BE49-F238E27FC236}">
                <a16:creationId xmlns:a16="http://schemas.microsoft.com/office/drawing/2014/main" id="{7577CB46-55CA-47FE-991E-7CDE279857B5}"/>
              </a:ext>
            </a:extLst>
          </p:cNvPr>
          <p:cNvSpPr/>
          <p:nvPr/>
        </p:nvSpPr>
        <p:spPr>
          <a:xfrm>
            <a:off x="407988" y="4178357"/>
            <a:ext cx="5040000"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lstStyle/>
          <a:p>
            <a:r>
              <a:rPr lang="nl-BE" cap="all" dirty="0">
                <a:solidFill>
                  <a:schemeClr val="bg2"/>
                </a:solidFill>
                <a:latin typeface="+mj-lt"/>
              </a:rPr>
              <a:t>QUOTA</a:t>
            </a:r>
          </a:p>
        </p:txBody>
      </p:sp>
      <p:cxnSp>
        <p:nvCxnSpPr>
          <p:cNvPr id="43" name="Straight Connector 42">
            <a:extLst>
              <a:ext uri="{FF2B5EF4-FFF2-40B4-BE49-F238E27FC236}">
                <a16:creationId xmlns:a16="http://schemas.microsoft.com/office/drawing/2014/main" id="{C540E9BE-5520-4886-AF9E-2DDB7CC3FF82}"/>
              </a:ext>
            </a:extLst>
          </p:cNvPr>
          <p:cNvCxnSpPr/>
          <p:nvPr/>
        </p:nvCxnSpPr>
        <p:spPr>
          <a:xfrm>
            <a:off x="407988" y="4537132"/>
            <a:ext cx="5040000" cy="0"/>
          </a:xfrm>
          <a:prstGeom prst="line">
            <a:avLst/>
          </a:prstGeom>
          <a:ln w="12700">
            <a:gradFill flip="none" rotWithShape="1">
              <a:gsLst>
                <a:gs pos="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3566F45B-3DFA-46F6-8EE7-97576CD48D9F}"/>
              </a:ext>
            </a:extLst>
          </p:cNvPr>
          <p:cNvSpPr txBox="1"/>
          <p:nvPr/>
        </p:nvSpPr>
        <p:spPr>
          <a:xfrm>
            <a:off x="1306152" y="4704060"/>
            <a:ext cx="4141836" cy="553998"/>
          </a:xfrm>
          <a:prstGeom prst="rect">
            <a:avLst/>
          </a:prstGeom>
        </p:spPr>
        <p:txBody>
          <a:bodyPr vert="horz" wrap="square" lIns="0" tIns="0" rIns="0" bIns="0" rtlCol="0" anchor="ctr">
            <a:spAutoFit/>
          </a:bodyPr>
          <a:lstStyle>
            <a:defPPr>
              <a:defRPr lang="fr-FR"/>
            </a:defPPr>
            <a:lvl1pPr indent="0">
              <a:lnSpc>
                <a:spcPct val="100000"/>
              </a:lnSpc>
              <a:spcBef>
                <a:spcPts val="800"/>
              </a:spcBef>
              <a:buSzPct val="50000"/>
              <a:buFont typeface="Arial" panose="020B0406020202030204" pitchFamily="34" charset="0"/>
              <a:buNone/>
              <a:defRPr sz="1600" b="0"/>
            </a:lvl1pPr>
            <a:lvl2pPr marL="266700" lvl="1" indent="-219075" defTabSz="898525">
              <a:lnSpc>
                <a:spcPct val="100000"/>
              </a:lnSpc>
              <a:spcBef>
                <a:spcPts val="600"/>
              </a:spcBef>
              <a:buSzPct val="80000"/>
              <a:buFontTx/>
              <a:buBlip>
                <a:blip r:embed="rId2"/>
              </a:buBlip>
              <a:tabLst/>
              <a:defRPr sz="1600"/>
            </a:lvl2pPr>
            <a:lvl3pPr marL="539750" lvl="2" indent="-180975" defTabSz="898525">
              <a:lnSpc>
                <a:spcPct val="100000"/>
              </a:lnSpc>
              <a:spcBef>
                <a:spcPts val="600"/>
              </a:spcBef>
              <a:buFont typeface="Arial" panose="020B0604020202020204" pitchFamily="34" charset="0"/>
              <a:buChar char="‒"/>
              <a:defRPr sz="1400"/>
            </a:lvl3pPr>
            <a:lvl4pPr marL="808038" lvl="3" indent="-176213" defTabSz="898525">
              <a:lnSpc>
                <a:spcPct val="90000"/>
              </a:lnSpc>
              <a:spcBef>
                <a:spcPts val="500"/>
              </a:spcBef>
              <a:buFont typeface="Arial" panose="020B0604020202020204" pitchFamily="34" charset="0"/>
              <a:buChar char="‒"/>
              <a:tabLst/>
              <a:defRPr sz="1400"/>
            </a:lvl4pPr>
            <a:lvl5pPr marL="996950" lvl="4" indent="-146050" defTabSz="898525">
              <a:lnSpc>
                <a:spcPct val="90000"/>
              </a:lnSpc>
              <a:spcBef>
                <a:spcPts val="500"/>
              </a:spcBef>
              <a:buFont typeface="Arial" panose="020B0406020202030204" pitchFamily="34" charset="0"/>
              <a:buChar char="−"/>
              <a:tabLst/>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1">
              <a:spcBef>
                <a:spcPts val="0"/>
              </a:spcBef>
            </a:pPr>
            <a:r>
              <a:rPr lang="nl-BE" sz="1200" dirty="0"/>
              <a:t>Leeftijd</a:t>
            </a:r>
          </a:p>
          <a:p>
            <a:pPr lvl="1">
              <a:spcBef>
                <a:spcPts val="0"/>
              </a:spcBef>
            </a:pPr>
            <a:r>
              <a:rPr lang="nl-BE" sz="1200" dirty="0"/>
              <a:t>Geslacht</a:t>
            </a:r>
          </a:p>
          <a:p>
            <a:pPr lvl="1">
              <a:spcBef>
                <a:spcPts val="0"/>
              </a:spcBef>
            </a:pPr>
            <a:r>
              <a:rPr lang="nl-BE" sz="1200" dirty="0"/>
              <a:t>Regio </a:t>
            </a:r>
          </a:p>
        </p:txBody>
      </p:sp>
      <p:sp>
        <p:nvSpPr>
          <p:cNvPr id="50" name="Rectangle 49">
            <a:extLst>
              <a:ext uri="{FF2B5EF4-FFF2-40B4-BE49-F238E27FC236}">
                <a16:creationId xmlns:a16="http://schemas.microsoft.com/office/drawing/2014/main" id="{F8DA8565-7ED0-4130-8068-617E60D21CF8}"/>
              </a:ext>
            </a:extLst>
          </p:cNvPr>
          <p:cNvSpPr/>
          <p:nvPr/>
        </p:nvSpPr>
        <p:spPr>
          <a:xfrm>
            <a:off x="6096000" y="1206500"/>
            <a:ext cx="5040000"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lstStyle/>
          <a:p>
            <a:r>
              <a:rPr lang="nl-BE" cap="all" dirty="0" err="1">
                <a:solidFill>
                  <a:schemeClr val="bg2"/>
                </a:solidFill>
                <a:latin typeface="+mj-lt"/>
              </a:rPr>
              <a:t>Datacollectiemethode</a:t>
            </a:r>
            <a:endParaRPr lang="nl-BE" cap="all" dirty="0">
              <a:solidFill>
                <a:schemeClr val="bg2"/>
              </a:solidFill>
              <a:latin typeface="+mj-lt"/>
            </a:endParaRPr>
          </a:p>
        </p:txBody>
      </p:sp>
      <p:cxnSp>
        <p:nvCxnSpPr>
          <p:cNvPr id="51" name="Straight Connector 50">
            <a:extLst>
              <a:ext uri="{FF2B5EF4-FFF2-40B4-BE49-F238E27FC236}">
                <a16:creationId xmlns:a16="http://schemas.microsoft.com/office/drawing/2014/main" id="{345DFD78-25BB-40EC-9DFE-7046AB5698D8}"/>
              </a:ext>
            </a:extLst>
          </p:cNvPr>
          <p:cNvCxnSpPr/>
          <p:nvPr/>
        </p:nvCxnSpPr>
        <p:spPr>
          <a:xfrm>
            <a:off x="6096000" y="1565275"/>
            <a:ext cx="5040000" cy="0"/>
          </a:xfrm>
          <a:prstGeom prst="line">
            <a:avLst/>
          </a:prstGeom>
          <a:ln w="12700">
            <a:gradFill flip="none" rotWithShape="1">
              <a:gsLst>
                <a:gs pos="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300002E-6B54-4C39-9C1D-C0DC1A62B0C8}"/>
              </a:ext>
            </a:extLst>
          </p:cNvPr>
          <p:cNvSpPr txBox="1"/>
          <p:nvPr/>
        </p:nvSpPr>
        <p:spPr>
          <a:xfrm>
            <a:off x="6994164" y="1828705"/>
            <a:ext cx="4141836" cy="369332"/>
          </a:xfrm>
          <a:prstGeom prst="rect">
            <a:avLst/>
          </a:prstGeom>
          <a:noFill/>
        </p:spPr>
        <p:txBody>
          <a:bodyPr wrap="square" lIns="0" tIns="0" rIns="0" bIns="0" rtlCol="0" anchor="ctr">
            <a:spAutoFit/>
          </a:bodyPr>
          <a:lstStyle>
            <a:defPPr>
              <a:defRPr lang="en-US"/>
            </a:defPPr>
            <a:lvl1pPr lvl="0">
              <a:spcBef>
                <a:spcPts val="1000"/>
              </a:spcBef>
              <a:buClr>
                <a:srgbClr val="CBA43E"/>
              </a:buClr>
              <a:defRPr sz="2400">
                <a:solidFill>
                  <a:srgbClr val="373430"/>
                </a:solidFill>
              </a:defRPr>
            </a:lvl1pPr>
          </a:lstStyle>
          <a:p>
            <a:pPr>
              <a:spcBef>
                <a:spcPts val="0"/>
              </a:spcBef>
            </a:pPr>
            <a:r>
              <a:rPr lang="nl-BE" dirty="0">
                <a:solidFill>
                  <a:schemeClr val="tx1"/>
                </a:solidFill>
              </a:rPr>
              <a:t>Online op Ipsos panel</a:t>
            </a:r>
          </a:p>
        </p:txBody>
      </p:sp>
      <p:sp>
        <p:nvSpPr>
          <p:cNvPr id="58" name="Rectangle 57">
            <a:extLst>
              <a:ext uri="{FF2B5EF4-FFF2-40B4-BE49-F238E27FC236}">
                <a16:creationId xmlns:a16="http://schemas.microsoft.com/office/drawing/2014/main" id="{9ED2E5DA-4851-4563-A19B-A14EC8133E30}"/>
              </a:ext>
            </a:extLst>
          </p:cNvPr>
          <p:cNvSpPr/>
          <p:nvPr/>
        </p:nvSpPr>
        <p:spPr>
          <a:xfrm>
            <a:off x="6096000" y="2692428"/>
            <a:ext cx="5040000"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lstStyle/>
          <a:p>
            <a:r>
              <a:rPr lang="nl-BE" cap="all" dirty="0">
                <a:solidFill>
                  <a:schemeClr val="bg2"/>
                </a:solidFill>
                <a:latin typeface="+mj-lt"/>
              </a:rPr>
              <a:t>Gem. duur interview</a:t>
            </a:r>
          </a:p>
        </p:txBody>
      </p:sp>
      <p:cxnSp>
        <p:nvCxnSpPr>
          <p:cNvPr id="59" name="Straight Connector 58">
            <a:extLst>
              <a:ext uri="{FF2B5EF4-FFF2-40B4-BE49-F238E27FC236}">
                <a16:creationId xmlns:a16="http://schemas.microsoft.com/office/drawing/2014/main" id="{0BBE4757-F80F-45B1-8702-9A9E65A9A7A6}"/>
              </a:ext>
            </a:extLst>
          </p:cNvPr>
          <p:cNvCxnSpPr/>
          <p:nvPr/>
        </p:nvCxnSpPr>
        <p:spPr>
          <a:xfrm>
            <a:off x="6096000" y="3051203"/>
            <a:ext cx="5040000" cy="0"/>
          </a:xfrm>
          <a:prstGeom prst="line">
            <a:avLst/>
          </a:prstGeom>
          <a:ln w="12700">
            <a:gradFill flip="none" rotWithShape="1">
              <a:gsLst>
                <a:gs pos="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91D2B7D2-0B9B-4BE8-8072-B902B37BAB49}"/>
              </a:ext>
            </a:extLst>
          </p:cNvPr>
          <p:cNvSpPr txBox="1"/>
          <p:nvPr/>
        </p:nvSpPr>
        <p:spPr>
          <a:xfrm>
            <a:off x="6994164" y="3317289"/>
            <a:ext cx="4141836" cy="369332"/>
          </a:xfrm>
          <a:prstGeom prst="rect">
            <a:avLst/>
          </a:prstGeom>
          <a:noFill/>
        </p:spPr>
        <p:txBody>
          <a:bodyPr wrap="square" lIns="0" tIns="0" rIns="0" bIns="0" rtlCol="0" anchor="ctr">
            <a:spAutoFit/>
          </a:bodyPr>
          <a:lstStyle>
            <a:defPPr>
              <a:defRPr lang="en-US"/>
            </a:defPPr>
            <a:lvl1pPr lvl="0">
              <a:spcBef>
                <a:spcPts val="1000"/>
              </a:spcBef>
              <a:buClr>
                <a:srgbClr val="CBA43E"/>
              </a:buClr>
              <a:defRPr sz="2400">
                <a:solidFill>
                  <a:srgbClr val="373430"/>
                </a:solidFill>
              </a:defRPr>
            </a:lvl1pPr>
          </a:lstStyle>
          <a:p>
            <a:pPr>
              <a:spcBef>
                <a:spcPts val="0"/>
              </a:spcBef>
            </a:pPr>
            <a:r>
              <a:rPr lang="nl-BE" dirty="0">
                <a:solidFill>
                  <a:schemeClr val="tx1"/>
                </a:solidFill>
              </a:rPr>
              <a:t>10 minuten</a:t>
            </a:r>
          </a:p>
        </p:txBody>
      </p:sp>
      <p:sp>
        <p:nvSpPr>
          <p:cNvPr id="66" name="Rectangle 65">
            <a:extLst>
              <a:ext uri="{FF2B5EF4-FFF2-40B4-BE49-F238E27FC236}">
                <a16:creationId xmlns:a16="http://schemas.microsoft.com/office/drawing/2014/main" id="{FF159DED-5D91-43DF-86DB-639B4594EC3F}"/>
              </a:ext>
            </a:extLst>
          </p:cNvPr>
          <p:cNvSpPr/>
          <p:nvPr/>
        </p:nvSpPr>
        <p:spPr>
          <a:xfrm>
            <a:off x="6096000" y="4178357"/>
            <a:ext cx="5040000"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lstStyle/>
          <a:p>
            <a:r>
              <a:rPr lang="nl-BE" cap="all" dirty="0">
                <a:solidFill>
                  <a:schemeClr val="bg2"/>
                </a:solidFill>
                <a:latin typeface="+mj-lt"/>
              </a:rPr>
              <a:t>veldwerk</a:t>
            </a:r>
          </a:p>
        </p:txBody>
      </p:sp>
      <p:cxnSp>
        <p:nvCxnSpPr>
          <p:cNvPr id="67" name="Straight Connector 66">
            <a:extLst>
              <a:ext uri="{FF2B5EF4-FFF2-40B4-BE49-F238E27FC236}">
                <a16:creationId xmlns:a16="http://schemas.microsoft.com/office/drawing/2014/main" id="{1F1E9699-47B7-4CA3-A101-0B843C2C7D04}"/>
              </a:ext>
            </a:extLst>
          </p:cNvPr>
          <p:cNvCxnSpPr/>
          <p:nvPr/>
        </p:nvCxnSpPr>
        <p:spPr>
          <a:xfrm>
            <a:off x="6096000" y="4537132"/>
            <a:ext cx="5040000" cy="0"/>
          </a:xfrm>
          <a:prstGeom prst="line">
            <a:avLst/>
          </a:prstGeom>
          <a:ln w="12700">
            <a:gradFill flip="none" rotWithShape="1">
              <a:gsLst>
                <a:gs pos="0">
                  <a:schemeClr val="tx2"/>
                </a:gs>
                <a:gs pos="100000">
                  <a:schemeClr val="tx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B4A5D74A-133B-4E25-84C1-BF84DE9E9FE9}"/>
              </a:ext>
            </a:extLst>
          </p:cNvPr>
          <p:cNvSpPr txBox="1"/>
          <p:nvPr/>
        </p:nvSpPr>
        <p:spPr>
          <a:xfrm>
            <a:off x="6994164" y="4842560"/>
            <a:ext cx="4141836" cy="276999"/>
          </a:xfrm>
          <a:prstGeom prst="rect">
            <a:avLst/>
          </a:prstGeom>
          <a:noFill/>
        </p:spPr>
        <p:txBody>
          <a:bodyPr wrap="square" lIns="0" tIns="0" rIns="0" bIns="0" rtlCol="0" anchor="ctr">
            <a:spAutoFit/>
          </a:bodyPr>
          <a:lstStyle/>
          <a:p>
            <a:pPr lvl="0">
              <a:buClr>
                <a:srgbClr val="CBA43E"/>
              </a:buClr>
            </a:pPr>
            <a:r>
              <a:rPr lang="nl-BE" dirty="0"/>
              <a:t>10/06/2020 – 16/06/2020</a:t>
            </a:r>
          </a:p>
        </p:txBody>
      </p:sp>
      <p:grpSp>
        <p:nvGrpSpPr>
          <p:cNvPr id="30" name="Group 29">
            <a:extLst>
              <a:ext uri="{FF2B5EF4-FFF2-40B4-BE49-F238E27FC236}">
                <a16:creationId xmlns:a16="http://schemas.microsoft.com/office/drawing/2014/main" id="{35D0A2A3-7287-4805-AD36-9ABB41D07C32}"/>
              </a:ext>
            </a:extLst>
          </p:cNvPr>
          <p:cNvGrpSpPr/>
          <p:nvPr/>
        </p:nvGrpSpPr>
        <p:grpSpPr>
          <a:xfrm>
            <a:off x="6100509" y="1642748"/>
            <a:ext cx="741246" cy="741246"/>
            <a:chOff x="6100509" y="1642748"/>
            <a:chExt cx="741246" cy="741246"/>
          </a:xfrm>
        </p:grpSpPr>
        <p:sp>
          <p:nvSpPr>
            <p:cNvPr id="227" name="Ellipse 60">
              <a:extLst>
                <a:ext uri="{FF2B5EF4-FFF2-40B4-BE49-F238E27FC236}">
                  <a16:creationId xmlns:a16="http://schemas.microsoft.com/office/drawing/2014/main" id="{C6F0DC23-3119-45DD-8E30-9292571E7868}"/>
                </a:ext>
              </a:extLst>
            </p:cNvPr>
            <p:cNvSpPr/>
            <p:nvPr/>
          </p:nvSpPr>
          <p:spPr>
            <a:xfrm>
              <a:off x="6100509" y="1642748"/>
              <a:ext cx="741246" cy="7412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228" name="Group 44">
              <a:extLst>
                <a:ext uri="{FF2B5EF4-FFF2-40B4-BE49-F238E27FC236}">
                  <a16:creationId xmlns:a16="http://schemas.microsoft.com/office/drawing/2014/main" id="{38462DFA-8A99-4523-8BB4-0925838B235E}"/>
                </a:ext>
              </a:extLst>
            </p:cNvPr>
            <p:cNvGrpSpPr>
              <a:grpSpLocks noChangeAspect="1"/>
            </p:cNvGrpSpPr>
            <p:nvPr/>
          </p:nvGrpSpPr>
          <p:grpSpPr bwMode="auto">
            <a:xfrm>
              <a:off x="6306900" y="1793374"/>
              <a:ext cx="328464" cy="439995"/>
              <a:chOff x="2996" y="2490"/>
              <a:chExt cx="268" cy="359"/>
            </a:xfrm>
          </p:grpSpPr>
          <p:sp>
            <p:nvSpPr>
              <p:cNvPr id="229" name="Freeform 45">
                <a:extLst>
                  <a:ext uri="{FF2B5EF4-FFF2-40B4-BE49-F238E27FC236}">
                    <a16:creationId xmlns:a16="http://schemas.microsoft.com/office/drawing/2014/main" id="{67CA1BCA-A710-4409-AA17-3A827829AD1E}"/>
                  </a:ext>
                </a:extLst>
              </p:cNvPr>
              <p:cNvSpPr>
                <a:spLocks/>
              </p:cNvSpPr>
              <p:nvPr/>
            </p:nvSpPr>
            <p:spPr bwMode="auto">
              <a:xfrm>
                <a:off x="3059" y="2490"/>
                <a:ext cx="142" cy="47"/>
              </a:xfrm>
              <a:custGeom>
                <a:avLst/>
                <a:gdLst>
                  <a:gd name="T0" fmla="*/ 36 w 36"/>
                  <a:gd name="T1" fmla="*/ 12 h 12"/>
                  <a:gd name="T2" fmla="*/ 0 w 36"/>
                  <a:gd name="T3" fmla="*/ 12 h 12"/>
                  <a:gd name="T4" fmla="*/ 0 w 36"/>
                  <a:gd name="T5" fmla="*/ 8 h 12"/>
                  <a:gd name="T6" fmla="*/ 8 w 36"/>
                  <a:gd name="T7" fmla="*/ 0 h 12"/>
                  <a:gd name="T8" fmla="*/ 28 w 36"/>
                  <a:gd name="T9" fmla="*/ 0 h 12"/>
                  <a:gd name="T10" fmla="*/ 36 w 36"/>
                  <a:gd name="T11" fmla="*/ 8 h 12"/>
                  <a:gd name="T12" fmla="*/ 36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6" y="12"/>
                    </a:moveTo>
                    <a:cubicBezTo>
                      <a:pt x="0" y="12"/>
                      <a:pt x="0" y="12"/>
                      <a:pt x="0" y="12"/>
                    </a:cubicBezTo>
                    <a:cubicBezTo>
                      <a:pt x="0" y="8"/>
                      <a:pt x="0" y="8"/>
                      <a:pt x="0" y="8"/>
                    </a:cubicBezTo>
                    <a:cubicBezTo>
                      <a:pt x="0" y="4"/>
                      <a:pt x="4" y="0"/>
                      <a:pt x="8" y="0"/>
                    </a:cubicBezTo>
                    <a:cubicBezTo>
                      <a:pt x="28" y="0"/>
                      <a:pt x="28" y="0"/>
                      <a:pt x="28" y="0"/>
                    </a:cubicBezTo>
                    <a:cubicBezTo>
                      <a:pt x="32" y="0"/>
                      <a:pt x="36" y="4"/>
                      <a:pt x="36" y="8"/>
                    </a:cubicBezTo>
                    <a:lnTo>
                      <a:pt x="36" y="12"/>
                    </a:lnTo>
                    <a:close/>
                  </a:path>
                </a:pathLst>
              </a:cu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Freeform 46">
                <a:extLst>
                  <a:ext uri="{FF2B5EF4-FFF2-40B4-BE49-F238E27FC236}">
                    <a16:creationId xmlns:a16="http://schemas.microsoft.com/office/drawing/2014/main" id="{ACB7DE73-36CC-40B3-B392-71C0B1A319F4}"/>
                  </a:ext>
                </a:extLst>
              </p:cNvPr>
              <p:cNvSpPr>
                <a:spLocks/>
              </p:cNvSpPr>
              <p:nvPr/>
            </p:nvSpPr>
            <p:spPr bwMode="auto">
              <a:xfrm>
                <a:off x="2996" y="2521"/>
                <a:ext cx="268" cy="328"/>
              </a:xfrm>
              <a:custGeom>
                <a:avLst/>
                <a:gdLst>
                  <a:gd name="T0" fmla="*/ 237 w 268"/>
                  <a:gd name="T1" fmla="*/ 0 h 328"/>
                  <a:gd name="T2" fmla="*/ 268 w 268"/>
                  <a:gd name="T3" fmla="*/ 0 h 328"/>
                  <a:gd name="T4" fmla="*/ 268 w 268"/>
                  <a:gd name="T5" fmla="*/ 328 h 328"/>
                  <a:gd name="T6" fmla="*/ 0 w 268"/>
                  <a:gd name="T7" fmla="*/ 328 h 328"/>
                  <a:gd name="T8" fmla="*/ 0 w 268"/>
                  <a:gd name="T9" fmla="*/ 0 h 328"/>
                  <a:gd name="T10" fmla="*/ 32 w 268"/>
                  <a:gd name="T11" fmla="*/ 0 h 328"/>
                </a:gdLst>
                <a:ahLst/>
                <a:cxnLst>
                  <a:cxn ang="0">
                    <a:pos x="T0" y="T1"/>
                  </a:cxn>
                  <a:cxn ang="0">
                    <a:pos x="T2" y="T3"/>
                  </a:cxn>
                  <a:cxn ang="0">
                    <a:pos x="T4" y="T5"/>
                  </a:cxn>
                  <a:cxn ang="0">
                    <a:pos x="T6" y="T7"/>
                  </a:cxn>
                  <a:cxn ang="0">
                    <a:pos x="T8" y="T9"/>
                  </a:cxn>
                  <a:cxn ang="0">
                    <a:pos x="T10" y="T11"/>
                  </a:cxn>
                </a:cxnLst>
                <a:rect l="0" t="0" r="r" b="b"/>
                <a:pathLst>
                  <a:path w="268" h="328">
                    <a:moveTo>
                      <a:pt x="237" y="0"/>
                    </a:moveTo>
                    <a:lnTo>
                      <a:pt x="268" y="0"/>
                    </a:lnTo>
                    <a:lnTo>
                      <a:pt x="268" y="328"/>
                    </a:lnTo>
                    <a:lnTo>
                      <a:pt x="0" y="328"/>
                    </a:lnTo>
                    <a:lnTo>
                      <a:pt x="0" y="0"/>
                    </a:lnTo>
                    <a:lnTo>
                      <a:pt x="32" y="0"/>
                    </a:lnTo>
                  </a:path>
                </a:pathLst>
              </a:cu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Freeform 47">
                <a:extLst>
                  <a:ext uri="{FF2B5EF4-FFF2-40B4-BE49-F238E27FC236}">
                    <a16:creationId xmlns:a16="http://schemas.microsoft.com/office/drawing/2014/main" id="{70E465B1-4B03-45F5-A4C9-60A0423BDFDF}"/>
                  </a:ext>
                </a:extLst>
              </p:cNvPr>
              <p:cNvSpPr>
                <a:spLocks/>
              </p:cNvSpPr>
              <p:nvPr/>
            </p:nvSpPr>
            <p:spPr bwMode="auto">
              <a:xfrm>
                <a:off x="3028" y="2615"/>
                <a:ext cx="78" cy="47"/>
              </a:xfrm>
              <a:custGeom>
                <a:avLst/>
                <a:gdLst>
                  <a:gd name="T0" fmla="*/ 0 w 78"/>
                  <a:gd name="T1" fmla="*/ 15 h 47"/>
                  <a:gd name="T2" fmla="*/ 31 w 78"/>
                  <a:gd name="T3" fmla="*/ 47 h 47"/>
                  <a:gd name="T4" fmla="*/ 78 w 78"/>
                  <a:gd name="T5" fmla="*/ 0 h 47"/>
                </a:gdLst>
                <a:ahLst/>
                <a:cxnLst>
                  <a:cxn ang="0">
                    <a:pos x="T0" y="T1"/>
                  </a:cxn>
                  <a:cxn ang="0">
                    <a:pos x="T2" y="T3"/>
                  </a:cxn>
                  <a:cxn ang="0">
                    <a:pos x="T4" y="T5"/>
                  </a:cxn>
                </a:cxnLst>
                <a:rect l="0" t="0" r="r" b="b"/>
                <a:pathLst>
                  <a:path w="78" h="47">
                    <a:moveTo>
                      <a:pt x="0" y="15"/>
                    </a:moveTo>
                    <a:lnTo>
                      <a:pt x="31" y="47"/>
                    </a:lnTo>
                    <a:lnTo>
                      <a:pt x="78" y="0"/>
                    </a:lnTo>
                  </a:path>
                </a:pathLst>
              </a:cu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Line 48">
                <a:extLst>
                  <a:ext uri="{FF2B5EF4-FFF2-40B4-BE49-F238E27FC236}">
                    <a16:creationId xmlns:a16="http://schemas.microsoft.com/office/drawing/2014/main" id="{E1C24694-0EE7-4FE3-8DFE-A05D48E83B89}"/>
                  </a:ext>
                </a:extLst>
              </p:cNvPr>
              <p:cNvSpPr>
                <a:spLocks noChangeShapeType="1"/>
              </p:cNvSpPr>
              <p:nvPr/>
            </p:nvSpPr>
            <p:spPr bwMode="auto">
              <a:xfrm>
                <a:off x="3154" y="2646"/>
                <a:ext cx="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Freeform 49">
                <a:extLst>
                  <a:ext uri="{FF2B5EF4-FFF2-40B4-BE49-F238E27FC236}">
                    <a16:creationId xmlns:a16="http://schemas.microsoft.com/office/drawing/2014/main" id="{211DDAF6-7017-4EA8-B7EE-23E1925BE913}"/>
                  </a:ext>
                </a:extLst>
              </p:cNvPr>
              <p:cNvSpPr>
                <a:spLocks/>
              </p:cNvSpPr>
              <p:nvPr/>
            </p:nvSpPr>
            <p:spPr bwMode="auto">
              <a:xfrm>
                <a:off x="3028" y="2709"/>
                <a:ext cx="78" cy="46"/>
              </a:xfrm>
              <a:custGeom>
                <a:avLst/>
                <a:gdLst>
                  <a:gd name="T0" fmla="*/ 0 w 78"/>
                  <a:gd name="T1" fmla="*/ 15 h 46"/>
                  <a:gd name="T2" fmla="*/ 31 w 78"/>
                  <a:gd name="T3" fmla="*/ 46 h 46"/>
                  <a:gd name="T4" fmla="*/ 78 w 78"/>
                  <a:gd name="T5" fmla="*/ 0 h 46"/>
                </a:gdLst>
                <a:ahLst/>
                <a:cxnLst>
                  <a:cxn ang="0">
                    <a:pos x="T0" y="T1"/>
                  </a:cxn>
                  <a:cxn ang="0">
                    <a:pos x="T2" y="T3"/>
                  </a:cxn>
                  <a:cxn ang="0">
                    <a:pos x="T4" y="T5"/>
                  </a:cxn>
                </a:cxnLst>
                <a:rect l="0" t="0" r="r" b="b"/>
                <a:pathLst>
                  <a:path w="78" h="46">
                    <a:moveTo>
                      <a:pt x="0" y="15"/>
                    </a:moveTo>
                    <a:lnTo>
                      <a:pt x="31" y="46"/>
                    </a:lnTo>
                    <a:lnTo>
                      <a:pt x="78" y="0"/>
                    </a:lnTo>
                  </a:path>
                </a:pathLst>
              </a:cu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Line 50">
                <a:extLst>
                  <a:ext uri="{FF2B5EF4-FFF2-40B4-BE49-F238E27FC236}">
                    <a16:creationId xmlns:a16="http://schemas.microsoft.com/office/drawing/2014/main" id="{5E36E8DA-31A3-4479-B450-610AA6439EAE}"/>
                  </a:ext>
                </a:extLst>
              </p:cNvPr>
              <p:cNvSpPr>
                <a:spLocks noChangeShapeType="1"/>
              </p:cNvSpPr>
              <p:nvPr/>
            </p:nvSpPr>
            <p:spPr bwMode="auto">
              <a:xfrm>
                <a:off x="3154" y="2740"/>
                <a:ext cx="63"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249" name="Group 248">
            <a:extLst>
              <a:ext uri="{FF2B5EF4-FFF2-40B4-BE49-F238E27FC236}">
                <a16:creationId xmlns:a16="http://schemas.microsoft.com/office/drawing/2014/main" id="{053B2F0A-0BEA-4E29-938A-E83444403BD9}"/>
              </a:ext>
            </a:extLst>
          </p:cNvPr>
          <p:cNvGrpSpPr/>
          <p:nvPr/>
        </p:nvGrpSpPr>
        <p:grpSpPr>
          <a:xfrm>
            <a:off x="6100509" y="3126592"/>
            <a:ext cx="741246" cy="741246"/>
            <a:chOff x="6100509" y="3126592"/>
            <a:chExt cx="741246" cy="741246"/>
          </a:xfrm>
        </p:grpSpPr>
        <p:sp>
          <p:nvSpPr>
            <p:cNvPr id="243" name="Ellipse 60">
              <a:extLst>
                <a:ext uri="{FF2B5EF4-FFF2-40B4-BE49-F238E27FC236}">
                  <a16:creationId xmlns:a16="http://schemas.microsoft.com/office/drawing/2014/main" id="{68B28FE0-1BFC-4801-BC36-B77F0FA1090E}"/>
                </a:ext>
              </a:extLst>
            </p:cNvPr>
            <p:cNvSpPr/>
            <p:nvPr/>
          </p:nvSpPr>
          <p:spPr>
            <a:xfrm>
              <a:off x="6100509" y="3126592"/>
              <a:ext cx="741246" cy="7412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24" name="Group 106">
              <a:extLst>
                <a:ext uri="{FF2B5EF4-FFF2-40B4-BE49-F238E27FC236}">
                  <a16:creationId xmlns:a16="http://schemas.microsoft.com/office/drawing/2014/main" id="{FC72DB4B-219C-4AAB-A7DB-37260758BC86}"/>
                </a:ext>
              </a:extLst>
            </p:cNvPr>
            <p:cNvGrpSpPr>
              <a:grpSpLocks noChangeAspect="1"/>
            </p:cNvGrpSpPr>
            <p:nvPr/>
          </p:nvGrpSpPr>
          <p:grpSpPr bwMode="auto">
            <a:xfrm>
              <a:off x="6184168" y="3208057"/>
              <a:ext cx="511350" cy="510095"/>
              <a:chOff x="5238" y="2795"/>
              <a:chExt cx="408" cy="407"/>
            </a:xfrm>
          </p:grpSpPr>
          <p:sp>
            <p:nvSpPr>
              <p:cNvPr id="125" name="Oval 107">
                <a:extLst>
                  <a:ext uri="{FF2B5EF4-FFF2-40B4-BE49-F238E27FC236}">
                    <a16:creationId xmlns:a16="http://schemas.microsoft.com/office/drawing/2014/main" id="{47AD4342-6540-43B2-A4A9-F4177BBB80A8}"/>
                  </a:ext>
                </a:extLst>
              </p:cNvPr>
              <p:cNvSpPr>
                <a:spLocks noChangeArrowheads="1"/>
              </p:cNvSpPr>
              <p:nvPr/>
            </p:nvSpPr>
            <p:spPr bwMode="auto">
              <a:xfrm>
                <a:off x="5289" y="2846"/>
                <a:ext cx="357" cy="356"/>
              </a:xfrm>
              <a:prstGeom prst="ellipse">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Freeform 108">
                <a:extLst>
                  <a:ext uri="{FF2B5EF4-FFF2-40B4-BE49-F238E27FC236}">
                    <a16:creationId xmlns:a16="http://schemas.microsoft.com/office/drawing/2014/main" id="{A399C8A2-EBA8-4610-8718-0B94BA9993BE}"/>
                  </a:ext>
                </a:extLst>
              </p:cNvPr>
              <p:cNvSpPr>
                <a:spLocks/>
              </p:cNvSpPr>
              <p:nvPr/>
            </p:nvSpPr>
            <p:spPr bwMode="auto">
              <a:xfrm>
                <a:off x="5440" y="2996"/>
                <a:ext cx="56" cy="56"/>
              </a:xfrm>
              <a:custGeom>
                <a:avLst/>
                <a:gdLst>
                  <a:gd name="T0" fmla="*/ 21 w 26"/>
                  <a:gd name="T1" fmla="*/ 21 h 26"/>
                  <a:gd name="T2" fmla="*/ 5 w 26"/>
                  <a:gd name="T3" fmla="*/ 21 h 26"/>
                  <a:gd name="T4" fmla="*/ 5 w 26"/>
                  <a:gd name="T5" fmla="*/ 5 h 26"/>
                  <a:gd name="T6" fmla="*/ 21 w 26"/>
                  <a:gd name="T7" fmla="*/ 5 h 26"/>
                  <a:gd name="T8" fmla="*/ 21 w 26"/>
                  <a:gd name="T9" fmla="*/ 21 h 26"/>
                </a:gdLst>
                <a:ahLst/>
                <a:cxnLst>
                  <a:cxn ang="0">
                    <a:pos x="T0" y="T1"/>
                  </a:cxn>
                  <a:cxn ang="0">
                    <a:pos x="T2" y="T3"/>
                  </a:cxn>
                  <a:cxn ang="0">
                    <a:pos x="T4" y="T5"/>
                  </a:cxn>
                  <a:cxn ang="0">
                    <a:pos x="T6" y="T7"/>
                  </a:cxn>
                  <a:cxn ang="0">
                    <a:pos x="T8" y="T9"/>
                  </a:cxn>
                </a:cxnLst>
                <a:rect l="0" t="0" r="r" b="b"/>
                <a:pathLst>
                  <a:path w="26" h="26">
                    <a:moveTo>
                      <a:pt x="21" y="21"/>
                    </a:moveTo>
                    <a:cubicBezTo>
                      <a:pt x="17" y="26"/>
                      <a:pt x="9" y="26"/>
                      <a:pt x="5" y="21"/>
                    </a:cubicBezTo>
                    <a:cubicBezTo>
                      <a:pt x="0" y="17"/>
                      <a:pt x="0" y="9"/>
                      <a:pt x="5" y="5"/>
                    </a:cubicBezTo>
                    <a:cubicBezTo>
                      <a:pt x="9" y="0"/>
                      <a:pt x="17" y="0"/>
                      <a:pt x="21" y="5"/>
                    </a:cubicBezTo>
                    <a:cubicBezTo>
                      <a:pt x="26" y="9"/>
                      <a:pt x="26" y="17"/>
                      <a:pt x="21" y="21"/>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Line 109">
                <a:extLst>
                  <a:ext uri="{FF2B5EF4-FFF2-40B4-BE49-F238E27FC236}">
                    <a16:creationId xmlns:a16="http://schemas.microsoft.com/office/drawing/2014/main" id="{F6DD1C61-9590-4327-9EFB-963BC1C55315}"/>
                  </a:ext>
                </a:extLst>
              </p:cNvPr>
              <p:cNvSpPr>
                <a:spLocks noChangeShapeType="1"/>
              </p:cNvSpPr>
              <p:nvPr/>
            </p:nvSpPr>
            <p:spPr bwMode="auto">
              <a:xfrm>
                <a:off x="5434" y="2795"/>
                <a:ext cx="6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Line 110">
                <a:extLst>
                  <a:ext uri="{FF2B5EF4-FFF2-40B4-BE49-F238E27FC236}">
                    <a16:creationId xmlns:a16="http://schemas.microsoft.com/office/drawing/2014/main" id="{C73A823A-59F9-42C4-91EF-3A7F6C5DC2E5}"/>
                  </a:ext>
                </a:extLst>
              </p:cNvPr>
              <p:cNvSpPr>
                <a:spLocks noChangeShapeType="1"/>
              </p:cNvSpPr>
              <p:nvPr/>
            </p:nvSpPr>
            <p:spPr bwMode="auto">
              <a:xfrm>
                <a:off x="5468" y="2795"/>
                <a:ext cx="0" cy="51"/>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Line 111">
                <a:extLst>
                  <a:ext uri="{FF2B5EF4-FFF2-40B4-BE49-F238E27FC236}">
                    <a16:creationId xmlns:a16="http://schemas.microsoft.com/office/drawing/2014/main" id="{ACB31989-E456-47DA-A804-3569E1D39456}"/>
                  </a:ext>
                </a:extLst>
              </p:cNvPr>
              <p:cNvSpPr>
                <a:spLocks noChangeShapeType="1"/>
              </p:cNvSpPr>
              <p:nvPr/>
            </p:nvSpPr>
            <p:spPr bwMode="auto">
              <a:xfrm>
                <a:off x="5604" y="2846"/>
                <a:ext cx="42" cy="42"/>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Line 112">
                <a:extLst>
                  <a:ext uri="{FF2B5EF4-FFF2-40B4-BE49-F238E27FC236}">
                    <a16:creationId xmlns:a16="http://schemas.microsoft.com/office/drawing/2014/main" id="{684274CF-7F88-4991-8580-0CB63004E2ED}"/>
                  </a:ext>
                </a:extLst>
              </p:cNvPr>
              <p:cNvSpPr>
                <a:spLocks noChangeShapeType="1"/>
              </p:cNvSpPr>
              <p:nvPr/>
            </p:nvSpPr>
            <p:spPr bwMode="auto">
              <a:xfrm flipH="1">
                <a:off x="5593" y="2867"/>
                <a:ext cx="32" cy="32"/>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Line 113">
                <a:extLst>
                  <a:ext uri="{FF2B5EF4-FFF2-40B4-BE49-F238E27FC236}">
                    <a16:creationId xmlns:a16="http://schemas.microsoft.com/office/drawing/2014/main" id="{C7215CC8-FAD7-4655-8364-E3F20C3B9DFA}"/>
                  </a:ext>
                </a:extLst>
              </p:cNvPr>
              <p:cNvSpPr>
                <a:spLocks noChangeShapeType="1"/>
              </p:cNvSpPr>
              <p:nvPr/>
            </p:nvSpPr>
            <p:spPr bwMode="auto">
              <a:xfrm flipH="1">
                <a:off x="5425" y="3041"/>
                <a:ext cx="26" cy="26"/>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Line 114">
                <a:extLst>
                  <a:ext uri="{FF2B5EF4-FFF2-40B4-BE49-F238E27FC236}">
                    <a16:creationId xmlns:a16="http://schemas.microsoft.com/office/drawing/2014/main" id="{6F6A52EB-F6DF-4B12-B1F6-793674EE276F}"/>
                  </a:ext>
                </a:extLst>
              </p:cNvPr>
              <p:cNvSpPr>
                <a:spLocks noChangeShapeType="1"/>
              </p:cNvSpPr>
              <p:nvPr/>
            </p:nvSpPr>
            <p:spPr bwMode="auto">
              <a:xfrm>
                <a:off x="5272" y="2914"/>
                <a:ext cx="94"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Line 115">
                <a:extLst>
                  <a:ext uri="{FF2B5EF4-FFF2-40B4-BE49-F238E27FC236}">
                    <a16:creationId xmlns:a16="http://schemas.microsoft.com/office/drawing/2014/main" id="{0AE98523-0BAE-472B-BDEB-7C449161DF12}"/>
                  </a:ext>
                </a:extLst>
              </p:cNvPr>
              <p:cNvSpPr>
                <a:spLocks noChangeShapeType="1"/>
              </p:cNvSpPr>
              <p:nvPr/>
            </p:nvSpPr>
            <p:spPr bwMode="auto">
              <a:xfrm>
                <a:off x="5238" y="2990"/>
                <a:ext cx="85"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Line 116">
                <a:extLst>
                  <a:ext uri="{FF2B5EF4-FFF2-40B4-BE49-F238E27FC236}">
                    <a16:creationId xmlns:a16="http://schemas.microsoft.com/office/drawing/2014/main" id="{B18F8083-1F9A-4AC3-A14D-463BC40FF661}"/>
                  </a:ext>
                </a:extLst>
              </p:cNvPr>
              <p:cNvSpPr>
                <a:spLocks noChangeShapeType="1"/>
              </p:cNvSpPr>
              <p:nvPr/>
            </p:nvSpPr>
            <p:spPr bwMode="auto">
              <a:xfrm>
                <a:off x="5255" y="3084"/>
                <a:ext cx="85"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Line 117">
                <a:extLst>
                  <a:ext uri="{FF2B5EF4-FFF2-40B4-BE49-F238E27FC236}">
                    <a16:creationId xmlns:a16="http://schemas.microsoft.com/office/drawing/2014/main" id="{2B7E6264-B02E-4F8B-A831-E94D0152BD37}"/>
                  </a:ext>
                </a:extLst>
              </p:cNvPr>
              <p:cNvSpPr>
                <a:spLocks noChangeShapeType="1"/>
              </p:cNvSpPr>
              <p:nvPr/>
            </p:nvSpPr>
            <p:spPr bwMode="auto">
              <a:xfrm>
                <a:off x="5281" y="3118"/>
                <a:ext cx="76"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Line 118">
                <a:extLst>
                  <a:ext uri="{FF2B5EF4-FFF2-40B4-BE49-F238E27FC236}">
                    <a16:creationId xmlns:a16="http://schemas.microsoft.com/office/drawing/2014/main" id="{1A7AA234-8F13-4797-814D-BC247789B746}"/>
                  </a:ext>
                </a:extLst>
              </p:cNvPr>
              <p:cNvSpPr>
                <a:spLocks noChangeShapeType="1"/>
              </p:cNvSpPr>
              <p:nvPr/>
            </p:nvSpPr>
            <p:spPr bwMode="auto">
              <a:xfrm flipH="1">
                <a:off x="5485" y="2926"/>
                <a:ext cx="81" cy="81"/>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250" name="Group 249">
            <a:extLst>
              <a:ext uri="{FF2B5EF4-FFF2-40B4-BE49-F238E27FC236}">
                <a16:creationId xmlns:a16="http://schemas.microsoft.com/office/drawing/2014/main" id="{56CE69C4-4F37-4630-840C-6A544B1D1C4A}"/>
              </a:ext>
            </a:extLst>
          </p:cNvPr>
          <p:cNvGrpSpPr/>
          <p:nvPr/>
        </p:nvGrpSpPr>
        <p:grpSpPr>
          <a:xfrm>
            <a:off x="6100509" y="4610436"/>
            <a:ext cx="741246" cy="741246"/>
            <a:chOff x="6100509" y="4610436"/>
            <a:chExt cx="741246" cy="741246"/>
          </a:xfrm>
        </p:grpSpPr>
        <p:sp>
          <p:nvSpPr>
            <p:cNvPr id="244" name="Ellipse 60">
              <a:extLst>
                <a:ext uri="{FF2B5EF4-FFF2-40B4-BE49-F238E27FC236}">
                  <a16:creationId xmlns:a16="http://schemas.microsoft.com/office/drawing/2014/main" id="{4E29BA90-E170-4A4F-87BD-111CC4CFCAA1}"/>
                </a:ext>
              </a:extLst>
            </p:cNvPr>
            <p:cNvSpPr/>
            <p:nvPr/>
          </p:nvSpPr>
          <p:spPr>
            <a:xfrm>
              <a:off x="6100509" y="4610436"/>
              <a:ext cx="741246" cy="7412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14" name="Group 19">
              <a:extLst>
                <a:ext uri="{FF2B5EF4-FFF2-40B4-BE49-F238E27FC236}">
                  <a16:creationId xmlns:a16="http://schemas.microsoft.com/office/drawing/2014/main" id="{9DF58B0E-B734-43DE-B791-DDC26E110519}"/>
                </a:ext>
              </a:extLst>
            </p:cNvPr>
            <p:cNvGrpSpPr>
              <a:grpSpLocks noChangeAspect="1"/>
            </p:cNvGrpSpPr>
            <p:nvPr/>
          </p:nvGrpSpPr>
          <p:grpSpPr bwMode="auto">
            <a:xfrm>
              <a:off x="6258362" y="4739118"/>
              <a:ext cx="425541" cy="426733"/>
              <a:chOff x="5448" y="2047"/>
              <a:chExt cx="357" cy="358"/>
            </a:xfrm>
          </p:grpSpPr>
          <p:sp>
            <p:nvSpPr>
              <p:cNvPr id="115" name="Freeform 20">
                <a:extLst>
                  <a:ext uri="{FF2B5EF4-FFF2-40B4-BE49-F238E27FC236}">
                    <a16:creationId xmlns:a16="http://schemas.microsoft.com/office/drawing/2014/main" id="{8F7179F3-BAEA-42C4-9BBE-F3EEDE650922}"/>
                  </a:ext>
                </a:extLst>
              </p:cNvPr>
              <p:cNvSpPr>
                <a:spLocks/>
              </p:cNvSpPr>
              <p:nvPr/>
            </p:nvSpPr>
            <p:spPr bwMode="auto">
              <a:xfrm>
                <a:off x="5541" y="2218"/>
                <a:ext cx="78" cy="125"/>
              </a:xfrm>
              <a:custGeom>
                <a:avLst/>
                <a:gdLst>
                  <a:gd name="T0" fmla="*/ 0 w 20"/>
                  <a:gd name="T1" fmla="*/ 24 h 32"/>
                  <a:gd name="T2" fmla="*/ 0 w 20"/>
                  <a:gd name="T3" fmla="*/ 24 h 32"/>
                  <a:gd name="T4" fmla="*/ 8 w 20"/>
                  <a:gd name="T5" fmla="*/ 32 h 32"/>
                  <a:gd name="T6" fmla="*/ 12 w 20"/>
                  <a:gd name="T7" fmla="*/ 32 h 32"/>
                  <a:gd name="T8" fmla="*/ 20 w 20"/>
                  <a:gd name="T9" fmla="*/ 24 h 32"/>
                  <a:gd name="T10" fmla="*/ 20 w 20"/>
                  <a:gd name="T11" fmla="*/ 24 h 32"/>
                  <a:gd name="T12" fmla="*/ 20 w 20"/>
                  <a:gd name="T13" fmla="*/ 24 h 32"/>
                  <a:gd name="T14" fmla="*/ 12 w 20"/>
                  <a:gd name="T15" fmla="*/ 16 h 32"/>
                  <a:gd name="T16" fmla="*/ 8 w 20"/>
                  <a:gd name="T17" fmla="*/ 16 h 32"/>
                  <a:gd name="T18" fmla="*/ 12 w 20"/>
                  <a:gd name="T19" fmla="*/ 16 h 32"/>
                  <a:gd name="T20" fmla="*/ 20 w 20"/>
                  <a:gd name="T21" fmla="*/ 8 h 32"/>
                  <a:gd name="T22" fmla="*/ 20 w 20"/>
                  <a:gd name="T23" fmla="*/ 8 h 32"/>
                  <a:gd name="T24" fmla="*/ 20 w 20"/>
                  <a:gd name="T25" fmla="*/ 8 h 32"/>
                  <a:gd name="T26" fmla="*/ 12 w 20"/>
                  <a:gd name="T27" fmla="*/ 0 h 32"/>
                  <a:gd name="T28" fmla="*/ 8 w 20"/>
                  <a:gd name="T29" fmla="*/ 0 h 32"/>
                  <a:gd name="T30" fmla="*/ 0 w 20"/>
                  <a:gd name="T31" fmla="*/ 8 h 32"/>
                  <a:gd name="T32" fmla="*/ 0 w 20"/>
                  <a:gd name="T33"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32">
                    <a:moveTo>
                      <a:pt x="0" y="24"/>
                    </a:moveTo>
                    <a:cubicBezTo>
                      <a:pt x="0" y="24"/>
                      <a:pt x="0" y="24"/>
                      <a:pt x="0" y="24"/>
                    </a:cubicBezTo>
                    <a:cubicBezTo>
                      <a:pt x="0" y="28"/>
                      <a:pt x="4" y="32"/>
                      <a:pt x="8" y="32"/>
                    </a:cubicBezTo>
                    <a:cubicBezTo>
                      <a:pt x="12" y="32"/>
                      <a:pt x="12" y="32"/>
                      <a:pt x="12" y="32"/>
                    </a:cubicBezTo>
                    <a:cubicBezTo>
                      <a:pt x="16" y="32"/>
                      <a:pt x="20" y="28"/>
                      <a:pt x="20" y="24"/>
                    </a:cubicBezTo>
                    <a:cubicBezTo>
                      <a:pt x="20" y="24"/>
                      <a:pt x="20" y="24"/>
                      <a:pt x="20" y="24"/>
                    </a:cubicBezTo>
                    <a:cubicBezTo>
                      <a:pt x="20" y="24"/>
                      <a:pt x="20" y="24"/>
                      <a:pt x="20" y="24"/>
                    </a:cubicBezTo>
                    <a:cubicBezTo>
                      <a:pt x="20" y="20"/>
                      <a:pt x="16" y="16"/>
                      <a:pt x="12" y="16"/>
                    </a:cubicBezTo>
                    <a:cubicBezTo>
                      <a:pt x="8" y="16"/>
                      <a:pt x="8" y="16"/>
                      <a:pt x="8" y="16"/>
                    </a:cubicBezTo>
                    <a:cubicBezTo>
                      <a:pt x="12" y="16"/>
                      <a:pt x="12" y="16"/>
                      <a:pt x="12" y="16"/>
                    </a:cubicBezTo>
                    <a:cubicBezTo>
                      <a:pt x="16" y="16"/>
                      <a:pt x="20" y="12"/>
                      <a:pt x="20" y="8"/>
                    </a:cubicBezTo>
                    <a:cubicBezTo>
                      <a:pt x="20" y="8"/>
                      <a:pt x="20" y="8"/>
                      <a:pt x="20" y="8"/>
                    </a:cubicBezTo>
                    <a:cubicBezTo>
                      <a:pt x="20" y="8"/>
                      <a:pt x="20" y="8"/>
                      <a:pt x="20" y="8"/>
                    </a:cubicBezTo>
                    <a:cubicBezTo>
                      <a:pt x="20" y="4"/>
                      <a:pt x="16" y="0"/>
                      <a:pt x="12" y="0"/>
                    </a:cubicBezTo>
                    <a:cubicBezTo>
                      <a:pt x="8" y="0"/>
                      <a:pt x="8" y="0"/>
                      <a:pt x="8" y="0"/>
                    </a:cubicBezTo>
                    <a:cubicBezTo>
                      <a:pt x="4" y="0"/>
                      <a:pt x="0" y="4"/>
                      <a:pt x="0" y="8"/>
                    </a:cubicBezTo>
                    <a:cubicBezTo>
                      <a:pt x="0" y="8"/>
                      <a:pt x="0" y="8"/>
                      <a:pt x="0" y="8"/>
                    </a:cubicBezTo>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Freeform 21">
                <a:extLst>
                  <a:ext uri="{FF2B5EF4-FFF2-40B4-BE49-F238E27FC236}">
                    <a16:creationId xmlns:a16="http://schemas.microsoft.com/office/drawing/2014/main" id="{FC0E18B7-6BD3-42EB-BBE5-22D0B6FF8C0C}"/>
                  </a:ext>
                </a:extLst>
              </p:cNvPr>
              <p:cNvSpPr>
                <a:spLocks/>
              </p:cNvSpPr>
              <p:nvPr/>
            </p:nvSpPr>
            <p:spPr bwMode="auto">
              <a:xfrm>
                <a:off x="5448" y="2094"/>
                <a:ext cx="357" cy="311"/>
              </a:xfrm>
              <a:custGeom>
                <a:avLst/>
                <a:gdLst>
                  <a:gd name="T0" fmla="*/ 88 w 92"/>
                  <a:gd name="T1" fmla="*/ 80 h 80"/>
                  <a:gd name="T2" fmla="*/ 4 w 92"/>
                  <a:gd name="T3" fmla="*/ 80 h 80"/>
                  <a:gd name="T4" fmla="*/ 0 w 92"/>
                  <a:gd name="T5" fmla="*/ 76 h 80"/>
                  <a:gd name="T6" fmla="*/ 0 w 92"/>
                  <a:gd name="T7" fmla="*/ 4 h 80"/>
                  <a:gd name="T8" fmla="*/ 4 w 92"/>
                  <a:gd name="T9" fmla="*/ 0 h 80"/>
                  <a:gd name="T10" fmla="*/ 88 w 92"/>
                  <a:gd name="T11" fmla="*/ 0 h 80"/>
                  <a:gd name="T12" fmla="*/ 92 w 92"/>
                  <a:gd name="T13" fmla="*/ 4 h 80"/>
                  <a:gd name="T14" fmla="*/ 92 w 92"/>
                  <a:gd name="T15" fmla="*/ 76 h 80"/>
                  <a:gd name="T16" fmla="*/ 88 w 92"/>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8" y="80"/>
                    </a:moveTo>
                    <a:cubicBezTo>
                      <a:pt x="4" y="80"/>
                      <a:pt x="4" y="80"/>
                      <a:pt x="4" y="80"/>
                    </a:cubicBezTo>
                    <a:cubicBezTo>
                      <a:pt x="2" y="80"/>
                      <a:pt x="0" y="78"/>
                      <a:pt x="0" y="76"/>
                    </a:cubicBezTo>
                    <a:cubicBezTo>
                      <a:pt x="0" y="4"/>
                      <a:pt x="0" y="4"/>
                      <a:pt x="0" y="4"/>
                    </a:cubicBezTo>
                    <a:cubicBezTo>
                      <a:pt x="0" y="2"/>
                      <a:pt x="2" y="0"/>
                      <a:pt x="4" y="0"/>
                    </a:cubicBezTo>
                    <a:cubicBezTo>
                      <a:pt x="88" y="0"/>
                      <a:pt x="88" y="0"/>
                      <a:pt x="88" y="0"/>
                    </a:cubicBezTo>
                    <a:cubicBezTo>
                      <a:pt x="90" y="0"/>
                      <a:pt x="92" y="2"/>
                      <a:pt x="92" y="4"/>
                    </a:cubicBezTo>
                    <a:cubicBezTo>
                      <a:pt x="92" y="76"/>
                      <a:pt x="92" y="76"/>
                      <a:pt x="92" y="76"/>
                    </a:cubicBezTo>
                    <a:cubicBezTo>
                      <a:pt x="92" y="78"/>
                      <a:pt x="90" y="80"/>
                      <a:pt x="88" y="80"/>
                    </a:cubicBezTo>
                    <a:close/>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Line 22">
                <a:extLst>
                  <a:ext uri="{FF2B5EF4-FFF2-40B4-BE49-F238E27FC236}">
                    <a16:creationId xmlns:a16="http://schemas.microsoft.com/office/drawing/2014/main" id="{F3A640B4-46F0-4409-A73E-B9E81059C66E}"/>
                  </a:ext>
                </a:extLst>
              </p:cNvPr>
              <p:cNvSpPr>
                <a:spLocks noChangeShapeType="1"/>
              </p:cNvSpPr>
              <p:nvPr/>
            </p:nvSpPr>
            <p:spPr bwMode="auto">
              <a:xfrm>
                <a:off x="5448" y="2172"/>
                <a:ext cx="357" cy="0"/>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Line 23">
                <a:extLst>
                  <a:ext uri="{FF2B5EF4-FFF2-40B4-BE49-F238E27FC236}">
                    <a16:creationId xmlns:a16="http://schemas.microsoft.com/office/drawing/2014/main" id="{E25A87EA-1CFB-4C4A-8E69-B2D4AD89BE41}"/>
                  </a:ext>
                </a:extLst>
              </p:cNvPr>
              <p:cNvSpPr>
                <a:spLocks noChangeShapeType="1"/>
              </p:cNvSpPr>
              <p:nvPr/>
            </p:nvSpPr>
            <p:spPr bwMode="auto">
              <a:xfrm>
                <a:off x="5743" y="2047"/>
                <a:ext cx="0" cy="78"/>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Line 24">
                <a:extLst>
                  <a:ext uri="{FF2B5EF4-FFF2-40B4-BE49-F238E27FC236}">
                    <a16:creationId xmlns:a16="http://schemas.microsoft.com/office/drawing/2014/main" id="{43E117CF-B6A4-4128-8A9D-B814D692EB4A}"/>
                  </a:ext>
                </a:extLst>
              </p:cNvPr>
              <p:cNvSpPr>
                <a:spLocks noChangeShapeType="1"/>
              </p:cNvSpPr>
              <p:nvPr/>
            </p:nvSpPr>
            <p:spPr bwMode="auto">
              <a:xfrm>
                <a:off x="5510" y="2047"/>
                <a:ext cx="0" cy="78"/>
              </a:xfrm>
              <a:prstGeom prst="line">
                <a:avLst/>
              </a:pr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Freeform 25">
                <a:extLst>
                  <a:ext uri="{FF2B5EF4-FFF2-40B4-BE49-F238E27FC236}">
                    <a16:creationId xmlns:a16="http://schemas.microsoft.com/office/drawing/2014/main" id="{D2A52365-6044-4B9E-9706-C7EE8F9C39AF}"/>
                  </a:ext>
                </a:extLst>
              </p:cNvPr>
              <p:cNvSpPr>
                <a:spLocks/>
              </p:cNvSpPr>
              <p:nvPr/>
            </p:nvSpPr>
            <p:spPr bwMode="auto">
              <a:xfrm>
                <a:off x="5665" y="2218"/>
                <a:ext cx="31" cy="125"/>
              </a:xfrm>
              <a:custGeom>
                <a:avLst/>
                <a:gdLst>
                  <a:gd name="T0" fmla="*/ 31 w 31"/>
                  <a:gd name="T1" fmla="*/ 125 h 125"/>
                  <a:gd name="T2" fmla="*/ 31 w 31"/>
                  <a:gd name="T3" fmla="*/ 0 h 125"/>
                  <a:gd name="T4" fmla="*/ 0 w 31"/>
                  <a:gd name="T5" fmla="*/ 31 h 125"/>
                </a:gdLst>
                <a:ahLst/>
                <a:cxnLst>
                  <a:cxn ang="0">
                    <a:pos x="T0" y="T1"/>
                  </a:cxn>
                  <a:cxn ang="0">
                    <a:pos x="T2" y="T3"/>
                  </a:cxn>
                  <a:cxn ang="0">
                    <a:pos x="T4" y="T5"/>
                  </a:cxn>
                </a:cxnLst>
                <a:rect l="0" t="0" r="r" b="b"/>
                <a:pathLst>
                  <a:path w="31" h="125">
                    <a:moveTo>
                      <a:pt x="31" y="125"/>
                    </a:moveTo>
                    <a:lnTo>
                      <a:pt x="31" y="0"/>
                    </a:lnTo>
                    <a:lnTo>
                      <a:pt x="0" y="31"/>
                    </a:lnTo>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28" name="Group 27">
            <a:extLst>
              <a:ext uri="{FF2B5EF4-FFF2-40B4-BE49-F238E27FC236}">
                <a16:creationId xmlns:a16="http://schemas.microsoft.com/office/drawing/2014/main" id="{22D8010E-F780-4324-9F13-54DEF6D18A51}"/>
              </a:ext>
            </a:extLst>
          </p:cNvPr>
          <p:cNvGrpSpPr/>
          <p:nvPr/>
        </p:nvGrpSpPr>
        <p:grpSpPr>
          <a:xfrm>
            <a:off x="407988" y="4610436"/>
            <a:ext cx="741246" cy="741246"/>
            <a:chOff x="407988" y="4610436"/>
            <a:chExt cx="741246" cy="741246"/>
          </a:xfrm>
        </p:grpSpPr>
        <p:sp>
          <p:nvSpPr>
            <p:cNvPr id="247" name="Ellipse 60">
              <a:extLst>
                <a:ext uri="{FF2B5EF4-FFF2-40B4-BE49-F238E27FC236}">
                  <a16:creationId xmlns:a16="http://schemas.microsoft.com/office/drawing/2014/main" id="{75883A40-F435-4FAB-947E-3B335A924667}"/>
                </a:ext>
              </a:extLst>
            </p:cNvPr>
            <p:cNvSpPr/>
            <p:nvPr/>
          </p:nvSpPr>
          <p:spPr>
            <a:xfrm>
              <a:off x="407988" y="4610436"/>
              <a:ext cx="741246" cy="7412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21" name="Group 41">
              <a:extLst>
                <a:ext uri="{FF2B5EF4-FFF2-40B4-BE49-F238E27FC236}">
                  <a16:creationId xmlns:a16="http://schemas.microsoft.com/office/drawing/2014/main" id="{69CE6579-925A-4198-8BD0-781C05B5A776}"/>
                </a:ext>
              </a:extLst>
            </p:cNvPr>
            <p:cNvGrpSpPr>
              <a:grpSpLocks noChangeAspect="1"/>
            </p:cNvGrpSpPr>
            <p:nvPr/>
          </p:nvGrpSpPr>
          <p:grpSpPr bwMode="auto">
            <a:xfrm>
              <a:off x="554238" y="4721694"/>
              <a:ext cx="476524" cy="477122"/>
              <a:chOff x="5380" y="106"/>
              <a:chExt cx="798" cy="799"/>
            </a:xfrm>
          </p:grpSpPr>
          <p:sp>
            <p:nvSpPr>
              <p:cNvPr id="122" name="Freeform 42">
                <a:extLst>
                  <a:ext uri="{FF2B5EF4-FFF2-40B4-BE49-F238E27FC236}">
                    <a16:creationId xmlns:a16="http://schemas.microsoft.com/office/drawing/2014/main" id="{E4060558-67B5-40C3-BBBD-5B72B9760E27}"/>
                  </a:ext>
                </a:extLst>
              </p:cNvPr>
              <p:cNvSpPr>
                <a:spLocks/>
              </p:cNvSpPr>
              <p:nvPr/>
            </p:nvSpPr>
            <p:spPr bwMode="auto">
              <a:xfrm>
                <a:off x="5380" y="208"/>
                <a:ext cx="697" cy="697"/>
              </a:xfrm>
              <a:custGeom>
                <a:avLst/>
                <a:gdLst>
                  <a:gd name="T0" fmla="*/ 173 w 337"/>
                  <a:gd name="T1" fmla="*/ 0 h 337"/>
                  <a:gd name="T2" fmla="*/ 11 w 337"/>
                  <a:gd name="T3" fmla="*/ 182 h 337"/>
                  <a:gd name="T4" fmla="*/ 155 w 337"/>
                  <a:gd name="T5" fmla="*/ 326 h 337"/>
                  <a:gd name="T6" fmla="*/ 337 w 337"/>
                  <a:gd name="T7" fmla="*/ 164 h 337"/>
                  <a:gd name="T8" fmla="*/ 173 w 337"/>
                  <a:gd name="T9" fmla="*/ 164 h 337"/>
                  <a:gd name="T10" fmla="*/ 173 w 337"/>
                  <a:gd name="T11" fmla="*/ 0 h 337"/>
                </a:gdLst>
                <a:ahLst/>
                <a:cxnLst>
                  <a:cxn ang="0">
                    <a:pos x="T0" y="T1"/>
                  </a:cxn>
                  <a:cxn ang="0">
                    <a:pos x="T2" y="T3"/>
                  </a:cxn>
                  <a:cxn ang="0">
                    <a:pos x="T4" y="T5"/>
                  </a:cxn>
                  <a:cxn ang="0">
                    <a:pos x="T6" y="T7"/>
                  </a:cxn>
                  <a:cxn ang="0">
                    <a:pos x="T8" y="T9"/>
                  </a:cxn>
                  <a:cxn ang="0">
                    <a:pos x="T10" y="T11"/>
                  </a:cxn>
                </a:cxnLst>
                <a:rect l="0" t="0" r="r" b="b"/>
                <a:pathLst>
                  <a:path w="337" h="337">
                    <a:moveTo>
                      <a:pt x="173" y="0"/>
                    </a:moveTo>
                    <a:cubicBezTo>
                      <a:pt x="77" y="0"/>
                      <a:pt x="0" y="84"/>
                      <a:pt x="11" y="182"/>
                    </a:cubicBezTo>
                    <a:cubicBezTo>
                      <a:pt x="19" y="257"/>
                      <a:pt x="80" y="318"/>
                      <a:pt x="155" y="326"/>
                    </a:cubicBezTo>
                    <a:cubicBezTo>
                      <a:pt x="253" y="337"/>
                      <a:pt x="337" y="260"/>
                      <a:pt x="337" y="164"/>
                    </a:cubicBezTo>
                    <a:cubicBezTo>
                      <a:pt x="173" y="164"/>
                      <a:pt x="173" y="164"/>
                      <a:pt x="173" y="164"/>
                    </a:cubicBezTo>
                    <a:lnTo>
                      <a:pt x="173" y="0"/>
                    </a:lnTo>
                    <a:close/>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Freeform 43">
                <a:extLst>
                  <a:ext uri="{FF2B5EF4-FFF2-40B4-BE49-F238E27FC236}">
                    <a16:creationId xmlns:a16="http://schemas.microsoft.com/office/drawing/2014/main" id="{719CCF36-8D1D-4468-9BEC-8A074132DD22}"/>
                  </a:ext>
                </a:extLst>
              </p:cNvPr>
              <p:cNvSpPr>
                <a:spLocks/>
              </p:cNvSpPr>
              <p:nvPr/>
            </p:nvSpPr>
            <p:spPr bwMode="auto">
              <a:xfrm>
                <a:off x="5841" y="106"/>
                <a:ext cx="337" cy="337"/>
              </a:xfrm>
              <a:custGeom>
                <a:avLst/>
                <a:gdLst>
                  <a:gd name="T0" fmla="*/ 0 w 163"/>
                  <a:gd name="T1" fmla="*/ 163 h 163"/>
                  <a:gd name="T2" fmla="*/ 163 w 163"/>
                  <a:gd name="T3" fmla="*/ 163 h 163"/>
                  <a:gd name="T4" fmla="*/ 0 w 163"/>
                  <a:gd name="T5" fmla="*/ 0 h 163"/>
                  <a:gd name="T6" fmla="*/ 0 w 163"/>
                  <a:gd name="T7" fmla="*/ 163 h 163"/>
                </a:gdLst>
                <a:ahLst/>
                <a:cxnLst>
                  <a:cxn ang="0">
                    <a:pos x="T0" y="T1"/>
                  </a:cxn>
                  <a:cxn ang="0">
                    <a:pos x="T2" y="T3"/>
                  </a:cxn>
                  <a:cxn ang="0">
                    <a:pos x="T4" y="T5"/>
                  </a:cxn>
                  <a:cxn ang="0">
                    <a:pos x="T6" y="T7"/>
                  </a:cxn>
                </a:cxnLst>
                <a:rect l="0" t="0" r="r" b="b"/>
                <a:pathLst>
                  <a:path w="163" h="163">
                    <a:moveTo>
                      <a:pt x="0" y="163"/>
                    </a:moveTo>
                    <a:cubicBezTo>
                      <a:pt x="163" y="163"/>
                      <a:pt x="163" y="163"/>
                      <a:pt x="163" y="163"/>
                    </a:cubicBezTo>
                    <a:cubicBezTo>
                      <a:pt x="163" y="73"/>
                      <a:pt x="90" y="0"/>
                      <a:pt x="0" y="0"/>
                    </a:cubicBezTo>
                    <a:lnTo>
                      <a:pt x="0" y="163"/>
                    </a:lnTo>
                    <a:close/>
                  </a:path>
                </a:pathLst>
              </a:custGeom>
              <a:grp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27" name="Group 26">
            <a:extLst>
              <a:ext uri="{FF2B5EF4-FFF2-40B4-BE49-F238E27FC236}">
                <a16:creationId xmlns:a16="http://schemas.microsoft.com/office/drawing/2014/main" id="{61E2F72B-9B06-47F7-A8C4-36539F88418B}"/>
              </a:ext>
            </a:extLst>
          </p:cNvPr>
          <p:cNvGrpSpPr/>
          <p:nvPr/>
        </p:nvGrpSpPr>
        <p:grpSpPr>
          <a:xfrm>
            <a:off x="407988" y="1642748"/>
            <a:ext cx="741246" cy="741246"/>
            <a:chOff x="407988" y="1642748"/>
            <a:chExt cx="741246" cy="741246"/>
          </a:xfrm>
        </p:grpSpPr>
        <p:sp>
          <p:nvSpPr>
            <p:cNvPr id="245" name="Ellipse 60">
              <a:extLst>
                <a:ext uri="{FF2B5EF4-FFF2-40B4-BE49-F238E27FC236}">
                  <a16:creationId xmlns:a16="http://schemas.microsoft.com/office/drawing/2014/main" id="{ADF6D461-3D47-46A3-99C9-214F03239CF4}"/>
                </a:ext>
              </a:extLst>
            </p:cNvPr>
            <p:cNvSpPr/>
            <p:nvPr/>
          </p:nvSpPr>
          <p:spPr>
            <a:xfrm>
              <a:off x="407988" y="1642748"/>
              <a:ext cx="741246" cy="7412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4" name="Group 3">
              <a:extLst>
                <a:ext uri="{FF2B5EF4-FFF2-40B4-BE49-F238E27FC236}">
                  <a16:creationId xmlns:a16="http://schemas.microsoft.com/office/drawing/2014/main" id="{E1BFED18-9C3D-46FB-903F-1E7BD1D4DC2D}"/>
                </a:ext>
              </a:extLst>
            </p:cNvPr>
            <p:cNvGrpSpPr/>
            <p:nvPr/>
          </p:nvGrpSpPr>
          <p:grpSpPr>
            <a:xfrm>
              <a:off x="536561" y="1777772"/>
              <a:ext cx="467474" cy="471199"/>
              <a:chOff x="-280784" y="1727394"/>
              <a:chExt cx="361897" cy="364781"/>
            </a:xfrm>
          </p:grpSpPr>
          <p:sp>
            <p:nvSpPr>
              <p:cNvPr id="138" name="Freeform 20">
                <a:extLst>
                  <a:ext uri="{FF2B5EF4-FFF2-40B4-BE49-F238E27FC236}">
                    <a16:creationId xmlns:a16="http://schemas.microsoft.com/office/drawing/2014/main" id="{4A5C2860-942A-45BF-9E31-9E94C4DC02BA}"/>
                  </a:ext>
                </a:extLst>
              </p:cNvPr>
              <p:cNvSpPr>
                <a:spLocks/>
              </p:cNvSpPr>
              <p:nvPr/>
            </p:nvSpPr>
            <p:spPr bwMode="auto">
              <a:xfrm>
                <a:off x="-207251" y="1874460"/>
                <a:ext cx="122555" cy="73533"/>
              </a:xfrm>
              <a:custGeom>
                <a:avLst/>
                <a:gdLst>
                  <a:gd name="T0" fmla="*/ 40 w 40"/>
                  <a:gd name="T1" fmla="*/ 24 h 24"/>
                  <a:gd name="T2" fmla="*/ 40 w 40"/>
                  <a:gd name="T3" fmla="*/ 12 h 24"/>
                  <a:gd name="T4" fmla="*/ 20 w 40"/>
                  <a:gd name="T5" fmla="*/ 0 h 24"/>
                  <a:gd name="T6" fmla="*/ 0 w 40"/>
                  <a:gd name="T7" fmla="*/ 12 h 24"/>
                  <a:gd name="T8" fmla="*/ 0 w 40"/>
                  <a:gd name="T9" fmla="*/ 24 h 24"/>
                </a:gdLst>
                <a:ahLst/>
                <a:cxnLst>
                  <a:cxn ang="0">
                    <a:pos x="T0" y="T1"/>
                  </a:cxn>
                  <a:cxn ang="0">
                    <a:pos x="T2" y="T3"/>
                  </a:cxn>
                  <a:cxn ang="0">
                    <a:pos x="T4" y="T5"/>
                  </a:cxn>
                  <a:cxn ang="0">
                    <a:pos x="T6" y="T7"/>
                  </a:cxn>
                  <a:cxn ang="0">
                    <a:pos x="T8" y="T9"/>
                  </a:cxn>
                </a:cxnLst>
                <a:rect l="0" t="0" r="r" b="b"/>
                <a:pathLst>
                  <a:path w="40" h="24">
                    <a:moveTo>
                      <a:pt x="40" y="24"/>
                    </a:moveTo>
                    <a:cubicBezTo>
                      <a:pt x="40" y="12"/>
                      <a:pt x="40" y="12"/>
                      <a:pt x="40" y="12"/>
                    </a:cubicBezTo>
                    <a:cubicBezTo>
                      <a:pt x="40" y="7"/>
                      <a:pt x="29" y="0"/>
                      <a:pt x="20" y="0"/>
                    </a:cubicBezTo>
                    <a:cubicBezTo>
                      <a:pt x="11" y="0"/>
                      <a:pt x="0" y="7"/>
                      <a:pt x="0" y="12"/>
                    </a:cubicBezTo>
                    <a:cubicBezTo>
                      <a:pt x="0" y="24"/>
                      <a:pt x="0" y="24"/>
                      <a:pt x="0" y="2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Oval 21">
                <a:extLst>
                  <a:ext uri="{FF2B5EF4-FFF2-40B4-BE49-F238E27FC236}">
                    <a16:creationId xmlns:a16="http://schemas.microsoft.com/office/drawing/2014/main" id="{00328716-B4A4-4858-A913-579D68E1432B}"/>
                  </a:ext>
                </a:extLst>
              </p:cNvPr>
              <p:cNvSpPr>
                <a:spLocks noChangeArrowheads="1"/>
              </p:cNvSpPr>
              <p:nvPr/>
            </p:nvSpPr>
            <p:spPr bwMode="auto">
              <a:xfrm>
                <a:off x="-280784" y="1727394"/>
                <a:ext cx="269621" cy="269621"/>
              </a:xfrm>
              <a:prstGeom prst="ellipse">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Freeform 22">
                <a:extLst>
                  <a:ext uri="{FF2B5EF4-FFF2-40B4-BE49-F238E27FC236}">
                    <a16:creationId xmlns:a16="http://schemas.microsoft.com/office/drawing/2014/main" id="{63C7EF10-9D29-47CF-B13E-0618202628AB}"/>
                  </a:ext>
                </a:extLst>
              </p:cNvPr>
              <p:cNvSpPr>
                <a:spLocks/>
              </p:cNvSpPr>
              <p:nvPr/>
            </p:nvSpPr>
            <p:spPr bwMode="auto">
              <a:xfrm>
                <a:off x="-182740" y="1776416"/>
                <a:ext cx="73533" cy="98044"/>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9" name="Freeform 31">
                <a:extLst>
                  <a:ext uri="{FF2B5EF4-FFF2-40B4-BE49-F238E27FC236}">
                    <a16:creationId xmlns:a16="http://schemas.microsoft.com/office/drawing/2014/main" id="{D5E00411-A534-44E2-9457-6B5576852470}"/>
                  </a:ext>
                </a:extLst>
              </p:cNvPr>
              <p:cNvSpPr>
                <a:spLocks/>
              </p:cNvSpPr>
              <p:nvPr/>
            </p:nvSpPr>
            <p:spPr bwMode="auto">
              <a:xfrm>
                <a:off x="-76045" y="1936458"/>
                <a:ext cx="157158" cy="155717"/>
              </a:xfrm>
              <a:custGeom>
                <a:avLst/>
                <a:gdLst>
                  <a:gd name="T0" fmla="*/ 14 w 51"/>
                  <a:gd name="T1" fmla="*/ 0 h 51"/>
                  <a:gd name="T2" fmla="*/ 48 w 51"/>
                  <a:gd name="T3" fmla="*/ 34 h 51"/>
                  <a:gd name="T4" fmla="*/ 48 w 51"/>
                  <a:gd name="T5" fmla="*/ 45 h 51"/>
                  <a:gd name="T6" fmla="*/ 45 w 51"/>
                  <a:gd name="T7" fmla="*/ 48 h 51"/>
                  <a:gd name="T8" fmla="*/ 34 w 51"/>
                  <a:gd name="T9" fmla="*/ 48 h 51"/>
                  <a:gd name="T10" fmla="*/ 0 w 51"/>
                  <a:gd name="T11" fmla="*/ 14 h 51"/>
                </a:gdLst>
                <a:ahLst/>
                <a:cxnLst>
                  <a:cxn ang="0">
                    <a:pos x="T0" y="T1"/>
                  </a:cxn>
                  <a:cxn ang="0">
                    <a:pos x="T2" y="T3"/>
                  </a:cxn>
                  <a:cxn ang="0">
                    <a:pos x="T4" y="T5"/>
                  </a:cxn>
                  <a:cxn ang="0">
                    <a:pos x="T6" y="T7"/>
                  </a:cxn>
                  <a:cxn ang="0">
                    <a:pos x="T8" y="T9"/>
                  </a:cxn>
                  <a:cxn ang="0">
                    <a:pos x="T10" y="T11"/>
                  </a:cxn>
                </a:cxnLst>
                <a:rect l="0" t="0" r="r" b="b"/>
                <a:pathLst>
                  <a:path w="51" h="51">
                    <a:moveTo>
                      <a:pt x="14" y="0"/>
                    </a:moveTo>
                    <a:cubicBezTo>
                      <a:pt x="48" y="34"/>
                      <a:pt x="48" y="34"/>
                      <a:pt x="48" y="34"/>
                    </a:cubicBezTo>
                    <a:cubicBezTo>
                      <a:pt x="51" y="37"/>
                      <a:pt x="51" y="42"/>
                      <a:pt x="48" y="45"/>
                    </a:cubicBezTo>
                    <a:cubicBezTo>
                      <a:pt x="45" y="48"/>
                      <a:pt x="45" y="48"/>
                      <a:pt x="45" y="48"/>
                    </a:cubicBezTo>
                    <a:cubicBezTo>
                      <a:pt x="42" y="51"/>
                      <a:pt x="37" y="51"/>
                      <a:pt x="34" y="48"/>
                    </a:cubicBezTo>
                    <a:cubicBezTo>
                      <a:pt x="0" y="14"/>
                      <a:pt x="0" y="14"/>
                      <a:pt x="0" y="1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26" name="Group 25">
            <a:extLst>
              <a:ext uri="{FF2B5EF4-FFF2-40B4-BE49-F238E27FC236}">
                <a16:creationId xmlns:a16="http://schemas.microsoft.com/office/drawing/2014/main" id="{7C358D8D-86FD-4864-AB4C-10A7CA6FD1EC}"/>
              </a:ext>
            </a:extLst>
          </p:cNvPr>
          <p:cNvGrpSpPr/>
          <p:nvPr/>
        </p:nvGrpSpPr>
        <p:grpSpPr>
          <a:xfrm>
            <a:off x="407988" y="3126592"/>
            <a:ext cx="741246" cy="741246"/>
            <a:chOff x="-1279867" y="3126592"/>
            <a:chExt cx="741246" cy="741246"/>
          </a:xfrm>
        </p:grpSpPr>
        <p:sp>
          <p:nvSpPr>
            <p:cNvPr id="248" name="Ellipse 60">
              <a:extLst>
                <a:ext uri="{FF2B5EF4-FFF2-40B4-BE49-F238E27FC236}">
                  <a16:creationId xmlns:a16="http://schemas.microsoft.com/office/drawing/2014/main" id="{30B8CB96-42FB-44BC-8587-56C0B1AD110D}"/>
                </a:ext>
              </a:extLst>
            </p:cNvPr>
            <p:cNvSpPr/>
            <p:nvPr/>
          </p:nvSpPr>
          <p:spPr>
            <a:xfrm>
              <a:off x="-1279867" y="3126592"/>
              <a:ext cx="741246" cy="7412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9" name="Group 18">
              <a:extLst>
                <a:ext uri="{FF2B5EF4-FFF2-40B4-BE49-F238E27FC236}">
                  <a16:creationId xmlns:a16="http://schemas.microsoft.com/office/drawing/2014/main" id="{FED01553-093A-4B7D-A2D9-1D4A6A17E94D}"/>
                </a:ext>
              </a:extLst>
            </p:cNvPr>
            <p:cNvGrpSpPr/>
            <p:nvPr/>
          </p:nvGrpSpPr>
          <p:grpSpPr>
            <a:xfrm>
              <a:off x="-1151707" y="3266393"/>
              <a:ext cx="484926" cy="461644"/>
              <a:chOff x="-323410" y="4022814"/>
              <a:chExt cx="382143" cy="363797"/>
            </a:xfrm>
          </p:grpSpPr>
          <p:grpSp>
            <p:nvGrpSpPr>
              <p:cNvPr id="8" name="Group 7">
                <a:extLst>
                  <a:ext uri="{FF2B5EF4-FFF2-40B4-BE49-F238E27FC236}">
                    <a16:creationId xmlns:a16="http://schemas.microsoft.com/office/drawing/2014/main" id="{41D52CEF-5EF6-43F3-9432-0740A48ACCCF}"/>
                  </a:ext>
                </a:extLst>
              </p:cNvPr>
              <p:cNvGrpSpPr/>
              <p:nvPr/>
            </p:nvGrpSpPr>
            <p:grpSpPr>
              <a:xfrm>
                <a:off x="-193616" y="4215034"/>
                <a:ext cx="122555" cy="171577"/>
                <a:chOff x="-193616" y="4215034"/>
                <a:chExt cx="122555" cy="171577"/>
              </a:xfrm>
            </p:grpSpPr>
            <p:sp>
              <p:nvSpPr>
                <p:cNvPr id="191" name="Freeform 20">
                  <a:extLst>
                    <a:ext uri="{FF2B5EF4-FFF2-40B4-BE49-F238E27FC236}">
                      <a16:creationId xmlns:a16="http://schemas.microsoft.com/office/drawing/2014/main" id="{8955A99D-1EB6-4AA5-8BFE-6B45425B9B3C}"/>
                    </a:ext>
                  </a:extLst>
                </p:cNvPr>
                <p:cNvSpPr>
                  <a:spLocks/>
                </p:cNvSpPr>
                <p:nvPr/>
              </p:nvSpPr>
              <p:spPr bwMode="auto">
                <a:xfrm>
                  <a:off x="-193616" y="4313078"/>
                  <a:ext cx="122555" cy="73533"/>
                </a:xfrm>
                <a:custGeom>
                  <a:avLst/>
                  <a:gdLst>
                    <a:gd name="T0" fmla="*/ 40 w 40"/>
                    <a:gd name="T1" fmla="*/ 24 h 24"/>
                    <a:gd name="T2" fmla="*/ 40 w 40"/>
                    <a:gd name="T3" fmla="*/ 12 h 24"/>
                    <a:gd name="T4" fmla="*/ 20 w 40"/>
                    <a:gd name="T5" fmla="*/ 0 h 24"/>
                    <a:gd name="T6" fmla="*/ 0 w 40"/>
                    <a:gd name="T7" fmla="*/ 12 h 24"/>
                    <a:gd name="T8" fmla="*/ 0 w 40"/>
                    <a:gd name="T9" fmla="*/ 24 h 24"/>
                  </a:gdLst>
                  <a:ahLst/>
                  <a:cxnLst>
                    <a:cxn ang="0">
                      <a:pos x="T0" y="T1"/>
                    </a:cxn>
                    <a:cxn ang="0">
                      <a:pos x="T2" y="T3"/>
                    </a:cxn>
                    <a:cxn ang="0">
                      <a:pos x="T4" y="T5"/>
                    </a:cxn>
                    <a:cxn ang="0">
                      <a:pos x="T6" y="T7"/>
                    </a:cxn>
                    <a:cxn ang="0">
                      <a:pos x="T8" y="T9"/>
                    </a:cxn>
                  </a:cxnLst>
                  <a:rect l="0" t="0" r="r" b="b"/>
                  <a:pathLst>
                    <a:path w="40" h="24">
                      <a:moveTo>
                        <a:pt x="40" y="24"/>
                      </a:moveTo>
                      <a:cubicBezTo>
                        <a:pt x="40" y="12"/>
                        <a:pt x="40" y="12"/>
                        <a:pt x="40" y="12"/>
                      </a:cubicBezTo>
                      <a:cubicBezTo>
                        <a:pt x="40" y="7"/>
                        <a:pt x="29" y="0"/>
                        <a:pt x="20" y="0"/>
                      </a:cubicBezTo>
                      <a:cubicBezTo>
                        <a:pt x="11" y="0"/>
                        <a:pt x="0" y="7"/>
                        <a:pt x="0" y="12"/>
                      </a:cubicBezTo>
                      <a:cubicBezTo>
                        <a:pt x="0" y="24"/>
                        <a:pt x="0" y="24"/>
                        <a:pt x="0" y="2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Freeform 22">
                  <a:extLst>
                    <a:ext uri="{FF2B5EF4-FFF2-40B4-BE49-F238E27FC236}">
                      <a16:creationId xmlns:a16="http://schemas.microsoft.com/office/drawing/2014/main" id="{C9365944-83F7-450B-8BD8-68A4DEDDAA8C}"/>
                    </a:ext>
                  </a:extLst>
                </p:cNvPr>
                <p:cNvSpPr>
                  <a:spLocks/>
                </p:cNvSpPr>
                <p:nvPr/>
              </p:nvSpPr>
              <p:spPr bwMode="auto">
                <a:xfrm>
                  <a:off x="-169105" y="4215034"/>
                  <a:ext cx="73533" cy="98044"/>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roup 11">
                <a:extLst>
                  <a:ext uri="{FF2B5EF4-FFF2-40B4-BE49-F238E27FC236}">
                    <a16:creationId xmlns:a16="http://schemas.microsoft.com/office/drawing/2014/main" id="{B8D6C0C5-595D-4A67-8A5F-E04B2EBFE295}"/>
                  </a:ext>
                </a:extLst>
              </p:cNvPr>
              <p:cNvGrpSpPr/>
              <p:nvPr/>
            </p:nvGrpSpPr>
            <p:grpSpPr>
              <a:xfrm>
                <a:off x="-323410" y="4158722"/>
                <a:ext cx="122555" cy="173019"/>
                <a:chOff x="-323410" y="4158722"/>
                <a:chExt cx="122555" cy="173019"/>
              </a:xfrm>
            </p:grpSpPr>
            <p:sp>
              <p:nvSpPr>
                <p:cNvPr id="193" name="Freeform 23">
                  <a:extLst>
                    <a:ext uri="{FF2B5EF4-FFF2-40B4-BE49-F238E27FC236}">
                      <a16:creationId xmlns:a16="http://schemas.microsoft.com/office/drawing/2014/main" id="{A9BA327D-88EB-4F23-ACB0-C71EBB94D1C6}"/>
                    </a:ext>
                  </a:extLst>
                </p:cNvPr>
                <p:cNvSpPr>
                  <a:spLocks/>
                </p:cNvSpPr>
                <p:nvPr/>
              </p:nvSpPr>
              <p:spPr bwMode="auto">
                <a:xfrm>
                  <a:off x="-323410" y="4256766"/>
                  <a:ext cx="122555" cy="74975"/>
                </a:xfrm>
                <a:custGeom>
                  <a:avLst/>
                  <a:gdLst>
                    <a:gd name="T0" fmla="*/ 40 w 40"/>
                    <a:gd name="T1" fmla="*/ 12 h 24"/>
                    <a:gd name="T2" fmla="*/ 20 w 40"/>
                    <a:gd name="T3" fmla="*/ 0 h 24"/>
                    <a:gd name="T4" fmla="*/ 0 w 40"/>
                    <a:gd name="T5" fmla="*/ 12 h 24"/>
                    <a:gd name="T6" fmla="*/ 0 w 40"/>
                    <a:gd name="T7" fmla="*/ 24 h 24"/>
                  </a:gdLst>
                  <a:ahLst/>
                  <a:cxnLst>
                    <a:cxn ang="0">
                      <a:pos x="T0" y="T1"/>
                    </a:cxn>
                    <a:cxn ang="0">
                      <a:pos x="T2" y="T3"/>
                    </a:cxn>
                    <a:cxn ang="0">
                      <a:pos x="T4" y="T5"/>
                    </a:cxn>
                    <a:cxn ang="0">
                      <a:pos x="T6" y="T7"/>
                    </a:cxn>
                  </a:cxnLst>
                  <a:rect l="0" t="0" r="r" b="b"/>
                  <a:pathLst>
                    <a:path w="40" h="24">
                      <a:moveTo>
                        <a:pt x="40" y="12"/>
                      </a:moveTo>
                      <a:cubicBezTo>
                        <a:pt x="40" y="7"/>
                        <a:pt x="29" y="0"/>
                        <a:pt x="20" y="0"/>
                      </a:cubicBezTo>
                      <a:cubicBezTo>
                        <a:pt x="11" y="0"/>
                        <a:pt x="0" y="7"/>
                        <a:pt x="0" y="12"/>
                      </a:cubicBezTo>
                      <a:cubicBezTo>
                        <a:pt x="0" y="24"/>
                        <a:pt x="0" y="24"/>
                        <a:pt x="0" y="2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Freeform 24">
                  <a:extLst>
                    <a:ext uri="{FF2B5EF4-FFF2-40B4-BE49-F238E27FC236}">
                      <a16:creationId xmlns:a16="http://schemas.microsoft.com/office/drawing/2014/main" id="{6883B98E-11D0-4168-B84E-8AEA8F1B4A41}"/>
                    </a:ext>
                  </a:extLst>
                </p:cNvPr>
                <p:cNvSpPr>
                  <a:spLocks/>
                </p:cNvSpPr>
                <p:nvPr/>
              </p:nvSpPr>
              <p:spPr bwMode="auto">
                <a:xfrm>
                  <a:off x="-298899" y="4158722"/>
                  <a:ext cx="73533" cy="98044"/>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roup 12">
                <a:extLst>
                  <a:ext uri="{FF2B5EF4-FFF2-40B4-BE49-F238E27FC236}">
                    <a16:creationId xmlns:a16="http://schemas.microsoft.com/office/drawing/2014/main" id="{7F7C64DB-3CD9-41DA-BBF9-3A239301597E}"/>
                  </a:ext>
                </a:extLst>
              </p:cNvPr>
              <p:cNvGrpSpPr/>
              <p:nvPr/>
            </p:nvGrpSpPr>
            <p:grpSpPr>
              <a:xfrm>
                <a:off x="-63822" y="4158722"/>
                <a:ext cx="122555" cy="173019"/>
                <a:chOff x="-63822" y="4158722"/>
                <a:chExt cx="122555" cy="173019"/>
              </a:xfrm>
            </p:grpSpPr>
            <p:sp>
              <p:nvSpPr>
                <p:cNvPr id="195" name="Freeform 25">
                  <a:extLst>
                    <a:ext uri="{FF2B5EF4-FFF2-40B4-BE49-F238E27FC236}">
                      <a16:creationId xmlns:a16="http://schemas.microsoft.com/office/drawing/2014/main" id="{E1E857F3-50E5-4477-8617-B1D14F20DE5F}"/>
                    </a:ext>
                  </a:extLst>
                </p:cNvPr>
                <p:cNvSpPr>
                  <a:spLocks/>
                </p:cNvSpPr>
                <p:nvPr/>
              </p:nvSpPr>
              <p:spPr bwMode="auto">
                <a:xfrm>
                  <a:off x="-63822" y="4256766"/>
                  <a:ext cx="122555" cy="74975"/>
                </a:xfrm>
                <a:custGeom>
                  <a:avLst/>
                  <a:gdLst>
                    <a:gd name="T0" fmla="*/ 0 w 40"/>
                    <a:gd name="T1" fmla="*/ 12 h 24"/>
                    <a:gd name="T2" fmla="*/ 20 w 40"/>
                    <a:gd name="T3" fmla="*/ 0 h 24"/>
                    <a:gd name="T4" fmla="*/ 40 w 40"/>
                    <a:gd name="T5" fmla="*/ 12 h 24"/>
                    <a:gd name="T6" fmla="*/ 40 w 40"/>
                    <a:gd name="T7" fmla="*/ 24 h 24"/>
                  </a:gdLst>
                  <a:ahLst/>
                  <a:cxnLst>
                    <a:cxn ang="0">
                      <a:pos x="T0" y="T1"/>
                    </a:cxn>
                    <a:cxn ang="0">
                      <a:pos x="T2" y="T3"/>
                    </a:cxn>
                    <a:cxn ang="0">
                      <a:pos x="T4" y="T5"/>
                    </a:cxn>
                    <a:cxn ang="0">
                      <a:pos x="T6" y="T7"/>
                    </a:cxn>
                  </a:cxnLst>
                  <a:rect l="0" t="0" r="r" b="b"/>
                  <a:pathLst>
                    <a:path w="40" h="24">
                      <a:moveTo>
                        <a:pt x="0" y="12"/>
                      </a:moveTo>
                      <a:cubicBezTo>
                        <a:pt x="0" y="7"/>
                        <a:pt x="11" y="0"/>
                        <a:pt x="20" y="0"/>
                      </a:cubicBezTo>
                      <a:cubicBezTo>
                        <a:pt x="29" y="0"/>
                        <a:pt x="40" y="7"/>
                        <a:pt x="40" y="12"/>
                      </a:cubicBezTo>
                      <a:cubicBezTo>
                        <a:pt x="40" y="24"/>
                        <a:pt x="40" y="24"/>
                        <a:pt x="40" y="2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Freeform 26">
                  <a:extLst>
                    <a:ext uri="{FF2B5EF4-FFF2-40B4-BE49-F238E27FC236}">
                      <a16:creationId xmlns:a16="http://schemas.microsoft.com/office/drawing/2014/main" id="{380B88D4-8E1F-4B5A-821D-EC6D6EABDED5}"/>
                    </a:ext>
                  </a:extLst>
                </p:cNvPr>
                <p:cNvSpPr>
                  <a:spLocks/>
                </p:cNvSpPr>
                <p:nvPr/>
              </p:nvSpPr>
              <p:spPr bwMode="auto">
                <a:xfrm>
                  <a:off x="-39311" y="4158722"/>
                  <a:ext cx="73533" cy="98044"/>
                </a:xfrm>
                <a:custGeom>
                  <a:avLst/>
                  <a:gdLst>
                    <a:gd name="T0" fmla="*/ 12 w 24"/>
                    <a:gd name="T1" fmla="*/ 32 h 32"/>
                    <a:gd name="T2" fmla="*/ 24 w 24"/>
                    <a:gd name="T3" fmla="*/ 18 h 32"/>
                    <a:gd name="T4" fmla="*/ 24 w 24"/>
                    <a:gd name="T5" fmla="*/ 14 h 32"/>
                    <a:gd name="T6" fmla="*/ 12 w 24"/>
                    <a:gd name="T7" fmla="*/ 0 h 32"/>
                    <a:gd name="T8" fmla="*/ 0 w 24"/>
                    <a:gd name="T9" fmla="*/ 14 h 32"/>
                    <a:gd name="T10" fmla="*/ 0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19" y="32"/>
                        <a:pt x="24" y="26"/>
                        <a:pt x="24" y="18"/>
                      </a:cubicBezTo>
                      <a:cubicBezTo>
                        <a:pt x="24" y="14"/>
                        <a:pt x="24" y="14"/>
                        <a:pt x="24" y="14"/>
                      </a:cubicBezTo>
                      <a:cubicBezTo>
                        <a:pt x="24" y="6"/>
                        <a:pt x="19" y="0"/>
                        <a:pt x="12" y="0"/>
                      </a:cubicBezTo>
                      <a:cubicBezTo>
                        <a:pt x="5" y="0"/>
                        <a:pt x="0" y="6"/>
                        <a:pt x="0" y="14"/>
                      </a:cubicBezTo>
                      <a:cubicBezTo>
                        <a:pt x="0" y="18"/>
                        <a:pt x="0" y="18"/>
                        <a:pt x="0" y="18"/>
                      </a:cubicBezTo>
                      <a:cubicBezTo>
                        <a:pt x="0" y="26"/>
                        <a:pt x="5"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97" name="Freeform 22">
                <a:extLst>
                  <a:ext uri="{FF2B5EF4-FFF2-40B4-BE49-F238E27FC236}">
                    <a16:creationId xmlns:a16="http://schemas.microsoft.com/office/drawing/2014/main" id="{58F3A878-74AB-4DD8-BE97-F1BE7AECEE89}"/>
                  </a:ext>
                </a:extLst>
              </p:cNvPr>
              <p:cNvSpPr>
                <a:spLocks/>
              </p:cNvSpPr>
              <p:nvPr/>
            </p:nvSpPr>
            <p:spPr bwMode="auto">
              <a:xfrm>
                <a:off x="-206283" y="4105275"/>
                <a:ext cx="58831" cy="78440"/>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Freeform 22">
                <a:extLst>
                  <a:ext uri="{FF2B5EF4-FFF2-40B4-BE49-F238E27FC236}">
                    <a16:creationId xmlns:a16="http://schemas.microsoft.com/office/drawing/2014/main" id="{18B4E1C1-531D-40E4-90BE-D6BAD90037CE}"/>
                  </a:ext>
                </a:extLst>
              </p:cNvPr>
              <p:cNvSpPr>
                <a:spLocks/>
              </p:cNvSpPr>
              <p:nvPr/>
            </p:nvSpPr>
            <p:spPr bwMode="auto">
              <a:xfrm>
                <a:off x="-117225" y="4105275"/>
                <a:ext cx="58831" cy="78440"/>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Freeform 22">
                <a:extLst>
                  <a:ext uri="{FF2B5EF4-FFF2-40B4-BE49-F238E27FC236}">
                    <a16:creationId xmlns:a16="http://schemas.microsoft.com/office/drawing/2014/main" id="{193C95BD-A8C4-4A2A-902D-5EFAD966E843}"/>
                  </a:ext>
                </a:extLst>
              </p:cNvPr>
              <p:cNvSpPr>
                <a:spLocks/>
              </p:cNvSpPr>
              <p:nvPr/>
            </p:nvSpPr>
            <p:spPr bwMode="auto">
              <a:xfrm>
                <a:off x="-155199" y="4022814"/>
                <a:ext cx="45720" cy="60960"/>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Freeform 22">
                <a:extLst>
                  <a:ext uri="{FF2B5EF4-FFF2-40B4-BE49-F238E27FC236}">
                    <a16:creationId xmlns:a16="http://schemas.microsoft.com/office/drawing/2014/main" id="{981C8CA4-7303-4F03-941B-4C661B91905F}"/>
                  </a:ext>
                </a:extLst>
              </p:cNvPr>
              <p:cNvSpPr>
                <a:spLocks/>
              </p:cNvSpPr>
              <p:nvPr/>
            </p:nvSpPr>
            <p:spPr bwMode="auto">
              <a:xfrm>
                <a:off x="-273073" y="4057015"/>
                <a:ext cx="45720" cy="60960"/>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Freeform 22">
                <a:extLst>
                  <a:ext uri="{FF2B5EF4-FFF2-40B4-BE49-F238E27FC236}">
                    <a16:creationId xmlns:a16="http://schemas.microsoft.com/office/drawing/2014/main" id="{DEF560D7-493E-4433-9E67-72CAF6131294}"/>
                  </a:ext>
                </a:extLst>
              </p:cNvPr>
              <p:cNvSpPr>
                <a:spLocks/>
              </p:cNvSpPr>
              <p:nvPr/>
            </p:nvSpPr>
            <p:spPr bwMode="auto">
              <a:xfrm>
                <a:off x="-37325" y="4057015"/>
                <a:ext cx="45720" cy="60960"/>
              </a:xfrm>
              <a:custGeom>
                <a:avLst/>
                <a:gdLst>
                  <a:gd name="T0" fmla="*/ 12 w 24"/>
                  <a:gd name="T1" fmla="*/ 32 h 32"/>
                  <a:gd name="T2" fmla="*/ 0 w 24"/>
                  <a:gd name="T3" fmla="*/ 18 h 32"/>
                  <a:gd name="T4" fmla="*/ 0 w 24"/>
                  <a:gd name="T5" fmla="*/ 14 h 32"/>
                  <a:gd name="T6" fmla="*/ 12 w 24"/>
                  <a:gd name="T7" fmla="*/ 0 h 32"/>
                  <a:gd name="T8" fmla="*/ 24 w 24"/>
                  <a:gd name="T9" fmla="*/ 14 h 32"/>
                  <a:gd name="T10" fmla="*/ 24 w 24"/>
                  <a:gd name="T11" fmla="*/ 18 h 32"/>
                  <a:gd name="T12" fmla="*/ 12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2" y="32"/>
                    </a:moveTo>
                    <a:cubicBezTo>
                      <a:pt x="5" y="32"/>
                      <a:pt x="0" y="26"/>
                      <a:pt x="0" y="18"/>
                    </a:cubicBezTo>
                    <a:cubicBezTo>
                      <a:pt x="0" y="14"/>
                      <a:pt x="0" y="14"/>
                      <a:pt x="0" y="14"/>
                    </a:cubicBezTo>
                    <a:cubicBezTo>
                      <a:pt x="0" y="6"/>
                      <a:pt x="5" y="0"/>
                      <a:pt x="12" y="0"/>
                    </a:cubicBezTo>
                    <a:cubicBezTo>
                      <a:pt x="19" y="0"/>
                      <a:pt x="24" y="6"/>
                      <a:pt x="24" y="14"/>
                    </a:cubicBezTo>
                    <a:cubicBezTo>
                      <a:pt x="24" y="18"/>
                      <a:pt x="24" y="18"/>
                      <a:pt x="24" y="18"/>
                    </a:cubicBezTo>
                    <a:cubicBezTo>
                      <a:pt x="24" y="26"/>
                      <a:pt x="19" y="32"/>
                      <a:pt x="12" y="32"/>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3" name="Slide Number Placeholder 2">
            <a:extLst>
              <a:ext uri="{FF2B5EF4-FFF2-40B4-BE49-F238E27FC236}">
                <a16:creationId xmlns:a16="http://schemas.microsoft.com/office/drawing/2014/main" id="{C9255FDF-4E28-43FF-AF0C-ED9704CC0249}"/>
              </a:ext>
            </a:extLst>
          </p:cNvPr>
          <p:cNvSpPr>
            <a:spLocks noGrp="1"/>
          </p:cNvSpPr>
          <p:nvPr>
            <p:ph type="sldNum" sz="quarter" idx="18"/>
          </p:nvPr>
        </p:nvSpPr>
        <p:spPr/>
        <p:txBody>
          <a:bodyPr/>
          <a:lstStyle/>
          <a:p>
            <a:fld id="{D61AABEC-672F-4B68-B914-690DA978312C}" type="slidenum">
              <a:rPr lang="nl-BE" smtClean="0"/>
              <a:pPr/>
              <a:t>5</a:t>
            </a:fld>
            <a:r>
              <a:rPr lang="nl-BE" dirty="0"/>
              <a:t> </a:t>
            </a:r>
          </a:p>
        </p:txBody>
      </p:sp>
    </p:spTree>
    <p:extLst>
      <p:ext uri="{BB962C8B-B14F-4D97-AF65-F5344CB8AC3E}">
        <p14:creationId xmlns:p14="http://schemas.microsoft.com/office/powerpoint/2010/main" val="414038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49F23BD-DB0E-4E2F-A631-C1E5A41570CA}"/>
              </a:ext>
            </a:extLst>
          </p:cNvPr>
          <p:cNvSpPr>
            <a:spLocks noGrp="1"/>
          </p:cNvSpPr>
          <p:nvPr>
            <p:ph type="body" sz="quarter" idx="19"/>
          </p:nvPr>
        </p:nvSpPr>
        <p:spPr/>
        <p:txBody>
          <a:bodyPr/>
          <a:lstStyle/>
          <a:p>
            <a:r>
              <a:rPr lang="nl-BE" dirty="0"/>
              <a:t>Alle gerapporteerde slides zijn </a:t>
            </a:r>
            <a:r>
              <a:rPr lang="nl-BE" b="1" dirty="0"/>
              <a:t>percentages (%)</a:t>
            </a:r>
            <a:r>
              <a:rPr lang="nl-BE" dirty="0"/>
              <a:t>, tenzij anders aangeduid.</a:t>
            </a:r>
          </a:p>
          <a:p>
            <a:r>
              <a:rPr lang="nl-BE" b="1" dirty="0"/>
              <a:t>Kleine steekproefgroottes</a:t>
            </a:r>
            <a:r>
              <a:rPr lang="nl-BE" dirty="0"/>
              <a:t>, i.e. n &lt; 30, worden aangeduid met een asterisk (</a:t>
            </a:r>
            <a:r>
              <a:rPr lang="nl-BE" dirty="0">
                <a:solidFill>
                  <a:schemeClr val="accent5"/>
                </a:solidFill>
              </a:rPr>
              <a:t>*</a:t>
            </a:r>
            <a:r>
              <a:rPr lang="nl-BE" dirty="0"/>
              <a:t>).</a:t>
            </a:r>
          </a:p>
          <a:p>
            <a:r>
              <a:rPr lang="nl-BE" dirty="0"/>
              <a:t>Significante verschillen worden altijd getest met een betrouwbaarheidsinterval van 95%. </a:t>
            </a:r>
          </a:p>
          <a:p>
            <a:pPr lvl="1"/>
            <a:r>
              <a:rPr lang="nl-BE" dirty="0"/>
              <a:t>Significante verschillen tussen groepen worden aangeduid met A, B, C, …</a:t>
            </a:r>
          </a:p>
          <a:p>
            <a:pPr lvl="2"/>
            <a:r>
              <a:rPr lang="nl-BE" dirty="0"/>
              <a:t>Verschillen worden altijd aangeduid bij het </a:t>
            </a:r>
            <a:r>
              <a:rPr lang="nl-BE" b="1" dirty="0"/>
              <a:t>hoogste % </a:t>
            </a:r>
            <a:r>
              <a:rPr lang="nl-BE" dirty="0"/>
              <a:t>in de vergelijking. </a:t>
            </a:r>
          </a:p>
          <a:p>
            <a:pPr lvl="2"/>
            <a:r>
              <a:rPr lang="nl-BE" dirty="0"/>
              <a:t>E.g. de aanduiding AC bij groep 2 duidt op een significant verschil tussen 70% (B) en 54% (A) en tussen 70% (B) en 58% (C).</a:t>
            </a:r>
          </a:p>
          <a:p>
            <a:endParaRPr lang="nl-BE" dirty="0"/>
          </a:p>
          <a:p>
            <a:endParaRPr lang="nl-BE" dirty="0"/>
          </a:p>
        </p:txBody>
      </p:sp>
      <p:sp>
        <p:nvSpPr>
          <p:cNvPr id="2" name="Title 1">
            <a:extLst>
              <a:ext uri="{FF2B5EF4-FFF2-40B4-BE49-F238E27FC236}">
                <a16:creationId xmlns:a16="http://schemas.microsoft.com/office/drawing/2014/main" id="{9948D4D4-77E7-4CF1-9479-7BFB5DAA85F1}"/>
              </a:ext>
            </a:extLst>
          </p:cNvPr>
          <p:cNvSpPr>
            <a:spLocks noGrp="1"/>
          </p:cNvSpPr>
          <p:nvPr>
            <p:ph type="title"/>
          </p:nvPr>
        </p:nvSpPr>
        <p:spPr/>
        <p:txBody>
          <a:bodyPr/>
          <a:lstStyle/>
          <a:p>
            <a:r>
              <a:rPr lang="nl-BE" dirty="0"/>
              <a:t>Hoe de resultaten lezen?</a:t>
            </a:r>
          </a:p>
        </p:txBody>
      </p:sp>
      <p:sp>
        <p:nvSpPr>
          <p:cNvPr id="116" name="TextBox 115">
            <a:extLst>
              <a:ext uri="{FF2B5EF4-FFF2-40B4-BE49-F238E27FC236}">
                <a16:creationId xmlns:a16="http://schemas.microsoft.com/office/drawing/2014/main" id="{5296589B-5099-4672-B891-606C816BD477}"/>
              </a:ext>
            </a:extLst>
          </p:cNvPr>
          <p:cNvSpPr txBox="1"/>
          <p:nvPr/>
        </p:nvSpPr>
        <p:spPr>
          <a:xfrm>
            <a:off x="6244185" y="3936236"/>
            <a:ext cx="259686" cy="215444"/>
          </a:xfrm>
          <a:prstGeom prst="rect">
            <a:avLst/>
          </a:prstGeom>
          <a:noFill/>
        </p:spPr>
        <p:txBody>
          <a:bodyPr wrap="none" lIns="0" tIns="0" rIns="0" bIns="0" rtlCol="0">
            <a:spAutoFit/>
          </a:bodyPr>
          <a:lstStyle/>
          <a:p>
            <a:pPr algn="l"/>
            <a:r>
              <a:rPr lang="nl-BE" sz="1400" b="1" dirty="0">
                <a:solidFill>
                  <a:schemeClr val="bg2"/>
                </a:solidFill>
              </a:rPr>
              <a:t>AC</a:t>
            </a:r>
          </a:p>
        </p:txBody>
      </p:sp>
      <p:grpSp>
        <p:nvGrpSpPr>
          <p:cNvPr id="117" name="Group 116">
            <a:extLst>
              <a:ext uri="{FF2B5EF4-FFF2-40B4-BE49-F238E27FC236}">
                <a16:creationId xmlns:a16="http://schemas.microsoft.com/office/drawing/2014/main" id="{833C3251-1E28-4A8E-B23C-2883AA5AF25C}"/>
              </a:ext>
            </a:extLst>
          </p:cNvPr>
          <p:cNvGrpSpPr/>
          <p:nvPr/>
        </p:nvGrpSpPr>
        <p:grpSpPr>
          <a:xfrm rot="20215358">
            <a:off x="1889999" y="4393665"/>
            <a:ext cx="1277739" cy="1059327"/>
            <a:chOff x="8367820" y="708454"/>
            <a:chExt cx="1033378" cy="856735"/>
          </a:xfrm>
        </p:grpSpPr>
        <p:sp>
          <p:nvSpPr>
            <p:cNvPr id="118" name="Circle: Hollow 117">
              <a:extLst>
                <a:ext uri="{FF2B5EF4-FFF2-40B4-BE49-F238E27FC236}">
                  <a16:creationId xmlns:a16="http://schemas.microsoft.com/office/drawing/2014/main" id="{93479832-38EA-42F1-A944-D5567363078B}"/>
                </a:ext>
              </a:extLst>
            </p:cNvPr>
            <p:cNvSpPr/>
            <p:nvPr/>
          </p:nvSpPr>
          <p:spPr>
            <a:xfrm>
              <a:off x="8456141" y="708454"/>
              <a:ext cx="856735" cy="856735"/>
            </a:xfrm>
            <a:prstGeom prst="donut">
              <a:avLst>
                <a:gd name="adj" fmla="val 16333"/>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BE" sz="1400" dirty="0">
                <a:solidFill>
                  <a:schemeClr val="tx1"/>
                </a:solidFill>
              </a:endParaRPr>
            </a:p>
          </p:txBody>
        </p:sp>
        <p:sp>
          <p:nvSpPr>
            <p:cNvPr id="119" name="Rectangle 118">
              <a:extLst>
                <a:ext uri="{FF2B5EF4-FFF2-40B4-BE49-F238E27FC236}">
                  <a16:creationId xmlns:a16="http://schemas.microsoft.com/office/drawing/2014/main" id="{1CF16B53-281E-4DCB-98A4-8C3FAA746D21}"/>
                </a:ext>
              </a:extLst>
            </p:cNvPr>
            <p:cNvSpPr/>
            <p:nvPr/>
          </p:nvSpPr>
          <p:spPr>
            <a:xfrm>
              <a:off x="8367820" y="1024809"/>
              <a:ext cx="1033378" cy="224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nl-BE" sz="1200" b="1" spc="120" dirty="0">
                  <a:solidFill>
                    <a:schemeClr val="tx2"/>
                  </a:solidFill>
                  <a:latin typeface="+mj-lt"/>
                </a:rPr>
                <a:t>VOORBEELD</a:t>
              </a:r>
              <a:endParaRPr lang="nl-BE" sz="1400" b="1" spc="120" dirty="0">
                <a:solidFill>
                  <a:schemeClr val="tx2"/>
                </a:solidFill>
                <a:latin typeface="+mj-lt"/>
              </a:endParaRPr>
            </a:p>
          </p:txBody>
        </p:sp>
        <p:cxnSp>
          <p:nvCxnSpPr>
            <p:cNvPr id="120" name="Straight Connector 119">
              <a:extLst>
                <a:ext uri="{FF2B5EF4-FFF2-40B4-BE49-F238E27FC236}">
                  <a16:creationId xmlns:a16="http://schemas.microsoft.com/office/drawing/2014/main" id="{046DFA0A-7927-4174-9AB9-86994609D701}"/>
                </a:ext>
              </a:extLst>
            </p:cNvPr>
            <p:cNvCxnSpPr/>
            <p:nvPr/>
          </p:nvCxnSpPr>
          <p:spPr>
            <a:xfrm>
              <a:off x="8390238" y="1018292"/>
              <a:ext cx="988541"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29676638-6E55-43F0-8064-60AA1E99BC61}"/>
                </a:ext>
              </a:extLst>
            </p:cNvPr>
            <p:cNvCxnSpPr/>
            <p:nvPr/>
          </p:nvCxnSpPr>
          <p:spPr>
            <a:xfrm>
              <a:off x="8387627" y="1250560"/>
              <a:ext cx="988541"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14D23F6D-1597-45D1-8CF1-9FAC2EB3DBC5}"/>
              </a:ext>
            </a:extLst>
          </p:cNvPr>
          <p:cNvSpPr>
            <a:spLocks noGrp="1"/>
          </p:cNvSpPr>
          <p:nvPr>
            <p:ph type="sldNum" sz="quarter" idx="18"/>
          </p:nvPr>
        </p:nvSpPr>
        <p:spPr/>
        <p:txBody>
          <a:bodyPr/>
          <a:lstStyle/>
          <a:p>
            <a:fld id="{D61AABEC-672F-4B68-B914-690DA978312C}" type="slidenum">
              <a:rPr lang="nl-BE" smtClean="0"/>
              <a:pPr/>
              <a:t>6</a:t>
            </a:fld>
            <a:r>
              <a:rPr lang="nl-BE" dirty="0"/>
              <a:t> </a:t>
            </a:r>
          </a:p>
        </p:txBody>
      </p:sp>
      <p:sp>
        <p:nvSpPr>
          <p:cNvPr id="42" name="Text Placeholder 3">
            <a:extLst>
              <a:ext uri="{FF2B5EF4-FFF2-40B4-BE49-F238E27FC236}">
                <a16:creationId xmlns:a16="http://schemas.microsoft.com/office/drawing/2014/main" id="{49D38205-6FA4-465B-A4AA-F198D30E31C6}"/>
              </a:ext>
            </a:extLst>
          </p:cNvPr>
          <p:cNvSpPr txBox="1">
            <a:spLocks/>
          </p:cNvSpPr>
          <p:nvPr/>
        </p:nvSpPr>
        <p:spPr>
          <a:xfrm>
            <a:off x="407988" y="1196975"/>
            <a:ext cx="11376025" cy="4716464"/>
          </a:xfrm>
          <a:prstGeom prst="rect">
            <a:avLst/>
          </a:prstGeom>
        </p:spPr>
        <p:txBody>
          <a:bodyPr vert="horz" lIns="0" tIns="0" rIns="0" bIns="0" rtlCol="0">
            <a:noAutofit/>
          </a:bodyPr>
          <a:lstStyle>
            <a:lvl1pPr marL="0" indent="0" algn="l" defTabSz="914400" rtl="0" eaLnBrk="1" latinLnBrk="0" hangingPunct="1">
              <a:lnSpc>
                <a:spcPct val="100000"/>
              </a:lnSpc>
              <a:spcBef>
                <a:spcPts val="800"/>
              </a:spcBef>
              <a:buSzPct val="50000"/>
              <a:buFont typeface="Arial" panose="020B0406020202030204" pitchFamily="34" charset="0"/>
              <a:buNone/>
              <a:defRPr sz="1600" b="0" kern="1200">
                <a:solidFill>
                  <a:schemeClr val="tx1"/>
                </a:solidFill>
                <a:latin typeface="+mn-lt"/>
                <a:ea typeface="+mn-ea"/>
                <a:cs typeface="+mn-cs"/>
              </a:defRPr>
            </a:lvl1pPr>
            <a:lvl2pPr marL="266700" indent="-219075" algn="l" defTabSz="898525" rtl="0" eaLnBrk="1" latinLnBrk="0" hangingPunct="1">
              <a:lnSpc>
                <a:spcPct val="100000"/>
              </a:lnSpc>
              <a:spcBef>
                <a:spcPts val="600"/>
              </a:spcBef>
              <a:buSzPct val="80000"/>
              <a:buFontTx/>
              <a:buBlip>
                <a:blip r:embed="rId2"/>
              </a:buBlip>
              <a:tabLst/>
              <a:defRPr sz="1600" kern="1200">
                <a:solidFill>
                  <a:schemeClr val="tx1"/>
                </a:solidFill>
                <a:latin typeface="+mn-lt"/>
                <a:ea typeface="+mn-ea"/>
                <a:cs typeface="+mn-cs"/>
              </a:defRPr>
            </a:lvl2pPr>
            <a:lvl3pPr marL="539750" indent="-180975" algn="l" defTabSz="898525"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808038" indent="-176213" algn="l" defTabSz="898525"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996950" indent="-146050" algn="l" defTabSz="898525" rtl="0" eaLnBrk="1" latinLnBrk="0" hangingPunct="1">
              <a:lnSpc>
                <a:spcPct val="90000"/>
              </a:lnSpc>
              <a:spcBef>
                <a:spcPts val="500"/>
              </a:spcBef>
              <a:buFont typeface="Arial" panose="020B040602020203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dirty="0"/>
          </a:p>
        </p:txBody>
      </p:sp>
      <p:graphicFrame>
        <p:nvGraphicFramePr>
          <p:cNvPr id="43" name="Chart 42">
            <a:extLst>
              <a:ext uri="{FF2B5EF4-FFF2-40B4-BE49-F238E27FC236}">
                <a16:creationId xmlns:a16="http://schemas.microsoft.com/office/drawing/2014/main" id="{8D71AC6B-EF54-4C94-ADBE-CC5E1DE45604}"/>
              </a:ext>
            </a:extLst>
          </p:cNvPr>
          <p:cNvGraphicFramePr/>
          <p:nvPr/>
        </p:nvGraphicFramePr>
        <p:xfrm>
          <a:off x="3863975" y="3512241"/>
          <a:ext cx="4464050" cy="26170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3226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Rectangle 152">
            <a:extLst>
              <a:ext uri="{FF2B5EF4-FFF2-40B4-BE49-F238E27FC236}">
                <a16:creationId xmlns:a16="http://schemas.microsoft.com/office/drawing/2014/main" id="{3EBF5B6C-4745-4F86-9B4D-83942B890F25}"/>
              </a:ext>
            </a:extLst>
          </p:cNvPr>
          <p:cNvSpPr/>
          <p:nvPr/>
        </p:nvSpPr>
        <p:spPr>
          <a:xfrm>
            <a:off x="4227131" y="1201181"/>
            <a:ext cx="3738268" cy="2317365"/>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nl-BE" sz="1200" dirty="0">
                <a:solidFill>
                  <a:schemeClr val="bg2"/>
                </a:solidFill>
              </a:rPr>
              <a:t>AANTAL GEZINSLEDEN</a:t>
            </a:r>
          </a:p>
        </p:txBody>
      </p:sp>
      <p:sp>
        <p:nvSpPr>
          <p:cNvPr id="14" name="Rectangle 13">
            <a:extLst>
              <a:ext uri="{FF2B5EF4-FFF2-40B4-BE49-F238E27FC236}">
                <a16:creationId xmlns:a16="http://schemas.microsoft.com/office/drawing/2014/main" id="{04E923D0-CCB4-4863-86D2-9B21079F037A}"/>
              </a:ext>
            </a:extLst>
          </p:cNvPr>
          <p:cNvSpPr/>
          <p:nvPr/>
        </p:nvSpPr>
        <p:spPr>
          <a:xfrm>
            <a:off x="4231353" y="3596073"/>
            <a:ext cx="3729291" cy="2315549"/>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nl-BE" sz="1200" dirty="0">
                <a:solidFill>
                  <a:schemeClr val="bg2"/>
                </a:solidFill>
              </a:rPr>
              <a:t>SAMENSTELLING GEZIN</a:t>
            </a:r>
          </a:p>
        </p:txBody>
      </p:sp>
      <p:graphicFrame>
        <p:nvGraphicFramePr>
          <p:cNvPr id="236" name="Chart 235">
            <a:extLst>
              <a:ext uri="{FF2B5EF4-FFF2-40B4-BE49-F238E27FC236}">
                <a16:creationId xmlns:a16="http://schemas.microsoft.com/office/drawing/2014/main" id="{78314583-55FD-4D76-92DD-1E411B4A1A44}"/>
              </a:ext>
            </a:extLst>
          </p:cNvPr>
          <p:cNvGraphicFramePr/>
          <p:nvPr/>
        </p:nvGraphicFramePr>
        <p:xfrm>
          <a:off x="4220914" y="3844402"/>
          <a:ext cx="3796486" cy="2055293"/>
        </p:xfrm>
        <a:graphic>
          <a:graphicData uri="http://schemas.openxmlformats.org/drawingml/2006/chart">
            <c:chart xmlns:c="http://schemas.openxmlformats.org/drawingml/2006/chart" xmlns:r="http://schemas.openxmlformats.org/officeDocument/2006/relationships" r:id="rId2"/>
          </a:graphicData>
        </a:graphic>
      </p:graphicFrame>
      <p:sp>
        <p:nvSpPr>
          <p:cNvPr id="162" name="Rounded Rectangle 79">
            <a:extLst>
              <a:ext uri="{FF2B5EF4-FFF2-40B4-BE49-F238E27FC236}">
                <a16:creationId xmlns:a16="http://schemas.microsoft.com/office/drawing/2014/main" id="{E4F759BB-6275-486D-92E3-66372F8358AF}"/>
              </a:ext>
            </a:extLst>
          </p:cNvPr>
          <p:cNvSpPr/>
          <p:nvPr/>
        </p:nvSpPr>
        <p:spPr bwMode="auto">
          <a:xfrm>
            <a:off x="7059335" y="5431185"/>
            <a:ext cx="850249" cy="377400"/>
          </a:xfrm>
          <a:prstGeom prst="rect">
            <a:avLst/>
          </a:prstGeom>
          <a:solidFill>
            <a:schemeClr val="bg1"/>
          </a:solidFill>
          <a:ln w="9525" cap="flat" cmpd="sng" algn="ctr">
            <a:solidFill>
              <a:schemeClr val="accent1"/>
            </a:solidFill>
            <a:prstDash val="solid"/>
            <a:round/>
            <a:headEnd type="none" w="med" len="med"/>
            <a:tailEnd type="none" w="med" len="med"/>
          </a:ln>
          <a:effectLst/>
        </p:spPr>
        <p:txBody>
          <a:bodyPr lIns="36000" rIns="36000" anchor="t" anchorCtr="0"/>
          <a:lstStyle/>
          <a:p>
            <a:pPr algn="ctr">
              <a:defRPr/>
            </a:pPr>
            <a:r>
              <a:rPr lang="nl-BE" sz="1000" i="1" dirty="0">
                <a:solidFill>
                  <a:schemeClr val="accent1"/>
                </a:solidFill>
                <a:latin typeface="+mj-lt"/>
              </a:rPr>
              <a:t>Kinderen:</a:t>
            </a:r>
            <a:br>
              <a:rPr lang="nl-BE" sz="1000" i="1" dirty="0">
                <a:solidFill>
                  <a:schemeClr val="accent1"/>
                </a:solidFill>
                <a:latin typeface="+mj-lt"/>
              </a:rPr>
            </a:br>
            <a:r>
              <a:rPr lang="nl-BE" sz="1000" i="1" dirty="0">
                <a:solidFill>
                  <a:schemeClr val="accent1"/>
                </a:solidFill>
                <a:latin typeface="+mj-lt"/>
              </a:rPr>
              <a:t>36%</a:t>
            </a:r>
            <a:endParaRPr lang="nl-BE" sz="1050" i="1" dirty="0">
              <a:solidFill>
                <a:schemeClr val="accent1"/>
              </a:solidFill>
              <a:latin typeface="+mj-lt"/>
            </a:endParaRPr>
          </a:p>
        </p:txBody>
      </p:sp>
      <p:sp>
        <p:nvSpPr>
          <p:cNvPr id="5" name="Rectangle 4">
            <a:extLst>
              <a:ext uri="{FF2B5EF4-FFF2-40B4-BE49-F238E27FC236}">
                <a16:creationId xmlns:a16="http://schemas.microsoft.com/office/drawing/2014/main" id="{6C80C6DE-0B87-4BF0-BDA2-1294E9FAA845}"/>
              </a:ext>
            </a:extLst>
          </p:cNvPr>
          <p:cNvSpPr/>
          <p:nvPr/>
        </p:nvSpPr>
        <p:spPr>
          <a:xfrm>
            <a:off x="2328725" y="3598948"/>
            <a:ext cx="1833784" cy="2315549"/>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nl-BE" sz="1200" dirty="0">
                <a:solidFill>
                  <a:schemeClr val="bg2"/>
                </a:solidFill>
              </a:rPr>
              <a:t>GESLACHT</a:t>
            </a:r>
          </a:p>
        </p:txBody>
      </p:sp>
      <p:sp>
        <p:nvSpPr>
          <p:cNvPr id="97" name="Rectangle 96">
            <a:extLst>
              <a:ext uri="{FF2B5EF4-FFF2-40B4-BE49-F238E27FC236}">
                <a16:creationId xmlns:a16="http://schemas.microsoft.com/office/drawing/2014/main" id="{92BB3E07-E805-416B-B7C5-DB7E65AA37FA}"/>
              </a:ext>
            </a:extLst>
          </p:cNvPr>
          <p:cNvSpPr/>
          <p:nvPr/>
        </p:nvSpPr>
        <p:spPr>
          <a:xfrm>
            <a:off x="2811900" y="5243824"/>
            <a:ext cx="1247606" cy="5275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72000" bIns="36000" rtlCol="0" anchor="ctr"/>
          <a:lstStyle/>
          <a:p>
            <a:pPr algn="r"/>
            <a:r>
              <a:rPr lang="nl-BE" sz="2400" dirty="0">
                <a:solidFill>
                  <a:schemeClr val="bg1"/>
                </a:solidFill>
                <a:latin typeface="+mj-lt"/>
              </a:rPr>
              <a:t>51%</a:t>
            </a:r>
          </a:p>
        </p:txBody>
      </p:sp>
      <p:sp>
        <p:nvSpPr>
          <p:cNvPr id="257" name="strFooter">
            <a:extLst>
              <a:ext uri="{FF2B5EF4-FFF2-40B4-BE49-F238E27FC236}">
                <a16:creationId xmlns:a16="http://schemas.microsoft.com/office/drawing/2014/main" id="{DE257787-B097-4D05-894B-B55F573055B1}"/>
              </a:ext>
            </a:extLst>
          </p:cNvPr>
          <p:cNvSpPr>
            <a:spLocks noGrp="1"/>
          </p:cNvSpPr>
          <p:nvPr>
            <p:ph type="body" sz="quarter" idx="15"/>
          </p:nvPr>
        </p:nvSpPr>
        <p:spPr/>
        <p:txBody>
          <a:bodyPr/>
          <a:lstStyle/>
          <a:p>
            <a:r>
              <a:rPr lang="nl-BE" dirty="0"/>
              <a:t>De steekproef is representatief voor de Belgische bevolking op vlak van geslacht, leeftijd en regio.</a:t>
            </a:r>
          </a:p>
        </p:txBody>
      </p:sp>
      <p:sp>
        <p:nvSpPr>
          <p:cNvPr id="238" name="Text Placeholder 237">
            <a:extLst>
              <a:ext uri="{FF2B5EF4-FFF2-40B4-BE49-F238E27FC236}">
                <a16:creationId xmlns:a16="http://schemas.microsoft.com/office/drawing/2014/main" id="{6B9CFEAE-764A-4480-B962-24DEE6A87185}"/>
              </a:ext>
            </a:extLst>
          </p:cNvPr>
          <p:cNvSpPr>
            <a:spLocks noGrp="1"/>
          </p:cNvSpPr>
          <p:nvPr>
            <p:ph type="body" sz="quarter" idx="17"/>
          </p:nvPr>
        </p:nvSpPr>
        <p:spPr>
          <a:xfrm>
            <a:off x="950887" y="6200775"/>
            <a:ext cx="10080000" cy="246221"/>
          </a:xfrm>
        </p:spPr>
        <p:txBody>
          <a:bodyPr/>
          <a:lstStyle/>
          <a:p>
            <a:r>
              <a:rPr lang="nl-BE" dirty="0"/>
              <a:t>Basis:	Totale steekproef (n=1000) </a:t>
            </a:r>
          </a:p>
          <a:p>
            <a:r>
              <a:rPr lang="nl-BE" dirty="0"/>
              <a:t>Vraag:	Geslacht | Leeftijd | Sociale klasse | Regio | Provincie | SD6. Gezinssituatie | SD5. Aantal personen in gezin | SD1. Taal</a:t>
            </a:r>
          </a:p>
        </p:txBody>
      </p:sp>
      <p:sp>
        <p:nvSpPr>
          <p:cNvPr id="3" name="Slide Number Placeholder 2">
            <a:extLst>
              <a:ext uri="{FF2B5EF4-FFF2-40B4-BE49-F238E27FC236}">
                <a16:creationId xmlns:a16="http://schemas.microsoft.com/office/drawing/2014/main" id="{C245BC34-8487-4918-98B0-A5916C71D853}"/>
              </a:ext>
            </a:extLst>
          </p:cNvPr>
          <p:cNvSpPr>
            <a:spLocks noGrp="1"/>
          </p:cNvSpPr>
          <p:nvPr>
            <p:ph type="sldNum" sz="quarter" idx="18"/>
          </p:nvPr>
        </p:nvSpPr>
        <p:spPr/>
        <p:txBody>
          <a:bodyPr/>
          <a:lstStyle/>
          <a:p>
            <a:fld id="{D61AABEC-672F-4B68-B914-690DA978312C}" type="slidenum">
              <a:rPr lang="nl-BE" smtClean="0"/>
              <a:pPr/>
              <a:t>7</a:t>
            </a:fld>
            <a:r>
              <a:rPr lang="nl-BE" dirty="0"/>
              <a:t> </a:t>
            </a:r>
          </a:p>
        </p:txBody>
      </p:sp>
      <p:sp>
        <p:nvSpPr>
          <p:cNvPr id="7" name="Title 6">
            <a:extLst>
              <a:ext uri="{FF2B5EF4-FFF2-40B4-BE49-F238E27FC236}">
                <a16:creationId xmlns:a16="http://schemas.microsoft.com/office/drawing/2014/main" id="{126339CD-AB34-42CF-BBEE-EFA4EE111039}"/>
              </a:ext>
            </a:extLst>
          </p:cNvPr>
          <p:cNvSpPr>
            <a:spLocks noGrp="1"/>
          </p:cNvSpPr>
          <p:nvPr>
            <p:ph type="title"/>
          </p:nvPr>
        </p:nvSpPr>
        <p:spPr/>
        <p:txBody>
          <a:bodyPr/>
          <a:lstStyle/>
          <a:p>
            <a:r>
              <a:rPr lang="nl-BE" dirty="0" err="1"/>
              <a:t>Socio</a:t>
            </a:r>
            <a:r>
              <a:rPr lang="nl-BE" dirty="0"/>
              <a:t>-demografisch profiel van de steekproef</a:t>
            </a:r>
          </a:p>
        </p:txBody>
      </p:sp>
      <p:sp>
        <p:nvSpPr>
          <p:cNvPr id="10" name="Rectangle 9">
            <a:extLst>
              <a:ext uri="{FF2B5EF4-FFF2-40B4-BE49-F238E27FC236}">
                <a16:creationId xmlns:a16="http://schemas.microsoft.com/office/drawing/2014/main" id="{6C537B5C-973B-4EB6-AB35-CB3C11351791}"/>
              </a:ext>
            </a:extLst>
          </p:cNvPr>
          <p:cNvSpPr/>
          <p:nvPr/>
        </p:nvSpPr>
        <p:spPr>
          <a:xfrm>
            <a:off x="407988" y="3596073"/>
            <a:ext cx="1833784" cy="2315549"/>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nl-BE" sz="1200" dirty="0">
                <a:solidFill>
                  <a:schemeClr val="bg2"/>
                </a:solidFill>
              </a:rPr>
              <a:t>TAAL</a:t>
            </a:r>
          </a:p>
        </p:txBody>
      </p:sp>
      <p:sp>
        <p:nvSpPr>
          <p:cNvPr id="11" name="Rectangle 10">
            <a:extLst>
              <a:ext uri="{FF2B5EF4-FFF2-40B4-BE49-F238E27FC236}">
                <a16:creationId xmlns:a16="http://schemas.microsoft.com/office/drawing/2014/main" id="{905A0AD9-1366-418C-9300-F72DBAD659E3}"/>
              </a:ext>
            </a:extLst>
          </p:cNvPr>
          <p:cNvSpPr/>
          <p:nvPr/>
        </p:nvSpPr>
        <p:spPr>
          <a:xfrm>
            <a:off x="407984" y="1196974"/>
            <a:ext cx="3756021" cy="2315549"/>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t"/>
          <a:lstStyle/>
          <a:p>
            <a:pPr algn="ctr"/>
            <a:r>
              <a:rPr lang="nl-BE" sz="1200" dirty="0">
                <a:solidFill>
                  <a:schemeClr val="bg2"/>
                </a:solidFill>
              </a:rPr>
              <a:t>LEEFTIJD</a:t>
            </a:r>
          </a:p>
        </p:txBody>
      </p:sp>
      <p:sp>
        <p:nvSpPr>
          <p:cNvPr id="13" name="Rectangle 12">
            <a:extLst>
              <a:ext uri="{FF2B5EF4-FFF2-40B4-BE49-F238E27FC236}">
                <a16:creationId xmlns:a16="http://schemas.microsoft.com/office/drawing/2014/main" id="{816353AA-30B2-411D-A3E4-2DB488B1455C}"/>
              </a:ext>
            </a:extLst>
          </p:cNvPr>
          <p:cNvSpPr/>
          <p:nvPr/>
        </p:nvSpPr>
        <p:spPr>
          <a:xfrm>
            <a:off x="8054719" y="1196974"/>
            <a:ext cx="3729291" cy="4714648"/>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nl-BE" sz="1200" dirty="0">
                <a:solidFill>
                  <a:schemeClr val="bg2"/>
                </a:solidFill>
              </a:rPr>
              <a:t>REGIO</a:t>
            </a:r>
          </a:p>
        </p:txBody>
      </p:sp>
      <p:grpSp>
        <p:nvGrpSpPr>
          <p:cNvPr id="15" name="Group 14">
            <a:extLst>
              <a:ext uri="{FF2B5EF4-FFF2-40B4-BE49-F238E27FC236}">
                <a16:creationId xmlns:a16="http://schemas.microsoft.com/office/drawing/2014/main" id="{7767FED6-7EB0-4FB0-AEC0-5F5DCD214F9B}"/>
              </a:ext>
            </a:extLst>
          </p:cNvPr>
          <p:cNvGrpSpPr/>
          <p:nvPr/>
        </p:nvGrpSpPr>
        <p:grpSpPr>
          <a:xfrm>
            <a:off x="8157986" y="1919869"/>
            <a:ext cx="3580518" cy="3051910"/>
            <a:chOff x="2024243" y="1911486"/>
            <a:chExt cx="3092871" cy="2636257"/>
          </a:xfrm>
        </p:grpSpPr>
        <p:sp>
          <p:nvSpPr>
            <p:cNvPr id="16" name="Freeform 147">
              <a:extLst>
                <a:ext uri="{FF2B5EF4-FFF2-40B4-BE49-F238E27FC236}">
                  <a16:creationId xmlns:a16="http://schemas.microsoft.com/office/drawing/2014/main" id="{4F132E43-C610-4B43-B52C-31CE5FAC66F1}"/>
                </a:ext>
              </a:extLst>
            </p:cNvPr>
            <p:cNvSpPr>
              <a:spLocks/>
            </p:cNvSpPr>
            <p:nvPr/>
          </p:nvSpPr>
          <p:spPr bwMode="auto">
            <a:xfrm>
              <a:off x="2024243" y="1911486"/>
              <a:ext cx="798129" cy="818299"/>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solidFill>
              <a:schemeClr val="bg2"/>
            </a:solidFill>
            <a:ln w="9525">
              <a:solidFill>
                <a:schemeClr val="bg1"/>
              </a:solidFill>
              <a:round/>
              <a:headEnd/>
              <a:tailEnd/>
            </a:ln>
          </p:spPr>
          <p:txBody>
            <a:bodyPr/>
            <a:lstStyle/>
            <a:p>
              <a:pPr>
                <a:defRPr/>
              </a:pPr>
              <a:endParaRPr lang="nl-BE" dirty="0">
                <a:solidFill>
                  <a:schemeClr val="bg1"/>
                </a:solidFill>
              </a:endParaRPr>
            </a:p>
          </p:txBody>
        </p:sp>
        <p:sp>
          <p:nvSpPr>
            <p:cNvPr id="17" name="Freeform 148">
              <a:extLst>
                <a:ext uri="{FF2B5EF4-FFF2-40B4-BE49-F238E27FC236}">
                  <a16:creationId xmlns:a16="http://schemas.microsoft.com/office/drawing/2014/main" id="{D6E0E961-08C1-4A0E-8A88-438ACB42CD7B}"/>
                </a:ext>
              </a:extLst>
            </p:cNvPr>
            <p:cNvSpPr>
              <a:spLocks/>
            </p:cNvSpPr>
            <p:nvPr/>
          </p:nvSpPr>
          <p:spPr bwMode="auto">
            <a:xfrm>
              <a:off x="2706592" y="2045122"/>
              <a:ext cx="882593" cy="752349"/>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solidFill>
              <a:schemeClr val="bg2"/>
            </a:solidFill>
            <a:ln w="9525">
              <a:solidFill>
                <a:schemeClr val="bg1"/>
              </a:solidFill>
              <a:round/>
              <a:headEnd/>
              <a:tailEnd/>
            </a:ln>
          </p:spPr>
          <p:txBody>
            <a:bodyPr/>
            <a:lstStyle/>
            <a:p>
              <a:pPr>
                <a:defRPr/>
              </a:pPr>
              <a:endParaRPr lang="nl-BE" dirty="0">
                <a:solidFill>
                  <a:schemeClr val="bg1"/>
                </a:solidFill>
              </a:endParaRPr>
            </a:p>
          </p:txBody>
        </p:sp>
        <p:sp>
          <p:nvSpPr>
            <p:cNvPr id="18" name="Freeform 149">
              <a:extLst>
                <a:ext uri="{FF2B5EF4-FFF2-40B4-BE49-F238E27FC236}">
                  <a16:creationId xmlns:a16="http://schemas.microsoft.com/office/drawing/2014/main" id="{FD6AF02C-1150-4707-B58C-AEB02797BCAB}"/>
                </a:ext>
              </a:extLst>
            </p:cNvPr>
            <p:cNvSpPr>
              <a:spLocks/>
            </p:cNvSpPr>
            <p:nvPr/>
          </p:nvSpPr>
          <p:spPr bwMode="auto">
            <a:xfrm>
              <a:off x="3397481" y="1926237"/>
              <a:ext cx="935739" cy="650821"/>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solidFill>
              <a:schemeClr val="bg2"/>
            </a:solidFill>
            <a:ln w="9525">
              <a:solidFill>
                <a:schemeClr val="bg1"/>
              </a:solidFill>
              <a:round/>
              <a:headEnd/>
              <a:tailEnd/>
            </a:ln>
          </p:spPr>
          <p:txBody>
            <a:bodyPr/>
            <a:lstStyle/>
            <a:p>
              <a:pPr>
                <a:defRPr/>
              </a:pPr>
              <a:endParaRPr lang="nl-BE" dirty="0">
                <a:solidFill>
                  <a:schemeClr val="bg1"/>
                </a:solidFill>
              </a:endParaRPr>
            </a:p>
          </p:txBody>
        </p:sp>
        <p:sp>
          <p:nvSpPr>
            <p:cNvPr id="19" name="Freeform 150">
              <a:extLst>
                <a:ext uri="{FF2B5EF4-FFF2-40B4-BE49-F238E27FC236}">
                  <a16:creationId xmlns:a16="http://schemas.microsoft.com/office/drawing/2014/main" id="{24D309A5-54E8-4686-B05D-9983A33C5A34}"/>
                </a:ext>
              </a:extLst>
            </p:cNvPr>
            <p:cNvSpPr>
              <a:spLocks noEditPoints="1"/>
            </p:cNvSpPr>
            <p:nvPr/>
          </p:nvSpPr>
          <p:spPr bwMode="auto">
            <a:xfrm>
              <a:off x="3041597" y="2447763"/>
              <a:ext cx="1173944" cy="543219"/>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solidFill>
              <a:schemeClr val="bg2"/>
            </a:solidFill>
            <a:ln w="9525">
              <a:solidFill>
                <a:schemeClr val="bg1"/>
              </a:solidFill>
              <a:round/>
              <a:headEnd/>
              <a:tailEnd/>
            </a:ln>
          </p:spPr>
          <p:txBody>
            <a:bodyPr/>
            <a:lstStyle/>
            <a:p>
              <a:pPr>
                <a:defRPr/>
              </a:pPr>
              <a:endParaRPr lang="nl-BE" dirty="0">
                <a:solidFill>
                  <a:schemeClr val="bg1"/>
                </a:solidFill>
              </a:endParaRPr>
            </a:p>
          </p:txBody>
        </p:sp>
        <p:sp>
          <p:nvSpPr>
            <p:cNvPr id="20" name="Freeform 151">
              <a:extLst>
                <a:ext uri="{FF2B5EF4-FFF2-40B4-BE49-F238E27FC236}">
                  <a16:creationId xmlns:a16="http://schemas.microsoft.com/office/drawing/2014/main" id="{4A6BDF0B-709F-477A-98C4-01A91D7A241D}"/>
                </a:ext>
              </a:extLst>
            </p:cNvPr>
            <p:cNvSpPr>
              <a:spLocks/>
            </p:cNvSpPr>
            <p:nvPr/>
          </p:nvSpPr>
          <p:spPr bwMode="auto">
            <a:xfrm>
              <a:off x="4076983" y="2302846"/>
              <a:ext cx="741188" cy="715903"/>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solidFill>
              <a:schemeClr val="bg2"/>
            </a:solidFill>
            <a:ln w="9525">
              <a:solidFill>
                <a:schemeClr val="bg1"/>
              </a:solidFill>
              <a:round/>
              <a:headEnd/>
              <a:tailEnd/>
            </a:ln>
          </p:spPr>
          <p:txBody>
            <a:bodyPr/>
            <a:lstStyle/>
            <a:p>
              <a:pPr>
                <a:defRPr/>
              </a:pPr>
              <a:endParaRPr lang="nl-BE" dirty="0">
                <a:solidFill>
                  <a:schemeClr val="bg1"/>
                </a:solidFill>
              </a:endParaRPr>
            </a:p>
          </p:txBody>
        </p:sp>
        <p:sp>
          <p:nvSpPr>
            <p:cNvPr id="21" name="Freeform 152">
              <a:extLst>
                <a:ext uri="{FF2B5EF4-FFF2-40B4-BE49-F238E27FC236}">
                  <a16:creationId xmlns:a16="http://schemas.microsoft.com/office/drawing/2014/main" id="{5DBB7866-AA7B-4A0E-9EC5-80FDBA04B595}"/>
                </a:ext>
              </a:extLst>
            </p:cNvPr>
            <p:cNvSpPr>
              <a:spLocks/>
            </p:cNvSpPr>
            <p:nvPr/>
          </p:nvSpPr>
          <p:spPr bwMode="auto">
            <a:xfrm>
              <a:off x="2470284" y="2637802"/>
              <a:ext cx="1136931" cy="1205320"/>
            </a:xfrm>
            <a:custGeom>
              <a:avLst/>
              <a:gdLst/>
              <a:ahLst/>
              <a:cxnLst>
                <a:cxn ang="0">
                  <a:pos x="413" y="92"/>
                </a:cxn>
                <a:cxn ang="0">
                  <a:pos x="326" y="71"/>
                </a:cxn>
                <a:cxn ang="0">
                  <a:pos x="182" y="134"/>
                </a:cxn>
                <a:cxn ang="0">
                  <a:pos x="94" y="23"/>
                </a:cxn>
                <a:cxn ang="0">
                  <a:pos x="5" y="21"/>
                </a:cxn>
                <a:cxn ang="0">
                  <a:pos x="38" y="118"/>
                </a:cxn>
                <a:cxn ang="0">
                  <a:pos x="66" y="205"/>
                </a:cxn>
                <a:cxn ang="0">
                  <a:pos x="61" y="368"/>
                </a:cxn>
                <a:cxn ang="0">
                  <a:pos x="87" y="562"/>
                </a:cxn>
                <a:cxn ang="0">
                  <a:pos x="208" y="593"/>
                </a:cxn>
                <a:cxn ang="0">
                  <a:pos x="307" y="642"/>
                </a:cxn>
                <a:cxn ang="0">
                  <a:pos x="371" y="647"/>
                </a:cxn>
                <a:cxn ang="0">
                  <a:pos x="442" y="687"/>
                </a:cxn>
                <a:cxn ang="0">
                  <a:pos x="472" y="812"/>
                </a:cxn>
                <a:cxn ang="0">
                  <a:pos x="477" y="895"/>
                </a:cxn>
                <a:cxn ang="0">
                  <a:pos x="468" y="1051"/>
                </a:cxn>
                <a:cxn ang="0">
                  <a:pos x="491" y="1070"/>
                </a:cxn>
                <a:cxn ang="0">
                  <a:pos x="555" y="985"/>
                </a:cxn>
                <a:cxn ang="0">
                  <a:pos x="739" y="1086"/>
                </a:cxn>
                <a:cxn ang="0">
                  <a:pos x="815" y="1051"/>
                </a:cxn>
                <a:cxn ang="0">
                  <a:pos x="921" y="1039"/>
                </a:cxn>
                <a:cxn ang="0">
                  <a:pos x="985" y="1155"/>
                </a:cxn>
                <a:cxn ang="0">
                  <a:pos x="1058" y="1249"/>
                </a:cxn>
                <a:cxn ang="0">
                  <a:pos x="1108" y="1273"/>
                </a:cxn>
                <a:cxn ang="0">
                  <a:pos x="983" y="1438"/>
                </a:cxn>
                <a:cxn ang="0">
                  <a:pos x="1006" y="1490"/>
                </a:cxn>
                <a:cxn ang="0">
                  <a:pos x="1060" y="1599"/>
                </a:cxn>
                <a:cxn ang="0">
                  <a:pos x="1032" y="1665"/>
                </a:cxn>
                <a:cxn ang="0">
                  <a:pos x="926" y="1727"/>
                </a:cxn>
                <a:cxn ang="0">
                  <a:pos x="973" y="1809"/>
                </a:cxn>
                <a:cxn ang="0">
                  <a:pos x="1146" y="1849"/>
                </a:cxn>
                <a:cxn ang="0">
                  <a:pos x="1271" y="1934"/>
                </a:cxn>
                <a:cxn ang="0">
                  <a:pos x="1287" y="1849"/>
                </a:cxn>
                <a:cxn ang="0">
                  <a:pos x="1273" y="1703"/>
                </a:cxn>
                <a:cxn ang="0">
                  <a:pos x="1275" y="1585"/>
                </a:cxn>
                <a:cxn ang="0">
                  <a:pos x="1264" y="1488"/>
                </a:cxn>
                <a:cxn ang="0">
                  <a:pos x="1327" y="1341"/>
                </a:cxn>
                <a:cxn ang="0">
                  <a:pos x="1245" y="1339"/>
                </a:cxn>
                <a:cxn ang="0">
                  <a:pos x="1240" y="1254"/>
                </a:cxn>
                <a:cxn ang="0">
                  <a:pos x="1294" y="1242"/>
                </a:cxn>
                <a:cxn ang="0">
                  <a:pos x="1351" y="1216"/>
                </a:cxn>
                <a:cxn ang="0">
                  <a:pos x="1450" y="1181"/>
                </a:cxn>
                <a:cxn ang="0">
                  <a:pos x="1564" y="1207"/>
                </a:cxn>
                <a:cxn ang="0">
                  <a:pos x="1597" y="1136"/>
                </a:cxn>
                <a:cxn ang="0">
                  <a:pos x="1639" y="1065"/>
                </a:cxn>
                <a:cxn ang="0">
                  <a:pos x="1620" y="959"/>
                </a:cxn>
                <a:cxn ang="0">
                  <a:pos x="1665" y="888"/>
                </a:cxn>
                <a:cxn ang="0">
                  <a:pos x="1573" y="808"/>
                </a:cxn>
                <a:cxn ang="0">
                  <a:pos x="1528" y="746"/>
                </a:cxn>
                <a:cxn ang="0">
                  <a:pos x="1453" y="697"/>
                </a:cxn>
                <a:cxn ang="0">
                  <a:pos x="1360" y="706"/>
                </a:cxn>
                <a:cxn ang="0">
                  <a:pos x="1318" y="656"/>
                </a:cxn>
                <a:cxn ang="0">
                  <a:pos x="1264" y="576"/>
                </a:cxn>
                <a:cxn ang="0">
                  <a:pos x="1221" y="529"/>
                </a:cxn>
                <a:cxn ang="0">
                  <a:pos x="1141" y="503"/>
                </a:cxn>
                <a:cxn ang="0">
                  <a:pos x="1127" y="354"/>
                </a:cxn>
                <a:cxn ang="0">
                  <a:pos x="1049" y="335"/>
                </a:cxn>
                <a:cxn ang="0">
                  <a:pos x="985" y="333"/>
                </a:cxn>
                <a:cxn ang="0">
                  <a:pos x="864" y="274"/>
                </a:cxn>
                <a:cxn ang="0">
                  <a:pos x="831" y="189"/>
                </a:cxn>
                <a:cxn ang="0">
                  <a:pos x="742" y="153"/>
                </a:cxn>
                <a:cxn ang="0">
                  <a:pos x="683" y="115"/>
                </a:cxn>
                <a:cxn ang="0">
                  <a:pos x="586" y="182"/>
                </a:cxn>
              </a:cxnLst>
              <a:rect l="0" t="0" r="r" b="b"/>
              <a:pathLst>
                <a:path w="1668" h="1934">
                  <a:moveTo>
                    <a:pt x="508" y="146"/>
                  </a:moveTo>
                  <a:lnTo>
                    <a:pt x="501" y="146"/>
                  </a:lnTo>
                  <a:lnTo>
                    <a:pt x="494" y="146"/>
                  </a:lnTo>
                  <a:lnTo>
                    <a:pt x="487" y="146"/>
                  </a:lnTo>
                  <a:lnTo>
                    <a:pt x="479" y="146"/>
                  </a:lnTo>
                  <a:lnTo>
                    <a:pt x="472" y="144"/>
                  </a:lnTo>
                  <a:lnTo>
                    <a:pt x="468" y="144"/>
                  </a:lnTo>
                  <a:lnTo>
                    <a:pt x="463" y="141"/>
                  </a:lnTo>
                  <a:lnTo>
                    <a:pt x="458" y="139"/>
                  </a:lnTo>
                  <a:lnTo>
                    <a:pt x="453" y="137"/>
                  </a:lnTo>
                  <a:lnTo>
                    <a:pt x="451" y="134"/>
                  </a:lnTo>
                  <a:lnTo>
                    <a:pt x="449" y="132"/>
                  </a:lnTo>
                  <a:lnTo>
                    <a:pt x="446" y="130"/>
                  </a:lnTo>
                  <a:lnTo>
                    <a:pt x="446" y="127"/>
                  </a:lnTo>
                  <a:lnTo>
                    <a:pt x="446" y="115"/>
                  </a:lnTo>
                  <a:lnTo>
                    <a:pt x="449" y="106"/>
                  </a:lnTo>
                  <a:lnTo>
                    <a:pt x="449" y="96"/>
                  </a:lnTo>
                  <a:lnTo>
                    <a:pt x="453" y="89"/>
                  </a:lnTo>
                  <a:lnTo>
                    <a:pt x="439" y="82"/>
                  </a:lnTo>
                  <a:lnTo>
                    <a:pt x="430" y="87"/>
                  </a:lnTo>
                  <a:lnTo>
                    <a:pt x="420" y="89"/>
                  </a:lnTo>
                  <a:lnTo>
                    <a:pt x="413" y="92"/>
                  </a:lnTo>
                  <a:lnTo>
                    <a:pt x="404" y="92"/>
                  </a:lnTo>
                  <a:lnTo>
                    <a:pt x="397" y="89"/>
                  </a:lnTo>
                  <a:lnTo>
                    <a:pt x="390" y="87"/>
                  </a:lnTo>
                  <a:lnTo>
                    <a:pt x="383" y="82"/>
                  </a:lnTo>
                  <a:lnTo>
                    <a:pt x="376" y="75"/>
                  </a:lnTo>
                  <a:lnTo>
                    <a:pt x="376" y="78"/>
                  </a:lnTo>
                  <a:lnTo>
                    <a:pt x="376" y="78"/>
                  </a:lnTo>
                  <a:lnTo>
                    <a:pt x="376" y="80"/>
                  </a:lnTo>
                  <a:lnTo>
                    <a:pt x="373" y="80"/>
                  </a:lnTo>
                  <a:lnTo>
                    <a:pt x="373" y="82"/>
                  </a:lnTo>
                  <a:lnTo>
                    <a:pt x="371" y="80"/>
                  </a:lnTo>
                  <a:lnTo>
                    <a:pt x="368" y="80"/>
                  </a:lnTo>
                  <a:lnTo>
                    <a:pt x="366" y="78"/>
                  </a:lnTo>
                  <a:lnTo>
                    <a:pt x="366" y="78"/>
                  </a:lnTo>
                  <a:lnTo>
                    <a:pt x="366" y="75"/>
                  </a:lnTo>
                  <a:lnTo>
                    <a:pt x="364" y="75"/>
                  </a:lnTo>
                  <a:lnTo>
                    <a:pt x="359" y="73"/>
                  </a:lnTo>
                  <a:lnTo>
                    <a:pt x="357" y="71"/>
                  </a:lnTo>
                  <a:lnTo>
                    <a:pt x="354" y="71"/>
                  </a:lnTo>
                  <a:lnTo>
                    <a:pt x="342" y="71"/>
                  </a:lnTo>
                  <a:lnTo>
                    <a:pt x="335" y="71"/>
                  </a:lnTo>
                  <a:lnTo>
                    <a:pt x="326" y="71"/>
                  </a:lnTo>
                  <a:lnTo>
                    <a:pt x="319" y="71"/>
                  </a:lnTo>
                  <a:lnTo>
                    <a:pt x="309" y="73"/>
                  </a:lnTo>
                  <a:lnTo>
                    <a:pt x="302" y="75"/>
                  </a:lnTo>
                  <a:lnTo>
                    <a:pt x="298" y="78"/>
                  </a:lnTo>
                  <a:lnTo>
                    <a:pt x="290" y="80"/>
                  </a:lnTo>
                  <a:lnTo>
                    <a:pt x="283" y="85"/>
                  </a:lnTo>
                  <a:lnTo>
                    <a:pt x="274" y="89"/>
                  </a:lnTo>
                  <a:lnTo>
                    <a:pt x="267" y="96"/>
                  </a:lnTo>
                  <a:lnTo>
                    <a:pt x="260" y="104"/>
                  </a:lnTo>
                  <a:lnTo>
                    <a:pt x="257" y="106"/>
                  </a:lnTo>
                  <a:lnTo>
                    <a:pt x="255" y="108"/>
                  </a:lnTo>
                  <a:lnTo>
                    <a:pt x="250" y="111"/>
                  </a:lnTo>
                  <a:lnTo>
                    <a:pt x="248" y="113"/>
                  </a:lnTo>
                  <a:lnTo>
                    <a:pt x="222" y="130"/>
                  </a:lnTo>
                  <a:lnTo>
                    <a:pt x="198" y="146"/>
                  </a:lnTo>
                  <a:lnTo>
                    <a:pt x="194" y="148"/>
                  </a:lnTo>
                  <a:lnTo>
                    <a:pt x="191" y="148"/>
                  </a:lnTo>
                  <a:lnTo>
                    <a:pt x="189" y="148"/>
                  </a:lnTo>
                  <a:lnTo>
                    <a:pt x="187" y="146"/>
                  </a:lnTo>
                  <a:lnTo>
                    <a:pt x="184" y="144"/>
                  </a:lnTo>
                  <a:lnTo>
                    <a:pt x="184" y="139"/>
                  </a:lnTo>
                  <a:lnTo>
                    <a:pt x="182" y="134"/>
                  </a:lnTo>
                  <a:lnTo>
                    <a:pt x="182" y="127"/>
                  </a:lnTo>
                  <a:lnTo>
                    <a:pt x="177" y="96"/>
                  </a:lnTo>
                  <a:lnTo>
                    <a:pt x="175" y="63"/>
                  </a:lnTo>
                  <a:lnTo>
                    <a:pt x="175" y="59"/>
                  </a:lnTo>
                  <a:lnTo>
                    <a:pt x="172" y="56"/>
                  </a:lnTo>
                  <a:lnTo>
                    <a:pt x="170" y="52"/>
                  </a:lnTo>
                  <a:lnTo>
                    <a:pt x="168" y="49"/>
                  </a:lnTo>
                  <a:lnTo>
                    <a:pt x="165" y="47"/>
                  </a:lnTo>
                  <a:lnTo>
                    <a:pt x="161" y="47"/>
                  </a:lnTo>
                  <a:lnTo>
                    <a:pt x="156" y="47"/>
                  </a:lnTo>
                  <a:lnTo>
                    <a:pt x="149" y="47"/>
                  </a:lnTo>
                  <a:lnTo>
                    <a:pt x="142" y="49"/>
                  </a:lnTo>
                  <a:lnTo>
                    <a:pt x="135" y="47"/>
                  </a:lnTo>
                  <a:lnTo>
                    <a:pt x="128" y="47"/>
                  </a:lnTo>
                  <a:lnTo>
                    <a:pt x="123" y="45"/>
                  </a:lnTo>
                  <a:lnTo>
                    <a:pt x="109" y="42"/>
                  </a:lnTo>
                  <a:lnTo>
                    <a:pt x="106" y="40"/>
                  </a:lnTo>
                  <a:lnTo>
                    <a:pt x="104" y="37"/>
                  </a:lnTo>
                  <a:lnTo>
                    <a:pt x="99" y="33"/>
                  </a:lnTo>
                  <a:lnTo>
                    <a:pt x="97" y="30"/>
                  </a:lnTo>
                  <a:lnTo>
                    <a:pt x="97" y="28"/>
                  </a:lnTo>
                  <a:lnTo>
                    <a:pt x="94" y="23"/>
                  </a:lnTo>
                  <a:lnTo>
                    <a:pt x="94" y="21"/>
                  </a:lnTo>
                  <a:lnTo>
                    <a:pt x="92" y="19"/>
                  </a:lnTo>
                  <a:lnTo>
                    <a:pt x="90" y="19"/>
                  </a:lnTo>
                  <a:lnTo>
                    <a:pt x="87" y="19"/>
                  </a:lnTo>
                  <a:lnTo>
                    <a:pt x="83" y="16"/>
                  </a:lnTo>
                  <a:lnTo>
                    <a:pt x="80" y="14"/>
                  </a:lnTo>
                  <a:lnTo>
                    <a:pt x="78" y="14"/>
                  </a:lnTo>
                  <a:lnTo>
                    <a:pt x="76" y="11"/>
                  </a:lnTo>
                  <a:lnTo>
                    <a:pt x="76" y="9"/>
                  </a:lnTo>
                  <a:lnTo>
                    <a:pt x="73" y="2"/>
                  </a:lnTo>
                  <a:lnTo>
                    <a:pt x="73" y="2"/>
                  </a:lnTo>
                  <a:lnTo>
                    <a:pt x="71" y="2"/>
                  </a:lnTo>
                  <a:lnTo>
                    <a:pt x="68" y="0"/>
                  </a:lnTo>
                  <a:lnTo>
                    <a:pt x="66" y="0"/>
                  </a:lnTo>
                  <a:lnTo>
                    <a:pt x="54" y="0"/>
                  </a:lnTo>
                  <a:lnTo>
                    <a:pt x="45" y="2"/>
                  </a:lnTo>
                  <a:lnTo>
                    <a:pt x="35" y="4"/>
                  </a:lnTo>
                  <a:lnTo>
                    <a:pt x="28" y="11"/>
                  </a:lnTo>
                  <a:lnTo>
                    <a:pt x="24" y="14"/>
                  </a:lnTo>
                  <a:lnTo>
                    <a:pt x="19" y="19"/>
                  </a:lnTo>
                  <a:lnTo>
                    <a:pt x="12" y="19"/>
                  </a:lnTo>
                  <a:lnTo>
                    <a:pt x="5" y="21"/>
                  </a:lnTo>
                  <a:lnTo>
                    <a:pt x="5" y="23"/>
                  </a:lnTo>
                  <a:lnTo>
                    <a:pt x="5" y="28"/>
                  </a:lnTo>
                  <a:lnTo>
                    <a:pt x="2" y="33"/>
                  </a:lnTo>
                  <a:lnTo>
                    <a:pt x="2" y="35"/>
                  </a:lnTo>
                  <a:lnTo>
                    <a:pt x="2" y="40"/>
                  </a:lnTo>
                  <a:lnTo>
                    <a:pt x="2" y="45"/>
                  </a:lnTo>
                  <a:lnTo>
                    <a:pt x="0" y="47"/>
                  </a:lnTo>
                  <a:lnTo>
                    <a:pt x="0" y="52"/>
                  </a:lnTo>
                  <a:lnTo>
                    <a:pt x="2" y="59"/>
                  </a:lnTo>
                  <a:lnTo>
                    <a:pt x="5" y="68"/>
                  </a:lnTo>
                  <a:lnTo>
                    <a:pt x="9" y="75"/>
                  </a:lnTo>
                  <a:lnTo>
                    <a:pt x="14" y="82"/>
                  </a:lnTo>
                  <a:lnTo>
                    <a:pt x="21" y="89"/>
                  </a:lnTo>
                  <a:lnTo>
                    <a:pt x="24" y="89"/>
                  </a:lnTo>
                  <a:lnTo>
                    <a:pt x="26" y="94"/>
                  </a:lnTo>
                  <a:lnTo>
                    <a:pt x="28" y="96"/>
                  </a:lnTo>
                  <a:lnTo>
                    <a:pt x="28" y="101"/>
                  </a:lnTo>
                  <a:lnTo>
                    <a:pt x="28" y="104"/>
                  </a:lnTo>
                  <a:lnTo>
                    <a:pt x="31" y="108"/>
                  </a:lnTo>
                  <a:lnTo>
                    <a:pt x="33" y="111"/>
                  </a:lnTo>
                  <a:lnTo>
                    <a:pt x="35" y="115"/>
                  </a:lnTo>
                  <a:lnTo>
                    <a:pt x="38" y="118"/>
                  </a:lnTo>
                  <a:lnTo>
                    <a:pt x="42" y="120"/>
                  </a:lnTo>
                  <a:lnTo>
                    <a:pt x="47" y="122"/>
                  </a:lnTo>
                  <a:lnTo>
                    <a:pt x="52" y="127"/>
                  </a:lnTo>
                  <a:lnTo>
                    <a:pt x="59" y="130"/>
                  </a:lnTo>
                  <a:lnTo>
                    <a:pt x="64" y="132"/>
                  </a:lnTo>
                  <a:lnTo>
                    <a:pt x="68" y="137"/>
                  </a:lnTo>
                  <a:lnTo>
                    <a:pt x="73" y="141"/>
                  </a:lnTo>
                  <a:lnTo>
                    <a:pt x="76" y="148"/>
                  </a:lnTo>
                  <a:lnTo>
                    <a:pt x="78" y="153"/>
                  </a:lnTo>
                  <a:lnTo>
                    <a:pt x="78" y="158"/>
                  </a:lnTo>
                  <a:lnTo>
                    <a:pt x="78" y="163"/>
                  </a:lnTo>
                  <a:lnTo>
                    <a:pt x="76" y="167"/>
                  </a:lnTo>
                  <a:lnTo>
                    <a:pt x="76" y="172"/>
                  </a:lnTo>
                  <a:lnTo>
                    <a:pt x="73" y="177"/>
                  </a:lnTo>
                  <a:lnTo>
                    <a:pt x="71" y="184"/>
                  </a:lnTo>
                  <a:lnTo>
                    <a:pt x="68" y="191"/>
                  </a:lnTo>
                  <a:lnTo>
                    <a:pt x="66" y="198"/>
                  </a:lnTo>
                  <a:lnTo>
                    <a:pt x="66" y="200"/>
                  </a:lnTo>
                  <a:lnTo>
                    <a:pt x="66" y="200"/>
                  </a:lnTo>
                  <a:lnTo>
                    <a:pt x="66" y="200"/>
                  </a:lnTo>
                  <a:lnTo>
                    <a:pt x="66" y="203"/>
                  </a:lnTo>
                  <a:lnTo>
                    <a:pt x="66" y="205"/>
                  </a:lnTo>
                  <a:lnTo>
                    <a:pt x="64" y="210"/>
                  </a:lnTo>
                  <a:lnTo>
                    <a:pt x="61" y="215"/>
                  </a:lnTo>
                  <a:lnTo>
                    <a:pt x="59" y="219"/>
                  </a:lnTo>
                  <a:lnTo>
                    <a:pt x="57" y="222"/>
                  </a:lnTo>
                  <a:lnTo>
                    <a:pt x="57" y="224"/>
                  </a:lnTo>
                  <a:lnTo>
                    <a:pt x="54" y="226"/>
                  </a:lnTo>
                  <a:lnTo>
                    <a:pt x="50" y="231"/>
                  </a:lnTo>
                  <a:lnTo>
                    <a:pt x="42" y="238"/>
                  </a:lnTo>
                  <a:lnTo>
                    <a:pt x="35" y="248"/>
                  </a:lnTo>
                  <a:lnTo>
                    <a:pt x="31" y="257"/>
                  </a:lnTo>
                  <a:lnTo>
                    <a:pt x="31" y="269"/>
                  </a:lnTo>
                  <a:lnTo>
                    <a:pt x="31" y="276"/>
                  </a:lnTo>
                  <a:lnTo>
                    <a:pt x="31" y="285"/>
                  </a:lnTo>
                  <a:lnTo>
                    <a:pt x="33" y="293"/>
                  </a:lnTo>
                  <a:lnTo>
                    <a:pt x="35" y="297"/>
                  </a:lnTo>
                  <a:lnTo>
                    <a:pt x="38" y="307"/>
                  </a:lnTo>
                  <a:lnTo>
                    <a:pt x="40" y="316"/>
                  </a:lnTo>
                  <a:lnTo>
                    <a:pt x="42" y="326"/>
                  </a:lnTo>
                  <a:lnTo>
                    <a:pt x="47" y="335"/>
                  </a:lnTo>
                  <a:lnTo>
                    <a:pt x="54" y="352"/>
                  </a:lnTo>
                  <a:lnTo>
                    <a:pt x="57" y="359"/>
                  </a:lnTo>
                  <a:lnTo>
                    <a:pt x="61" y="368"/>
                  </a:lnTo>
                  <a:lnTo>
                    <a:pt x="64" y="375"/>
                  </a:lnTo>
                  <a:lnTo>
                    <a:pt x="64" y="382"/>
                  </a:lnTo>
                  <a:lnTo>
                    <a:pt x="66" y="389"/>
                  </a:lnTo>
                  <a:lnTo>
                    <a:pt x="66" y="399"/>
                  </a:lnTo>
                  <a:lnTo>
                    <a:pt x="66" y="406"/>
                  </a:lnTo>
                  <a:lnTo>
                    <a:pt x="64" y="415"/>
                  </a:lnTo>
                  <a:lnTo>
                    <a:pt x="61" y="423"/>
                  </a:lnTo>
                  <a:lnTo>
                    <a:pt x="57" y="444"/>
                  </a:lnTo>
                  <a:lnTo>
                    <a:pt x="54" y="467"/>
                  </a:lnTo>
                  <a:lnTo>
                    <a:pt x="52" y="489"/>
                  </a:lnTo>
                  <a:lnTo>
                    <a:pt x="52" y="512"/>
                  </a:lnTo>
                  <a:lnTo>
                    <a:pt x="54" y="519"/>
                  </a:lnTo>
                  <a:lnTo>
                    <a:pt x="54" y="526"/>
                  </a:lnTo>
                  <a:lnTo>
                    <a:pt x="57" y="531"/>
                  </a:lnTo>
                  <a:lnTo>
                    <a:pt x="59" y="538"/>
                  </a:lnTo>
                  <a:lnTo>
                    <a:pt x="61" y="543"/>
                  </a:lnTo>
                  <a:lnTo>
                    <a:pt x="66" y="548"/>
                  </a:lnTo>
                  <a:lnTo>
                    <a:pt x="71" y="550"/>
                  </a:lnTo>
                  <a:lnTo>
                    <a:pt x="76" y="555"/>
                  </a:lnTo>
                  <a:lnTo>
                    <a:pt x="80" y="557"/>
                  </a:lnTo>
                  <a:lnTo>
                    <a:pt x="83" y="560"/>
                  </a:lnTo>
                  <a:lnTo>
                    <a:pt x="87" y="562"/>
                  </a:lnTo>
                  <a:lnTo>
                    <a:pt x="90" y="567"/>
                  </a:lnTo>
                  <a:lnTo>
                    <a:pt x="104" y="578"/>
                  </a:lnTo>
                  <a:lnTo>
                    <a:pt x="111" y="588"/>
                  </a:lnTo>
                  <a:lnTo>
                    <a:pt x="116" y="590"/>
                  </a:lnTo>
                  <a:lnTo>
                    <a:pt x="120" y="593"/>
                  </a:lnTo>
                  <a:lnTo>
                    <a:pt x="125" y="597"/>
                  </a:lnTo>
                  <a:lnTo>
                    <a:pt x="130" y="604"/>
                  </a:lnTo>
                  <a:lnTo>
                    <a:pt x="132" y="609"/>
                  </a:lnTo>
                  <a:lnTo>
                    <a:pt x="135" y="612"/>
                  </a:lnTo>
                  <a:lnTo>
                    <a:pt x="139" y="614"/>
                  </a:lnTo>
                  <a:lnTo>
                    <a:pt x="144" y="616"/>
                  </a:lnTo>
                  <a:lnTo>
                    <a:pt x="149" y="619"/>
                  </a:lnTo>
                  <a:lnTo>
                    <a:pt x="156" y="619"/>
                  </a:lnTo>
                  <a:lnTo>
                    <a:pt x="163" y="616"/>
                  </a:lnTo>
                  <a:lnTo>
                    <a:pt x="170" y="614"/>
                  </a:lnTo>
                  <a:lnTo>
                    <a:pt x="177" y="612"/>
                  </a:lnTo>
                  <a:lnTo>
                    <a:pt x="187" y="607"/>
                  </a:lnTo>
                  <a:lnTo>
                    <a:pt x="189" y="604"/>
                  </a:lnTo>
                  <a:lnTo>
                    <a:pt x="191" y="604"/>
                  </a:lnTo>
                  <a:lnTo>
                    <a:pt x="198" y="600"/>
                  </a:lnTo>
                  <a:lnTo>
                    <a:pt x="203" y="597"/>
                  </a:lnTo>
                  <a:lnTo>
                    <a:pt x="208" y="593"/>
                  </a:lnTo>
                  <a:lnTo>
                    <a:pt x="227" y="581"/>
                  </a:lnTo>
                  <a:lnTo>
                    <a:pt x="229" y="578"/>
                  </a:lnTo>
                  <a:lnTo>
                    <a:pt x="236" y="576"/>
                  </a:lnTo>
                  <a:lnTo>
                    <a:pt x="248" y="571"/>
                  </a:lnTo>
                  <a:lnTo>
                    <a:pt x="260" y="567"/>
                  </a:lnTo>
                  <a:lnTo>
                    <a:pt x="276" y="567"/>
                  </a:lnTo>
                  <a:lnTo>
                    <a:pt x="283" y="564"/>
                  </a:lnTo>
                  <a:lnTo>
                    <a:pt x="293" y="567"/>
                  </a:lnTo>
                  <a:lnTo>
                    <a:pt x="309" y="569"/>
                  </a:lnTo>
                  <a:lnTo>
                    <a:pt x="314" y="569"/>
                  </a:lnTo>
                  <a:lnTo>
                    <a:pt x="319" y="576"/>
                  </a:lnTo>
                  <a:lnTo>
                    <a:pt x="324" y="581"/>
                  </a:lnTo>
                  <a:lnTo>
                    <a:pt x="326" y="586"/>
                  </a:lnTo>
                  <a:lnTo>
                    <a:pt x="326" y="593"/>
                  </a:lnTo>
                  <a:lnTo>
                    <a:pt x="328" y="597"/>
                  </a:lnTo>
                  <a:lnTo>
                    <a:pt x="326" y="602"/>
                  </a:lnTo>
                  <a:lnTo>
                    <a:pt x="326" y="609"/>
                  </a:lnTo>
                  <a:lnTo>
                    <a:pt x="324" y="614"/>
                  </a:lnTo>
                  <a:lnTo>
                    <a:pt x="321" y="621"/>
                  </a:lnTo>
                  <a:lnTo>
                    <a:pt x="314" y="630"/>
                  </a:lnTo>
                  <a:lnTo>
                    <a:pt x="312" y="635"/>
                  </a:lnTo>
                  <a:lnTo>
                    <a:pt x="307" y="642"/>
                  </a:lnTo>
                  <a:lnTo>
                    <a:pt x="300" y="649"/>
                  </a:lnTo>
                  <a:lnTo>
                    <a:pt x="295" y="659"/>
                  </a:lnTo>
                  <a:lnTo>
                    <a:pt x="295" y="663"/>
                  </a:lnTo>
                  <a:lnTo>
                    <a:pt x="293" y="668"/>
                  </a:lnTo>
                  <a:lnTo>
                    <a:pt x="293" y="671"/>
                  </a:lnTo>
                  <a:lnTo>
                    <a:pt x="293" y="675"/>
                  </a:lnTo>
                  <a:lnTo>
                    <a:pt x="295" y="678"/>
                  </a:lnTo>
                  <a:lnTo>
                    <a:pt x="298" y="680"/>
                  </a:lnTo>
                  <a:lnTo>
                    <a:pt x="300" y="682"/>
                  </a:lnTo>
                  <a:lnTo>
                    <a:pt x="302" y="682"/>
                  </a:lnTo>
                  <a:lnTo>
                    <a:pt x="307" y="682"/>
                  </a:lnTo>
                  <a:lnTo>
                    <a:pt x="312" y="682"/>
                  </a:lnTo>
                  <a:lnTo>
                    <a:pt x="340" y="680"/>
                  </a:lnTo>
                  <a:lnTo>
                    <a:pt x="342" y="678"/>
                  </a:lnTo>
                  <a:lnTo>
                    <a:pt x="347" y="678"/>
                  </a:lnTo>
                  <a:lnTo>
                    <a:pt x="350" y="675"/>
                  </a:lnTo>
                  <a:lnTo>
                    <a:pt x="354" y="673"/>
                  </a:lnTo>
                  <a:lnTo>
                    <a:pt x="357" y="671"/>
                  </a:lnTo>
                  <a:lnTo>
                    <a:pt x="359" y="666"/>
                  </a:lnTo>
                  <a:lnTo>
                    <a:pt x="361" y="663"/>
                  </a:lnTo>
                  <a:lnTo>
                    <a:pt x="364" y="659"/>
                  </a:lnTo>
                  <a:lnTo>
                    <a:pt x="371" y="647"/>
                  </a:lnTo>
                  <a:lnTo>
                    <a:pt x="376" y="649"/>
                  </a:lnTo>
                  <a:lnTo>
                    <a:pt x="378" y="649"/>
                  </a:lnTo>
                  <a:lnTo>
                    <a:pt x="383" y="652"/>
                  </a:lnTo>
                  <a:lnTo>
                    <a:pt x="385" y="656"/>
                  </a:lnTo>
                  <a:lnTo>
                    <a:pt x="387" y="659"/>
                  </a:lnTo>
                  <a:lnTo>
                    <a:pt x="390" y="663"/>
                  </a:lnTo>
                  <a:lnTo>
                    <a:pt x="390" y="668"/>
                  </a:lnTo>
                  <a:lnTo>
                    <a:pt x="392" y="675"/>
                  </a:lnTo>
                  <a:lnTo>
                    <a:pt x="392" y="678"/>
                  </a:lnTo>
                  <a:lnTo>
                    <a:pt x="392" y="680"/>
                  </a:lnTo>
                  <a:lnTo>
                    <a:pt x="394" y="682"/>
                  </a:lnTo>
                  <a:lnTo>
                    <a:pt x="397" y="685"/>
                  </a:lnTo>
                  <a:lnTo>
                    <a:pt x="404" y="687"/>
                  </a:lnTo>
                  <a:lnTo>
                    <a:pt x="411" y="689"/>
                  </a:lnTo>
                  <a:lnTo>
                    <a:pt x="416" y="692"/>
                  </a:lnTo>
                  <a:lnTo>
                    <a:pt x="423" y="692"/>
                  </a:lnTo>
                  <a:lnTo>
                    <a:pt x="425" y="692"/>
                  </a:lnTo>
                  <a:lnTo>
                    <a:pt x="427" y="692"/>
                  </a:lnTo>
                  <a:lnTo>
                    <a:pt x="432" y="692"/>
                  </a:lnTo>
                  <a:lnTo>
                    <a:pt x="437" y="689"/>
                  </a:lnTo>
                  <a:lnTo>
                    <a:pt x="439" y="689"/>
                  </a:lnTo>
                  <a:lnTo>
                    <a:pt x="442" y="687"/>
                  </a:lnTo>
                  <a:lnTo>
                    <a:pt x="444" y="687"/>
                  </a:lnTo>
                  <a:lnTo>
                    <a:pt x="446" y="687"/>
                  </a:lnTo>
                  <a:lnTo>
                    <a:pt x="449" y="685"/>
                  </a:lnTo>
                  <a:lnTo>
                    <a:pt x="451" y="682"/>
                  </a:lnTo>
                  <a:lnTo>
                    <a:pt x="458" y="708"/>
                  </a:lnTo>
                  <a:lnTo>
                    <a:pt x="461" y="723"/>
                  </a:lnTo>
                  <a:lnTo>
                    <a:pt x="461" y="737"/>
                  </a:lnTo>
                  <a:lnTo>
                    <a:pt x="461" y="739"/>
                  </a:lnTo>
                  <a:lnTo>
                    <a:pt x="463" y="744"/>
                  </a:lnTo>
                  <a:lnTo>
                    <a:pt x="465" y="746"/>
                  </a:lnTo>
                  <a:lnTo>
                    <a:pt x="468" y="751"/>
                  </a:lnTo>
                  <a:lnTo>
                    <a:pt x="472" y="756"/>
                  </a:lnTo>
                  <a:lnTo>
                    <a:pt x="475" y="763"/>
                  </a:lnTo>
                  <a:lnTo>
                    <a:pt x="477" y="767"/>
                  </a:lnTo>
                  <a:lnTo>
                    <a:pt x="479" y="775"/>
                  </a:lnTo>
                  <a:lnTo>
                    <a:pt x="479" y="782"/>
                  </a:lnTo>
                  <a:lnTo>
                    <a:pt x="479" y="789"/>
                  </a:lnTo>
                  <a:lnTo>
                    <a:pt x="477" y="793"/>
                  </a:lnTo>
                  <a:lnTo>
                    <a:pt x="475" y="803"/>
                  </a:lnTo>
                  <a:lnTo>
                    <a:pt x="472" y="808"/>
                  </a:lnTo>
                  <a:lnTo>
                    <a:pt x="472" y="812"/>
                  </a:lnTo>
                  <a:lnTo>
                    <a:pt x="472" y="812"/>
                  </a:lnTo>
                  <a:lnTo>
                    <a:pt x="477" y="812"/>
                  </a:lnTo>
                  <a:lnTo>
                    <a:pt x="477" y="819"/>
                  </a:lnTo>
                  <a:lnTo>
                    <a:pt x="477" y="829"/>
                  </a:lnTo>
                  <a:lnTo>
                    <a:pt x="479" y="836"/>
                  </a:lnTo>
                  <a:lnTo>
                    <a:pt x="484" y="843"/>
                  </a:lnTo>
                  <a:lnTo>
                    <a:pt x="487" y="850"/>
                  </a:lnTo>
                  <a:lnTo>
                    <a:pt x="487" y="857"/>
                  </a:lnTo>
                  <a:lnTo>
                    <a:pt x="487" y="864"/>
                  </a:lnTo>
                  <a:lnTo>
                    <a:pt x="487" y="864"/>
                  </a:lnTo>
                  <a:lnTo>
                    <a:pt x="487" y="864"/>
                  </a:lnTo>
                  <a:lnTo>
                    <a:pt x="487" y="864"/>
                  </a:lnTo>
                  <a:lnTo>
                    <a:pt x="487" y="867"/>
                  </a:lnTo>
                  <a:lnTo>
                    <a:pt x="487" y="871"/>
                  </a:lnTo>
                  <a:lnTo>
                    <a:pt x="484" y="878"/>
                  </a:lnTo>
                  <a:lnTo>
                    <a:pt x="484" y="881"/>
                  </a:lnTo>
                  <a:lnTo>
                    <a:pt x="484" y="881"/>
                  </a:lnTo>
                  <a:lnTo>
                    <a:pt x="484" y="881"/>
                  </a:lnTo>
                  <a:lnTo>
                    <a:pt x="484" y="881"/>
                  </a:lnTo>
                  <a:lnTo>
                    <a:pt x="484" y="883"/>
                  </a:lnTo>
                  <a:lnTo>
                    <a:pt x="482" y="888"/>
                  </a:lnTo>
                  <a:lnTo>
                    <a:pt x="479" y="890"/>
                  </a:lnTo>
                  <a:lnTo>
                    <a:pt x="477" y="895"/>
                  </a:lnTo>
                  <a:lnTo>
                    <a:pt x="472" y="900"/>
                  </a:lnTo>
                  <a:lnTo>
                    <a:pt x="468" y="902"/>
                  </a:lnTo>
                  <a:lnTo>
                    <a:pt x="465" y="907"/>
                  </a:lnTo>
                  <a:lnTo>
                    <a:pt x="463" y="909"/>
                  </a:lnTo>
                  <a:lnTo>
                    <a:pt x="453" y="921"/>
                  </a:lnTo>
                  <a:lnTo>
                    <a:pt x="451" y="926"/>
                  </a:lnTo>
                  <a:lnTo>
                    <a:pt x="449" y="933"/>
                  </a:lnTo>
                  <a:lnTo>
                    <a:pt x="449" y="938"/>
                  </a:lnTo>
                  <a:lnTo>
                    <a:pt x="446" y="940"/>
                  </a:lnTo>
                  <a:lnTo>
                    <a:pt x="444" y="961"/>
                  </a:lnTo>
                  <a:lnTo>
                    <a:pt x="444" y="982"/>
                  </a:lnTo>
                  <a:lnTo>
                    <a:pt x="446" y="992"/>
                  </a:lnTo>
                  <a:lnTo>
                    <a:pt x="449" y="1001"/>
                  </a:lnTo>
                  <a:lnTo>
                    <a:pt x="453" y="1011"/>
                  </a:lnTo>
                  <a:lnTo>
                    <a:pt x="458" y="1015"/>
                  </a:lnTo>
                  <a:lnTo>
                    <a:pt x="463" y="1020"/>
                  </a:lnTo>
                  <a:lnTo>
                    <a:pt x="463" y="1025"/>
                  </a:lnTo>
                  <a:lnTo>
                    <a:pt x="465" y="1027"/>
                  </a:lnTo>
                  <a:lnTo>
                    <a:pt x="465" y="1032"/>
                  </a:lnTo>
                  <a:lnTo>
                    <a:pt x="465" y="1037"/>
                  </a:lnTo>
                  <a:lnTo>
                    <a:pt x="465" y="1041"/>
                  </a:lnTo>
                  <a:lnTo>
                    <a:pt x="468" y="1051"/>
                  </a:lnTo>
                  <a:lnTo>
                    <a:pt x="470" y="1058"/>
                  </a:lnTo>
                  <a:lnTo>
                    <a:pt x="472" y="1060"/>
                  </a:lnTo>
                  <a:lnTo>
                    <a:pt x="477" y="1063"/>
                  </a:lnTo>
                  <a:lnTo>
                    <a:pt x="477" y="1065"/>
                  </a:lnTo>
                  <a:lnTo>
                    <a:pt x="479" y="1067"/>
                  </a:lnTo>
                  <a:lnTo>
                    <a:pt x="479" y="1070"/>
                  </a:lnTo>
                  <a:lnTo>
                    <a:pt x="479" y="1075"/>
                  </a:lnTo>
                  <a:lnTo>
                    <a:pt x="479" y="1072"/>
                  </a:lnTo>
                  <a:lnTo>
                    <a:pt x="479" y="1072"/>
                  </a:lnTo>
                  <a:lnTo>
                    <a:pt x="482" y="1072"/>
                  </a:lnTo>
                  <a:lnTo>
                    <a:pt x="482" y="1072"/>
                  </a:lnTo>
                  <a:lnTo>
                    <a:pt x="482" y="1072"/>
                  </a:lnTo>
                  <a:lnTo>
                    <a:pt x="484" y="1072"/>
                  </a:lnTo>
                  <a:lnTo>
                    <a:pt x="484" y="1072"/>
                  </a:lnTo>
                  <a:lnTo>
                    <a:pt x="487" y="1072"/>
                  </a:lnTo>
                  <a:lnTo>
                    <a:pt x="489" y="1072"/>
                  </a:lnTo>
                  <a:lnTo>
                    <a:pt x="489" y="1070"/>
                  </a:lnTo>
                  <a:lnTo>
                    <a:pt x="489" y="1070"/>
                  </a:lnTo>
                  <a:lnTo>
                    <a:pt x="489" y="1070"/>
                  </a:lnTo>
                  <a:lnTo>
                    <a:pt x="491" y="1070"/>
                  </a:lnTo>
                  <a:lnTo>
                    <a:pt x="491" y="1070"/>
                  </a:lnTo>
                  <a:lnTo>
                    <a:pt x="491" y="1070"/>
                  </a:lnTo>
                  <a:lnTo>
                    <a:pt x="491" y="1070"/>
                  </a:lnTo>
                  <a:lnTo>
                    <a:pt x="491" y="1067"/>
                  </a:lnTo>
                  <a:lnTo>
                    <a:pt x="494" y="1065"/>
                  </a:lnTo>
                  <a:lnTo>
                    <a:pt x="496" y="1063"/>
                  </a:lnTo>
                  <a:lnTo>
                    <a:pt x="496" y="1060"/>
                  </a:lnTo>
                  <a:lnTo>
                    <a:pt x="496" y="1053"/>
                  </a:lnTo>
                  <a:lnTo>
                    <a:pt x="501" y="1046"/>
                  </a:lnTo>
                  <a:lnTo>
                    <a:pt x="508" y="1034"/>
                  </a:lnTo>
                  <a:lnTo>
                    <a:pt x="517" y="1023"/>
                  </a:lnTo>
                  <a:lnTo>
                    <a:pt x="529" y="1013"/>
                  </a:lnTo>
                  <a:lnTo>
                    <a:pt x="543" y="1004"/>
                  </a:lnTo>
                  <a:lnTo>
                    <a:pt x="543" y="1001"/>
                  </a:lnTo>
                  <a:lnTo>
                    <a:pt x="546" y="999"/>
                  </a:lnTo>
                  <a:lnTo>
                    <a:pt x="550" y="994"/>
                  </a:lnTo>
                  <a:lnTo>
                    <a:pt x="553" y="992"/>
                  </a:lnTo>
                  <a:lnTo>
                    <a:pt x="553" y="989"/>
                  </a:lnTo>
                  <a:lnTo>
                    <a:pt x="553" y="989"/>
                  </a:lnTo>
                  <a:lnTo>
                    <a:pt x="553" y="989"/>
                  </a:lnTo>
                  <a:lnTo>
                    <a:pt x="553" y="989"/>
                  </a:lnTo>
                  <a:lnTo>
                    <a:pt x="555" y="987"/>
                  </a:lnTo>
                  <a:lnTo>
                    <a:pt x="555" y="985"/>
                  </a:lnTo>
                  <a:lnTo>
                    <a:pt x="555" y="985"/>
                  </a:lnTo>
                  <a:lnTo>
                    <a:pt x="555" y="985"/>
                  </a:lnTo>
                  <a:lnTo>
                    <a:pt x="555" y="985"/>
                  </a:lnTo>
                  <a:lnTo>
                    <a:pt x="555" y="982"/>
                  </a:lnTo>
                  <a:lnTo>
                    <a:pt x="557" y="980"/>
                  </a:lnTo>
                  <a:lnTo>
                    <a:pt x="560" y="978"/>
                  </a:lnTo>
                  <a:lnTo>
                    <a:pt x="564" y="978"/>
                  </a:lnTo>
                  <a:lnTo>
                    <a:pt x="598" y="978"/>
                  </a:lnTo>
                  <a:lnTo>
                    <a:pt x="633" y="978"/>
                  </a:lnTo>
                  <a:lnTo>
                    <a:pt x="647" y="982"/>
                  </a:lnTo>
                  <a:lnTo>
                    <a:pt x="654" y="985"/>
                  </a:lnTo>
                  <a:lnTo>
                    <a:pt x="659" y="987"/>
                  </a:lnTo>
                  <a:lnTo>
                    <a:pt x="661" y="992"/>
                  </a:lnTo>
                  <a:lnTo>
                    <a:pt x="666" y="997"/>
                  </a:lnTo>
                  <a:lnTo>
                    <a:pt x="680" y="1032"/>
                  </a:lnTo>
                  <a:lnTo>
                    <a:pt x="685" y="1041"/>
                  </a:lnTo>
                  <a:lnTo>
                    <a:pt x="690" y="1051"/>
                  </a:lnTo>
                  <a:lnTo>
                    <a:pt x="697" y="1060"/>
                  </a:lnTo>
                  <a:lnTo>
                    <a:pt x="704" y="1067"/>
                  </a:lnTo>
                  <a:lnTo>
                    <a:pt x="711" y="1072"/>
                  </a:lnTo>
                  <a:lnTo>
                    <a:pt x="720" y="1079"/>
                  </a:lnTo>
                  <a:lnTo>
                    <a:pt x="730" y="1082"/>
                  </a:lnTo>
                  <a:lnTo>
                    <a:pt x="739" y="1086"/>
                  </a:lnTo>
                  <a:lnTo>
                    <a:pt x="744" y="1086"/>
                  </a:lnTo>
                  <a:lnTo>
                    <a:pt x="746" y="1086"/>
                  </a:lnTo>
                  <a:lnTo>
                    <a:pt x="749" y="1086"/>
                  </a:lnTo>
                  <a:lnTo>
                    <a:pt x="753" y="1086"/>
                  </a:lnTo>
                  <a:lnTo>
                    <a:pt x="753" y="1086"/>
                  </a:lnTo>
                  <a:lnTo>
                    <a:pt x="756" y="1086"/>
                  </a:lnTo>
                  <a:lnTo>
                    <a:pt x="758" y="1086"/>
                  </a:lnTo>
                  <a:lnTo>
                    <a:pt x="763" y="1084"/>
                  </a:lnTo>
                  <a:lnTo>
                    <a:pt x="768" y="1082"/>
                  </a:lnTo>
                  <a:lnTo>
                    <a:pt x="772" y="1079"/>
                  </a:lnTo>
                  <a:lnTo>
                    <a:pt x="772" y="1077"/>
                  </a:lnTo>
                  <a:lnTo>
                    <a:pt x="775" y="1077"/>
                  </a:lnTo>
                  <a:lnTo>
                    <a:pt x="775" y="1077"/>
                  </a:lnTo>
                  <a:lnTo>
                    <a:pt x="775" y="1077"/>
                  </a:lnTo>
                  <a:lnTo>
                    <a:pt x="775" y="1077"/>
                  </a:lnTo>
                  <a:lnTo>
                    <a:pt x="782" y="1070"/>
                  </a:lnTo>
                  <a:lnTo>
                    <a:pt x="789" y="1063"/>
                  </a:lnTo>
                  <a:lnTo>
                    <a:pt x="798" y="1058"/>
                  </a:lnTo>
                  <a:lnTo>
                    <a:pt x="808" y="1056"/>
                  </a:lnTo>
                  <a:lnTo>
                    <a:pt x="810" y="1053"/>
                  </a:lnTo>
                  <a:lnTo>
                    <a:pt x="812" y="1053"/>
                  </a:lnTo>
                  <a:lnTo>
                    <a:pt x="815" y="1051"/>
                  </a:lnTo>
                  <a:lnTo>
                    <a:pt x="815" y="1051"/>
                  </a:lnTo>
                  <a:lnTo>
                    <a:pt x="824" y="1049"/>
                  </a:lnTo>
                  <a:lnTo>
                    <a:pt x="829" y="1046"/>
                  </a:lnTo>
                  <a:lnTo>
                    <a:pt x="836" y="1046"/>
                  </a:lnTo>
                  <a:lnTo>
                    <a:pt x="843" y="1046"/>
                  </a:lnTo>
                  <a:lnTo>
                    <a:pt x="850" y="1046"/>
                  </a:lnTo>
                  <a:lnTo>
                    <a:pt x="857" y="1046"/>
                  </a:lnTo>
                  <a:lnTo>
                    <a:pt x="864" y="1044"/>
                  </a:lnTo>
                  <a:lnTo>
                    <a:pt x="869" y="1044"/>
                  </a:lnTo>
                  <a:lnTo>
                    <a:pt x="876" y="1041"/>
                  </a:lnTo>
                  <a:lnTo>
                    <a:pt x="881" y="1037"/>
                  </a:lnTo>
                  <a:lnTo>
                    <a:pt x="888" y="1034"/>
                  </a:lnTo>
                  <a:lnTo>
                    <a:pt x="898" y="1030"/>
                  </a:lnTo>
                  <a:lnTo>
                    <a:pt x="907" y="1027"/>
                  </a:lnTo>
                  <a:lnTo>
                    <a:pt x="909" y="1025"/>
                  </a:lnTo>
                  <a:lnTo>
                    <a:pt x="912" y="1025"/>
                  </a:lnTo>
                  <a:lnTo>
                    <a:pt x="914" y="1027"/>
                  </a:lnTo>
                  <a:lnTo>
                    <a:pt x="916" y="1027"/>
                  </a:lnTo>
                  <a:lnTo>
                    <a:pt x="919" y="1030"/>
                  </a:lnTo>
                  <a:lnTo>
                    <a:pt x="921" y="1032"/>
                  </a:lnTo>
                  <a:lnTo>
                    <a:pt x="921" y="1034"/>
                  </a:lnTo>
                  <a:lnTo>
                    <a:pt x="921" y="1039"/>
                  </a:lnTo>
                  <a:lnTo>
                    <a:pt x="921" y="1086"/>
                  </a:lnTo>
                  <a:lnTo>
                    <a:pt x="919" y="1089"/>
                  </a:lnTo>
                  <a:lnTo>
                    <a:pt x="921" y="1091"/>
                  </a:lnTo>
                  <a:lnTo>
                    <a:pt x="921" y="1093"/>
                  </a:lnTo>
                  <a:lnTo>
                    <a:pt x="923" y="1096"/>
                  </a:lnTo>
                  <a:lnTo>
                    <a:pt x="926" y="1096"/>
                  </a:lnTo>
                  <a:lnTo>
                    <a:pt x="928" y="1098"/>
                  </a:lnTo>
                  <a:lnTo>
                    <a:pt x="931" y="1098"/>
                  </a:lnTo>
                  <a:lnTo>
                    <a:pt x="935" y="1098"/>
                  </a:lnTo>
                  <a:lnTo>
                    <a:pt x="938" y="1105"/>
                  </a:lnTo>
                  <a:lnTo>
                    <a:pt x="940" y="1108"/>
                  </a:lnTo>
                  <a:lnTo>
                    <a:pt x="942" y="1110"/>
                  </a:lnTo>
                  <a:lnTo>
                    <a:pt x="947" y="1112"/>
                  </a:lnTo>
                  <a:lnTo>
                    <a:pt x="954" y="1115"/>
                  </a:lnTo>
                  <a:lnTo>
                    <a:pt x="957" y="1115"/>
                  </a:lnTo>
                  <a:lnTo>
                    <a:pt x="959" y="1117"/>
                  </a:lnTo>
                  <a:lnTo>
                    <a:pt x="961" y="1119"/>
                  </a:lnTo>
                  <a:lnTo>
                    <a:pt x="961" y="1122"/>
                  </a:lnTo>
                  <a:lnTo>
                    <a:pt x="968" y="1136"/>
                  </a:lnTo>
                  <a:lnTo>
                    <a:pt x="971" y="1141"/>
                  </a:lnTo>
                  <a:lnTo>
                    <a:pt x="975" y="1148"/>
                  </a:lnTo>
                  <a:lnTo>
                    <a:pt x="985" y="1155"/>
                  </a:lnTo>
                  <a:lnTo>
                    <a:pt x="997" y="1162"/>
                  </a:lnTo>
                  <a:lnTo>
                    <a:pt x="999" y="1162"/>
                  </a:lnTo>
                  <a:lnTo>
                    <a:pt x="999" y="1164"/>
                  </a:lnTo>
                  <a:lnTo>
                    <a:pt x="1001" y="1169"/>
                  </a:lnTo>
                  <a:lnTo>
                    <a:pt x="1001" y="1171"/>
                  </a:lnTo>
                  <a:lnTo>
                    <a:pt x="1001" y="1183"/>
                  </a:lnTo>
                  <a:lnTo>
                    <a:pt x="1001" y="1190"/>
                  </a:lnTo>
                  <a:lnTo>
                    <a:pt x="1004" y="1197"/>
                  </a:lnTo>
                  <a:lnTo>
                    <a:pt x="1001" y="1209"/>
                  </a:lnTo>
                  <a:lnTo>
                    <a:pt x="1001" y="1221"/>
                  </a:lnTo>
                  <a:lnTo>
                    <a:pt x="999" y="1226"/>
                  </a:lnTo>
                  <a:lnTo>
                    <a:pt x="1001" y="1228"/>
                  </a:lnTo>
                  <a:lnTo>
                    <a:pt x="1001" y="1233"/>
                  </a:lnTo>
                  <a:lnTo>
                    <a:pt x="1006" y="1238"/>
                  </a:lnTo>
                  <a:lnTo>
                    <a:pt x="1009" y="1238"/>
                  </a:lnTo>
                  <a:lnTo>
                    <a:pt x="1011" y="1240"/>
                  </a:lnTo>
                  <a:lnTo>
                    <a:pt x="1020" y="1245"/>
                  </a:lnTo>
                  <a:lnTo>
                    <a:pt x="1027" y="1247"/>
                  </a:lnTo>
                  <a:lnTo>
                    <a:pt x="1035" y="1247"/>
                  </a:lnTo>
                  <a:lnTo>
                    <a:pt x="1044" y="1249"/>
                  </a:lnTo>
                  <a:lnTo>
                    <a:pt x="1051" y="1249"/>
                  </a:lnTo>
                  <a:lnTo>
                    <a:pt x="1058" y="1249"/>
                  </a:lnTo>
                  <a:lnTo>
                    <a:pt x="1068" y="1247"/>
                  </a:lnTo>
                  <a:lnTo>
                    <a:pt x="1075" y="1245"/>
                  </a:lnTo>
                  <a:lnTo>
                    <a:pt x="1082" y="1242"/>
                  </a:lnTo>
                  <a:lnTo>
                    <a:pt x="1089" y="1240"/>
                  </a:lnTo>
                  <a:lnTo>
                    <a:pt x="1098" y="1238"/>
                  </a:lnTo>
                  <a:lnTo>
                    <a:pt x="1101" y="1238"/>
                  </a:lnTo>
                  <a:lnTo>
                    <a:pt x="1105" y="1240"/>
                  </a:lnTo>
                  <a:lnTo>
                    <a:pt x="1108" y="1240"/>
                  </a:lnTo>
                  <a:lnTo>
                    <a:pt x="1110" y="1242"/>
                  </a:lnTo>
                  <a:lnTo>
                    <a:pt x="1112" y="1242"/>
                  </a:lnTo>
                  <a:lnTo>
                    <a:pt x="1115" y="1245"/>
                  </a:lnTo>
                  <a:lnTo>
                    <a:pt x="1115" y="1247"/>
                  </a:lnTo>
                  <a:lnTo>
                    <a:pt x="1117" y="1247"/>
                  </a:lnTo>
                  <a:lnTo>
                    <a:pt x="1120" y="1247"/>
                  </a:lnTo>
                  <a:lnTo>
                    <a:pt x="1124" y="1249"/>
                  </a:lnTo>
                  <a:lnTo>
                    <a:pt x="1124" y="1252"/>
                  </a:lnTo>
                  <a:lnTo>
                    <a:pt x="1122" y="1256"/>
                  </a:lnTo>
                  <a:lnTo>
                    <a:pt x="1120" y="1264"/>
                  </a:lnTo>
                  <a:lnTo>
                    <a:pt x="1117" y="1266"/>
                  </a:lnTo>
                  <a:lnTo>
                    <a:pt x="1115" y="1268"/>
                  </a:lnTo>
                  <a:lnTo>
                    <a:pt x="1112" y="1271"/>
                  </a:lnTo>
                  <a:lnTo>
                    <a:pt x="1108" y="1273"/>
                  </a:lnTo>
                  <a:lnTo>
                    <a:pt x="1103" y="1278"/>
                  </a:lnTo>
                  <a:lnTo>
                    <a:pt x="1098" y="1280"/>
                  </a:lnTo>
                  <a:lnTo>
                    <a:pt x="1096" y="1282"/>
                  </a:lnTo>
                  <a:lnTo>
                    <a:pt x="1086" y="1287"/>
                  </a:lnTo>
                  <a:lnTo>
                    <a:pt x="1077" y="1292"/>
                  </a:lnTo>
                  <a:lnTo>
                    <a:pt x="1060" y="1304"/>
                  </a:lnTo>
                  <a:lnTo>
                    <a:pt x="1046" y="1318"/>
                  </a:lnTo>
                  <a:lnTo>
                    <a:pt x="1039" y="1325"/>
                  </a:lnTo>
                  <a:lnTo>
                    <a:pt x="1035" y="1334"/>
                  </a:lnTo>
                  <a:lnTo>
                    <a:pt x="1025" y="1346"/>
                  </a:lnTo>
                  <a:lnTo>
                    <a:pt x="1016" y="1358"/>
                  </a:lnTo>
                  <a:lnTo>
                    <a:pt x="1006" y="1372"/>
                  </a:lnTo>
                  <a:lnTo>
                    <a:pt x="1001" y="1384"/>
                  </a:lnTo>
                  <a:lnTo>
                    <a:pt x="997" y="1401"/>
                  </a:lnTo>
                  <a:lnTo>
                    <a:pt x="994" y="1417"/>
                  </a:lnTo>
                  <a:lnTo>
                    <a:pt x="994" y="1419"/>
                  </a:lnTo>
                  <a:lnTo>
                    <a:pt x="992" y="1424"/>
                  </a:lnTo>
                  <a:lnTo>
                    <a:pt x="990" y="1427"/>
                  </a:lnTo>
                  <a:lnTo>
                    <a:pt x="990" y="1429"/>
                  </a:lnTo>
                  <a:lnTo>
                    <a:pt x="990" y="1431"/>
                  </a:lnTo>
                  <a:lnTo>
                    <a:pt x="985" y="1436"/>
                  </a:lnTo>
                  <a:lnTo>
                    <a:pt x="983" y="1438"/>
                  </a:lnTo>
                  <a:lnTo>
                    <a:pt x="980" y="1441"/>
                  </a:lnTo>
                  <a:lnTo>
                    <a:pt x="978" y="1441"/>
                  </a:lnTo>
                  <a:lnTo>
                    <a:pt x="975" y="1443"/>
                  </a:lnTo>
                  <a:lnTo>
                    <a:pt x="966" y="1448"/>
                  </a:lnTo>
                  <a:lnTo>
                    <a:pt x="959" y="1455"/>
                  </a:lnTo>
                  <a:lnTo>
                    <a:pt x="952" y="1460"/>
                  </a:lnTo>
                  <a:lnTo>
                    <a:pt x="947" y="1464"/>
                  </a:lnTo>
                  <a:lnTo>
                    <a:pt x="942" y="1474"/>
                  </a:lnTo>
                  <a:lnTo>
                    <a:pt x="935" y="1486"/>
                  </a:lnTo>
                  <a:lnTo>
                    <a:pt x="935" y="1488"/>
                  </a:lnTo>
                  <a:lnTo>
                    <a:pt x="940" y="1490"/>
                  </a:lnTo>
                  <a:lnTo>
                    <a:pt x="942" y="1493"/>
                  </a:lnTo>
                  <a:lnTo>
                    <a:pt x="947" y="1495"/>
                  </a:lnTo>
                  <a:lnTo>
                    <a:pt x="952" y="1495"/>
                  </a:lnTo>
                  <a:lnTo>
                    <a:pt x="957" y="1495"/>
                  </a:lnTo>
                  <a:lnTo>
                    <a:pt x="964" y="1493"/>
                  </a:lnTo>
                  <a:lnTo>
                    <a:pt x="968" y="1493"/>
                  </a:lnTo>
                  <a:lnTo>
                    <a:pt x="975" y="1490"/>
                  </a:lnTo>
                  <a:lnTo>
                    <a:pt x="985" y="1490"/>
                  </a:lnTo>
                  <a:lnTo>
                    <a:pt x="990" y="1488"/>
                  </a:lnTo>
                  <a:lnTo>
                    <a:pt x="994" y="1488"/>
                  </a:lnTo>
                  <a:lnTo>
                    <a:pt x="1006" y="1490"/>
                  </a:lnTo>
                  <a:lnTo>
                    <a:pt x="1009" y="1490"/>
                  </a:lnTo>
                  <a:lnTo>
                    <a:pt x="1013" y="1493"/>
                  </a:lnTo>
                  <a:lnTo>
                    <a:pt x="1020" y="1497"/>
                  </a:lnTo>
                  <a:lnTo>
                    <a:pt x="1023" y="1500"/>
                  </a:lnTo>
                  <a:lnTo>
                    <a:pt x="1025" y="1504"/>
                  </a:lnTo>
                  <a:lnTo>
                    <a:pt x="1027" y="1509"/>
                  </a:lnTo>
                  <a:lnTo>
                    <a:pt x="1027" y="1514"/>
                  </a:lnTo>
                  <a:lnTo>
                    <a:pt x="1030" y="1519"/>
                  </a:lnTo>
                  <a:lnTo>
                    <a:pt x="1030" y="1523"/>
                  </a:lnTo>
                  <a:lnTo>
                    <a:pt x="1030" y="1535"/>
                  </a:lnTo>
                  <a:lnTo>
                    <a:pt x="1030" y="1542"/>
                  </a:lnTo>
                  <a:lnTo>
                    <a:pt x="1030" y="1549"/>
                  </a:lnTo>
                  <a:lnTo>
                    <a:pt x="1030" y="1554"/>
                  </a:lnTo>
                  <a:lnTo>
                    <a:pt x="1032" y="1559"/>
                  </a:lnTo>
                  <a:lnTo>
                    <a:pt x="1037" y="1568"/>
                  </a:lnTo>
                  <a:lnTo>
                    <a:pt x="1042" y="1575"/>
                  </a:lnTo>
                  <a:lnTo>
                    <a:pt x="1044" y="1578"/>
                  </a:lnTo>
                  <a:lnTo>
                    <a:pt x="1049" y="1582"/>
                  </a:lnTo>
                  <a:lnTo>
                    <a:pt x="1053" y="1587"/>
                  </a:lnTo>
                  <a:lnTo>
                    <a:pt x="1056" y="1590"/>
                  </a:lnTo>
                  <a:lnTo>
                    <a:pt x="1058" y="1594"/>
                  </a:lnTo>
                  <a:lnTo>
                    <a:pt x="1060" y="1599"/>
                  </a:lnTo>
                  <a:lnTo>
                    <a:pt x="1063" y="1613"/>
                  </a:lnTo>
                  <a:lnTo>
                    <a:pt x="1065" y="1627"/>
                  </a:lnTo>
                  <a:lnTo>
                    <a:pt x="1065" y="1630"/>
                  </a:lnTo>
                  <a:lnTo>
                    <a:pt x="1065" y="1634"/>
                  </a:lnTo>
                  <a:lnTo>
                    <a:pt x="1065" y="1634"/>
                  </a:lnTo>
                  <a:lnTo>
                    <a:pt x="1065" y="1634"/>
                  </a:lnTo>
                  <a:lnTo>
                    <a:pt x="1065" y="1634"/>
                  </a:lnTo>
                  <a:lnTo>
                    <a:pt x="1065" y="1637"/>
                  </a:lnTo>
                  <a:lnTo>
                    <a:pt x="1065" y="1642"/>
                  </a:lnTo>
                  <a:lnTo>
                    <a:pt x="1063" y="1644"/>
                  </a:lnTo>
                  <a:lnTo>
                    <a:pt x="1063" y="1646"/>
                  </a:lnTo>
                  <a:lnTo>
                    <a:pt x="1060" y="1649"/>
                  </a:lnTo>
                  <a:lnTo>
                    <a:pt x="1058" y="1653"/>
                  </a:lnTo>
                  <a:lnTo>
                    <a:pt x="1056" y="1653"/>
                  </a:lnTo>
                  <a:lnTo>
                    <a:pt x="1056" y="1656"/>
                  </a:lnTo>
                  <a:lnTo>
                    <a:pt x="1053" y="1656"/>
                  </a:lnTo>
                  <a:lnTo>
                    <a:pt x="1051" y="1658"/>
                  </a:lnTo>
                  <a:lnTo>
                    <a:pt x="1049" y="1660"/>
                  </a:lnTo>
                  <a:lnTo>
                    <a:pt x="1044" y="1660"/>
                  </a:lnTo>
                  <a:lnTo>
                    <a:pt x="1042" y="1660"/>
                  </a:lnTo>
                  <a:lnTo>
                    <a:pt x="1042" y="1663"/>
                  </a:lnTo>
                  <a:lnTo>
                    <a:pt x="1032" y="1665"/>
                  </a:lnTo>
                  <a:lnTo>
                    <a:pt x="1018" y="1667"/>
                  </a:lnTo>
                  <a:lnTo>
                    <a:pt x="1013" y="1667"/>
                  </a:lnTo>
                  <a:lnTo>
                    <a:pt x="1011" y="1670"/>
                  </a:lnTo>
                  <a:lnTo>
                    <a:pt x="1006" y="1670"/>
                  </a:lnTo>
                  <a:lnTo>
                    <a:pt x="1001" y="1667"/>
                  </a:lnTo>
                  <a:lnTo>
                    <a:pt x="999" y="1665"/>
                  </a:lnTo>
                  <a:lnTo>
                    <a:pt x="999" y="1665"/>
                  </a:lnTo>
                  <a:lnTo>
                    <a:pt x="997" y="1663"/>
                  </a:lnTo>
                  <a:lnTo>
                    <a:pt x="997" y="1663"/>
                  </a:lnTo>
                  <a:lnTo>
                    <a:pt x="994" y="1663"/>
                  </a:lnTo>
                  <a:lnTo>
                    <a:pt x="990" y="1663"/>
                  </a:lnTo>
                  <a:lnTo>
                    <a:pt x="978" y="1665"/>
                  </a:lnTo>
                  <a:lnTo>
                    <a:pt x="966" y="1670"/>
                  </a:lnTo>
                  <a:lnTo>
                    <a:pt x="957" y="1677"/>
                  </a:lnTo>
                  <a:lnTo>
                    <a:pt x="947" y="1689"/>
                  </a:lnTo>
                  <a:lnTo>
                    <a:pt x="945" y="1693"/>
                  </a:lnTo>
                  <a:lnTo>
                    <a:pt x="942" y="1696"/>
                  </a:lnTo>
                  <a:lnTo>
                    <a:pt x="935" y="1703"/>
                  </a:lnTo>
                  <a:lnTo>
                    <a:pt x="931" y="1708"/>
                  </a:lnTo>
                  <a:lnTo>
                    <a:pt x="928" y="1715"/>
                  </a:lnTo>
                  <a:lnTo>
                    <a:pt x="926" y="1719"/>
                  </a:lnTo>
                  <a:lnTo>
                    <a:pt x="926" y="1727"/>
                  </a:lnTo>
                  <a:lnTo>
                    <a:pt x="926" y="1734"/>
                  </a:lnTo>
                  <a:lnTo>
                    <a:pt x="928" y="1741"/>
                  </a:lnTo>
                  <a:lnTo>
                    <a:pt x="931" y="1748"/>
                  </a:lnTo>
                  <a:lnTo>
                    <a:pt x="933" y="1750"/>
                  </a:lnTo>
                  <a:lnTo>
                    <a:pt x="933" y="1753"/>
                  </a:lnTo>
                  <a:lnTo>
                    <a:pt x="933" y="1760"/>
                  </a:lnTo>
                  <a:lnTo>
                    <a:pt x="931" y="1767"/>
                  </a:lnTo>
                  <a:lnTo>
                    <a:pt x="928" y="1776"/>
                  </a:lnTo>
                  <a:lnTo>
                    <a:pt x="931" y="1783"/>
                  </a:lnTo>
                  <a:lnTo>
                    <a:pt x="933" y="1793"/>
                  </a:lnTo>
                  <a:lnTo>
                    <a:pt x="933" y="1795"/>
                  </a:lnTo>
                  <a:lnTo>
                    <a:pt x="935" y="1797"/>
                  </a:lnTo>
                  <a:lnTo>
                    <a:pt x="938" y="1800"/>
                  </a:lnTo>
                  <a:lnTo>
                    <a:pt x="942" y="1800"/>
                  </a:lnTo>
                  <a:lnTo>
                    <a:pt x="952" y="1802"/>
                  </a:lnTo>
                  <a:lnTo>
                    <a:pt x="964" y="1802"/>
                  </a:lnTo>
                  <a:lnTo>
                    <a:pt x="966" y="1802"/>
                  </a:lnTo>
                  <a:lnTo>
                    <a:pt x="968" y="1802"/>
                  </a:lnTo>
                  <a:lnTo>
                    <a:pt x="968" y="1802"/>
                  </a:lnTo>
                  <a:lnTo>
                    <a:pt x="971" y="1805"/>
                  </a:lnTo>
                  <a:lnTo>
                    <a:pt x="971" y="1807"/>
                  </a:lnTo>
                  <a:lnTo>
                    <a:pt x="973" y="1809"/>
                  </a:lnTo>
                  <a:lnTo>
                    <a:pt x="973" y="1812"/>
                  </a:lnTo>
                  <a:lnTo>
                    <a:pt x="973" y="1816"/>
                  </a:lnTo>
                  <a:lnTo>
                    <a:pt x="973" y="1823"/>
                  </a:lnTo>
                  <a:lnTo>
                    <a:pt x="975" y="1831"/>
                  </a:lnTo>
                  <a:lnTo>
                    <a:pt x="978" y="1835"/>
                  </a:lnTo>
                  <a:lnTo>
                    <a:pt x="980" y="1838"/>
                  </a:lnTo>
                  <a:lnTo>
                    <a:pt x="983" y="1842"/>
                  </a:lnTo>
                  <a:lnTo>
                    <a:pt x="990" y="1847"/>
                  </a:lnTo>
                  <a:lnTo>
                    <a:pt x="994" y="1852"/>
                  </a:lnTo>
                  <a:lnTo>
                    <a:pt x="999" y="1854"/>
                  </a:lnTo>
                  <a:lnTo>
                    <a:pt x="1004" y="1856"/>
                  </a:lnTo>
                  <a:lnTo>
                    <a:pt x="1009" y="1856"/>
                  </a:lnTo>
                  <a:lnTo>
                    <a:pt x="1011" y="1856"/>
                  </a:lnTo>
                  <a:lnTo>
                    <a:pt x="1027" y="1852"/>
                  </a:lnTo>
                  <a:lnTo>
                    <a:pt x="1044" y="1849"/>
                  </a:lnTo>
                  <a:lnTo>
                    <a:pt x="1063" y="1847"/>
                  </a:lnTo>
                  <a:lnTo>
                    <a:pt x="1082" y="1845"/>
                  </a:lnTo>
                  <a:lnTo>
                    <a:pt x="1110" y="1845"/>
                  </a:lnTo>
                  <a:lnTo>
                    <a:pt x="1122" y="1845"/>
                  </a:lnTo>
                  <a:lnTo>
                    <a:pt x="1136" y="1847"/>
                  </a:lnTo>
                  <a:lnTo>
                    <a:pt x="1141" y="1847"/>
                  </a:lnTo>
                  <a:lnTo>
                    <a:pt x="1146" y="1849"/>
                  </a:lnTo>
                  <a:lnTo>
                    <a:pt x="1150" y="1852"/>
                  </a:lnTo>
                  <a:lnTo>
                    <a:pt x="1153" y="1854"/>
                  </a:lnTo>
                  <a:lnTo>
                    <a:pt x="1160" y="1861"/>
                  </a:lnTo>
                  <a:lnTo>
                    <a:pt x="1162" y="1868"/>
                  </a:lnTo>
                  <a:lnTo>
                    <a:pt x="1162" y="1873"/>
                  </a:lnTo>
                  <a:lnTo>
                    <a:pt x="1162" y="1880"/>
                  </a:lnTo>
                  <a:lnTo>
                    <a:pt x="1164" y="1887"/>
                  </a:lnTo>
                  <a:lnTo>
                    <a:pt x="1167" y="1894"/>
                  </a:lnTo>
                  <a:lnTo>
                    <a:pt x="1169" y="1899"/>
                  </a:lnTo>
                  <a:lnTo>
                    <a:pt x="1172" y="1906"/>
                  </a:lnTo>
                  <a:lnTo>
                    <a:pt x="1176" y="1911"/>
                  </a:lnTo>
                  <a:lnTo>
                    <a:pt x="1181" y="1913"/>
                  </a:lnTo>
                  <a:lnTo>
                    <a:pt x="1188" y="1918"/>
                  </a:lnTo>
                  <a:lnTo>
                    <a:pt x="1195" y="1920"/>
                  </a:lnTo>
                  <a:lnTo>
                    <a:pt x="1216" y="1925"/>
                  </a:lnTo>
                  <a:lnTo>
                    <a:pt x="1242" y="1930"/>
                  </a:lnTo>
                  <a:lnTo>
                    <a:pt x="1247" y="1932"/>
                  </a:lnTo>
                  <a:lnTo>
                    <a:pt x="1247" y="1932"/>
                  </a:lnTo>
                  <a:lnTo>
                    <a:pt x="1249" y="1932"/>
                  </a:lnTo>
                  <a:lnTo>
                    <a:pt x="1249" y="1932"/>
                  </a:lnTo>
                  <a:lnTo>
                    <a:pt x="1249" y="1932"/>
                  </a:lnTo>
                  <a:lnTo>
                    <a:pt x="1271" y="1934"/>
                  </a:lnTo>
                  <a:lnTo>
                    <a:pt x="1271" y="1930"/>
                  </a:lnTo>
                  <a:lnTo>
                    <a:pt x="1273" y="1925"/>
                  </a:lnTo>
                  <a:lnTo>
                    <a:pt x="1278" y="1920"/>
                  </a:lnTo>
                  <a:lnTo>
                    <a:pt x="1283" y="1916"/>
                  </a:lnTo>
                  <a:lnTo>
                    <a:pt x="1285" y="1916"/>
                  </a:lnTo>
                  <a:lnTo>
                    <a:pt x="1285" y="1913"/>
                  </a:lnTo>
                  <a:lnTo>
                    <a:pt x="1285" y="1913"/>
                  </a:lnTo>
                  <a:lnTo>
                    <a:pt x="1285" y="1913"/>
                  </a:lnTo>
                  <a:lnTo>
                    <a:pt x="1285" y="1913"/>
                  </a:lnTo>
                  <a:lnTo>
                    <a:pt x="1287" y="1911"/>
                  </a:lnTo>
                  <a:lnTo>
                    <a:pt x="1290" y="1901"/>
                  </a:lnTo>
                  <a:lnTo>
                    <a:pt x="1294" y="1894"/>
                  </a:lnTo>
                  <a:lnTo>
                    <a:pt x="1297" y="1887"/>
                  </a:lnTo>
                  <a:lnTo>
                    <a:pt x="1299" y="1882"/>
                  </a:lnTo>
                  <a:lnTo>
                    <a:pt x="1297" y="1880"/>
                  </a:lnTo>
                  <a:lnTo>
                    <a:pt x="1297" y="1880"/>
                  </a:lnTo>
                  <a:lnTo>
                    <a:pt x="1297" y="1875"/>
                  </a:lnTo>
                  <a:lnTo>
                    <a:pt x="1297" y="1873"/>
                  </a:lnTo>
                  <a:lnTo>
                    <a:pt x="1297" y="1871"/>
                  </a:lnTo>
                  <a:lnTo>
                    <a:pt x="1290" y="1854"/>
                  </a:lnTo>
                  <a:lnTo>
                    <a:pt x="1287" y="1852"/>
                  </a:lnTo>
                  <a:lnTo>
                    <a:pt x="1287" y="1849"/>
                  </a:lnTo>
                  <a:lnTo>
                    <a:pt x="1283" y="1845"/>
                  </a:lnTo>
                  <a:lnTo>
                    <a:pt x="1275" y="1828"/>
                  </a:lnTo>
                  <a:lnTo>
                    <a:pt x="1268" y="1814"/>
                  </a:lnTo>
                  <a:lnTo>
                    <a:pt x="1264" y="1802"/>
                  </a:lnTo>
                  <a:lnTo>
                    <a:pt x="1264" y="1797"/>
                  </a:lnTo>
                  <a:lnTo>
                    <a:pt x="1264" y="1790"/>
                  </a:lnTo>
                  <a:lnTo>
                    <a:pt x="1264" y="1781"/>
                  </a:lnTo>
                  <a:lnTo>
                    <a:pt x="1268" y="1769"/>
                  </a:lnTo>
                  <a:lnTo>
                    <a:pt x="1268" y="1767"/>
                  </a:lnTo>
                  <a:lnTo>
                    <a:pt x="1268" y="1764"/>
                  </a:lnTo>
                  <a:lnTo>
                    <a:pt x="1271" y="1762"/>
                  </a:lnTo>
                  <a:lnTo>
                    <a:pt x="1273" y="1755"/>
                  </a:lnTo>
                  <a:lnTo>
                    <a:pt x="1273" y="1748"/>
                  </a:lnTo>
                  <a:lnTo>
                    <a:pt x="1273" y="1743"/>
                  </a:lnTo>
                  <a:lnTo>
                    <a:pt x="1275" y="1736"/>
                  </a:lnTo>
                  <a:lnTo>
                    <a:pt x="1278" y="1729"/>
                  </a:lnTo>
                  <a:lnTo>
                    <a:pt x="1278" y="1724"/>
                  </a:lnTo>
                  <a:lnTo>
                    <a:pt x="1280" y="1719"/>
                  </a:lnTo>
                  <a:lnTo>
                    <a:pt x="1278" y="1715"/>
                  </a:lnTo>
                  <a:lnTo>
                    <a:pt x="1278" y="1710"/>
                  </a:lnTo>
                  <a:lnTo>
                    <a:pt x="1275" y="1708"/>
                  </a:lnTo>
                  <a:lnTo>
                    <a:pt x="1273" y="1703"/>
                  </a:lnTo>
                  <a:lnTo>
                    <a:pt x="1271" y="1701"/>
                  </a:lnTo>
                  <a:lnTo>
                    <a:pt x="1266" y="1698"/>
                  </a:lnTo>
                  <a:lnTo>
                    <a:pt x="1259" y="1696"/>
                  </a:lnTo>
                  <a:lnTo>
                    <a:pt x="1257" y="1693"/>
                  </a:lnTo>
                  <a:lnTo>
                    <a:pt x="1257" y="1691"/>
                  </a:lnTo>
                  <a:lnTo>
                    <a:pt x="1254" y="1689"/>
                  </a:lnTo>
                  <a:lnTo>
                    <a:pt x="1252" y="1675"/>
                  </a:lnTo>
                  <a:lnTo>
                    <a:pt x="1249" y="1667"/>
                  </a:lnTo>
                  <a:lnTo>
                    <a:pt x="1249" y="1663"/>
                  </a:lnTo>
                  <a:lnTo>
                    <a:pt x="1249" y="1651"/>
                  </a:lnTo>
                  <a:lnTo>
                    <a:pt x="1249" y="1639"/>
                  </a:lnTo>
                  <a:lnTo>
                    <a:pt x="1252" y="1630"/>
                  </a:lnTo>
                  <a:lnTo>
                    <a:pt x="1252" y="1627"/>
                  </a:lnTo>
                  <a:lnTo>
                    <a:pt x="1254" y="1623"/>
                  </a:lnTo>
                  <a:lnTo>
                    <a:pt x="1259" y="1616"/>
                  </a:lnTo>
                  <a:lnTo>
                    <a:pt x="1264" y="1608"/>
                  </a:lnTo>
                  <a:lnTo>
                    <a:pt x="1264" y="1604"/>
                  </a:lnTo>
                  <a:lnTo>
                    <a:pt x="1266" y="1604"/>
                  </a:lnTo>
                  <a:lnTo>
                    <a:pt x="1266" y="1601"/>
                  </a:lnTo>
                  <a:lnTo>
                    <a:pt x="1266" y="1601"/>
                  </a:lnTo>
                  <a:lnTo>
                    <a:pt x="1271" y="1592"/>
                  </a:lnTo>
                  <a:lnTo>
                    <a:pt x="1275" y="1585"/>
                  </a:lnTo>
                  <a:lnTo>
                    <a:pt x="1285" y="1573"/>
                  </a:lnTo>
                  <a:lnTo>
                    <a:pt x="1287" y="1566"/>
                  </a:lnTo>
                  <a:lnTo>
                    <a:pt x="1290" y="1564"/>
                  </a:lnTo>
                  <a:lnTo>
                    <a:pt x="1290" y="1564"/>
                  </a:lnTo>
                  <a:lnTo>
                    <a:pt x="1290" y="1564"/>
                  </a:lnTo>
                  <a:lnTo>
                    <a:pt x="1290" y="1564"/>
                  </a:lnTo>
                  <a:lnTo>
                    <a:pt x="1290" y="1561"/>
                  </a:lnTo>
                  <a:lnTo>
                    <a:pt x="1290" y="1559"/>
                  </a:lnTo>
                  <a:lnTo>
                    <a:pt x="1290" y="1556"/>
                  </a:lnTo>
                  <a:lnTo>
                    <a:pt x="1290" y="1552"/>
                  </a:lnTo>
                  <a:lnTo>
                    <a:pt x="1287" y="1545"/>
                  </a:lnTo>
                  <a:lnTo>
                    <a:pt x="1283" y="1538"/>
                  </a:lnTo>
                  <a:lnTo>
                    <a:pt x="1283" y="1530"/>
                  </a:lnTo>
                  <a:lnTo>
                    <a:pt x="1280" y="1523"/>
                  </a:lnTo>
                  <a:lnTo>
                    <a:pt x="1280" y="1516"/>
                  </a:lnTo>
                  <a:lnTo>
                    <a:pt x="1278" y="1512"/>
                  </a:lnTo>
                  <a:lnTo>
                    <a:pt x="1278" y="1507"/>
                  </a:lnTo>
                  <a:lnTo>
                    <a:pt x="1273" y="1504"/>
                  </a:lnTo>
                  <a:lnTo>
                    <a:pt x="1271" y="1500"/>
                  </a:lnTo>
                  <a:lnTo>
                    <a:pt x="1268" y="1497"/>
                  </a:lnTo>
                  <a:lnTo>
                    <a:pt x="1266" y="1495"/>
                  </a:lnTo>
                  <a:lnTo>
                    <a:pt x="1264" y="1488"/>
                  </a:lnTo>
                  <a:lnTo>
                    <a:pt x="1261" y="1481"/>
                  </a:lnTo>
                  <a:lnTo>
                    <a:pt x="1261" y="1476"/>
                  </a:lnTo>
                  <a:lnTo>
                    <a:pt x="1264" y="1474"/>
                  </a:lnTo>
                  <a:lnTo>
                    <a:pt x="1264" y="1467"/>
                  </a:lnTo>
                  <a:lnTo>
                    <a:pt x="1266" y="1462"/>
                  </a:lnTo>
                  <a:lnTo>
                    <a:pt x="1266" y="1457"/>
                  </a:lnTo>
                  <a:lnTo>
                    <a:pt x="1268" y="1453"/>
                  </a:lnTo>
                  <a:lnTo>
                    <a:pt x="1273" y="1450"/>
                  </a:lnTo>
                  <a:lnTo>
                    <a:pt x="1275" y="1448"/>
                  </a:lnTo>
                  <a:lnTo>
                    <a:pt x="1290" y="1448"/>
                  </a:lnTo>
                  <a:lnTo>
                    <a:pt x="1304" y="1450"/>
                  </a:lnTo>
                  <a:lnTo>
                    <a:pt x="1304" y="1427"/>
                  </a:lnTo>
                  <a:lnTo>
                    <a:pt x="1306" y="1412"/>
                  </a:lnTo>
                  <a:lnTo>
                    <a:pt x="1306" y="1403"/>
                  </a:lnTo>
                  <a:lnTo>
                    <a:pt x="1308" y="1393"/>
                  </a:lnTo>
                  <a:lnTo>
                    <a:pt x="1311" y="1386"/>
                  </a:lnTo>
                  <a:lnTo>
                    <a:pt x="1313" y="1379"/>
                  </a:lnTo>
                  <a:lnTo>
                    <a:pt x="1320" y="1367"/>
                  </a:lnTo>
                  <a:lnTo>
                    <a:pt x="1325" y="1356"/>
                  </a:lnTo>
                  <a:lnTo>
                    <a:pt x="1327" y="1351"/>
                  </a:lnTo>
                  <a:lnTo>
                    <a:pt x="1327" y="1346"/>
                  </a:lnTo>
                  <a:lnTo>
                    <a:pt x="1327" y="1341"/>
                  </a:lnTo>
                  <a:lnTo>
                    <a:pt x="1327" y="1337"/>
                  </a:lnTo>
                  <a:lnTo>
                    <a:pt x="1323" y="1332"/>
                  </a:lnTo>
                  <a:lnTo>
                    <a:pt x="1316" y="1327"/>
                  </a:lnTo>
                  <a:lnTo>
                    <a:pt x="1311" y="1325"/>
                  </a:lnTo>
                  <a:lnTo>
                    <a:pt x="1306" y="1323"/>
                  </a:lnTo>
                  <a:lnTo>
                    <a:pt x="1301" y="1323"/>
                  </a:lnTo>
                  <a:lnTo>
                    <a:pt x="1299" y="1320"/>
                  </a:lnTo>
                  <a:lnTo>
                    <a:pt x="1294" y="1320"/>
                  </a:lnTo>
                  <a:lnTo>
                    <a:pt x="1290" y="1320"/>
                  </a:lnTo>
                  <a:lnTo>
                    <a:pt x="1283" y="1320"/>
                  </a:lnTo>
                  <a:lnTo>
                    <a:pt x="1278" y="1323"/>
                  </a:lnTo>
                  <a:lnTo>
                    <a:pt x="1275" y="1327"/>
                  </a:lnTo>
                  <a:lnTo>
                    <a:pt x="1271" y="1327"/>
                  </a:lnTo>
                  <a:lnTo>
                    <a:pt x="1271" y="1330"/>
                  </a:lnTo>
                  <a:lnTo>
                    <a:pt x="1268" y="1330"/>
                  </a:lnTo>
                  <a:lnTo>
                    <a:pt x="1264" y="1334"/>
                  </a:lnTo>
                  <a:lnTo>
                    <a:pt x="1259" y="1337"/>
                  </a:lnTo>
                  <a:lnTo>
                    <a:pt x="1257" y="1339"/>
                  </a:lnTo>
                  <a:lnTo>
                    <a:pt x="1254" y="1339"/>
                  </a:lnTo>
                  <a:lnTo>
                    <a:pt x="1249" y="1339"/>
                  </a:lnTo>
                  <a:lnTo>
                    <a:pt x="1247" y="1339"/>
                  </a:lnTo>
                  <a:lnTo>
                    <a:pt x="1245" y="1339"/>
                  </a:lnTo>
                  <a:lnTo>
                    <a:pt x="1245" y="1339"/>
                  </a:lnTo>
                  <a:lnTo>
                    <a:pt x="1242" y="1339"/>
                  </a:lnTo>
                  <a:lnTo>
                    <a:pt x="1238" y="1339"/>
                  </a:lnTo>
                  <a:lnTo>
                    <a:pt x="1235" y="1337"/>
                  </a:lnTo>
                  <a:lnTo>
                    <a:pt x="1228" y="1334"/>
                  </a:lnTo>
                  <a:lnTo>
                    <a:pt x="1226" y="1332"/>
                  </a:lnTo>
                  <a:lnTo>
                    <a:pt x="1223" y="1330"/>
                  </a:lnTo>
                  <a:lnTo>
                    <a:pt x="1221" y="1327"/>
                  </a:lnTo>
                  <a:lnTo>
                    <a:pt x="1221" y="1323"/>
                  </a:lnTo>
                  <a:lnTo>
                    <a:pt x="1214" y="1318"/>
                  </a:lnTo>
                  <a:lnTo>
                    <a:pt x="1209" y="1311"/>
                  </a:lnTo>
                  <a:lnTo>
                    <a:pt x="1197" y="1299"/>
                  </a:lnTo>
                  <a:lnTo>
                    <a:pt x="1195" y="1294"/>
                  </a:lnTo>
                  <a:lnTo>
                    <a:pt x="1195" y="1292"/>
                  </a:lnTo>
                  <a:lnTo>
                    <a:pt x="1193" y="1282"/>
                  </a:lnTo>
                  <a:lnTo>
                    <a:pt x="1197" y="1275"/>
                  </a:lnTo>
                  <a:lnTo>
                    <a:pt x="1205" y="1268"/>
                  </a:lnTo>
                  <a:lnTo>
                    <a:pt x="1209" y="1266"/>
                  </a:lnTo>
                  <a:lnTo>
                    <a:pt x="1212" y="1264"/>
                  </a:lnTo>
                  <a:lnTo>
                    <a:pt x="1221" y="1259"/>
                  </a:lnTo>
                  <a:lnTo>
                    <a:pt x="1231" y="1256"/>
                  </a:lnTo>
                  <a:lnTo>
                    <a:pt x="1240" y="1254"/>
                  </a:lnTo>
                  <a:lnTo>
                    <a:pt x="1249" y="1254"/>
                  </a:lnTo>
                  <a:lnTo>
                    <a:pt x="1259" y="1256"/>
                  </a:lnTo>
                  <a:lnTo>
                    <a:pt x="1264" y="1256"/>
                  </a:lnTo>
                  <a:lnTo>
                    <a:pt x="1266" y="1256"/>
                  </a:lnTo>
                  <a:lnTo>
                    <a:pt x="1266" y="1256"/>
                  </a:lnTo>
                  <a:lnTo>
                    <a:pt x="1266" y="1256"/>
                  </a:lnTo>
                  <a:lnTo>
                    <a:pt x="1268" y="1259"/>
                  </a:lnTo>
                  <a:lnTo>
                    <a:pt x="1271" y="1259"/>
                  </a:lnTo>
                  <a:lnTo>
                    <a:pt x="1273" y="1256"/>
                  </a:lnTo>
                  <a:lnTo>
                    <a:pt x="1275" y="1256"/>
                  </a:lnTo>
                  <a:lnTo>
                    <a:pt x="1278" y="1256"/>
                  </a:lnTo>
                  <a:lnTo>
                    <a:pt x="1280" y="1256"/>
                  </a:lnTo>
                  <a:lnTo>
                    <a:pt x="1280" y="1254"/>
                  </a:lnTo>
                  <a:lnTo>
                    <a:pt x="1283" y="1254"/>
                  </a:lnTo>
                  <a:lnTo>
                    <a:pt x="1285" y="1252"/>
                  </a:lnTo>
                  <a:lnTo>
                    <a:pt x="1290" y="1252"/>
                  </a:lnTo>
                  <a:lnTo>
                    <a:pt x="1290" y="1247"/>
                  </a:lnTo>
                  <a:lnTo>
                    <a:pt x="1290" y="1247"/>
                  </a:lnTo>
                  <a:lnTo>
                    <a:pt x="1290" y="1247"/>
                  </a:lnTo>
                  <a:lnTo>
                    <a:pt x="1292" y="1247"/>
                  </a:lnTo>
                  <a:lnTo>
                    <a:pt x="1292" y="1245"/>
                  </a:lnTo>
                  <a:lnTo>
                    <a:pt x="1294" y="1242"/>
                  </a:lnTo>
                  <a:lnTo>
                    <a:pt x="1297" y="1240"/>
                  </a:lnTo>
                  <a:lnTo>
                    <a:pt x="1304" y="1233"/>
                  </a:lnTo>
                  <a:lnTo>
                    <a:pt x="1308" y="1228"/>
                  </a:lnTo>
                  <a:lnTo>
                    <a:pt x="1313" y="1228"/>
                  </a:lnTo>
                  <a:lnTo>
                    <a:pt x="1318" y="1226"/>
                  </a:lnTo>
                  <a:lnTo>
                    <a:pt x="1323" y="1226"/>
                  </a:lnTo>
                  <a:lnTo>
                    <a:pt x="1330" y="1226"/>
                  </a:lnTo>
                  <a:lnTo>
                    <a:pt x="1337" y="1228"/>
                  </a:lnTo>
                  <a:lnTo>
                    <a:pt x="1339" y="1228"/>
                  </a:lnTo>
                  <a:lnTo>
                    <a:pt x="1344" y="1226"/>
                  </a:lnTo>
                  <a:lnTo>
                    <a:pt x="1346" y="1226"/>
                  </a:lnTo>
                  <a:lnTo>
                    <a:pt x="1346" y="1226"/>
                  </a:lnTo>
                  <a:lnTo>
                    <a:pt x="1349" y="1223"/>
                  </a:lnTo>
                  <a:lnTo>
                    <a:pt x="1349" y="1223"/>
                  </a:lnTo>
                  <a:lnTo>
                    <a:pt x="1349" y="1223"/>
                  </a:lnTo>
                  <a:lnTo>
                    <a:pt x="1349" y="1223"/>
                  </a:lnTo>
                  <a:lnTo>
                    <a:pt x="1351" y="1221"/>
                  </a:lnTo>
                  <a:lnTo>
                    <a:pt x="1351" y="1221"/>
                  </a:lnTo>
                  <a:lnTo>
                    <a:pt x="1351" y="1219"/>
                  </a:lnTo>
                  <a:lnTo>
                    <a:pt x="1351" y="1219"/>
                  </a:lnTo>
                  <a:lnTo>
                    <a:pt x="1351" y="1216"/>
                  </a:lnTo>
                  <a:lnTo>
                    <a:pt x="1351" y="1216"/>
                  </a:lnTo>
                  <a:lnTo>
                    <a:pt x="1351" y="1214"/>
                  </a:lnTo>
                  <a:lnTo>
                    <a:pt x="1351" y="1209"/>
                  </a:lnTo>
                  <a:lnTo>
                    <a:pt x="1351" y="1204"/>
                  </a:lnTo>
                  <a:lnTo>
                    <a:pt x="1351" y="1202"/>
                  </a:lnTo>
                  <a:lnTo>
                    <a:pt x="1353" y="1202"/>
                  </a:lnTo>
                  <a:lnTo>
                    <a:pt x="1358" y="1200"/>
                  </a:lnTo>
                  <a:lnTo>
                    <a:pt x="1363" y="1197"/>
                  </a:lnTo>
                  <a:lnTo>
                    <a:pt x="1372" y="1195"/>
                  </a:lnTo>
                  <a:lnTo>
                    <a:pt x="1382" y="1195"/>
                  </a:lnTo>
                  <a:lnTo>
                    <a:pt x="1394" y="1200"/>
                  </a:lnTo>
                  <a:lnTo>
                    <a:pt x="1398" y="1200"/>
                  </a:lnTo>
                  <a:lnTo>
                    <a:pt x="1403" y="1202"/>
                  </a:lnTo>
                  <a:lnTo>
                    <a:pt x="1410" y="1202"/>
                  </a:lnTo>
                  <a:lnTo>
                    <a:pt x="1415" y="1202"/>
                  </a:lnTo>
                  <a:lnTo>
                    <a:pt x="1422" y="1200"/>
                  </a:lnTo>
                  <a:lnTo>
                    <a:pt x="1427" y="1200"/>
                  </a:lnTo>
                  <a:lnTo>
                    <a:pt x="1431" y="1197"/>
                  </a:lnTo>
                  <a:lnTo>
                    <a:pt x="1436" y="1195"/>
                  </a:lnTo>
                  <a:lnTo>
                    <a:pt x="1441" y="1190"/>
                  </a:lnTo>
                  <a:lnTo>
                    <a:pt x="1443" y="1188"/>
                  </a:lnTo>
                  <a:lnTo>
                    <a:pt x="1448" y="1186"/>
                  </a:lnTo>
                  <a:lnTo>
                    <a:pt x="1450" y="1181"/>
                  </a:lnTo>
                  <a:lnTo>
                    <a:pt x="1455" y="1176"/>
                  </a:lnTo>
                  <a:lnTo>
                    <a:pt x="1460" y="1171"/>
                  </a:lnTo>
                  <a:lnTo>
                    <a:pt x="1462" y="1171"/>
                  </a:lnTo>
                  <a:lnTo>
                    <a:pt x="1462" y="1171"/>
                  </a:lnTo>
                  <a:lnTo>
                    <a:pt x="1467" y="1174"/>
                  </a:lnTo>
                  <a:lnTo>
                    <a:pt x="1469" y="1174"/>
                  </a:lnTo>
                  <a:lnTo>
                    <a:pt x="1474" y="1178"/>
                  </a:lnTo>
                  <a:lnTo>
                    <a:pt x="1481" y="1186"/>
                  </a:lnTo>
                  <a:lnTo>
                    <a:pt x="1493" y="1197"/>
                  </a:lnTo>
                  <a:lnTo>
                    <a:pt x="1500" y="1202"/>
                  </a:lnTo>
                  <a:lnTo>
                    <a:pt x="1507" y="1207"/>
                  </a:lnTo>
                  <a:lnTo>
                    <a:pt x="1514" y="1209"/>
                  </a:lnTo>
                  <a:lnTo>
                    <a:pt x="1526" y="1212"/>
                  </a:lnTo>
                  <a:lnTo>
                    <a:pt x="1526" y="1212"/>
                  </a:lnTo>
                  <a:lnTo>
                    <a:pt x="1528" y="1212"/>
                  </a:lnTo>
                  <a:lnTo>
                    <a:pt x="1531" y="1212"/>
                  </a:lnTo>
                  <a:lnTo>
                    <a:pt x="1533" y="1212"/>
                  </a:lnTo>
                  <a:lnTo>
                    <a:pt x="1533" y="1212"/>
                  </a:lnTo>
                  <a:lnTo>
                    <a:pt x="1540" y="1207"/>
                  </a:lnTo>
                  <a:lnTo>
                    <a:pt x="1547" y="1207"/>
                  </a:lnTo>
                  <a:lnTo>
                    <a:pt x="1554" y="1207"/>
                  </a:lnTo>
                  <a:lnTo>
                    <a:pt x="1564" y="1207"/>
                  </a:lnTo>
                  <a:lnTo>
                    <a:pt x="1573" y="1207"/>
                  </a:lnTo>
                  <a:lnTo>
                    <a:pt x="1585" y="1207"/>
                  </a:lnTo>
                  <a:lnTo>
                    <a:pt x="1597" y="1204"/>
                  </a:lnTo>
                  <a:lnTo>
                    <a:pt x="1608" y="1204"/>
                  </a:lnTo>
                  <a:lnTo>
                    <a:pt x="1606" y="1195"/>
                  </a:lnTo>
                  <a:lnTo>
                    <a:pt x="1606" y="1188"/>
                  </a:lnTo>
                  <a:lnTo>
                    <a:pt x="1604" y="1181"/>
                  </a:lnTo>
                  <a:lnTo>
                    <a:pt x="1601" y="1176"/>
                  </a:lnTo>
                  <a:lnTo>
                    <a:pt x="1597" y="1164"/>
                  </a:lnTo>
                  <a:lnTo>
                    <a:pt x="1592" y="1155"/>
                  </a:lnTo>
                  <a:lnTo>
                    <a:pt x="1592" y="1152"/>
                  </a:lnTo>
                  <a:lnTo>
                    <a:pt x="1592" y="1152"/>
                  </a:lnTo>
                  <a:lnTo>
                    <a:pt x="1594" y="1150"/>
                  </a:lnTo>
                  <a:lnTo>
                    <a:pt x="1594" y="1148"/>
                  </a:lnTo>
                  <a:lnTo>
                    <a:pt x="1594" y="1148"/>
                  </a:lnTo>
                  <a:lnTo>
                    <a:pt x="1597" y="1145"/>
                  </a:lnTo>
                  <a:lnTo>
                    <a:pt x="1597" y="1145"/>
                  </a:lnTo>
                  <a:lnTo>
                    <a:pt x="1597" y="1143"/>
                  </a:lnTo>
                  <a:lnTo>
                    <a:pt x="1597" y="1141"/>
                  </a:lnTo>
                  <a:lnTo>
                    <a:pt x="1597" y="1138"/>
                  </a:lnTo>
                  <a:lnTo>
                    <a:pt x="1597" y="1138"/>
                  </a:lnTo>
                  <a:lnTo>
                    <a:pt x="1597" y="1136"/>
                  </a:lnTo>
                  <a:lnTo>
                    <a:pt x="1597" y="1134"/>
                  </a:lnTo>
                  <a:lnTo>
                    <a:pt x="1597" y="1129"/>
                  </a:lnTo>
                  <a:lnTo>
                    <a:pt x="1599" y="1127"/>
                  </a:lnTo>
                  <a:lnTo>
                    <a:pt x="1601" y="1124"/>
                  </a:lnTo>
                  <a:lnTo>
                    <a:pt x="1604" y="1122"/>
                  </a:lnTo>
                  <a:lnTo>
                    <a:pt x="1616" y="1117"/>
                  </a:lnTo>
                  <a:lnTo>
                    <a:pt x="1625" y="1112"/>
                  </a:lnTo>
                  <a:lnTo>
                    <a:pt x="1630" y="1108"/>
                  </a:lnTo>
                  <a:lnTo>
                    <a:pt x="1634" y="1105"/>
                  </a:lnTo>
                  <a:lnTo>
                    <a:pt x="1642" y="1101"/>
                  </a:lnTo>
                  <a:lnTo>
                    <a:pt x="1649" y="1096"/>
                  </a:lnTo>
                  <a:lnTo>
                    <a:pt x="1644" y="1093"/>
                  </a:lnTo>
                  <a:lnTo>
                    <a:pt x="1639" y="1091"/>
                  </a:lnTo>
                  <a:lnTo>
                    <a:pt x="1637" y="1089"/>
                  </a:lnTo>
                  <a:lnTo>
                    <a:pt x="1637" y="1086"/>
                  </a:lnTo>
                  <a:lnTo>
                    <a:pt x="1634" y="1082"/>
                  </a:lnTo>
                  <a:lnTo>
                    <a:pt x="1634" y="1079"/>
                  </a:lnTo>
                  <a:lnTo>
                    <a:pt x="1634" y="1075"/>
                  </a:lnTo>
                  <a:lnTo>
                    <a:pt x="1634" y="1072"/>
                  </a:lnTo>
                  <a:lnTo>
                    <a:pt x="1637" y="1067"/>
                  </a:lnTo>
                  <a:lnTo>
                    <a:pt x="1637" y="1065"/>
                  </a:lnTo>
                  <a:lnTo>
                    <a:pt x="1639" y="1065"/>
                  </a:lnTo>
                  <a:lnTo>
                    <a:pt x="1644" y="1063"/>
                  </a:lnTo>
                  <a:lnTo>
                    <a:pt x="1644" y="1063"/>
                  </a:lnTo>
                  <a:lnTo>
                    <a:pt x="1646" y="1060"/>
                  </a:lnTo>
                  <a:lnTo>
                    <a:pt x="1651" y="1058"/>
                  </a:lnTo>
                  <a:lnTo>
                    <a:pt x="1656" y="1056"/>
                  </a:lnTo>
                  <a:lnTo>
                    <a:pt x="1658" y="1051"/>
                  </a:lnTo>
                  <a:lnTo>
                    <a:pt x="1660" y="1046"/>
                  </a:lnTo>
                  <a:lnTo>
                    <a:pt x="1663" y="1041"/>
                  </a:lnTo>
                  <a:lnTo>
                    <a:pt x="1665" y="1037"/>
                  </a:lnTo>
                  <a:lnTo>
                    <a:pt x="1665" y="1034"/>
                  </a:lnTo>
                  <a:lnTo>
                    <a:pt x="1665" y="1030"/>
                  </a:lnTo>
                  <a:lnTo>
                    <a:pt x="1658" y="1023"/>
                  </a:lnTo>
                  <a:lnTo>
                    <a:pt x="1644" y="1004"/>
                  </a:lnTo>
                  <a:lnTo>
                    <a:pt x="1630" y="987"/>
                  </a:lnTo>
                  <a:lnTo>
                    <a:pt x="1623" y="982"/>
                  </a:lnTo>
                  <a:lnTo>
                    <a:pt x="1620" y="980"/>
                  </a:lnTo>
                  <a:lnTo>
                    <a:pt x="1618" y="975"/>
                  </a:lnTo>
                  <a:lnTo>
                    <a:pt x="1616" y="971"/>
                  </a:lnTo>
                  <a:lnTo>
                    <a:pt x="1616" y="968"/>
                  </a:lnTo>
                  <a:lnTo>
                    <a:pt x="1616" y="963"/>
                  </a:lnTo>
                  <a:lnTo>
                    <a:pt x="1618" y="961"/>
                  </a:lnTo>
                  <a:lnTo>
                    <a:pt x="1620" y="959"/>
                  </a:lnTo>
                  <a:lnTo>
                    <a:pt x="1625" y="954"/>
                  </a:lnTo>
                  <a:lnTo>
                    <a:pt x="1630" y="952"/>
                  </a:lnTo>
                  <a:lnTo>
                    <a:pt x="1634" y="947"/>
                  </a:lnTo>
                  <a:lnTo>
                    <a:pt x="1639" y="945"/>
                  </a:lnTo>
                  <a:lnTo>
                    <a:pt x="1642" y="942"/>
                  </a:lnTo>
                  <a:lnTo>
                    <a:pt x="1646" y="938"/>
                  </a:lnTo>
                  <a:lnTo>
                    <a:pt x="1649" y="935"/>
                  </a:lnTo>
                  <a:lnTo>
                    <a:pt x="1649" y="933"/>
                  </a:lnTo>
                  <a:lnTo>
                    <a:pt x="1649" y="933"/>
                  </a:lnTo>
                  <a:lnTo>
                    <a:pt x="1649" y="933"/>
                  </a:lnTo>
                  <a:lnTo>
                    <a:pt x="1651" y="933"/>
                  </a:lnTo>
                  <a:lnTo>
                    <a:pt x="1651" y="930"/>
                  </a:lnTo>
                  <a:lnTo>
                    <a:pt x="1656" y="926"/>
                  </a:lnTo>
                  <a:lnTo>
                    <a:pt x="1658" y="921"/>
                  </a:lnTo>
                  <a:lnTo>
                    <a:pt x="1663" y="912"/>
                  </a:lnTo>
                  <a:lnTo>
                    <a:pt x="1665" y="907"/>
                  </a:lnTo>
                  <a:lnTo>
                    <a:pt x="1665" y="902"/>
                  </a:lnTo>
                  <a:lnTo>
                    <a:pt x="1668" y="900"/>
                  </a:lnTo>
                  <a:lnTo>
                    <a:pt x="1668" y="897"/>
                  </a:lnTo>
                  <a:lnTo>
                    <a:pt x="1668" y="893"/>
                  </a:lnTo>
                  <a:lnTo>
                    <a:pt x="1665" y="890"/>
                  </a:lnTo>
                  <a:lnTo>
                    <a:pt x="1665" y="888"/>
                  </a:lnTo>
                  <a:lnTo>
                    <a:pt x="1663" y="886"/>
                  </a:lnTo>
                  <a:lnTo>
                    <a:pt x="1656" y="883"/>
                  </a:lnTo>
                  <a:lnTo>
                    <a:pt x="1651" y="881"/>
                  </a:lnTo>
                  <a:lnTo>
                    <a:pt x="1646" y="878"/>
                  </a:lnTo>
                  <a:lnTo>
                    <a:pt x="1642" y="878"/>
                  </a:lnTo>
                  <a:lnTo>
                    <a:pt x="1637" y="876"/>
                  </a:lnTo>
                  <a:lnTo>
                    <a:pt x="1632" y="876"/>
                  </a:lnTo>
                  <a:lnTo>
                    <a:pt x="1625" y="876"/>
                  </a:lnTo>
                  <a:lnTo>
                    <a:pt x="1620" y="878"/>
                  </a:lnTo>
                  <a:lnTo>
                    <a:pt x="1620" y="874"/>
                  </a:lnTo>
                  <a:lnTo>
                    <a:pt x="1625" y="855"/>
                  </a:lnTo>
                  <a:lnTo>
                    <a:pt x="1632" y="836"/>
                  </a:lnTo>
                  <a:lnTo>
                    <a:pt x="1649" y="800"/>
                  </a:lnTo>
                  <a:lnTo>
                    <a:pt x="1639" y="798"/>
                  </a:lnTo>
                  <a:lnTo>
                    <a:pt x="1634" y="796"/>
                  </a:lnTo>
                  <a:lnTo>
                    <a:pt x="1632" y="796"/>
                  </a:lnTo>
                  <a:lnTo>
                    <a:pt x="1623" y="796"/>
                  </a:lnTo>
                  <a:lnTo>
                    <a:pt x="1616" y="798"/>
                  </a:lnTo>
                  <a:lnTo>
                    <a:pt x="1601" y="800"/>
                  </a:lnTo>
                  <a:lnTo>
                    <a:pt x="1590" y="803"/>
                  </a:lnTo>
                  <a:lnTo>
                    <a:pt x="1578" y="805"/>
                  </a:lnTo>
                  <a:lnTo>
                    <a:pt x="1573" y="808"/>
                  </a:lnTo>
                  <a:lnTo>
                    <a:pt x="1568" y="812"/>
                  </a:lnTo>
                  <a:lnTo>
                    <a:pt x="1571" y="805"/>
                  </a:lnTo>
                  <a:lnTo>
                    <a:pt x="1571" y="798"/>
                  </a:lnTo>
                  <a:lnTo>
                    <a:pt x="1571" y="793"/>
                  </a:lnTo>
                  <a:lnTo>
                    <a:pt x="1571" y="789"/>
                  </a:lnTo>
                  <a:lnTo>
                    <a:pt x="1571" y="784"/>
                  </a:lnTo>
                  <a:lnTo>
                    <a:pt x="1568" y="782"/>
                  </a:lnTo>
                  <a:lnTo>
                    <a:pt x="1566" y="777"/>
                  </a:lnTo>
                  <a:lnTo>
                    <a:pt x="1561" y="775"/>
                  </a:lnTo>
                  <a:lnTo>
                    <a:pt x="1557" y="775"/>
                  </a:lnTo>
                  <a:lnTo>
                    <a:pt x="1554" y="775"/>
                  </a:lnTo>
                  <a:lnTo>
                    <a:pt x="1554" y="775"/>
                  </a:lnTo>
                  <a:lnTo>
                    <a:pt x="1547" y="775"/>
                  </a:lnTo>
                  <a:lnTo>
                    <a:pt x="1542" y="777"/>
                  </a:lnTo>
                  <a:lnTo>
                    <a:pt x="1538" y="779"/>
                  </a:lnTo>
                  <a:lnTo>
                    <a:pt x="1535" y="784"/>
                  </a:lnTo>
                  <a:lnTo>
                    <a:pt x="1531" y="779"/>
                  </a:lnTo>
                  <a:lnTo>
                    <a:pt x="1528" y="775"/>
                  </a:lnTo>
                  <a:lnTo>
                    <a:pt x="1528" y="770"/>
                  </a:lnTo>
                  <a:lnTo>
                    <a:pt x="1528" y="765"/>
                  </a:lnTo>
                  <a:lnTo>
                    <a:pt x="1528" y="756"/>
                  </a:lnTo>
                  <a:lnTo>
                    <a:pt x="1528" y="746"/>
                  </a:lnTo>
                  <a:lnTo>
                    <a:pt x="1528" y="739"/>
                  </a:lnTo>
                  <a:lnTo>
                    <a:pt x="1526" y="732"/>
                  </a:lnTo>
                  <a:lnTo>
                    <a:pt x="1523" y="725"/>
                  </a:lnTo>
                  <a:lnTo>
                    <a:pt x="1521" y="723"/>
                  </a:lnTo>
                  <a:lnTo>
                    <a:pt x="1521" y="723"/>
                  </a:lnTo>
                  <a:lnTo>
                    <a:pt x="1519" y="723"/>
                  </a:lnTo>
                  <a:lnTo>
                    <a:pt x="1516" y="723"/>
                  </a:lnTo>
                  <a:lnTo>
                    <a:pt x="1509" y="723"/>
                  </a:lnTo>
                  <a:lnTo>
                    <a:pt x="1505" y="723"/>
                  </a:lnTo>
                  <a:lnTo>
                    <a:pt x="1500" y="723"/>
                  </a:lnTo>
                  <a:lnTo>
                    <a:pt x="1495" y="723"/>
                  </a:lnTo>
                  <a:lnTo>
                    <a:pt x="1490" y="720"/>
                  </a:lnTo>
                  <a:lnTo>
                    <a:pt x="1486" y="720"/>
                  </a:lnTo>
                  <a:lnTo>
                    <a:pt x="1483" y="718"/>
                  </a:lnTo>
                  <a:lnTo>
                    <a:pt x="1481" y="715"/>
                  </a:lnTo>
                  <a:lnTo>
                    <a:pt x="1476" y="713"/>
                  </a:lnTo>
                  <a:lnTo>
                    <a:pt x="1474" y="711"/>
                  </a:lnTo>
                  <a:lnTo>
                    <a:pt x="1469" y="706"/>
                  </a:lnTo>
                  <a:lnTo>
                    <a:pt x="1462" y="704"/>
                  </a:lnTo>
                  <a:lnTo>
                    <a:pt x="1460" y="699"/>
                  </a:lnTo>
                  <a:lnTo>
                    <a:pt x="1455" y="697"/>
                  </a:lnTo>
                  <a:lnTo>
                    <a:pt x="1453" y="697"/>
                  </a:lnTo>
                  <a:lnTo>
                    <a:pt x="1448" y="694"/>
                  </a:lnTo>
                  <a:lnTo>
                    <a:pt x="1438" y="692"/>
                  </a:lnTo>
                  <a:lnTo>
                    <a:pt x="1431" y="694"/>
                  </a:lnTo>
                  <a:lnTo>
                    <a:pt x="1422" y="694"/>
                  </a:lnTo>
                  <a:lnTo>
                    <a:pt x="1415" y="699"/>
                  </a:lnTo>
                  <a:lnTo>
                    <a:pt x="1412" y="699"/>
                  </a:lnTo>
                  <a:lnTo>
                    <a:pt x="1412" y="699"/>
                  </a:lnTo>
                  <a:lnTo>
                    <a:pt x="1410" y="699"/>
                  </a:lnTo>
                  <a:lnTo>
                    <a:pt x="1405" y="701"/>
                  </a:lnTo>
                  <a:lnTo>
                    <a:pt x="1403" y="701"/>
                  </a:lnTo>
                  <a:lnTo>
                    <a:pt x="1401" y="701"/>
                  </a:lnTo>
                  <a:lnTo>
                    <a:pt x="1398" y="701"/>
                  </a:lnTo>
                  <a:lnTo>
                    <a:pt x="1394" y="699"/>
                  </a:lnTo>
                  <a:lnTo>
                    <a:pt x="1389" y="697"/>
                  </a:lnTo>
                  <a:lnTo>
                    <a:pt x="1382" y="694"/>
                  </a:lnTo>
                  <a:lnTo>
                    <a:pt x="1377" y="694"/>
                  </a:lnTo>
                  <a:lnTo>
                    <a:pt x="1372" y="694"/>
                  </a:lnTo>
                  <a:lnTo>
                    <a:pt x="1368" y="694"/>
                  </a:lnTo>
                  <a:lnTo>
                    <a:pt x="1365" y="697"/>
                  </a:lnTo>
                  <a:lnTo>
                    <a:pt x="1363" y="699"/>
                  </a:lnTo>
                  <a:lnTo>
                    <a:pt x="1363" y="701"/>
                  </a:lnTo>
                  <a:lnTo>
                    <a:pt x="1360" y="706"/>
                  </a:lnTo>
                  <a:lnTo>
                    <a:pt x="1363" y="713"/>
                  </a:lnTo>
                  <a:lnTo>
                    <a:pt x="1360" y="713"/>
                  </a:lnTo>
                  <a:lnTo>
                    <a:pt x="1360" y="715"/>
                  </a:lnTo>
                  <a:lnTo>
                    <a:pt x="1360" y="715"/>
                  </a:lnTo>
                  <a:lnTo>
                    <a:pt x="1358" y="720"/>
                  </a:lnTo>
                  <a:lnTo>
                    <a:pt x="1351" y="725"/>
                  </a:lnTo>
                  <a:lnTo>
                    <a:pt x="1346" y="732"/>
                  </a:lnTo>
                  <a:lnTo>
                    <a:pt x="1342" y="723"/>
                  </a:lnTo>
                  <a:lnTo>
                    <a:pt x="1339" y="715"/>
                  </a:lnTo>
                  <a:lnTo>
                    <a:pt x="1339" y="706"/>
                  </a:lnTo>
                  <a:lnTo>
                    <a:pt x="1337" y="701"/>
                  </a:lnTo>
                  <a:lnTo>
                    <a:pt x="1339" y="699"/>
                  </a:lnTo>
                  <a:lnTo>
                    <a:pt x="1337" y="694"/>
                  </a:lnTo>
                  <a:lnTo>
                    <a:pt x="1334" y="689"/>
                  </a:lnTo>
                  <a:lnTo>
                    <a:pt x="1332" y="682"/>
                  </a:lnTo>
                  <a:lnTo>
                    <a:pt x="1332" y="675"/>
                  </a:lnTo>
                  <a:lnTo>
                    <a:pt x="1330" y="671"/>
                  </a:lnTo>
                  <a:lnTo>
                    <a:pt x="1330" y="666"/>
                  </a:lnTo>
                  <a:lnTo>
                    <a:pt x="1327" y="663"/>
                  </a:lnTo>
                  <a:lnTo>
                    <a:pt x="1325" y="661"/>
                  </a:lnTo>
                  <a:lnTo>
                    <a:pt x="1323" y="659"/>
                  </a:lnTo>
                  <a:lnTo>
                    <a:pt x="1318" y="656"/>
                  </a:lnTo>
                  <a:lnTo>
                    <a:pt x="1313" y="654"/>
                  </a:lnTo>
                  <a:lnTo>
                    <a:pt x="1306" y="647"/>
                  </a:lnTo>
                  <a:lnTo>
                    <a:pt x="1301" y="642"/>
                  </a:lnTo>
                  <a:lnTo>
                    <a:pt x="1299" y="637"/>
                  </a:lnTo>
                  <a:lnTo>
                    <a:pt x="1297" y="628"/>
                  </a:lnTo>
                  <a:lnTo>
                    <a:pt x="1294" y="621"/>
                  </a:lnTo>
                  <a:lnTo>
                    <a:pt x="1294" y="616"/>
                  </a:lnTo>
                  <a:lnTo>
                    <a:pt x="1294" y="614"/>
                  </a:lnTo>
                  <a:lnTo>
                    <a:pt x="1297" y="607"/>
                  </a:lnTo>
                  <a:lnTo>
                    <a:pt x="1297" y="607"/>
                  </a:lnTo>
                  <a:lnTo>
                    <a:pt x="1297" y="604"/>
                  </a:lnTo>
                  <a:lnTo>
                    <a:pt x="1297" y="602"/>
                  </a:lnTo>
                  <a:lnTo>
                    <a:pt x="1297" y="600"/>
                  </a:lnTo>
                  <a:lnTo>
                    <a:pt x="1299" y="600"/>
                  </a:lnTo>
                  <a:lnTo>
                    <a:pt x="1283" y="597"/>
                  </a:lnTo>
                  <a:lnTo>
                    <a:pt x="1266" y="595"/>
                  </a:lnTo>
                  <a:lnTo>
                    <a:pt x="1264" y="595"/>
                  </a:lnTo>
                  <a:lnTo>
                    <a:pt x="1264" y="593"/>
                  </a:lnTo>
                  <a:lnTo>
                    <a:pt x="1261" y="590"/>
                  </a:lnTo>
                  <a:lnTo>
                    <a:pt x="1261" y="590"/>
                  </a:lnTo>
                  <a:lnTo>
                    <a:pt x="1261" y="583"/>
                  </a:lnTo>
                  <a:lnTo>
                    <a:pt x="1264" y="576"/>
                  </a:lnTo>
                  <a:lnTo>
                    <a:pt x="1268" y="571"/>
                  </a:lnTo>
                  <a:lnTo>
                    <a:pt x="1275" y="567"/>
                  </a:lnTo>
                  <a:lnTo>
                    <a:pt x="1275" y="564"/>
                  </a:lnTo>
                  <a:lnTo>
                    <a:pt x="1278" y="562"/>
                  </a:lnTo>
                  <a:lnTo>
                    <a:pt x="1280" y="562"/>
                  </a:lnTo>
                  <a:lnTo>
                    <a:pt x="1283" y="560"/>
                  </a:lnTo>
                  <a:lnTo>
                    <a:pt x="1283" y="555"/>
                  </a:lnTo>
                  <a:lnTo>
                    <a:pt x="1283" y="555"/>
                  </a:lnTo>
                  <a:lnTo>
                    <a:pt x="1283" y="552"/>
                  </a:lnTo>
                  <a:lnTo>
                    <a:pt x="1285" y="552"/>
                  </a:lnTo>
                  <a:lnTo>
                    <a:pt x="1273" y="548"/>
                  </a:lnTo>
                  <a:lnTo>
                    <a:pt x="1264" y="545"/>
                  </a:lnTo>
                  <a:lnTo>
                    <a:pt x="1252" y="545"/>
                  </a:lnTo>
                  <a:lnTo>
                    <a:pt x="1242" y="545"/>
                  </a:lnTo>
                  <a:lnTo>
                    <a:pt x="1238" y="545"/>
                  </a:lnTo>
                  <a:lnTo>
                    <a:pt x="1233" y="543"/>
                  </a:lnTo>
                  <a:lnTo>
                    <a:pt x="1231" y="543"/>
                  </a:lnTo>
                  <a:lnTo>
                    <a:pt x="1228" y="541"/>
                  </a:lnTo>
                  <a:lnTo>
                    <a:pt x="1226" y="538"/>
                  </a:lnTo>
                  <a:lnTo>
                    <a:pt x="1223" y="536"/>
                  </a:lnTo>
                  <a:lnTo>
                    <a:pt x="1221" y="531"/>
                  </a:lnTo>
                  <a:lnTo>
                    <a:pt x="1221" y="529"/>
                  </a:lnTo>
                  <a:lnTo>
                    <a:pt x="1219" y="519"/>
                  </a:lnTo>
                  <a:lnTo>
                    <a:pt x="1216" y="512"/>
                  </a:lnTo>
                  <a:lnTo>
                    <a:pt x="1214" y="508"/>
                  </a:lnTo>
                  <a:lnTo>
                    <a:pt x="1212" y="496"/>
                  </a:lnTo>
                  <a:lnTo>
                    <a:pt x="1212" y="484"/>
                  </a:lnTo>
                  <a:lnTo>
                    <a:pt x="1209" y="477"/>
                  </a:lnTo>
                  <a:lnTo>
                    <a:pt x="1212" y="472"/>
                  </a:lnTo>
                  <a:lnTo>
                    <a:pt x="1209" y="467"/>
                  </a:lnTo>
                  <a:lnTo>
                    <a:pt x="1209" y="467"/>
                  </a:lnTo>
                  <a:lnTo>
                    <a:pt x="1200" y="467"/>
                  </a:lnTo>
                  <a:lnTo>
                    <a:pt x="1195" y="470"/>
                  </a:lnTo>
                  <a:lnTo>
                    <a:pt x="1188" y="472"/>
                  </a:lnTo>
                  <a:lnTo>
                    <a:pt x="1181" y="474"/>
                  </a:lnTo>
                  <a:lnTo>
                    <a:pt x="1176" y="477"/>
                  </a:lnTo>
                  <a:lnTo>
                    <a:pt x="1172" y="482"/>
                  </a:lnTo>
                  <a:lnTo>
                    <a:pt x="1164" y="493"/>
                  </a:lnTo>
                  <a:lnTo>
                    <a:pt x="1162" y="496"/>
                  </a:lnTo>
                  <a:lnTo>
                    <a:pt x="1160" y="496"/>
                  </a:lnTo>
                  <a:lnTo>
                    <a:pt x="1157" y="500"/>
                  </a:lnTo>
                  <a:lnTo>
                    <a:pt x="1150" y="503"/>
                  </a:lnTo>
                  <a:lnTo>
                    <a:pt x="1146" y="503"/>
                  </a:lnTo>
                  <a:lnTo>
                    <a:pt x="1141" y="503"/>
                  </a:lnTo>
                  <a:lnTo>
                    <a:pt x="1138" y="503"/>
                  </a:lnTo>
                  <a:lnTo>
                    <a:pt x="1134" y="505"/>
                  </a:lnTo>
                  <a:lnTo>
                    <a:pt x="1131" y="503"/>
                  </a:lnTo>
                  <a:lnTo>
                    <a:pt x="1131" y="503"/>
                  </a:lnTo>
                  <a:lnTo>
                    <a:pt x="1129" y="498"/>
                  </a:lnTo>
                  <a:lnTo>
                    <a:pt x="1127" y="486"/>
                  </a:lnTo>
                  <a:lnTo>
                    <a:pt x="1122" y="477"/>
                  </a:lnTo>
                  <a:lnTo>
                    <a:pt x="1115" y="467"/>
                  </a:lnTo>
                  <a:lnTo>
                    <a:pt x="1110" y="465"/>
                  </a:lnTo>
                  <a:lnTo>
                    <a:pt x="1105" y="460"/>
                  </a:lnTo>
                  <a:lnTo>
                    <a:pt x="1101" y="458"/>
                  </a:lnTo>
                  <a:lnTo>
                    <a:pt x="1098" y="453"/>
                  </a:lnTo>
                  <a:lnTo>
                    <a:pt x="1098" y="448"/>
                  </a:lnTo>
                  <a:lnTo>
                    <a:pt x="1098" y="446"/>
                  </a:lnTo>
                  <a:lnTo>
                    <a:pt x="1098" y="444"/>
                  </a:lnTo>
                  <a:lnTo>
                    <a:pt x="1101" y="406"/>
                  </a:lnTo>
                  <a:lnTo>
                    <a:pt x="1103" y="399"/>
                  </a:lnTo>
                  <a:lnTo>
                    <a:pt x="1103" y="394"/>
                  </a:lnTo>
                  <a:lnTo>
                    <a:pt x="1110" y="378"/>
                  </a:lnTo>
                  <a:lnTo>
                    <a:pt x="1117" y="361"/>
                  </a:lnTo>
                  <a:lnTo>
                    <a:pt x="1122" y="356"/>
                  </a:lnTo>
                  <a:lnTo>
                    <a:pt x="1127" y="354"/>
                  </a:lnTo>
                  <a:lnTo>
                    <a:pt x="1131" y="356"/>
                  </a:lnTo>
                  <a:lnTo>
                    <a:pt x="1138" y="359"/>
                  </a:lnTo>
                  <a:lnTo>
                    <a:pt x="1143" y="347"/>
                  </a:lnTo>
                  <a:lnTo>
                    <a:pt x="1143" y="347"/>
                  </a:lnTo>
                  <a:lnTo>
                    <a:pt x="1143" y="345"/>
                  </a:lnTo>
                  <a:lnTo>
                    <a:pt x="1143" y="337"/>
                  </a:lnTo>
                  <a:lnTo>
                    <a:pt x="1146" y="330"/>
                  </a:lnTo>
                  <a:lnTo>
                    <a:pt x="1136" y="330"/>
                  </a:lnTo>
                  <a:lnTo>
                    <a:pt x="1129" y="330"/>
                  </a:lnTo>
                  <a:lnTo>
                    <a:pt x="1122" y="328"/>
                  </a:lnTo>
                  <a:lnTo>
                    <a:pt x="1117" y="323"/>
                  </a:lnTo>
                  <a:lnTo>
                    <a:pt x="1112" y="321"/>
                  </a:lnTo>
                  <a:lnTo>
                    <a:pt x="1108" y="319"/>
                  </a:lnTo>
                  <a:lnTo>
                    <a:pt x="1103" y="316"/>
                  </a:lnTo>
                  <a:lnTo>
                    <a:pt x="1098" y="316"/>
                  </a:lnTo>
                  <a:lnTo>
                    <a:pt x="1091" y="319"/>
                  </a:lnTo>
                  <a:lnTo>
                    <a:pt x="1086" y="319"/>
                  </a:lnTo>
                  <a:lnTo>
                    <a:pt x="1082" y="321"/>
                  </a:lnTo>
                  <a:lnTo>
                    <a:pt x="1077" y="326"/>
                  </a:lnTo>
                  <a:lnTo>
                    <a:pt x="1065" y="330"/>
                  </a:lnTo>
                  <a:lnTo>
                    <a:pt x="1056" y="335"/>
                  </a:lnTo>
                  <a:lnTo>
                    <a:pt x="1049" y="335"/>
                  </a:lnTo>
                  <a:lnTo>
                    <a:pt x="1046" y="335"/>
                  </a:lnTo>
                  <a:lnTo>
                    <a:pt x="1046" y="335"/>
                  </a:lnTo>
                  <a:lnTo>
                    <a:pt x="1044" y="335"/>
                  </a:lnTo>
                  <a:lnTo>
                    <a:pt x="1032" y="335"/>
                  </a:lnTo>
                  <a:lnTo>
                    <a:pt x="1030" y="335"/>
                  </a:lnTo>
                  <a:lnTo>
                    <a:pt x="1027" y="333"/>
                  </a:lnTo>
                  <a:lnTo>
                    <a:pt x="1025" y="333"/>
                  </a:lnTo>
                  <a:lnTo>
                    <a:pt x="1025" y="330"/>
                  </a:lnTo>
                  <a:lnTo>
                    <a:pt x="1023" y="323"/>
                  </a:lnTo>
                  <a:lnTo>
                    <a:pt x="1023" y="319"/>
                  </a:lnTo>
                  <a:lnTo>
                    <a:pt x="1020" y="316"/>
                  </a:lnTo>
                  <a:lnTo>
                    <a:pt x="1020" y="314"/>
                  </a:lnTo>
                  <a:lnTo>
                    <a:pt x="1018" y="314"/>
                  </a:lnTo>
                  <a:lnTo>
                    <a:pt x="1016" y="314"/>
                  </a:lnTo>
                  <a:lnTo>
                    <a:pt x="1013" y="314"/>
                  </a:lnTo>
                  <a:lnTo>
                    <a:pt x="1011" y="316"/>
                  </a:lnTo>
                  <a:lnTo>
                    <a:pt x="1009" y="321"/>
                  </a:lnTo>
                  <a:lnTo>
                    <a:pt x="1004" y="323"/>
                  </a:lnTo>
                  <a:lnTo>
                    <a:pt x="1001" y="326"/>
                  </a:lnTo>
                  <a:lnTo>
                    <a:pt x="999" y="328"/>
                  </a:lnTo>
                  <a:lnTo>
                    <a:pt x="997" y="328"/>
                  </a:lnTo>
                  <a:lnTo>
                    <a:pt x="985" y="333"/>
                  </a:lnTo>
                  <a:lnTo>
                    <a:pt x="973" y="335"/>
                  </a:lnTo>
                  <a:lnTo>
                    <a:pt x="961" y="337"/>
                  </a:lnTo>
                  <a:lnTo>
                    <a:pt x="952" y="337"/>
                  </a:lnTo>
                  <a:lnTo>
                    <a:pt x="940" y="337"/>
                  </a:lnTo>
                  <a:lnTo>
                    <a:pt x="928" y="335"/>
                  </a:lnTo>
                  <a:lnTo>
                    <a:pt x="916" y="333"/>
                  </a:lnTo>
                  <a:lnTo>
                    <a:pt x="907" y="330"/>
                  </a:lnTo>
                  <a:lnTo>
                    <a:pt x="902" y="328"/>
                  </a:lnTo>
                  <a:lnTo>
                    <a:pt x="900" y="326"/>
                  </a:lnTo>
                  <a:lnTo>
                    <a:pt x="898" y="323"/>
                  </a:lnTo>
                  <a:lnTo>
                    <a:pt x="898" y="321"/>
                  </a:lnTo>
                  <a:lnTo>
                    <a:pt x="893" y="314"/>
                  </a:lnTo>
                  <a:lnTo>
                    <a:pt x="893" y="311"/>
                  </a:lnTo>
                  <a:lnTo>
                    <a:pt x="893" y="311"/>
                  </a:lnTo>
                  <a:lnTo>
                    <a:pt x="890" y="309"/>
                  </a:lnTo>
                  <a:lnTo>
                    <a:pt x="890" y="304"/>
                  </a:lnTo>
                  <a:lnTo>
                    <a:pt x="886" y="297"/>
                  </a:lnTo>
                  <a:lnTo>
                    <a:pt x="879" y="288"/>
                  </a:lnTo>
                  <a:lnTo>
                    <a:pt x="874" y="283"/>
                  </a:lnTo>
                  <a:lnTo>
                    <a:pt x="872" y="281"/>
                  </a:lnTo>
                  <a:lnTo>
                    <a:pt x="869" y="278"/>
                  </a:lnTo>
                  <a:lnTo>
                    <a:pt x="864" y="274"/>
                  </a:lnTo>
                  <a:lnTo>
                    <a:pt x="860" y="271"/>
                  </a:lnTo>
                  <a:lnTo>
                    <a:pt x="857" y="267"/>
                  </a:lnTo>
                  <a:lnTo>
                    <a:pt x="855" y="264"/>
                  </a:lnTo>
                  <a:lnTo>
                    <a:pt x="853" y="260"/>
                  </a:lnTo>
                  <a:lnTo>
                    <a:pt x="853" y="255"/>
                  </a:lnTo>
                  <a:lnTo>
                    <a:pt x="853" y="250"/>
                  </a:lnTo>
                  <a:lnTo>
                    <a:pt x="853" y="248"/>
                  </a:lnTo>
                  <a:lnTo>
                    <a:pt x="853" y="241"/>
                  </a:lnTo>
                  <a:lnTo>
                    <a:pt x="853" y="234"/>
                  </a:lnTo>
                  <a:lnTo>
                    <a:pt x="853" y="229"/>
                  </a:lnTo>
                  <a:lnTo>
                    <a:pt x="853" y="224"/>
                  </a:lnTo>
                  <a:lnTo>
                    <a:pt x="850" y="219"/>
                  </a:lnTo>
                  <a:lnTo>
                    <a:pt x="848" y="217"/>
                  </a:lnTo>
                  <a:lnTo>
                    <a:pt x="846" y="215"/>
                  </a:lnTo>
                  <a:lnTo>
                    <a:pt x="843" y="212"/>
                  </a:lnTo>
                  <a:lnTo>
                    <a:pt x="841" y="208"/>
                  </a:lnTo>
                  <a:lnTo>
                    <a:pt x="841" y="205"/>
                  </a:lnTo>
                  <a:lnTo>
                    <a:pt x="838" y="198"/>
                  </a:lnTo>
                  <a:lnTo>
                    <a:pt x="838" y="198"/>
                  </a:lnTo>
                  <a:lnTo>
                    <a:pt x="836" y="193"/>
                  </a:lnTo>
                  <a:lnTo>
                    <a:pt x="834" y="191"/>
                  </a:lnTo>
                  <a:lnTo>
                    <a:pt x="831" y="189"/>
                  </a:lnTo>
                  <a:lnTo>
                    <a:pt x="827" y="189"/>
                  </a:lnTo>
                  <a:lnTo>
                    <a:pt x="824" y="186"/>
                  </a:lnTo>
                  <a:lnTo>
                    <a:pt x="820" y="186"/>
                  </a:lnTo>
                  <a:lnTo>
                    <a:pt x="812" y="189"/>
                  </a:lnTo>
                  <a:lnTo>
                    <a:pt x="808" y="189"/>
                  </a:lnTo>
                  <a:lnTo>
                    <a:pt x="801" y="191"/>
                  </a:lnTo>
                  <a:lnTo>
                    <a:pt x="796" y="193"/>
                  </a:lnTo>
                  <a:lnTo>
                    <a:pt x="789" y="196"/>
                  </a:lnTo>
                  <a:lnTo>
                    <a:pt x="784" y="198"/>
                  </a:lnTo>
                  <a:lnTo>
                    <a:pt x="777" y="198"/>
                  </a:lnTo>
                  <a:lnTo>
                    <a:pt x="772" y="198"/>
                  </a:lnTo>
                  <a:lnTo>
                    <a:pt x="770" y="196"/>
                  </a:lnTo>
                  <a:lnTo>
                    <a:pt x="765" y="193"/>
                  </a:lnTo>
                  <a:lnTo>
                    <a:pt x="763" y="189"/>
                  </a:lnTo>
                  <a:lnTo>
                    <a:pt x="761" y="184"/>
                  </a:lnTo>
                  <a:lnTo>
                    <a:pt x="761" y="179"/>
                  </a:lnTo>
                  <a:lnTo>
                    <a:pt x="758" y="177"/>
                  </a:lnTo>
                  <a:lnTo>
                    <a:pt x="756" y="174"/>
                  </a:lnTo>
                  <a:lnTo>
                    <a:pt x="751" y="170"/>
                  </a:lnTo>
                  <a:lnTo>
                    <a:pt x="746" y="165"/>
                  </a:lnTo>
                  <a:lnTo>
                    <a:pt x="744" y="160"/>
                  </a:lnTo>
                  <a:lnTo>
                    <a:pt x="742" y="153"/>
                  </a:lnTo>
                  <a:lnTo>
                    <a:pt x="739" y="148"/>
                  </a:lnTo>
                  <a:lnTo>
                    <a:pt x="737" y="141"/>
                  </a:lnTo>
                  <a:lnTo>
                    <a:pt x="737" y="134"/>
                  </a:lnTo>
                  <a:lnTo>
                    <a:pt x="737" y="127"/>
                  </a:lnTo>
                  <a:lnTo>
                    <a:pt x="737" y="120"/>
                  </a:lnTo>
                  <a:lnTo>
                    <a:pt x="737" y="115"/>
                  </a:lnTo>
                  <a:lnTo>
                    <a:pt x="737" y="113"/>
                  </a:lnTo>
                  <a:lnTo>
                    <a:pt x="737" y="108"/>
                  </a:lnTo>
                  <a:lnTo>
                    <a:pt x="739" y="106"/>
                  </a:lnTo>
                  <a:lnTo>
                    <a:pt x="732" y="106"/>
                  </a:lnTo>
                  <a:lnTo>
                    <a:pt x="725" y="108"/>
                  </a:lnTo>
                  <a:lnTo>
                    <a:pt x="718" y="113"/>
                  </a:lnTo>
                  <a:lnTo>
                    <a:pt x="711" y="115"/>
                  </a:lnTo>
                  <a:lnTo>
                    <a:pt x="704" y="118"/>
                  </a:lnTo>
                  <a:lnTo>
                    <a:pt x="699" y="118"/>
                  </a:lnTo>
                  <a:lnTo>
                    <a:pt x="699" y="118"/>
                  </a:lnTo>
                  <a:lnTo>
                    <a:pt x="697" y="118"/>
                  </a:lnTo>
                  <a:lnTo>
                    <a:pt x="697" y="118"/>
                  </a:lnTo>
                  <a:lnTo>
                    <a:pt x="697" y="118"/>
                  </a:lnTo>
                  <a:lnTo>
                    <a:pt x="690" y="118"/>
                  </a:lnTo>
                  <a:lnTo>
                    <a:pt x="687" y="118"/>
                  </a:lnTo>
                  <a:lnTo>
                    <a:pt x="683" y="115"/>
                  </a:lnTo>
                  <a:lnTo>
                    <a:pt x="680" y="113"/>
                  </a:lnTo>
                  <a:lnTo>
                    <a:pt x="680" y="111"/>
                  </a:lnTo>
                  <a:lnTo>
                    <a:pt x="678" y="106"/>
                  </a:lnTo>
                  <a:lnTo>
                    <a:pt x="675" y="101"/>
                  </a:lnTo>
                  <a:lnTo>
                    <a:pt x="671" y="96"/>
                  </a:lnTo>
                  <a:lnTo>
                    <a:pt x="668" y="94"/>
                  </a:lnTo>
                  <a:lnTo>
                    <a:pt x="664" y="92"/>
                  </a:lnTo>
                  <a:lnTo>
                    <a:pt x="659" y="92"/>
                  </a:lnTo>
                  <a:lnTo>
                    <a:pt x="652" y="92"/>
                  </a:lnTo>
                  <a:lnTo>
                    <a:pt x="647" y="92"/>
                  </a:lnTo>
                  <a:lnTo>
                    <a:pt x="640" y="94"/>
                  </a:lnTo>
                  <a:lnTo>
                    <a:pt x="635" y="96"/>
                  </a:lnTo>
                  <a:lnTo>
                    <a:pt x="631" y="101"/>
                  </a:lnTo>
                  <a:lnTo>
                    <a:pt x="626" y="106"/>
                  </a:lnTo>
                  <a:lnTo>
                    <a:pt x="616" y="120"/>
                  </a:lnTo>
                  <a:lnTo>
                    <a:pt x="607" y="137"/>
                  </a:lnTo>
                  <a:lnTo>
                    <a:pt x="598" y="153"/>
                  </a:lnTo>
                  <a:lnTo>
                    <a:pt x="593" y="170"/>
                  </a:lnTo>
                  <a:lnTo>
                    <a:pt x="590" y="174"/>
                  </a:lnTo>
                  <a:lnTo>
                    <a:pt x="588" y="177"/>
                  </a:lnTo>
                  <a:lnTo>
                    <a:pt x="588" y="179"/>
                  </a:lnTo>
                  <a:lnTo>
                    <a:pt x="586" y="182"/>
                  </a:lnTo>
                  <a:lnTo>
                    <a:pt x="586" y="184"/>
                  </a:lnTo>
                  <a:lnTo>
                    <a:pt x="583" y="184"/>
                  </a:lnTo>
                  <a:lnTo>
                    <a:pt x="583" y="186"/>
                  </a:lnTo>
                  <a:lnTo>
                    <a:pt x="581" y="189"/>
                  </a:lnTo>
                  <a:lnTo>
                    <a:pt x="579" y="193"/>
                  </a:lnTo>
                  <a:lnTo>
                    <a:pt x="572" y="198"/>
                  </a:lnTo>
                  <a:lnTo>
                    <a:pt x="567" y="200"/>
                  </a:lnTo>
                  <a:lnTo>
                    <a:pt x="562" y="203"/>
                  </a:lnTo>
                  <a:lnTo>
                    <a:pt x="557" y="205"/>
                  </a:lnTo>
                  <a:lnTo>
                    <a:pt x="550" y="191"/>
                  </a:lnTo>
                  <a:lnTo>
                    <a:pt x="546" y="182"/>
                  </a:lnTo>
                  <a:lnTo>
                    <a:pt x="541" y="170"/>
                  </a:lnTo>
                  <a:lnTo>
                    <a:pt x="536" y="163"/>
                  </a:lnTo>
                  <a:lnTo>
                    <a:pt x="531" y="156"/>
                  </a:lnTo>
                  <a:lnTo>
                    <a:pt x="529" y="153"/>
                  </a:lnTo>
                  <a:lnTo>
                    <a:pt x="527" y="153"/>
                  </a:lnTo>
                  <a:lnTo>
                    <a:pt x="522" y="151"/>
                  </a:lnTo>
                  <a:lnTo>
                    <a:pt x="517" y="148"/>
                  </a:lnTo>
                  <a:lnTo>
                    <a:pt x="508" y="146"/>
                  </a:lnTo>
                  <a:lnTo>
                    <a:pt x="508" y="146"/>
                  </a:lnTo>
                  <a:close/>
                </a:path>
              </a:pathLst>
            </a:custGeom>
            <a:solidFill>
              <a:schemeClr val="tx2"/>
            </a:solidFill>
            <a:ln w="9525">
              <a:solidFill>
                <a:schemeClr val="bg1"/>
              </a:solidFill>
              <a:round/>
              <a:headEnd/>
              <a:tailEnd/>
            </a:ln>
          </p:spPr>
          <p:txBody>
            <a:bodyPr/>
            <a:lstStyle/>
            <a:p>
              <a:pPr>
                <a:defRPr/>
              </a:pPr>
              <a:endParaRPr lang="nl-BE" dirty="0">
                <a:solidFill>
                  <a:schemeClr val="bg1"/>
                </a:solidFill>
              </a:endParaRPr>
            </a:p>
          </p:txBody>
        </p:sp>
        <p:sp>
          <p:nvSpPr>
            <p:cNvPr id="22" name="Freeform 153">
              <a:extLst>
                <a:ext uri="{FF2B5EF4-FFF2-40B4-BE49-F238E27FC236}">
                  <a16:creationId xmlns:a16="http://schemas.microsoft.com/office/drawing/2014/main" id="{80FC8518-617D-4791-B251-0FD4F2E863CC}"/>
                </a:ext>
              </a:extLst>
            </p:cNvPr>
            <p:cNvSpPr>
              <a:spLocks/>
            </p:cNvSpPr>
            <p:nvPr/>
          </p:nvSpPr>
          <p:spPr bwMode="auto">
            <a:xfrm>
              <a:off x="3219065" y="2810486"/>
              <a:ext cx="816161" cy="333220"/>
            </a:xfrm>
            <a:custGeom>
              <a:avLst/>
              <a:gdLst/>
              <a:ahLst/>
              <a:cxnLst>
                <a:cxn ang="0">
                  <a:pos x="1084" y="178"/>
                </a:cxn>
                <a:cxn ang="0">
                  <a:pos x="1056" y="154"/>
                </a:cxn>
                <a:cxn ang="0">
                  <a:pos x="971" y="111"/>
                </a:cxn>
                <a:cxn ang="0">
                  <a:pos x="910" y="50"/>
                </a:cxn>
                <a:cxn ang="0">
                  <a:pos x="820" y="5"/>
                </a:cxn>
                <a:cxn ang="0">
                  <a:pos x="751" y="5"/>
                </a:cxn>
                <a:cxn ang="0">
                  <a:pos x="725" y="45"/>
                </a:cxn>
                <a:cxn ang="0">
                  <a:pos x="718" y="64"/>
                </a:cxn>
                <a:cxn ang="0">
                  <a:pos x="707" y="81"/>
                </a:cxn>
                <a:cxn ang="0">
                  <a:pos x="614" y="74"/>
                </a:cxn>
                <a:cxn ang="0">
                  <a:pos x="560" y="93"/>
                </a:cxn>
                <a:cxn ang="0">
                  <a:pos x="518" y="48"/>
                </a:cxn>
                <a:cxn ang="0">
                  <a:pos x="397" y="62"/>
                </a:cxn>
                <a:cxn ang="0">
                  <a:pos x="340" y="81"/>
                </a:cxn>
                <a:cxn ang="0">
                  <a:pos x="277" y="133"/>
                </a:cxn>
                <a:cxn ang="0">
                  <a:pos x="248" y="137"/>
                </a:cxn>
                <a:cxn ang="0">
                  <a:pos x="168" y="104"/>
                </a:cxn>
                <a:cxn ang="0">
                  <a:pos x="118" y="88"/>
                </a:cxn>
                <a:cxn ang="0">
                  <a:pos x="95" y="69"/>
                </a:cxn>
                <a:cxn ang="0">
                  <a:pos x="33" y="78"/>
                </a:cxn>
                <a:cxn ang="0">
                  <a:pos x="0" y="168"/>
                </a:cxn>
                <a:cxn ang="0">
                  <a:pos x="31" y="220"/>
                </a:cxn>
                <a:cxn ang="0">
                  <a:pos x="62" y="218"/>
                </a:cxn>
                <a:cxn ang="0">
                  <a:pos x="111" y="189"/>
                </a:cxn>
                <a:cxn ang="0">
                  <a:pos x="123" y="251"/>
                </a:cxn>
                <a:cxn ang="0">
                  <a:pos x="154" y="267"/>
                </a:cxn>
                <a:cxn ang="0">
                  <a:pos x="180" y="284"/>
                </a:cxn>
                <a:cxn ang="0">
                  <a:pos x="166" y="317"/>
                </a:cxn>
                <a:cxn ang="0">
                  <a:pos x="196" y="336"/>
                </a:cxn>
                <a:cxn ang="0">
                  <a:pos x="225" y="381"/>
                </a:cxn>
                <a:cxn ang="0">
                  <a:pos x="241" y="421"/>
                </a:cxn>
                <a:cxn ang="0">
                  <a:pos x="262" y="437"/>
                </a:cxn>
                <a:cxn ang="0">
                  <a:pos x="279" y="416"/>
                </a:cxn>
                <a:cxn ang="0">
                  <a:pos x="314" y="421"/>
                </a:cxn>
                <a:cxn ang="0">
                  <a:pos x="362" y="421"/>
                </a:cxn>
                <a:cxn ang="0">
                  <a:pos x="397" y="445"/>
                </a:cxn>
                <a:cxn ang="0">
                  <a:pos x="428" y="454"/>
                </a:cxn>
                <a:cxn ang="0">
                  <a:pos x="440" y="501"/>
                </a:cxn>
                <a:cxn ang="0">
                  <a:pos x="473" y="506"/>
                </a:cxn>
                <a:cxn ang="0">
                  <a:pos x="503" y="522"/>
                </a:cxn>
                <a:cxn ang="0">
                  <a:pos x="553" y="513"/>
                </a:cxn>
                <a:cxn ang="0">
                  <a:pos x="558" y="478"/>
                </a:cxn>
                <a:cxn ang="0">
                  <a:pos x="581" y="449"/>
                </a:cxn>
                <a:cxn ang="0">
                  <a:pos x="650" y="480"/>
                </a:cxn>
                <a:cxn ang="0">
                  <a:pos x="676" y="466"/>
                </a:cxn>
                <a:cxn ang="0">
                  <a:pos x="673" y="404"/>
                </a:cxn>
                <a:cxn ang="0">
                  <a:pos x="721" y="416"/>
                </a:cxn>
                <a:cxn ang="0">
                  <a:pos x="742" y="409"/>
                </a:cxn>
                <a:cxn ang="0">
                  <a:pos x="773" y="421"/>
                </a:cxn>
                <a:cxn ang="0">
                  <a:pos x="784" y="452"/>
                </a:cxn>
                <a:cxn ang="0">
                  <a:pos x="919" y="433"/>
                </a:cxn>
                <a:cxn ang="0">
                  <a:pos x="1011" y="414"/>
                </a:cxn>
                <a:cxn ang="0">
                  <a:pos x="1047" y="381"/>
                </a:cxn>
                <a:cxn ang="0">
                  <a:pos x="1089" y="409"/>
                </a:cxn>
                <a:cxn ang="0">
                  <a:pos x="1120" y="371"/>
                </a:cxn>
                <a:cxn ang="0">
                  <a:pos x="1132" y="341"/>
                </a:cxn>
                <a:cxn ang="0">
                  <a:pos x="1143" y="296"/>
                </a:cxn>
                <a:cxn ang="0">
                  <a:pos x="1162" y="286"/>
                </a:cxn>
                <a:cxn ang="0">
                  <a:pos x="1146" y="260"/>
                </a:cxn>
                <a:cxn ang="0">
                  <a:pos x="1139" y="230"/>
                </a:cxn>
                <a:cxn ang="0">
                  <a:pos x="1195" y="185"/>
                </a:cxn>
              </a:cxnLst>
              <a:rect l="0" t="0" r="r" b="b"/>
              <a:pathLst>
                <a:path w="1198" h="534">
                  <a:moveTo>
                    <a:pt x="1193" y="185"/>
                  </a:moveTo>
                  <a:lnTo>
                    <a:pt x="1191" y="182"/>
                  </a:lnTo>
                  <a:lnTo>
                    <a:pt x="1188" y="180"/>
                  </a:lnTo>
                  <a:lnTo>
                    <a:pt x="1162" y="170"/>
                  </a:lnTo>
                  <a:lnTo>
                    <a:pt x="1153" y="168"/>
                  </a:lnTo>
                  <a:lnTo>
                    <a:pt x="1136" y="168"/>
                  </a:lnTo>
                  <a:lnTo>
                    <a:pt x="1117" y="170"/>
                  </a:lnTo>
                  <a:lnTo>
                    <a:pt x="1101" y="173"/>
                  </a:lnTo>
                  <a:lnTo>
                    <a:pt x="1084" y="178"/>
                  </a:lnTo>
                  <a:lnTo>
                    <a:pt x="1080" y="180"/>
                  </a:lnTo>
                  <a:lnTo>
                    <a:pt x="1077" y="180"/>
                  </a:lnTo>
                  <a:lnTo>
                    <a:pt x="1073" y="178"/>
                  </a:lnTo>
                  <a:lnTo>
                    <a:pt x="1070" y="178"/>
                  </a:lnTo>
                  <a:lnTo>
                    <a:pt x="1068" y="175"/>
                  </a:lnTo>
                  <a:lnTo>
                    <a:pt x="1066" y="170"/>
                  </a:lnTo>
                  <a:lnTo>
                    <a:pt x="1063" y="163"/>
                  </a:lnTo>
                  <a:lnTo>
                    <a:pt x="1058" y="159"/>
                  </a:lnTo>
                  <a:lnTo>
                    <a:pt x="1056" y="154"/>
                  </a:lnTo>
                  <a:lnTo>
                    <a:pt x="1051" y="149"/>
                  </a:lnTo>
                  <a:lnTo>
                    <a:pt x="1047" y="145"/>
                  </a:lnTo>
                  <a:lnTo>
                    <a:pt x="1040" y="140"/>
                  </a:lnTo>
                  <a:lnTo>
                    <a:pt x="1035" y="137"/>
                  </a:lnTo>
                  <a:lnTo>
                    <a:pt x="1028" y="135"/>
                  </a:lnTo>
                  <a:lnTo>
                    <a:pt x="1021" y="133"/>
                  </a:lnTo>
                  <a:lnTo>
                    <a:pt x="999" y="126"/>
                  </a:lnTo>
                  <a:lnTo>
                    <a:pt x="978" y="116"/>
                  </a:lnTo>
                  <a:lnTo>
                    <a:pt x="971" y="111"/>
                  </a:lnTo>
                  <a:lnTo>
                    <a:pt x="969" y="109"/>
                  </a:lnTo>
                  <a:lnTo>
                    <a:pt x="966" y="107"/>
                  </a:lnTo>
                  <a:lnTo>
                    <a:pt x="962" y="102"/>
                  </a:lnTo>
                  <a:lnTo>
                    <a:pt x="957" y="95"/>
                  </a:lnTo>
                  <a:lnTo>
                    <a:pt x="947" y="83"/>
                  </a:lnTo>
                  <a:lnTo>
                    <a:pt x="936" y="74"/>
                  </a:lnTo>
                  <a:lnTo>
                    <a:pt x="921" y="62"/>
                  </a:lnTo>
                  <a:lnTo>
                    <a:pt x="914" y="57"/>
                  </a:lnTo>
                  <a:lnTo>
                    <a:pt x="910" y="50"/>
                  </a:lnTo>
                  <a:lnTo>
                    <a:pt x="900" y="38"/>
                  </a:lnTo>
                  <a:lnTo>
                    <a:pt x="888" y="24"/>
                  </a:lnTo>
                  <a:lnTo>
                    <a:pt x="877" y="15"/>
                  </a:lnTo>
                  <a:lnTo>
                    <a:pt x="865" y="5"/>
                  </a:lnTo>
                  <a:lnTo>
                    <a:pt x="862" y="3"/>
                  </a:lnTo>
                  <a:lnTo>
                    <a:pt x="860" y="0"/>
                  </a:lnTo>
                  <a:lnTo>
                    <a:pt x="853" y="0"/>
                  </a:lnTo>
                  <a:lnTo>
                    <a:pt x="836" y="3"/>
                  </a:lnTo>
                  <a:lnTo>
                    <a:pt x="820" y="5"/>
                  </a:lnTo>
                  <a:lnTo>
                    <a:pt x="801" y="7"/>
                  </a:lnTo>
                  <a:lnTo>
                    <a:pt x="792" y="7"/>
                  </a:lnTo>
                  <a:lnTo>
                    <a:pt x="787" y="7"/>
                  </a:lnTo>
                  <a:lnTo>
                    <a:pt x="784" y="7"/>
                  </a:lnTo>
                  <a:lnTo>
                    <a:pt x="782" y="7"/>
                  </a:lnTo>
                  <a:lnTo>
                    <a:pt x="775" y="7"/>
                  </a:lnTo>
                  <a:lnTo>
                    <a:pt x="768" y="7"/>
                  </a:lnTo>
                  <a:lnTo>
                    <a:pt x="756" y="5"/>
                  </a:lnTo>
                  <a:lnTo>
                    <a:pt x="751" y="5"/>
                  </a:lnTo>
                  <a:lnTo>
                    <a:pt x="747" y="5"/>
                  </a:lnTo>
                  <a:lnTo>
                    <a:pt x="740" y="7"/>
                  </a:lnTo>
                  <a:lnTo>
                    <a:pt x="732" y="12"/>
                  </a:lnTo>
                  <a:lnTo>
                    <a:pt x="728" y="17"/>
                  </a:lnTo>
                  <a:lnTo>
                    <a:pt x="728" y="22"/>
                  </a:lnTo>
                  <a:lnTo>
                    <a:pt x="725" y="26"/>
                  </a:lnTo>
                  <a:lnTo>
                    <a:pt x="725" y="33"/>
                  </a:lnTo>
                  <a:lnTo>
                    <a:pt x="725" y="41"/>
                  </a:lnTo>
                  <a:lnTo>
                    <a:pt x="725" y="45"/>
                  </a:lnTo>
                  <a:lnTo>
                    <a:pt x="725" y="48"/>
                  </a:lnTo>
                  <a:lnTo>
                    <a:pt x="725" y="48"/>
                  </a:lnTo>
                  <a:lnTo>
                    <a:pt x="725" y="50"/>
                  </a:lnTo>
                  <a:lnTo>
                    <a:pt x="725" y="50"/>
                  </a:lnTo>
                  <a:lnTo>
                    <a:pt x="725" y="52"/>
                  </a:lnTo>
                  <a:lnTo>
                    <a:pt x="723" y="55"/>
                  </a:lnTo>
                  <a:lnTo>
                    <a:pt x="723" y="57"/>
                  </a:lnTo>
                  <a:lnTo>
                    <a:pt x="721" y="62"/>
                  </a:lnTo>
                  <a:lnTo>
                    <a:pt x="718" y="64"/>
                  </a:lnTo>
                  <a:lnTo>
                    <a:pt x="718" y="69"/>
                  </a:lnTo>
                  <a:lnTo>
                    <a:pt x="718" y="71"/>
                  </a:lnTo>
                  <a:lnTo>
                    <a:pt x="716" y="74"/>
                  </a:lnTo>
                  <a:lnTo>
                    <a:pt x="716" y="76"/>
                  </a:lnTo>
                  <a:lnTo>
                    <a:pt x="714" y="78"/>
                  </a:lnTo>
                  <a:lnTo>
                    <a:pt x="711" y="78"/>
                  </a:lnTo>
                  <a:lnTo>
                    <a:pt x="709" y="81"/>
                  </a:lnTo>
                  <a:lnTo>
                    <a:pt x="709" y="81"/>
                  </a:lnTo>
                  <a:lnTo>
                    <a:pt x="707" y="81"/>
                  </a:lnTo>
                  <a:lnTo>
                    <a:pt x="707" y="81"/>
                  </a:lnTo>
                  <a:lnTo>
                    <a:pt x="704" y="81"/>
                  </a:lnTo>
                  <a:lnTo>
                    <a:pt x="688" y="81"/>
                  </a:lnTo>
                  <a:lnTo>
                    <a:pt x="671" y="78"/>
                  </a:lnTo>
                  <a:lnTo>
                    <a:pt x="666" y="76"/>
                  </a:lnTo>
                  <a:lnTo>
                    <a:pt x="662" y="76"/>
                  </a:lnTo>
                  <a:lnTo>
                    <a:pt x="643" y="74"/>
                  </a:lnTo>
                  <a:lnTo>
                    <a:pt x="621" y="74"/>
                  </a:lnTo>
                  <a:lnTo>
                    <a:pt x="614" y="74"/>
                  </a:lnTo>
                  <a:lnTo>
                    <a:pt x="610" y="76"/>
                  </a:lnTo>
                  <a:lnTo>
                    <a:pt x="598" y="83"/>
                  </a:lnTo>
                  <a:lnTo>
                    <a:pt x="581" y="93"/>
                  </a:lnTo>
                  <a:lnTo>
                    <a:pt x="577" y="95"/>
                  </a:lnTo>
                  <a:lnTo>
                    <a:pt x="574" y="95"/>
                  </a:lnTo>
                  <a:lnTo>
                    <a:pt x="572" y="95"/>
                  </a:lnTo>
                  <a:lnTo>
                    <a:pt x="572" y="95"/>
                  </a:lnTo>
                  <a:lnTo>
                    <a:pt x="565" y="95"/>
                  </a:lnTo>
                  <a:lnTo>
                    <a:pt x="560" y="93"/>
                  </a:lnTo>
                  <a:lnTo>
                    <a:pt x="544" y="83"/>
                  </a:lnTo>
                  <a:lnTo>
                    <a:pt x="536" y="78"/>
                  </a:lnTo>
                  <a:lnTo>
                    <a:pt x="532" y="74"/>
                  </a:lnTo>
                  <a:lnTo>
                    <a:pt x="527" y="71"/>
                  </a:lnTo>
                  <a:lnTo>
                    <a:pt x="525" y="67"/>
                  </a:lnTo>
                  <a:lnTo>
                    <a:pt x="520" y="62"/>
                  </a:lnTo>
                  <a:lnTo>
                    <a:pt x="520" y="57"/>
                  </a:lnTo>
                  <a:lnTo>
                    <a:pt x="518" y="52"/>
                  </a:lnTo>
                  <a:lnTo>
                    <a:pt x="518" y="48"/>
                  </a:lnTo>
                  <a:lnTo>
                    <a:pt x="515" y="48"/>
                  </a:lnTo>
                  <a:lnTo>
                    <a:pt x="510" y="48"/>
                  </a:lnTo>
                  <a:lnTo>
                    <a:pt x="506" y="48"/>
                  </a:lnTo>
                  <a:lnTo>
                    <a:pt x="494" y="50"/>
                  </a:lnTo>
                  <a:lnTo>
                    <a:pt x="470" y="50"/>
                  </a:lnTo>
                  <a:lnTo>
                    <a:pt x="449" y="52"/>
                  </a:lnTo>
                  <a:lnTo>
                    <a:pt x="425" y="57"/>
                  </a:lnTo>
                  <a:lnTo>
                    <a:pt x="404" y="62"/>
                  </a:lnTo>
                  <a:lnTo>
                    <a:pt x="397" y="62"/>
                  </a:lnTo>
                  <a:lnTo>
                    <a:pt x="390" y="64"/>
                  </a:lnTo>
                  <a:lnTo>
                    <a:pt x="383" y="62"/>
                  </a:lnTo>
                  <a:lnTo>
                    <a:pt x="376" y="64"/>
                  </a:lnTo>
                  <a:lnTo>
                    <a:pt x="369" y="64"/>
                  </a:lnTo>
                  <a:lnTo>
                    <a:pt x="362" y="67"/>
                  </a:lnTo>
                  <a:lnTo>
                    <a:pt x="355" y="69"/>
                  </a:lnTo>
                  <a:lnTo>
                    <a:pt x="350" y="71"/>
                  </a:lnTo>
                  <a:lnTo>
                    <a:pt x="345" y="76"/>
                  </a:lnTo>
                  <a:lnTo>
                    <a:pt x="340" y="81"/>
                  </a:lnTo>
                  <a:lnTo>
                    <a:pt x="338" y="83"/>
                  </a:lnTo>
                  <a:lnTo>
                    <a:pt x="333" y="85"/>
                  </a:lnTo>
                  <a:lnTo>
                    <a:pt x="322" y="93"/>
                  </a:lnTo>
                  <a:lnTo>
                    <a:pt x="312" y="100"/>
                  </a:lnTo>
                  <a:lnTo>
                    <a:pt x="303" y="109"/>
                  </a:lnTo>
                  <a:lnTo>
                    <a:pt x="293" y="116"/>
                  </a:lnTo>
                  <a:lnTo>
                    <a:pt x="284" y="126"/>
                  </a:lnTo>
                  <a:lnTo>
                    <a:pt x="279" y="130"/>
                  </a:lnTo>
                  <a:lnTo>
                    <a:pt x="277" y="133"/>
                  </a:lnTo>
                  <a:lnTo>
                    <a:pt x="277" y="135"/>
                  </a:lnTo>
                  <a:lnTo>
                    <a:pt x="272" y="137"/>
                  </a:lnTo>
                  <a:lnTo>
                    <a:pt x="267" y="140"/>
                  </a:lnTo>
                  <a:lnTo>
                    <a:pt x="262" y="142"/>
                  </a:lnTo>
                  <a:lnTo>
                    <a:pt x="260" y="142"/>
                  </a:lnTo>
                  <a:lnTo>
                    <a:pt x="255" y="142"/>
                  </a:lnTo>
                  <a:lnTo>
                    <a:pt x="253" y="142"/>
                  </a:lnTo>
                  <a:lnTo>
                    <a:pt x="251" y="140"/>
                  </a:lnTo>
                  <a:lnTo>
                    <a:pt x="248" y="137"/>
                  </a:lnTo>
                  <a:lnTo>
                    <a:pt x="246" y="135"/>
                  </a:lnTo>
                  <a:lnTo>
                    <a:pt x="244" y="133"/>
                  </a:lnTo>
                  <a:lnTo>
                    <a:pt x="241" y="133"/>
                  </a:lnTo>
                  <a:lnTo>
                    <a:pt x="225" y="126"/>
                  </a:lnTo>
                  <a:lnTo>
                    <a:pt x="208" y="119"/>
                  </a:lnTo>
                  <a:lnTo>
                    <a:pt x="192" y="111"/>
                  </a:lnTo>
                  <a:lnTo>
                    <a:pt x="173" y="107"/>
                  </a:lnTo>
                  <a:lnTo>
                    <a:pt x="170" y="107"/>
                  </a:lnTo>
                  <a:lnTo>
                    <a:pt x="168" y="104"/>
                  </a:lnTo>
                  <a:lnTo>
                    <a:pt x="166" y="104"/>
                  </a:lnTo>
                  <a:lnTo>
                    <a:pt x="147" y="100"/>
                  </a:lnTo>
                  <a:lnTo>
                    <a:pt x="144" y="97"/>
                  </a:lnTo>
                  <a:lnTo>
                    <a:pt x="142" y="97"/>
                  </a:lnTo>
                  <a:lnTo>
                    <a:pt x="142" y="97"/>
                  </a:lnTo>
                  <a:lnTo>
                    <a:pt x="140" y="97"/>
                  </a:lnTo>
                  <a:lnTo>
                    <a:pt x="135" y="95"/>
                  </a:lnTo>
                  <a:lnTo>
                    <a:pt x="123" y="90"/>
                  </a:lnTo>
                  <a:lnTo>
                    <a:pt x="118" y="88"/>
                  </a:lnTo>
                  <a:lnTo>
                    <a:pt x="116" y="88"/>
                  </a:lnTo>
                  <a:lnTo>
                    <a:pt x="116" y="83"/>
                  </a:lnTo>
                  <a:lnTo>
                    <a:pt x="114" y="81"/>
                  </a:lnTo>
                  <a:lnTo>
                    <a:pt x="114" y="78"/>
                  </a:lnTo>
                  <a:lnTo>
                    <a:pt x="111" y="76"/>
                  </a:lnTo>
                  <a:lnTo>
                    <a:pt x="107" y="71"/>
                  </a:lnTo>
                  <a:lnTo>
                    <a:pt x="104" y="71"/>
                  </a:lnTo>
                  <a:lnTo>
                    <a:pt x="104" y="71"/>
                  </a:lnTo>
                  <a:lnTo>
                    <a:pt x="95" y="69"/>
                  </a:lnTo>
                  <a:lnTo>
                    <a:pt x="88" y="69"/>
                  </a:lnTo>
                  <a:lnTo>
                    <a:pt x="81" y="67"/>
                  </a:lnTo>
                  <a:lnTo>
                    <a:pt x="74" y="64"/>
                  </a:lnTo>
                  <a:lnTo>
                    <a:pt x="62" y="67"/>
                  </a:lnTo>
                  <a:lnTo>
                    <a:pt x="55" y="69"/>
                  </a:lnTo>
                  <a:lnTo>
                    <a:pt x="50" y="71"/>
                  </a:lnTo>
                  <a:lnTo>
                    <a:pt x="45" y="76"/>
                  </a:lnTo>
                  <a:lnTo>
                    <a:pt x="40" y="81"/>
                  </a:lnTo>
                  <a:lnTo>
                    <a:pt x="33" y="78"/>
                  </a:lnTo>
                  <a:lnTo>
                    <a:pt x="29" y="76"/>
                  </a:lnTo>
                  <a:lnTo>
                    <a:pt x="24" y="78"/>
                  </a:lnTo>
                  <a:lnTo>
                    <a:pt x="19" y="83"/>
                  </a:lnTo>
                  <a:lnTo>
                    <a:pt x="12" y="100"/>
                  </a:lnTo>
                  <a:lnTo>
                    <a:pt x="5" y="116"/>
                  </a:lnTo>
                  <a:lnTo>
                    <a:pt x="5" y="121"/>
                  </a:lnTo>
                  <a:lnTo>
                    <a:pt x="3" y="128"/>
                  </a:lnTo>
                  <a:lnTo>
                    <a:pt x="0" y="166"/>
                  </a:lnTo>
                  <a:lnTo>
                    <a:pt x="0" y="168"/>
                  </a:lnTo>
                  <a:lnTo>
                    <a:pt x="0" y="170"/>
                  </a:lnTo>
                  <a:lnTo>
                    <a:pt x="0" y="175"/>
                  </a:lnTo>
                  <a:lnTo>
                    <a:pt x="3" y="180"/>
                  </a:lnTo>
                  <a:lnTo>
                    <a:pt x="7" y="182"/>
                  </a:lnTo>
                  <a:lnTo>
                    <a:pt x="12" y="187"/>
                  </a:lnTo>
                  <a:lnTo>
                    <a:pt x="17" y="189"/>
                  </a:lnTo>
                  <a:lnTo>
                    <a:pt x="24" y="199"/>
                  </a:lnTo>
                  <a:lnTo>
                    <a:pt x="29" y="208"/>
                  </a:lnTo>
                  <a:lnTo>
                    <a:pt x="31" y="220"/>
                  </a:lnTo>
                  <a:lnTo>
                    <a:pt x="33" y="225"/>
                  </a:lnTo>
                  <a:lnTo>
                    <a:pt x="33" y="225"/>
                  </a:lnTo>
                  <a:lnTo>
                    <a:pt x="36" y="227"/>
                  </a:lnTo>
                  <a:lnTo>
                    <a:pt x="40" y="225"/>
                  </a:lnTo>
                  <a:lnTo>
                    <a:pt x="43" y="225"/>
                  </a:lnTo>
                  <a:lnTo>
                    <a:pt x="48" y="225"/>
                  </a:lnTo>
                  <a:lnTo>
                    <a:pt x="52" y="225"/>
                  </a:lnTo>
                  <a:lnTo>
                    <a:pt x="59" y="222"/>
                  </a:lnTo>
                  <a:lnTo>
                    <a:pt x="62" y="218"/>
                  </a:lnTo>
                  <a:lnTo>
                    <a:pt x="64" y="218"/>
                  </a:lnTo>
                  <a:lnTo>
                    <a:pt x="66" y="215"/>
                  </a:lnTo>
                  <a:lnTo>
                    <a:pt x="74" y="204"/>
                  </a:lnTo>
                  <a:lnTo>
                    <a:pt x="78" y="199"/>
                  </a:lnTo>
                  <a:lnTo>
                    <a:pt x="83" y="196"/>
                  </a:lnTo>
                  <a:lnTo>
                    <a:pt x="90" y="194"/>
                  </a:lnTo>
                  <a:lnTo>
                    <a:pt x="97" y="192"/>
                  </a:lnTo>
                  <a:lnTo>
                    <a:pt x="102" y="189"/>
                  </a:lnTo>
                  <a:lnTo>
                    <a:pt x="111" y="189"/>
                  </a:lnTo>
                  <a:lnTo>
                    <a:pt x="111" y="189"/>
                  </a:lnTo>
                  <a:lnTo>
                    <a:pt x="114" y="194"/>
                  </a:lnTo>
                  <a:lnTo>
                    <a:pt x="111" y="199"/>
                  </a:lnTo>
                  <a:lnTo>
                    <a:pt x="114" y="206"/>
                  </a:lnTo>
                  <a:lnTo>
                    <a:pt x="114" y="218"/>
                  </a:lnTo>
                  <a:lnTo>
                    <a:pt x="116" y="230"/>
                  </a:lnTo>
                  <a:lnTo>
                    <a:pt x="118" y="234"/>
                  </a:lnTo>
                  <a:lnTo>
                    <a:pt x="121" y="241"/>
                  </a:lnTo>
                  <a:lnTo>
                    <a:pt x="123" y="251"/>
                  </a:lnTo>
                  <a:lnTo>
                    <a:pt x="123" y="253"/>
                  </a:lnTo>
                  <a:lnTo>
                    <a:pt x="125" y="258"/>
                  </a:lnTo>
                  <a:lnTo>
                    <a:pt x="128" y="260"/>
                  </a:lnTo>
                  <a:lnTo>
                    <a:pt x="130" y="263"/>
                  </a:lnTo>
                  <a:lnTo>
                    <a:pt x="133" y="265"/>
                  </a:lnTo>
                  <a:lnTo>
                    <a:pt x="135" y="265"/>
                  </a:lnTo>
                  <a:lnTo>
                    <a:pt x="140" y="267"/>
                  </a:lnTo>
                  <a:lnTo>
                    <a:pt x="144" y="267"/>
                  </a:lnTo>
                  <a:lnTo>
                    <a:pt x="154" y="267"/>
                  </a:lnTo>
                  <a:lnTo>
                    <a:pt x="166" y="267"/>
                  </a:lnTo>
                  <a:lnTo>
                    <a:pt x="175" y="270"/>
                  </a:lnTo>
                  <a:lnTo>
                    <a:pt x="187" y="274"/>
                  </a:lnTo>
                  <a:lnTo>
                    <a:pt x="185" y="274"/>
                  </a:lnTo>
                  <a:lnTo>
                    <a:pt x="185" y="277"/>
                  </a:lnTo>
                  <a:lnTo>
                    <a:pt x="185" y="277"/>
                  </a:lnTo>
                  <a:lnTo>
                    <a:pt x="185" y="282"/>
                  </a:lnTo>
                  <a:lnTo>
                    <a:pt x="182" y="284"/>
                  </a:lnTo>
                  <a:lnTo>
                    <a:pt x="180" y="284"/>
                  </a:lnTo>
                  <a:lnTo>
                    <a:pt x="177" y="286"/>
                  </a:lnTo>
                  <a:lnTo>
                    <a:pt x="177" y="289"/>
                  </a:lnTo>
                  <a:lnTo>
                    <a:pt x="170" y="293"/>
                  </a:lnTo>
                  <a:lnTo>
                    <a:pt x="166" y="298"/>
                  </a:lnTo>
                  <a:lnTo>
                    <a:pt x="163" y="305"/>
                  </a:lnTo>
                  <a:lnTo>
                    <a:pt x="163" y="312"/>
                  </a:lnTo>
                  <a:lnTo>
                    <a:pt x="163" y="312"/>
                  </a:lnTo>
                  <a:lnTo>
                    <a:pt x="166" y="315"/>
                  </a:lnTo>
                  <a:lnTo>
                    <a:pt x="166" y="317"/>
                  </a:lnTo>
                  <a:lnTo>
                    <a:pt x="168" y="317"/>
                  </a:lnTo>
                  <a:lnTo>
                    <a:pt x="185" y="319"/>
                  </a:lnTo>
                  <a:lnTo>
                    <a:pt x="201" y="322"/>
                  </a:lnTo>
                  <a:lnTo>
                    <a:pt x="199" y="322"/>
                  </a:lnTo>
                  <a:lnTo>
                    <a:pt x="199" y="324"/>
                  </a:lnTo>
                  <a:lnTo>
                    <a:pt x="199" y="326"/>
                  </a:lnTo>
                  <a:lnTo>
                    <a:pt x="199" y="329"/>
                  </a:lnTo>
                  <a:lnTo>
                    <a:pt x="199" y="329"/>
                  </a:lnTo>
                  <a:lnTo>
                    <a:pt x="196" y="336"/>
                  </a:lnTo>
                  <a:lnTo>
                    <a:pt x="196" y="338"/>
                  </a:lnTo>
                  <a:lnTo>
                    <a:pt x="196" y="343"/>
                  </a:lnTo>
                  <a:lnTo>
                    <a:pt x="199" y="350"/>
                  </a:lnTo>
                  <a:lnTo>
                    <a:pt x="201" y="359"/>
                  </a:lnTo>
                  <a:lnTo>
                    <a:pt x="203" y="364"/>
                  </a:lnTo>
                  <a:lnTo>
                    <a:pt x="208" y="369"/>
                  </a:lnTo>
                  <a:lnTo>
                    <a:pt x="215" y="376"/>
                  </a:lnTo>
                  <a:lnTo>
                    <a:pt x="220" y="378"/>
                  </a:lnTo>
                  <a:lnTo>
                    <a:pt x="225" y="381"/>
                  </a:lnTo>
                  <a:lnTo>
                    <a:pt x="227" y="383"/>
                  </a:lnTo>
                  <a:lnTo>
                    <a:pt x="229" y="385"/>
                  </a:lnTo>
                  <a:lnTo>
                    <a:pt x="232" y="388"/>
                  </a:lnTo>
                  <a:lnTo>
                    <a:pt x="232" y="393"/>
                  </a:lnTo>
                  <a:lnTo>
                    <a:pt x="234" y="397"/>
                  </a:lnTo>
                  <a:lnTo>
                    <a:pt x="234" y="404"/>
                  </a:lnTo>
                  <a:lnTo>
                    <a:pt x="236" y="411"/>
                  </a:lnTo>
                  <a:lnTo>
                    <a:pt x="239" y="416"/>
                  </a:lnTo>
                  <a:lnTo>
                    <a:pt x="241" y="421"/>
                  </a:lnTo>
                  <a:lnTo>
                    <a:pt x="239" y="423"/>
                  </a:lnTo>
                  <a:lnTo>
                    <a:pt x="241" y="428"/>
                  </a:lnTo>
                  <a:lnTo>
                    <a:pt x="241" y="437"/>
                  </a:lnTo>
                  <a:lnTo>
                    <a:pt x="244" y="445"/>
                  </a:lnTo>
                  <a:lnTo>
                    <a:pt x="248" y="454"/>
                  </a:lnTo>
                  <a:lnTo>
                    <a:pt x="253" y="447"/>
                  </a:lnTo>
                  <a:lnTo>
                    <a:pt x="260" y="442"/>
                  </a:lnTo>
                  <a:lnTo>
                    <a:pt x="262" y="437"/>
                  </a:lnTo>
                  <a:lnTo>
                    <a:pt x="262" y="437"/>
                  </a:lnTo>
                  <a:lnTo>
                    <a:pt x="262" y="435"/>
                  </a:lnTo>
                  <a:lnTo>
                    <a:pt x="265" y="435"/>
                  </a:lnTo>
                  <a:lnTo>
                    <a:pt x="262" y="428"/>
                  </a:lnTo>
                  <a:lnTo>
                    <a:pt x="265" y="423"/>
                  </a:lnTo>
                  <a:lnTo>
                    <a:pt x="265" y="421"/>
                  </a:lnTo>
                  <a:lnTo>
                    <a:pt x="267" y="419"/>
                  </a:lnTo>
                  <a:lnTo>
                    <a:pt x="270" y="416"/>
                  </a:lnTo>
                  <a:lnTo>
                    <a:pt x="274" y="416"/>
                  </a:lnTo>
                  <a:lnTo>
                    <a:pt x="279" y="416"/>
                  </a:lnTo>
                  <a:lnTo>
                    <a:pt x="284" y="416"/>
                  </a:lnTo>
                  <a:lnTo>
                    <a:pt x="291" y="419"/>
                  </a:lnTo>
                  <a:lnTo>
                    <a:pt x="296" y="421"/>
                  </a:lnTo>
                  <a:lnTo>
                    <a:pt x="300" y="423"/>
                  </a:lnTo>
                  <a:lnTo>
                    <a:pt x="303" y="423"/>
                  </a:lnTo>
                  <a:lnTo>
                    <a:pt x="305" y="423"/>
                  </a:lnTo>
                  <a:lnTo>
                    <a:pt x="307" y="423"/>
                  </a:lnTo>
                  <a:lnTo>
                    <a:pt x="312" y="421"/>
                  </a:lnTo>
                  <a:lnTo>
                    <a:pt x="314" y="421"/>
                  </a:lnTo>
                  <a:lnTo>
                    <a:pt x="314" y="421"/>
                  </a:lnTo>
                  <a:lnTo>
                    <a:pt x="317" y="421"/>
                  </a:lnTo>
                  <a:lnTo>
                    <a:pt x="324" y="416"/>
                  </a:lnTo>
                  <a:lnTo>
                    <a:pt x="333" y="416"/>
                  </a:lnTo>
                  <a:lnTo>
                    <a:pt x="340" y="414"/>
                  </a:lnTo>
                  <a:lnTo>
                    <a:pt x="350" y="416"/>
                  </a:lnTo>
                  <a:lnTo>
                    <a:pt x="355" y="419"/>
                  </a:lnTo>
                  <a:lnTo>
                    <a:pt x="357" y="419"/>
                  </a:lnTo>
                  <a:lnTo>
                    <a:pt x="362" y="421"/>
                  </a:lnTo>
                  <a:lnTo>
                    <a:pt x="364" y="426"/>
                  </a:lnTo>
                  <a:lnTo>
                    <a:pt x="371" y="428"/>
                  </a:lnTo>
                  <a:lnTo>
                    <a:pt x="376" y="433"/>
                  </a:lnTo>
                  <a:lnTo>
                    <a:pt x="378" y="435"/>
                  </a:lnTo>
                  <a:lnTo>
                    <a:pt x="383" y="437"/>
                  </a:lnTo>
                  <a:lnTo>
                    <a:pt x="385" y="440"/>
                  </a:lnTo>
                  <a:lnTo>
                    <a:pt x="388" y="442"/>
                  </a:lnTo>
                  <a:lnTo>
                    <a:pt x="392" y="442"/>
                  </a:lnTo>
                  <a:lnTo>
                    <a:pt x="397" y="445"/>
                  </a:lnTo>
                  <a:lnTo>
                    <a:pt x="402" y="445"/>
                  </a:lnTo>
                  <a:lnTo>
                    <a:pt x="407" y="445"/>
                  </a:lnTo>
                  <a:lnTo>
                    <a:pt x="411" y="445"/>
                  </a:lnTo>
                  <a:lnTo>
                    <a:pt x="418" y="445"/>
                  </a:lnTo>
                  <a:lnTo>
                    <a:pt x="421" y="445"/>
                  </a:lnTo>
                  <a:lnTo>
                    <a:pt x="423" y="445"/>
                  </a:lnTo>
                  <a:lnTo>
                    <a:pt x="423" y="445"/>
                  </a:lnTo>
                  <a:lnTo>
                    <a:pt x="425" y="447"/>
                  </a:lnTo>
                  <a:lnTo>
                    <a:pt x="428" y="454"/>
                  </a:lnTo>
                  <a:lnTo>
                    <a:pt x="430" y="461"/>
                  </a:lnTo>
                  <a:lnTo>
                    <a:pt x="430" y="468"/>
                  </a:lnTo>
                  <a:lnTo>
                    <a:pt x="430" y="478"/>
                  </a:lnTo>
                  <a:lnTo>
                    <a:pt x="430" y="487"/>
                  </a:lnTo>
                  <a:lnTo>
                    <a:pt x="430" y="492"/>
                  </a:lnTo>
                  <a:lnTo>
                    <a:pt x="430" y="497"/>
                  </a:lnTo>
                  <a:lnTo>
                    <a:pt x="433" y="501"/>
                  </a:lnTo>
                  <a:lnTo>
                    <a:pt x="437" y="506"/>
                  </a:lnTo>
                  <a:lnTo>
                    <a:pt x="440" y="501"/>
                  </a:lnTo>
                  <a:lnTo>
                    <a:pt x="444" y="499"/>
                  </a:lnTo>
                  <a:lnTo>
                    <a:pt x="449" y="497"/>
                  </a:lnTo>
                  <a:lnTo>
                    <a:pt x="456" y="497"/>
                  </a:lnTo>
                  <a:lnTo>
                    <a:pt x="456" y="497"/>
                  </a:lnTo>
                  <a:lnTo>
                    <a:pt x="459" y="497"/>
                  </a:lnTo>
                  <a:lnTo>
                    <a:pt x="463" y="497"/>
                  </a:lnTo>
                  <a:lnTo>
                    <a:pt x="468" y="499"/>
                  </a:lnTo>
                  <a:lnTo>
                    <a:pt x="470" y="504"/>
                  </a:lnTo>
                  <a:lnTo>
                    <a:pt x="473" y="506"/>
                  </a:lnTo>
                  <a:lnTo>
                    <a:pt x="473" y="511"/>
                  </a:lnTo>
                  <a:lnTo>
                    <a:pt x="473" y="515"/>
                  </a:lnTo>
                  <a:lnTo>
                    <a:pt x="473" y="520"/>
                  </a:lnTo>
                  <a:lnTo>
                    <a:pt x="473" y="527"/>
                  </a:lnTo>
                  <a:lnTo>
                    <a:pt x="470" y="534"/>
                  </a:lnTo>
                  <a:lnTo>
                    <a:pt x="475" y="530"/>
                  </a:lnTo>
                  <a:lnTo>
                    <a:pt x="480" y="527"/>
                  </a:lnTo>
                  <a:lnTo>
                    <a:pt x="492" y="525"/>
                  </a:lnTo>
                  <a:lnTo>
                    <a:pt x="503" y="522"/>
                  </a:lnTo>
                  <a:lnTo>
                    <a:pt x="518" y="520"/>
                  </a:lnTo>
                  <a:lnTo>
                    <a:pt x="525" y="518"/>
                  </a:lnTo>
                  <a:lnTo>
                    <a:pt x="529" y="518"/>
                  </a:lnTo>
                  <a:lnTo>
                    <a:pt x="532" y="518"/>
                  </a:lnTo>
                  <a:lnTo>
                    <a:pt x="541" y="520"/>
                  </a:lnTo>
                  <a:lnTo>
                    <a:pt x="548" y="522"/>
                  </a:lnTo>
                  <a:lnTo>
                    <a:pt x="551" y="518"/>
                  </a:lnTo>
                  <a:lnTo>
                    <a:pt x="551" y="515"/>
                  </a:lnTo>
                  <a:lnTo>
                    <a:pt x="553" y="513"/>
                  </a:lnTo>
                  <a:lnTo>
                    <a:pt x="555" y="511"/>
                  </a:lnTo>
                  <a:lnTo>
                    <a:pt x="555" y="508"/>
                  </a:lnTo>
                  <a:lnTo>
                    <a:pt x="555" y="506"/>
                  </a:lnTo>
                  <a:lnTo>
                    <a:pt x="558" y="504"/>
                  </a:lnTo>
                  <a:lnTo>
                    <a:pt x="558" y="499"/>
                  </a:lnTo>
                  <a:lnTo>
                    <a:pt x="558" y="494"/>
                  </a:lnTo>
                  <a:lnTo>
                    <a:pt x="558" y="489"/>
                  </a:lnTo>
                  <a:lnTo>
                    <a:pt x="558" y="482"/>
                  </a:lnTo>
                  <a:lnTo>
                    <a:pt x="558" y="478"/>
                  </a:lnTo>
                  <a:lnTo>
                    <a:pt x="555" y="471"/>
                  </a:lnTo>
                  <a:lnTo>
                    <a:pt x="555" y="466"/>
                  </a:lnTo>
                  <a:lnTo>
                    <a:pt x="558" y="461"/>
                  </a:lnTo>
                  <a:lnTo>
                    <a:pt x="560" y="459"/>
                  </a:lnTo>
                  <a:lnTo>
                    <a:pt x="562" y="454"/>
                  </a:lnTo>
                  <a:lnTo>
                    <a:pt x="565" y="452"/>
                  </a:lnTo>
                  <a:lnTo>
                    <a:pt x="570" y="452"/>
                  </a:lnTo>
                  <a:lnTo>
                    <a:pt x="574" y="449"/>
                  </a:lnTo>
                  <a:lnTo>
                    <a:pt x="581" y="449"/>
                  </a:lnTo>
                  <a:lnTo>
                    <a:pt x="588" y="449"/>
                  </a:lnTo>
                  <a:lnTo>
                    <a:pt x="595" y="452"/>
                  </a:lnTo>
                  <a:lnTo>
                    <a:pt x="598" y="452"/>
                  </a:lnTo>
                  <a:lnTo>
                    <a:pt x="600" y="454"/>
                  </a:lnTo>
                  <a:lnTo>
                    <a:pt x="617" y="466"/>
                  </a:lnTo>
                  <a:lnTo>
                    <a:pt x="629" y="473"/>
                  </a:lnTo>
                  <a:lnTo>
                    <a:pt x="636" y="478"/>
                  </a:lnTo>
                  <a:lnTo>
                    <a:pt x="643" y="480"/>
                  </a:lnTo>
                  <a:lnTo>
                    <a:pt x="650" y="480"/>
                  </a:lnTo>
                  <a:lnTo>
                    <a:pt x="659" y="482"/>
                  </a:lnTo>
                  <a:lnTo>
                    <a:pt x="659" y="480"/>
                  </a:lnTo>
                  <a:lnTo>
                    <a:pt x="662" y="480"/>
                  </a:lnTo>
                  <a:lnTo>
                    <a:pt x="666" y="480"/>
                  </a:lnTo>
                  <a:lnTo>
                    <a:pt x="671" y="478"/>
                  </a:lnTo>
                  <a:lnTo>
                    <a:pt x="673" y="475"/>
                  </a:lnTo>
                  <a:lnTo>
                    <a:pt x="676" y="473"/>
                  </a:lnTo>
                  <a:lnTo>
                    <a:pt x="678" y="471"/>
                  </a:lnTo>
                  <a:lnTo>
                    <a:pt x="676" y="466"/>
                  </a:lnTo>
                  <a:lnTo>
                    <a:pt x="676" y="463"/>
                  </a:lnTo>
                  <a:lnTo>
                    <a:pt x="673" y="459"/>
                  </a:lnTo>
                  <a:lnTo>
                    <a:pt x="671" y="454"/>
                  </a:lnTo>
                  <a:lnTo>
                    <a:pt x="669" y="447"/>
                  </a:lnTo>
                  <a:lnTo>
                    <a:pt x="666" y="416"/>
                  </a:lnTo>
                  <a:lnTo>
                    <a:pt x="666" y="411"/>
                  </a:lnTo>
                  <a:lnTo>
                    <a:pt x="666" y="407"/>
                  </a:lnTo>
                  <a:lnTo>
                    <a:pt x="669" y="404"/>
                  </a:lnTo>
                  <a:lnTo>
                    <a:pt x="673" y="404"/>
                  </a:lnTo>
                  <a:lnTo>
                    <a:pt x="681" y="404"/>
                  </a:lnTo>
                  <a:lnTo>
                    <a:pt x="690" y="404"/>
                  </a:lnTo>
                  <a:lnTo>
                    <a:pt x="695" y="404"/>
                  </a:lnTo>
                  <a:lnTo>
                    <a:pt x="697" y="407"/>
                  </a:lnTo>
                  <a:lnTo>
                    <a:pt x="707" y="411"/>
                  </a:lnTo>
                  <a:lnTo>
                    <a:pt x="711" y="414"/>
                  </a:lnTo>
                  <a:lnTo>
                    <a:pt x="714" y="414"/>
                  </a:lnTo>
                  <a:lnTo>
                    <a:pt x="716" y="416"/>
                  </a:lnTo>
                  <a:lnTo>
                    <a:pt x="721" y="416"/>
                  </a:lnTo>
                  <a:lnTo>
                    <a:pt x="725" y="419"/>
                  </a:lnTo>
                  <a:lnTo>
                    <a:pt x="725" y="419"/>
                  </a:lnTo>
                  <a:lnTo>
                    <a:pt x="728" y="419"/>
                  </a:lnTo>
                  <a:lnTo>
                    <a:pt x="730" y="419"/>
                  </a:lnTo>
                  <a:lnTo>
                    <a:pt x="730" y="419"/>
                  </a:lnTo>
                  <a:lnTo>
                    <a:pt x="730" y="419"/>
                  </a:lnTo>
                  <a:lnTo>
                    <a:pt x="730" y="419"/>
                  </a:lnTo>
                  <a:lnTo>
                    <a:pt x="735" y="414"/>
                  </a:lnTo>
                  <a:lnTo>
                    <a:pt x="742" y="409"/>
                  </a:lnTo>
                  <a:lnTo>
                    <a:pt x="749" y="407"/>
                  </a:lnTo>
                  <a:lnTo>
                    <a:pt x="758" y="407"/>
                  </a:lnTo>
                  <a:lnTo>
                    <a:pt x="758" y="407"/>
                  </a:lnTo>
                  <a:lnTo>
                    <a:pt x="761" y="407"/>
                  </a:lnTo>
                  <a:lnTo>
                    <a:pt x="766" y="407"/>
                  </a:lnTo>
                  <a:lnTo>
                    <a:pt x="770" y="409"/>
                  </a:lnTo>
                  <a:lnTo>
                    <a:pt x="770" y="411"/>
                  </a:lnTo>
                  <a:lnTo>
                    <a:pt x="773" y="414"/>
                  </a:lnTo>
                  <a:lnTo>
                    <a:pt x="773" y="421"/>
                  </a:lnTo>
                  <a:lnTo>
                    <a:pt x="773" y="426"/>
                  </a:lnTo>
                  <a:lnTo>
                    <a:pt x="773" y="430"/>
                  </a:lnTo>
                  <a:lnTo>
                    <a:pt x="770" y="435"/>
                  </a:lnTo>
                  <a:lnTo>
                    <a:pt x="770" y="440"/>
                  </a:lnTo>
                  <a:lnTo>
                    <a:pt x="773" y="445"/>
                  </a:lnTo>
                  <a:lnTo>
                    <a:pt x="775" y="447"/>
                  </a:lnTo>
                  <a:lnTo>
                    <a:pt x="777" y="449"/>
                  </a:lnTo>
                  <a:lnTo>
                    <a:pt x="780" y="452"/>
                  </a:lnTo>
                  <a:lnTo>
                    <a:pt x="784" y="452"/>
                  </a:lnTo>
                  <a:lnTo>
                    <a:pt x="789" y="452"/>
                  </a:lnTo>
                  <a:lnTo>
                    <a:pt x="801" y="449"/>
                  </a:lnTo>
                  <a:lnTo>
                    <a:pt x="810" y="447"/>
                  </a:lnTo>
                  <a:lnTo>
                    <a:pt x="834" y="442"/>
                  </a:lnTo>
                  <a:lnTo>
                    <a:pt x="858" y="440"/>
                  </a:lnTo>
                  <a:lnTo>
                    <a:pt x="884" y="435"/>
                  </a:lnTo>
                  <a:lnTo>
                    <a:pt x="910" y="435"/>
                  </a:lnTo>
                  <a:lnTo>
                    <a:pt x="914" y="433"/>
                  </a:lnTo>
                  <a:lnTo>
                    <a:pt x="919" y="433"/>
                  </a:lnTo>
                  <a:lnTo>
                    <a:pt x="921" y="433"/>
                  </a:lnTo>
                  <a:lnTo>
                    <a:pt x="945" y="426"/>
                  </a:lnTo>
                  <a:lnTo>
                    <a:pt x="957" y="423"/>
                  </a:lnTo>
                  <a:lnTo>
                    <a:pt x="971" y="423"/>
                  </a:lnTo>
                  <a:lnTo>
                    <a:pt x="978" y="421"/>
                  </a:lnTo>
                  <a:lnTo>
                    <a:pt x="988" y="421"/>
                  </a:lnTo>
                  <a:lnTo>
                    <a:pt x="997" y="419"/>
                  </a:lnTo>
                  <a:lnTo>
                    <a:pt x="1004" y="416"/>
                  </a:lnTo>
                  <a:lnTo>
                    <a:pt x="1011" y="414"/>
                  </a:lnTo>
                  <a:lnTo>
                    <a:pt x="1014" y="414"/>
                  </a:lnTo>
                  <a:lnTo>
                    <a:pt x="1016" y="411"/>
                  </a:lnTo>
                  <a:lnTo>
                    <a:pt x="1016" y="411"/>
                  </a:lnTo>
                  <a:lnTo>
                    <a:pt x="1018" y="411"/>
                  </a:lnTo>
                  <a:lnTo>
                    <a:pt x="1021" y="409"/>
                  </a:lnTo>
                  <a:lnTo>
                    <a:pt x="1028" y="397"/>
                  </a:lnTo>
                  <a:lnTo>
                    <a:pt x="1037" y="388"/>
                  </a:lnTo>
                  <a:lnTo>
                    <a:pt x="1042" y="383"/>
                  </a:lnTo>
                  <a:lnTo>
                    <a:pt x="1047" y="381"/>
                  </a:lnTo>
                  <a:lnTo>
                    <a:pt x="1054" y="378"/>
                  </a:lnTo>
                  <a:lnTo>
                    <a:pt x="1058" y="378"/>
                  </a:lnTo>
                  <a:lnTo>
                    <a:pt x="1061" y="378"/>
                  </a:lnTo>
                  <a:lnTo>
                    <a:pt x="1068" y="381"/>
                  </a:lnTo>
                  <a:lnTo>
                    <a:pt x="1073" y="383"/>
                  </a:lnTo>
                  <a:lnTo>
                    <a:pt x="1077" y="388"/>
                  </a:lnTo>
                  <a:lnTo>
                    <a:pt x="1082" y="395"/>
                  </a:lnTo>
                  <a:lnTo>
                    <a:pt x="1087" y="402"/>
                  </a:lnTo>
                  <a:lnTo>
                    <a:pt x="1089" y="409"/>
                  </a:lnTo>
                  <a:lnTo>
                    <a:pt x="1092" y="407"/>
                  </a:lnTo>
                  <a:lnTo>
                    <a:pt x="1094" y="404"/>
                  </a:lnTo>
                  <a:lnTo>
                    <a:pt x="1094" y="404"/>
                  </a:lnTo>
                  <a:lnTo>
                    <a:pt x="1094" y="402"/>
                  </a:lnTo>
                  <a:lnTo>
                    <a:pt x="1096" y="400"/>
                  </a:lnTo>
                  <a:lnTo>
                    <a:pt x="1099" y="395"/>
                  </a:lnTo>
                  <a:lnTo>
                    <a:pt x="1101" y="390"/>
                  </a:lnTo>
                  <a:lnTo>
                    <a:pt x="1108" y="383"/>
                  </a:lnTo>
                  <a:lnTo>
                    <a:pt x="1120" y="371"/>
                  </a:lnTo>
                  <a:lnTo>
                    <a:pt x="1125" y="369"/>
                  </a:lnTo>
                  <a:lnTo>
                    <a:pt x="1127" y="367"/>
                  </a:lnTo>
                  <a:lnTo>
                    <a:pt x="1129" y="362"/>
                  </a:lnTo>
                  <a:lnTo>
                    <a:pt x="1129" y="357"/>
                  </a:lnTo>
                  <a:lnTo>
                    <a:pt x="1132" y="352"/>
                  </a:lnTo>
                  <a:lnTo>
                    <a:pt x="1132" y="350"/>
                  </a:lnTo>
                  <a:lnTo>
                    <a:pt x="1132" y="348"/>
                  </a:lnTo>
                  <a:lnTo>
                    <a:pt x="1132" y="348"/>
                  </a:lnTo>
                  <a:lnTo>
                    <a:pt x="1132" y="341"/>
                  </a:lnTo>
                  <a:lnTo>
                    <a:pt x="1132" y="336"/>
                  </a:lnTo>
                  <a:lnTo>
                    <a:pt x="1129" y="329"/>
                  </a:lnTo>
                  <a:lnTo>
                    <a:pt x="1129" y="322"/>
                  </a:lnTo>
                  <a:lnTo>
                    <a:pt x="1132" y="317"/>
                  </a:lnTo>
                  <a:lnTo>
                    <a:pt x="1132" y="312"/>
                  </a:lnTo>
                  <a:lnTo>
                    <a:pt x="1134" y="308"/>
                  </a:lnTo>
                  <a:lnTo>
                    <a:pt x="1136" y="303"/>
                  </a:lnTo>
                  <a:lnTo>
                    <a:pt x="1141" y="298"/>
                  </a:lnTo>
                  <a:lnTo>
                    <a:pt x="1143" y="296"/>
                  </a:lnTo>
                  <a:lnTo>
                    <a:pt x="1148" y="293"/>
                  </a:lnTo>
                  <a:lnTo>
                    <a:pt x="1155" y="291"/>
                  </a:lnTo>
                  <a:lnTo>
                    <a:pt x="1158" y="291"/>
                  </a:lnTo>
                  <a:lnTo>
                    <a:pt x="1158" y="291"/>
                  </a:lnTo>
                  <a:lnTo>
                    <a:pt x="1162" y="289"/>
                  </a:lnTo>
                  <a:lnTo>
                    <a:pt x="1162" y="289"/>
                  </a:lnTo>
                  <a:lnTo>
                    <a:pt x="1162" y="286"/>
                  </a:lnTo>
                  <a:lnTo>
                    <a:pt x="1162" y="286"/>
                  </a:lnTo>
                  <a:lnTo>
                    <a:pt x="1162" y="286"/>
                  </a:lnTo>
                  <a:lnTo>
                    <a:pt x="1162" y="284"/>
                  </a:lnTo>
                  <a:lnTo>
                    <a:pt x="1162" y="284"/>
                  </a:lnTo>
                  <a:lnTo>
                    <a:pt x="1162" y="284"/>
                  </a:lnTo>
                  <a:lnTo>
                    <a:pt x="1165" y="284"/>
                  </a:lnTo>
                  <a:lnTo>
                    <a:pt x="1162" y="279"/>
                  </a:lnTo>
                  <a:lnTo>
                    <a:pt x="1162" y="274"/>
                  </a:lnTo>
                  <a:lnTo>
                    <a:pt x="1158" y="270"/>
                  </a:lnTo>
                  <a:lnTo>
                    <a:pt x="1153" y="265"/>
                  </a:lnTo>
                  <a:lnTo>
                    <a:pt x="1146" y="260"/>
                  </a:lnTo>
                  <a:lnTo>
                    <a:pt x="1139" y="256"/>
                  </a:lnTo>
                  <a:lnTo>
                    <a:pt x="1134" y="253"/>
                  </a:lnTo>
                  <a:lnTo>
                    <a:pt x="1132" y="251"/>
                  </a:lnTo>
                  <a:lnTo>
                    <a:pt x="1132" y="246"/>
                  </a:lnTo>
                  <a:lnTo>
                    <a:pt x="1132" y="244"/>
                  </a:lnTo>
                  <a:lnTo>
                    <a:pt x="1132" y="241"/>
                  </a:lnTo>
                  <a:lnTo>
                    <a:pt x="1132" y="237"/>
                  </a:lnTo>
                  <a:lnTo>
                    <a:pt x="1136" y="234"/>
                  </a:lnTo>
                  <a:lnTo>
                    <a:pt x="1139" y="230"/>
                  </a:lnTo>
                  <a:lnTo>
                    <a:pt x="1151" y="220"/>
                  </a:lnTo>
                  <a:lnTo>
                    <a:pt x="1158" y="215"/>
                  </a:lnTo>
                  <a:lnTo>
                    <a:pt x="1165" y="211"/>
                  </a:lnTo>
                  <a:lnTo>
                    <a:pt x="1172" y="206"/>
                  </a:lnTo>
                  <a:lnTo>
                    <a:pt x="1181" y="201"/>
                  </a:lnTo>
                  <a:lnTo>
                    <a:pt x="1188" y="194"/>
                  </a:lnTo>
                  <a:lnTo>
                    <a:pt x="1198" y="189"/>
                  </a:lnTo>
                  <a:lnTo>
                    <a:pt x="1198" y="187"/>
                  </a:lnTo>
                  <a:lnTo>
                    <a:pt x="1195" y="185"/>
                  </a:lnTo>
                  <a:lnTo>
                    <a:pt x="1193" y="185"/>
                  </a:lnTo>
                  <a:lnTo>
                    <a:pt x="1193" y="185"/>
                  </a:lnTo>
                  <a:lnTo>
                    <a:pt x="1193" y="185"/>
                  </a:lnTo>
                  <a:lnTo>
                    <a:pt x="1193" y="185"/>
                  </a:lnTo>
                  <a:close/>
                </a:path>
              </a:pathLst>
            </a:custGeom>
            <a:solidFill>
              <a:schemeClr val="tx2"/>
            </a:solidFill>
            <a:ln w="9525">
              <a:solidFill>
                <a:schemeClr val="bg1"/>
              </a:solidFill>
              <a:round/>
              <a:headEnd/>
              <a:tailEnd/>
            </a:ln>
          </p:spPr>
          <p:txBody>
            <a:bodyPr/>
            <a:lstStyle/>
            <a:p>
              <a:pPr>
                <a:defRPr/>
              </a:pPr>
              <a:endParaRPr lang="nl-BE" dirty="0">
                <a:solidFill>
                  <a:schemeClr val="bg1"/>
                </a:solidFill>
              </a:endParaRPr>
            </a:p>
          </p:txBody>
        </p:sp>
        <p:sp>
          <p:nvSpPr>
            <p:cNvPr id="23" name="Freeform 154">
              <a:extLst>
                <a:ext uri="{FF2B5EF4-FFF2-40B4-BE49-F238E27FC236}">
                  <a16:creationId xmlns:a16="http://schemas.microsoft.com/office/drawing/2014/main" id="{F7C5A0B6-FD89-4FF9-A6C7-86173F24AF80}"/>
                </a:ext>
              </a:extLst>
            </p:cNvPr>
            <p:cNvSpPr>
              <a:spLocks/>
            </p:cNvSpPr>
            <p:nvPr/>
          </p:nvSpPr>
          <p:spPr bwMode="auto">
            <a:xfrm>
              <a:off x="3283599" y="3046517"/>
              <a:ext cx="973698" cy="1034370"/>
            </a:xfrm>
            <a:custGeom>
              <a:avLst/>
              <a:gdLst/>
              <a:ahLst/>
              <a:cxnLst>
                <a:cxn ang="0">
                  <a:pos x="963" y="0"/>
                </a:cxn>
                <a:cxn ang="0">
                  <a:pos x="824" y="55"/>
                </a:cxn>
                <a:cxn ang="0">
                  <a:pos x="675" y="33"/>
                </a:cxn>
                <a:cxn ang="0">
                  <a:pos x="612" y="33"/>
                </a:cxn>
                <a:cxn ang="0">
                  <a:pos x="567" y="102"/>
                </a:cxn>
                <a:cxn ang="0">
                  <a:pos x="460" y="93"/>
                </a:cxn>
                <a:cxn ang="0">
                  <a:pos x="439" y="220"/>
                </a:cxn>
                <a:cxn ang="0">
                  <a:pos x="456" y="277"/>
                </a:cxn>
                <a:cxn ang="0">
                  <a:pos x="472" y="374"/>
                </a:cxn>
                <a:cxn ang="0">
                  <a:pos x="446" y="435"/>
                </a:cxn>
                <a:cxn ang="0">
                  <a:pos x="401" y="492"/>
                </a:cxn>
                <a:cxn ang="0">
                  <a:pos x="340" y="556"/>
                </a:cxn>
                <a:cxn ang="0">
                  <a:pos x="248" y="534"/>
                </a:cxn>
                <a:cxn ang="0">
                  <a:pos x="158" y="560"/>
                </a:cxn>
                <a:cxn ang="0">
                  <a:pos x="104" y="584"/>
                </a:cxn>
                <a:cxn ang="0">
                  <a:pos x="71" y="600"/>
                </a:cxn>
                <a:cxn ang="0">
                  <a:pos x="35" y="678"/>
                </a:cxn>
                <a:cxn ang="0">
                  <a:pos x="106" y="664"/>
                </a:cxn>
                <a:cxn ang="0">
                  <a:pos x="82" y="792"/>
                </a:cxn>
                <a:cxn ang="0">
                  <a:pos x="94" y="889"/>
                </a:cxn>
                <a:cxn ang="0">
                  <a:pos x="59" y="971"/>
                </a:cxn>
                <a:cxn ang="0">
                  <a:pos x="82" y="1080"/>
                </a:cxn>
                <a:cxn ang="0">
                  <a:pos x="104" y="1219"/>
                </a:cxn>
                <a:cxn ang="0">
                  <a:pos x="115" y="1288"/>
                </a:cxn>
                <a:cxn ang="0">
                  <a:pos x="283" y="1243"/>
                </a:cxn>
                <a:cxn ang="0">
                  <a:pos x="354" y="1252"/>
                </a:cxn>
                <a:cxn ang="0">
                  <a:pos x="411" y="1224"/>
                </a:cxn>
                <a:cxn ang="0">
                  <a:pos x="475" y="1099"/>
                </a:cxn>
                <a:cxn ang="0">
                  <a:pos x="446" y="1049"/>
                </a:cxn>
                <a:cxn ang="0">
                  <a:pos x="633" y="938"/>
                </a:cxn>
                <a:cxn ang="0">
                  <a:pos x="706" y="978"/>
                </a:cxn>
                <a:cxn ang="0">
                  <a:pos x="680" y="1089"/>
                </a:cxn>
                <a:cxn ang="0">
                  <a:pos x="600" y="1087"/>
                </a:cxn>
                <a:cxn ang="0">
                  <a:pos x="526" y="1269"/>
                </a:cxn>
                <a:cxn ang="0">
                  <a:pos x="581" y="1338"/>
                </a:cxn>
                <a:cxn ang="0">
                  <a:pos x="621" y="1451"/>
                </a:cxn>
                <a:cxn ang="0">
                  <a:pos x="581" y="1574"/>
                </a:cxn>
                <a:cxn ang="0">
                  <a:pos x="614" y="1654"/>
                </a:cxn>
                <a:cxn ang="0">
                  <a:pos x="727" y="1607"/>
                </a:cxn>
                <a:cxn ang="0">
                  <a:pos x="826" y="1526"/>
                </a:cxn>
                <a:cxn ang="0">
                  <a:pos x="862" y="1475"/>
                </a:cxn>
                <a:cxn ang="0">
                  <a:pos x="916" y="1401"/>
                </a:cxn>
                <a:cxn ang="0">
                  <a:pos x="852" y="1328"/>
                </a:cxn>
                <a:cxn ang="0">
                  <a:pos x="791" y="1229"/>
                </a:cxn>
                <a:cxn ang="0">
                  <a:pos x="871" y="1186"/>
                </a:cxn>
                <a:cxn ang="0">
                  <a:pos x="1046" y="1132"/>
                </a:cxn>
                <a:cxn ang="0">
                  <a:pos x="1169" y="1054"/>
                </a:cxn>
                <a:cxn ang="0">
                  <a:pos x="1185" y="1014"/>
                </a:cxn>
                <a:cxn ang="0">
                  <a:pos x="1134" y="896"/>
                </a:cxn>
                <a:cxn ang="0">
                  <a:pos x="1188" y="891"/>
                </a:cxn>
                <a:cxn ang="0">
                  <a:pos x="1237" y="867"/>
                </a:cxn>
                <a:cxn ang="0">
                  <a:pos x="1320" y="841"/>
                </a:cxn>
                <a:cxn ang="0">
                  <a:pos x="1396" y="754"/>
                </a:cxn>
                <a:cxn ang="0">
                  <a:pos x="1400" y="664"/>
                </a:cxn>
                <a:cxn ang="0">
                  <a:pos x="1426" y="615"/>
                </a:cxn>
                <a:cxn ang="0">
                  <a:pos x="1363" y="603"/>
                </a:cxn>
                <a:cxn ang="0">
                  <a:pos x="1285" y="608"/>
                </a:cxn>
                <a:cxn ang="0">
                  <a:pos x="1226" y="515"/>
                </a:cxn>
                <a:cxn ang="0">
                  <a:pos x="1245" y="440"/>
                </a:cxn>
                <a:cxn ang="0">
                  <a:pos x="1164" y="364"/>
                </a:cxn>
                <a:cxn ang="0">
                  <a:pos x="1096" y="248"/>
                </a:cxn>
                <a:cxn ang="0">
                  <a:pos x="1056" y="149"/>
                </a:cxn>
              </a:cxnLst>
              <a:rect l="0" t="0" r="r" b="b"/>
              <a:pathLst>
                <a:path w="1429" h="1659">
                  <a:moveTo>
                    <a:pt x="1013" y="88"/>
                  </a:moveTo>
                  <a:lnTo>
                    <a:pt x="1011" y="83"/>
                  </a:lnTo>
                  <a:lnTo>
                    <a:pt x="1008" y="81"/>
                  </a:lnTo>
                  <a:lnTo>
                    <a:pt x="1004" y="74"/>
                  </a:lnTo>
                  <a:lnTo>
                    <a:pt x="999" y="69"/>
                  </a:lnTo>
                  <a:lnTo>
                    <a:pt x="997" y="67"/>
                  </a:lnTo>
                  <a:lnTo>
                    <a:pt x="997" y="64"/>
                  </a:lnTo>
                  <a:lnTo>
                    <a:pt x="994" y="57"/>
                  </a:lnTo>
                  <a:lnTo>
                    <a:pt x="992" y="52"/>
                  </a:lnTo>
                  <a:lnTo>
                    <a:pt x="992" y="45"/>
                  </a:lnTo>
                  <a:lnTo>
                    <a:pt x="992" y="41"/>
                  </a:lnTo>
                  <a:lnTo>
                    <a:pt x="992" y="36"/>
                  </a:lnTo>
                  <a:lnTo>
                    <a:pt x="994" y="31"/>
                  </a:lnTo>
                  <a:lnTo>
                    <a:pt x="992" y="24"/>
                  </a:lnTo>
                  <a:lnTo>
                    <a:pt x="987" y="17"/>
                  </a:lnTo>
                  <a:lnTo>
                    <a:pt x="982" y="10"/>
                  </a:lnTo>
                  <a:lnTo>
                    <a:pt x="978" y="5"/>
                  </a:lnTo>
                  <a:lnTo>
                    <a:pt x="973" y="3"/>
                  </a:lnTo>
                  <a:lnTo>
                    <a:pt x="966" y="0"/>
                  </a:lnTo>
                  <a:lnTo>
                    <a:pt x="963" y="0"/>
                  </a:lnTo>
                  <a:lnTo>
                    <a:pt x="959" y="0"/>
                  </a:lnTo>
                  <a:lnTo>
                    <a:pt x="952" y="3"/>
                  </a:lnTo>
                  <a:lnTo>
                    <a:pt x="947" y="5"/>
                  </a:lnTo>
                  <a:lnTo>
                    <a:pt x="942" y="10"/>
                  </a:lnTo>
                  <a:lnTo>
                    <a:pt x="933" y="19"/>
                  </a:lnTo>
                  <a:lnTo>
                    <a:pt x="926" y="31"/>
                  </a:lnTo>
                  <a:lnTo>
                    <a:pt x="923" y="33"/>
                  </a:lnTo>
                  <a:lnTo>
                    <a:pt x="921" y="33"/>
                  </a:lnTo>
                  <a:lnTo>
                    <a:pt x="921" y="33"/>
                  </a:lnTo>
                  <a:lnTo>
                    <a:pt x="919" y="36"/>
                  </a:lnTo>
                  <a:lnTo>
                    <a:pt x="916" y="36"/>
                  </a:lnTo>
                  <a:lnTo>
                    <a:pt x="909" y="38"/>
                  </a:lnTo>
                  <a:lnTo>
                    <a:pt x="902" y="41"/>
                  </a:lnTo>
                  <a:lnTo>
                    <a:pt x="893" y="43"/>
                  </a:lnTo>
                  <a:lnTo>
                    <a:pt x="883" y="43"/>
                  </a:lnTo>
                  <a:lnTo>
                    <a:pt x="876" y="45"/>
                  </a:lnTo>
                  <a:lnTo>
                    <a:pt x="862" y="45"/>
                  </a:lnTo>
                  <a:lnTo>
                    <a:pt x="850" y="48"/>
                  </a:lnTo>
                  <a:lnTo>
                    <a:pt x="826" y="55"/>
                  </a:lnTo>
                  <a:lnTo>
                    <a:pt x="824" y="55"/>
                  </a:lnTo>
                  <a:lnTo>
                    <a:pt x="819" y="55"/>
                  </a:lnTo>
                  <a:lnTo>
                    <a:pt x="815" y="57"/>
                  </a:lnTo>
                  <a:lnTo>
                    <a:pt x="789" y="57"/>
                  </a:lnTo>
                  <a:lnTo>
                    <a:pt x="763" y="62"/>
                  </a:lnTo>
                  <a:lnTo>
                    <a:pt x="739" y="64"/>
                  </a:lnTo>
                  <a:lnTo>
                    <a:pt x="715" y="69"/>
                  </a:lnTo>
                  <a:lnTo>
                    <a:pt x="706" y="71"/>
                  </a:lnTo>
                  <a:lnTo>
                    <a:pt x="694" y="74"/>
                  </a:lnTo>
                  <a:lnTo>
                    <a:pt x="689" y="74"/>
                  </a:lnTo>
                  <a:lnTo>
                    <a:pt x="685" y="74"/>
                  </a:lnTo>
                  <a:lnTo>
                    <a:pt x="682" y="71"/>
                  </a:lnTo>
                  <a:lnTo>
                    <a:pt x="680" y="69"/>
                  </a:lnTo>
                  <a:lnTo>
                    <a:pt x="678" y="67"/>
                  </a:lnTo>
                  <a:lnTo>
                    <a:pt x="675" y="62"/>
                  </a:lnTo>
                  <a:lnTo>
                    <a:pt x="675" y="57"/>
                  </a:lnTo>
                  <a:lnTo>
                    <a:pt x="678" y="52"/>
                  </a:lnTo>
                  <a:lnTo>
                    <a:pt x="678" y="48"/>
                  </a:lnTo>
                  <a:lnTo>
                    <a:pt x="678" y="43"/>
                  </a:lnTo>
                  <a:lnTo>
                    <a:pt x="678" y="36"/>
                  </a:lnTo>
                  <a:lnTo>
                    <a:pt x="675" y="33"/>
                  </a:lnTo>
                  <a:lnTo>
                    <a:pt x="675" y="31"/>
                  </a:lnTo>
                  <a:lnTo>
                    <a:pt x="671" y="29"/>
                  </a:lnTo>
                  <a:lnTo>
                    <a:pt x="666" y="29"/>
                  </a:lnTo>
                  <a:lnTo>
                    <a:pt x="663" y="29"/>
                  </a:lnTo>
                  <a:lnTo>
                    <a:pt x="663" y="29"/>
                  </a:lnTo>
                  <a:lnTo>
                    <a:pt x="654" y="29"/>
                  </a:lnTo>
                  <a:lnTo>
                    <a:pt x="647" y="31"/>
                  </a:lnTo>
                  <a:lnTo>
                    <a:pt x="640" y="36"/>
                  </a:lnTo>
                  <a:lnTo>
                    <a:pt x="635" y="41"/>
                  </a:lnTo>
                  <a:lnTo>
                    <a:pt x="635" y="41"/>
                  </a:lnTo>
                  <a:lnTo>
                    <a:pt x="635" y="41"/>
                  </a:lnTo>
                  <a:lnTo>
                    <a:pt x="635" y="41"/>
                  </a:lnTo>
                  <a:lnTo>
                    <a:pt x="633" y="41"/>
                  </a:lnTo>
                  <a:lnTo>
                    <a:pt x="630" y="41"/>
                  </a:lnTo>
                  <a:lnTo>
                    <a:pt x="630" y="41"/>
                  </a:lnTo>
                  <a:lnTo>
                    <a:pt x="626" y="38"/>
                  </a:lnTo>
                  <a:lnTo>
                    <a:pt x="621" y="38"/>
                  </a:lnTo>
                  <a:lnTo>
                    <a:pt x="619" y="36"/>
                  </a:lnTo>
                  <a:lnTo>
                    <a:pt x="616" y="36"/>
                  </a:lnTo>
                  <a:lnTo>
                    <a:pt x="612" y="33"/>
                  </a:lnTo>
                  <a:lnTo>
                    <a:pt x="602" y="29"/>
                  </a:lnTo>
                  <a:lnTo>
                    <a:pt x="600" y="26"/>
                  </a:lnTo>
                  <a:lnTo>
                    <a:pt x="595" y="26"/>
                  </a:lnTo>
                  <a:lnTo>
                    <a:pt x="586" y="26"/>
                  </a:lnTo>
                  <a:lnTo>
                    <a:pt x="578" y="26"/>
                  </a:lnTo>
                  <a:lnTo>
                    <a:pt x="574" y="26"/>
                  </a:lnTo>
                  <a:lnTo>
                    <a:pt x="571" y="29"/>
                  </a:lnTo>
                  <a:lnTo>
                    <a:pt x="571" y="33"/>
                  </a:lnTo>
                  <a:lnTo>
                    <a:pt x="571" y="38"/>
                  </a:lnTo>
                  <a:lnTo>
                    <a:pt x="574" y="69"/>
                  </a:lnTo>
                  <a:lnTo>
                    <a:pt x="576" y="76"/>
                  </a:lnTo>
                  <a:lnTo>
                    <a:pt x="578" y="81"/>
                  </a:lnTo>
                  <a:lnTo>
                    <a:pt x="581" y="85"/>
                  </a:lnTo>
                  <a:lnTo>
                    <a:pt x="581" y="88"/>
                  </a:lnTo>
                  <a:lnTo>
                    <a:pt x="583" y="93"/>
                  </a:lnTo>
                  <a:lnTo>
                    <a:pt x="581" y="95"/>
                  </a:lnTo>
                  <a:lnTo>
                    <a:pt x="578" y="97"/>
                  </a:lnTo>
                  <a:lnTo>
                    <a:pt x="576" y="100"/>
                  </a:lnTo>
                  <a:lnTo>
                    <a:pt x="571" y="102"/>
                  </a:lnTo>
                  <a:lnTo>
                    <a:pt x="567" y="102"/>
                  </a:lnTo>
                  <a:lnTo>
                    <a:pt x="564" y="102"/>
                  </a:lnTo>
                  <a:lnTo>
                    <a:pt x="564" y="104"/>
                  </a:lnTo>
                  <a:lnTo>
                    <a:pt x="555" y="102"/>
                  </a:lnTo>
                  <a:lnTo>
                    <a:pt x="548" y="102"/>
                  </a:lnTo>
                  <a:lnTo>
                    <a:pt x="541" y="100"/>
                  </a:lnTo>
                  <a:lnTo>
                    <a:pt x="534" y="95"/>
                  </a:lnTo>
                  <a:lnTo>
                    <a:pt x="522" y="88"/>
                  </a:lnTo>
                  <a:lnTo>
                    <a:pt x="505" y="76"/>
                  </a:lnTo>
                  <a:lnTo>
                    <a:pt x="503" y="74"/>
                  </a:lnTo>
                  <a:lnTo>
                    <a:pt x="500" y="74"/>
                  </a:lnTo>
                  <a:lnTo>
                    <a:pt x="493" y="71"/>
                  </a:lnTo>
                  <a:lnTo>
                    <a:pt x="486" y="71"/>
                  </a:lnTo>
                  <a:lnTo>
                    <a:pt x="479" y="71"/>
                  </a:lnTo>
                  <a:lnTo>
                    <a:pt x="475" y="74"/>
                  </a:lnTo>
                  <a:lnTo>
                    <a:pt x="470" y="74"/>
                  </a:lnTo>
                  <a:lnTo>
                    <a:pt x="467" y="76"/>
                  </a:lnTo>
                  <a:lnTo>
                    <a:pt x="465" y="81"/>
                  </a:lnTo>
                  <a:lnTo>
                    <a:pt x="463" y="83"/>
                  </a:lnTo>
                  <a:lnTo>
                    <a:pt x="460" y="88"/>
                  </a:lnTo>
                  <a:lnTo>
                    <a:pt x="460" y="93"/>
                  </a:lnTo>
                  <a:lnTo>
                    <a:pt x="463" y="100"/>
                  </a:lnTo>
                  <a:lnTo>
                    <a:pt x="463" y="104"/>
                  </a:lnTo>
                  <a:lnTo>
                    <a:pt x="463" y="111"/>
                  </a:lnTo>
                  <a:lnTo>
                    <a:pt x="463" y="116"/>
                  </a:lnTo>
                  <a:lnTo>
                    <a:pt x="463" y="121"/>
                  </a:lnTo>
                  <a:lnTo>
                    <a:pt x="463" y="126"/>
                  </a:lnTo>
                  <a:lnTo>
                    <a:pt x="460" y="128"/>
                  </a:lnTo>
                  <a:lnTo>
                    <a:pt x="460" y="130"/>
                  </a:lnTo>
                  <a:lnTo>
                    <a:pt x="460" y="133"/>
                  </a:lnTo>
                  <a:lnTo>
                    <a:pt x="458" y="135"/>
                  </a:lnTo>
                  <a:lnTo>
                    <a:pt x="456" y="137"/>
                  </a:lnTo>
                  <a:lnTo>
                    <a:pt x="456" y="140"/>
                  </a:lnTo>
                  <a:lnTo>
                    <a:pt x="453" y="144"/>
                  </a:lnTo>
                  <a:lnTo>
                    <a:pt x="456" y="144"/>
                  </a:lnTo>
                  <a:lnTo>
                    <a:pt x="439" y="180"/>
                  </a:lnTo>
                  <a:lnTo>
                    <a:pt x="432" y="199"/>
                  </a:lnTo>
                  <a:lnTo>
                    <a:pt x="427" y="218"/>
                  </a:lnTo>
                  <a:lnTo>
                    <a:pt x="427" y="222"/>
                  </a:lnTo>
                  <a:lnTo>
                    <a:pt x="432" y="220"/>
                  </a:lnTo>
                  <a:lnTo>
                    <a:pt x="439" y="220"/>
                  </a:lnTo>
                  <a:lnTo>
                    <a:pt x="444" y="220"/>
                  </a:lnTo>
                  <a:lnTo>
                    <a:pt x="449" y="222"/>
                  </a:lnTo>
                  <a:lnTo>
                    <a:pt x="453" y="222"/>
                  </a:lnTo>
                  <a:lnTo>
                    <a:pt x="458" y="225"/>
                  </a:lnTo>
                  <a:lnTo>
                    <a:pt x="463" y="227"/>
                  </a:lnTo>
                  <a:lnTo>
                    <a:pt x="470" y="230"/>
                  </a:lnTo>
                  <a:lnTo>
                    <a:pt x="472" y="232"/>
                  </a:lnTo>
                  <a:lnTo>
                    <a:pt x="472" y="234"/>
                  </a:lnTo>
                  <a:lnTo>
                    <a:pt x="475" y="237"/>
                  </a:lnTo>
                  <a:lnTo>
                    <a:pt x="475" y="241"/>
                  </a:lnTo>
                  <a:lnTo>
                    <a:pt x="475" y="244"/>
                  </a:lnTo>
                  <a:lnTo>
                    <a:pt x="472" y="246"/>
                  </a:lnTo>
                  <a:lnTo>
                    <a:pt x="472" y="251"/>
                  </a:lnTo>
                  <a:lnTo>
                    <a:pt x="470" y="256"/>
                  </a:lnTo>
                  <a:lnTo>
                    <a:pt x="465" y="265"/>
                  </a:lnTo>
                  <a:lnTo>
                    <a:pt x="463" y="270"/>
                  </a:lnTo>
                  <a:lnTo>
                    <a:pt x="458" y="274"/>
                  </a:lnTo>
                  <a:lnTo>
                    <a:pt x="458" y="277"/>
                  </a:lnTo>
                  <a:lnTo>
                    <a:pt x="456" y="277"/>
                  </a:lnTo>
                  <a:lnTo>
                    <a:pt x="456" y="277"/>
                  </a:lnTo>
                  <a:lnTo>
                    <a:pt x="456" y="277"/>
                  </a:lnTo>
                  <a:lnTo>
                    <a:pt x="456" y="279"/>
                  </a:lnTo>
                  <a:lnTo>
                    <a:pt x="453" y="282"/>
                  </a:lnTo>
                  <a:lnTo>
                    <a:pt x="449" y="286"/>
                  </a:lnTo>
                  <a:lnTo>
                    <a:pt x="446" y="289"/>
                  </a:lnTo>
                  <a:lnTo>
                    <a:pt x="441" y="291"/>
                  </a:lnTo>
                  <a:lnTo>
                    <a:pt x="437" y="296"/>
                  </a:lnTo>
                  <a:lnTo>
                    <a:pt x="432" y="298"/>
                  </a:lnTo>
                  <a:lnTo>
                    <a:pt x="427" y="303"/>
                  </a:lnTo>
                  <a:lnTo>
                    <a:pt x="425" y="305"/>
                  </a:lnTo>
                  <a:lnTo>
                    <a:pt x="423" y="307"/>
                  </a:lnTo>
                  <a:lnTo>
                    <a:pt x="423" y="312"/>
                  </a:lnTo>
                  <a:lnTo>
                    <a:pt x="423" y="315"/>
                  </a:lnTo>
                  <a:lnTo>
                    <a:pt x="425" y="319"/>
                  </a:lnTo>
                  <a:lnTo>
                    <a:pt x="427" y="324"/>
                  </a:lnTo>
                  <a:lnTo>
                    <a:pt x="430" y="326"/>
                  </a:lnTo>
                  <a:lnTo>
                    <a:pt x="437" y="331"/>
                  </a:lnTo>
                  <a:lnTo>
                    <a:pt x="451" y="348"/>
                  </a:lnTo>
                  <a:lnTo>
                    <a:pt x="465" y="367"/>
                  </a:lnTo>
                  <a:lnTo>
                    <a:pt x="472" y="374"/>
                  </a:lnTo>
                  <a:lnTo>
                    <a:pt x="472" y="378"/>
                  </a:lnTo>
                  <a:lnTo>
                    <a:pt x="472" y="381"/>
                  </a:lnTo>
                  <a:lnTo>
                    <a:pt x="470" y="385"/>
                  </a:lnTo>
                  <a:lnTo>
                    <a:pt x="467" y="390"/>
                  </a:lnTo>
                  <a:lnTo>
                    <a:pt x="465" y="395"/>
                  </a:lnTo>
                  <a:lnTo>
                    <a:pt x="463" y="400"/>
                  </a:lnTo>
                  <a:lnTo>
                    <a:pt x="458" y="402"/>
                  </a:lnTo>
                  <a:lnTo>
                    <a:pt x="453" y="404"/>
                  </a:lnTo>
                  <a:lnTo>
                    <a:pt x="451" y="407"/>
                  </a:lnTo>
                  <a:lnTo>
                    <a:pt x="451" y="407"/>
                  </a:lnTo>
                  <a:lnTo>
                    <a:pt x="446" y="409"/>
                  </a:lnTo>
                  <a:lnTo>
                    <a:pt x="444" y="409"/>
                  </a:lnTo>
                  <a:lnTo>
                    <a:pt x="444" y="411"/>
                  </a:lnTo>
                  <a:lnTo>
                    <a:pt x="441" y="416"/>
                  </a:lnTo>
                  <a:lnTo>
                    <a:pt x="441" y="419"/>
                  </a:lnTo>
                  <a:lnTo>
                    <a:pt x="441" y="423"/>
                  </a:lnTo>
                  <a:lnTo>
                    <a:pt x="441" y="426"/>
                  </a:lnTo>
                  <a:lnTo>
                    <a:pt x="444" y="430"/>
                  </a:lnTo>
                  <a:lnTo>
                    <a:pt x="444" y="433"/>
                  </a:lnTo>
                  <a:lnTo>
                    <a:pt x="446" y="435"/>
                  </a:lnTo>
                  <a:lnTo>
                    <a:pt x="451" y="437"/>
                  </a:lnTo>
                  <a:lnTo>
                    <a:pt x="456" y="440"/>
                  </a:lnTo>
                  <a:lnTo>
                    <a:pt x="449" y="445"/>
                  </a:lnTo>
                  <a:lnTo>
                    <a:pt x="441" y="449"/>
                  </a:lnTo>
                  <a:lnTo>
                    <a:pt x="437" y="452"/>
                  </a:lnTo>
                  <a:lnTo>
                    <a:pt x="432" y="456"/>
                  </a:lnTo>
                  <a:lnTo>
                    <a:pt x="423" y="461"/>
                  </a:lnTo>
                  <a:lnTo>
                    <a:pt x="411" y="466"/>
                  </a:lnTo>
                  <a:lnTo>
                    <a:pt x="408" y="468"/>
                  </a:lnTo>
                  <a:lnTo>
                    <a:pt x="406" y="471"/>
                  </a:lnTo>
                  <a:lnTo>
                    <a:pt x="404" y="473"/>
                  </a:lnTo>
                  <a:lnTo>
                    <a:pt x="404" y="478"/>
                  </a:lnTo>
                  <a:lnTo>
                    <a:pt x="404" y="480"/>
                  </a:lnTo>
                  <a:lnTo>
                    <a:pt x="404" y="482"/>
                  </a:lnTo>
                  <a:lnTo>
                    <a:pt x="404" y="482"/>
                  </a:lnTo>
                  <a:lnTo>
                    <a:pt x="404" y="485"/>
                  </a:lnTo>
                  <a:lnTo>
                    <a:pt x="404" y="487"/>
                  </a:lnTo>
                  <a:lnTo>
                    <a:pt x="404" y="489"/>
                  </a:lnTo>
                  <a:lnTo>
                    <a:pt x="404" y="489"/>
                  </a:lnTo>
                  <a:lnTo>
                    <a:pt x="401" y="492"/>
                  </a:lnTo>
                  <a:lnTo>
                    <a:pt x="401" y="492"/>
                  </a:lnTo>
                  <a:lnTo>
                    <a:pt x="401" y="494"/>
                  </a:lnTo>
                  <a:lnTo>
                    <a:pt x="399" y="496"/>
                  </a:lnTo>
                  <a:lnTo>
                    <a:pt x="399" y="496"/>
                  </a:lnTo>
                  <a:lnTo>
                    <a:pt x="399" y="499"/>
                  </a:lnTo>
                  <a:lnTo>
                    <a:pt x="404" y="508"/>
                  </a:lnTo>
                  <a:lnTo>
                    <a:pt x="408" y="520"/>
                  </a:lnTo>
                  <a:lnTo>
                    <a:pt x="411" y="525"/>
                  </a:lnTo>
                  <a:lnTo>
                    <a:pt x="413" y="532"/>
                  </a:lnTo>
                  <a:lnTo>
                    <a:pt x="413" y="539"/>
                  </a:lnTo>
                  <a:lnTo>
                    <a:pt x="415" y="548"/>
                  </a:lnTo>
                  <a:lnTo>
                    <a:pt x="404" y="548"/>
                  </a:lnTo>
                  <a:lnTo>
                    <a:pt x="392" y="551"/>
                  </a:lnTo>
                  <a:lnTo>
                    <a:pt x="380" y="551"/>
                  </a:lnTo>
                  <a:lnTo>
                    <a:pt x="371" y="551"/>
                  </a:lnTo>
                  <a:lnTo>
                    <a:pt x="361" y="551"/>
                  </a:lnTo>
                  <a:lnTo>
                    <a:pt x="354" y="551"/>
                  </a:lnTo>
                  <a:lnTo>
                    <a:pt x="347" y="551"/>
                  </a:lnTo>
                  <a:lnTo>
                    <a:pt x="340" y="556"/>
                  </a:lnTo>
                  <a:lnTo>
                    <a:pt x="340" y="556"/>
                  </a:lnTo>
                  <a:lnTo>
                    <a:pt x="338" y="556"/>
                  </a:lnTo>
                  <a:lnTo>
                    <a:pt x="335" y="556"/>
                  </a:lnTo>
                  <a:lnTo>
                    <a:pt x="333" y="556"/>
                  </a:lnTo>
                  <a:lnTo>
                    <a:pt x="333" y="556"/>
                  </a:lnTo>
                  <a:lnTo>
                    <a:pt x="321" y="553"/>
                  </a:lnTo>
                  <a:lnTo>
                    <a:pt x="314" y="551"/>
                  </a:lnTo>
                  <a:lnTo>
                    <a:pt x="307" y="546"/>
                  </a:lnTo>
                  <a:lnTo>
                    <a:pt x="300" y="541"/>
                  </a:lnTo>
                  <a:lnTo>
                    <a:pt x="288" y="530"/>
                  </a:lnTo>
                  <a:lnTo>
                    <a:pt x="281" y="522"/>
                  </a:lnTo>
                  <a:lnTo>
                    <a:pt x="276" y="518"/>
                  </a:lnTo>
                  <a:lnTo>
                    <a:pt x="274" y="518"/>
                  </a:lnTo>
                  <a:lnTo>
                    <a:pt x="269" y="515"/>
                  </a:lnTo>
                  <a:lnTo>
                    <a:pt x="269" y="515"/>
                  </a:lnTo>
                  <a:lnTo>
                    <a:pt x="267" y="515"/>
                  </a:lnTo>
                  <a:lnTo>
                    <a:pt x="262" y="520"/>
                  </a:lnTo>
                  <a:lnTo>
                    <a:pt x="257" y="525"/>
                  </a:lnTo>
                  <a:lnTo>
                    <a:pt x="255" y="530"/>
                  </a:lnTo>
                  <a:lnTo>
                    <a:pt x="250" y="532"/>
                  </a:lnTo>
                  <a:lnTo>
                    <a:pt x="248" y="534"/>
                  </a:lnTo>
                  <a:lnTo>
                    <a:pt x="243" y="539"/>
                  </a:lnTo>
                  <a:lnTo>
                    <a:pt x="238" y="541"/>
                  </a:lnTo>
                  <a:lnTo>
                    <a:pt x="234" y="544"/>
                  </a:lnTo>
                  <a:lnTo>
                    <a:pt x="229" y="544"/>
                  </a:lnTo>
                  <a:lnTo>
                    <a:pt x="222" y="546"/>
                  </a:lnTo>
                  <a:lnTo>
                    <a:pt x="217" y="546"/>
                  </a:lnTo>
                  <a:lnTo>
                    <a:pt x="210" y="546"/>
                  </a:lnTo>
                  <a:lnTo>
                    <a:pt x="205" y="544"/>
                  </a:lnTo>
                  <a:lnTo>
                    <a:pt x="201" y="544"/>
                  </a:lnTo>
                  <a:lnTo>
                    <a:pt x="189" y="539"/>
                  </a:lnTo>
                  <a:lnTo>
                    <a:pt x="179" y="539"/>
                  </a:lnTo>
                  <a:lnTo>
                    <a:pt x="170" y="541"/>
                  </a:lnTo>
                  <a:lnTo>
                    <a:pt x="165" y="544"/>
                  </a:lnTo>
                  <a:lnTo>
                    <a:pt x="160" y="546"/>
                  </a:lnTo>
                  <a:lnTo>
                    <a:pt x="158" y="546"/>
                  </a:lnTo>
                  <a:lnTo>
                    <a:pt x="158" y="548"/>
                  </a:lnTo>
                  <a:lnTo>
                    <a:pt x="158" y="553"/>
                  </a:lnTo>
                  <a:lnTo>
                    <a:pt x="158" y="558"/>
                  </a:lnTo>
                  <a:lnTo>
                    <a:pt x="158" y="560"/>
                  </a:lnTo>
                  <a:lnTo>
                    <a:pt x="158" y="560"/>
                  </a:lnTo>
                  <a:lnTo>
                    <a:pt x="158" y="563"/>
                  </a:lnTo>
                  <a:lnTo>
                    <a:pt x="158" y="563"/>
                  </a:lnTo>
                  <a:lnTo>
                    <a:pt x="158" y="565"/>
                  </a:lnTo>
                  <a:lnTo>
                    <a:pt x="158" y="565"/>
                  </a:lnTo>
                  <a:lnTo>
                    <a:pt x="156" y="567"/>
                  </a:lnTo>
                  <a:lnTo>
                    <a:pt x="156" y="567"/>
                  </a:lnTo>
                  <a:lnTo>
                    <a:pt x="156" y="567"/>
                  </a:lnTo>
                  <a:lnTo>
                    <a:pt x="156" y="567"/>
                  </a:lnTo>
                  <a:lnTo>
                    <a:pt x="153" y="570"/>
                  </a:lnTo>
                  <a:lnTo>
                    <a:pt x="153" y="570"/>
                  </a:lnTo>
                  <a:lnTo>
                    <a:pt x="151" y="570"/>
                  </a:lnTo>
                  <a:lnTo>
                    <a:pt x="146" y="572"/>
                  </a:lnTo>
                  <a:lnTo>
                    <a:pt x="144" y="572"/>
                  </a:lnTo>
                  <a:lnTo>
                    <a:pt x="137" y="570"/>
                  </a:lnTo>
                  <a:lnTo>
                    <a:pt x="130" y="570"/>
                  </a:lnTo>
                  <a:lnTo>
                    <a:pt x="125" y="570"/>
                  </a:lnTo>
                  <a:lnTo>
                    <a:pt x="120" y="572"/>
                  </a:lnTo>
                  <a:lnTo>
                    <a:pt x="115" y="572"/>
                  </a:lnTo>
                  <a:lnTo>
                    <a:pt x="111" y="577"/>
                  </a:lnTo>
                  <a:lnTo>
                    <a:pt x="104" y="584"/>
                  </a:lnTo>
                  <a:lnTo>
                    <a:pt x="101" y="586"/>
                  </a:lnTo>
                  <a:lnTo>
                    <a:pt x="99" y="589"/>
                  </a:lnTo>
                  <a:lnTo>
                    <a:pt x="99" y="591"/>
                  </a:lnTo>
                  <a:lnTo>
                    <a:pt x="97" y="591"/>
                  </a:lnTo>
                  <a:lnTo>
                    <a:pt x="97" y="591"/>
                  </a:lnTo>
                  <a:lnTo>
                    <a:pt x="97" y="591"/>
                  </a:lnTo>
                  <a:lnTo>
                    <a:pt x="97" y="596"/>
                  </a:lnTo>
                  <a:lnTo>
                    <a:pt x="92" y="596"/>
                  </a:lnTo>
                  <a:lnTo>
                    <a:pt x="90" y="598"/>
                  </a:lnTo>
                  <a:lnTo>
                    <a:pt x="87" y="598"/>
                  </a:lnTo>
                  <a:lnTo>
                    <a:pt x="87" y="600"/>
                  </a:lnTo>
                  <a:lnTo>
                    <a:pt x="85" y="600"/>
                  </a:lnTo>
                  <a:lnTo>
                    <a:pt x="82" y="600"/>
                  </a:lnTo>
                  <a:lnTo>
                    <a:pt x="80" y="600"/>
                  </a:lnTo>
                  <a:lnTo>
                    <a:pt x="78" y="603"/>
                  </a:lnTo>
                  <a:lnTo>
                    <a:pt x="75" y="603"/>
                  </a:lnTo>
                  <a:lnTo>
                    <a:pt x="73" y="600"/>
                  </a:lnTo>
                  <a:lnTo>
                    <a:pt x="73" y="600"/>
                  </a:lnTo>
                  <a:lnTo>
                    <a:pt x="73" y="600"/>
                  </a:lnTo>
                  <a:lnTo>
                    <a:pt x="71" y="600"/>
                  </a:lnTo>
                  <a:lnTo>
                    <a:pt x="66" y="600"/>
                  </a:lnTo>
                  <a:lnTo>
                    <a:pt x="56" y="598"/>
                  </a:lnTo>
                  <a:lnTo>
                    <a:pt x="47" y="598"/>
                  </a:lnTo>
                  <a:lnTo>
                    <a:pt x="38" y="600"/>
                  </a:lnTo>
                  <a:lnTo>
                    <a:pt x="28" y="603"/>
                  </a:lnTo>
                  <a:lnTo>
                    <a:pt x="19" y="608"/>
                  </a:lnTo>
                  <a:lnTo>
                    <a:pt x="16" y="610"/>
                  </a:lnTo>
                  <a:lnTo>
                    <a:pt x="12" y="612"/>
                  </a:lnTo>
                  <a:lnTo>
                    <a:pt x="4" y="619"/>
                  </a:lnTo>
                  <a:lnTo>
                    <a:pt x="0" y="626"/>
                  </a:lnTo>
                  <a:lnTo>
                    <a:pt x="2" y="636"/>
                  </a:lnTo>
                  <a:lnTo>
                    <a:pt x="2" y="638"/>
                  </a:lnTo>
                  <a:lnTo>
                    <a:pt x="4" y="643"/>
                  </a:lnTo>
                  <a:lnTo>
                    <a:pt x="16" y="655"/>
                  </a:lnTo>
                  <a:lnTo>
                    <a:pt x="21" y="662"/>
                  </a:lnTo>
                  <a:lnTo>
                    <a:pt x="28" y="667"/>
                  </a:lnTo>
                  <a:lnTo>
                    <a:pt x="28" y="671"/>
                  </a:lnTo>
                  <a:lnTo>
                    <a:pt x="30" y="674"/>
                  </a:lnTo>
                  <a:lnTo>
                    <a:pt x="33" y="676"/>
                  </a:lnTo>
                  <a:lnTo>
                    <a:pt x="35" y="678"/>
                  </a:lnTo>
                  <a:lnTo>
                    <a:pt x="42" y="681"/>
                  </a:lnTo>
                  <a:lnTo>
                    <a:pt x="45" y="683"/>
                  </a:lnTo>
                  <a:lnTo>
                    <a:pt x="49" y="683"/>
                  </a:lnTo>
                  <a:lnTo>
                    <a:pt x="52" y="683"/>
                  </a:lnTo>
                  <a:lnTo>
                    <a:pt x="52" y="683"/>
                  </a:lnTo>
                  <a:lnTo>
                    <a:pt x="54" y="683"/>
                  </a:lnTo>
                  <a:lnTo>
                    <a:pt x="56" y="683"/>
                  </a:lnTo>
                  <a:lnTo>
                    <a:pt x="61" y="683"/>
                  </a:lnTo>
                  <a:lnTo>
                    <a:pt x="64" y="683"/>
                  </a:lnTo>
                  <a:lnTo>
                    <a:pt x="66" y="681"/>
                  </a:lnTo>
                  <a:lnTo>
                    <a:pt x="71" y="678"/>
                  </a:lnTo>
                  <a:lnTo>
                    <a:pt x="75" y="674"/>
                  </a:lnTo>
                  <a:lnTo>
                    <a:pt x="78" y="674"/>
                  </a:lnTo>
                  <a:lnTo>
                    <a:pt x="78" y="671"/>
                  </a:lnTo>
                  <a:lnTo>
                    <a:pt x="82" y="671"/>
                  </a:lnTo>
                  <a:lnTo>
                    <a:pt x="85" y="667"/>
                  </a:lnTo>
                  <a:lnTo>
                    <a:pt x="90" y="664"/>
                  </a:lnTo>
                  <a:lnTo>
                    <a:pt x="97" y="664"/>
                  </a:lnTo>
                  <a:lnTo>
                    <a:pt x="101" y="664"/>
                  </a:lnTo>
                  <a:lnTo>
                    <a:pt x="106" y="664"/>
                  </a:lnTo>
                  <a:lnTo>
                    <a:pt x="108" y="667"/>
                  </a:lnTo>
                  <a:lnTo>
                    <a:pt x="113" y="667"/>
                  </a:lnTo>
                  <a:lnTo>
                    <a:pt x="118" y="669"/>
                  </a:lnTo>
                  <a:lnTo>
                    <a:pt x="123" y="671"/>
                  </a:lnTo>
                  <a:lnTo>
                    <a:pt x="130" y="676"/>
                  </a:lnTo>
                  <a:lnTo>
                    <a:pt x="134" y="681"/>
                  </a:lnTo>
                  <a:lnTo>
                    <a:pt x="134" y="685"/>
                  </a:lnTo>
                  <a:lnTo>
                    <a:pt x="134" y="690"/>
                  </a:lnTo>
                  <a:lnTo>
                    <a:pt x="134" y="695"/>
                  </a:lnTo>
                  <a:lnTo>
                    <a:pt x="132" y="700"/>
                  </a:lnTo>
                  <a:lnTo>
                    <a:pt x="127" y="711"/>
                  </a:lnTo>
                  <a:lnTo>
                    <a:pt x="120" y="723"/>
                  </a:lnTo>
                  <a:lnTo>
                    <a:pt x="118" y="730"/>
                  </a:lnTo>
                  <a:lnTo>
                    <a:pt x="115" y="737"/>
                  </a:lnTo>
                  <a:lnTo>
                    <a:pt x="113" y="747"/>
                  </a:lnTo>
                  <a:lnTo>
                    <a:pt x="113" y="756"/>
                  </a:lnTo>
                  <a:lnTo>
                    <a:pt x="111" y="771"/>
                  </a:lnTo>
                  <a:lnTo>
                    <a:pt x="111" y="794"/>
                  </a:lnTo>
                  <a:lnTo>
                    <a:pt x="97" y="792"/>
                  </a:lnTo>
                  <a:lnTo>
                    <a:pt x="82" y="792"/>
                  </a:lnTo>
                  <a:lnTo>
                    <a:pt x="80" y="794"/>
                  </a:lnTo>
                  <a:lnTo>
                    <a:pt x="75" y="797"/>
                  </a:lnTo>
                  <a:lnTo>
                    <a:pt x="73" y="801"/>
                  </a:lnTo>
                  <a:lnTo>
                    <a:pt x="73" y="806"/>
                  </a:lnTo>
                  <a:lnTo>
                    <a:pt x="71" y="811"/>
                  </a:lnTo>
                  <a:lnTo>
                    <a:pt x="71" y="818"/>
                  </a:lnTo>
                  <a:lnTo>
                    <a:pt x="68" y="820"/>
                  </a:lnTo>
                  <a:lnTo>
                    <a:pt x="68" y="825"/>
                  </a:lnTo>
                  <a:lnTo>
                    <a:pt x="71" y="832"/>
                  </a:lnTo>
                  <a:lnTo>
                    <a:pt x="73" y="839"/>
                  </a:lnTo>
                  <a:lnTo>
                    <a:pt x="75" y="841"/>
                  </a:lnTo>
                  <a:lnTo>
                    <a:pt x="78" y="844"/>
                  </a:lnTo>
                  <a:lnTo>
                    <a:pt x="80" y="848"/>
                  </a:lnTo>
                  <a:lnTo>
                    <a:pt x="85" y="851"/>
                  </a:lnTo>
                  <a:lnTo>
                    <a:pt x="85" y="856"/>
                  </a:lnTo>
                  <a:lnTo>
                    <a:pt x="87" y="860"/>
                  </a:lnTo>
                  <a:lnTo>
                    <a:pt x="87" y="867"/>
                  </a:lnTo>
                  <a:lnTo>
                    <a:pt x="90" y="874"/>
                  </a:lnTo>
                  <a:lnTo>
                    <a:pt x="90" y="882"/>
                  </a:lnTo>
                  <a:lnTo>
                    <a:pt x="94" y="889"/>
                  </a:lnTo>
                  <a:lnTo>
                    <a:pt x="97" y="896"/>
                  </a:lnTo>
                  <a:lnTo>
                    <a:pt x="97" y="900"/>
                  </a:lnTo>
                  <a:lnTo>
                    <a:pt x="97" y="903"/>
                  </a:lnTo>
                  <a:lnTo>
                    <a:pt x="97" y="905"/>
                  </a:lnTo>
                  <a:lnTo>
                    <a:pt x="97" y="908"/>
                  </a:lnTo>
                  <a:lnTo>
                    <a:pt x="97" y="908"/>
                  </a:lnTo>
                  <a:lnTo>
                    <a:pt x="97" y="908"/>
                  </a:lnTo>
                  <a:lnTo>
                    <a:pt x="97" y="908"/>
                  </a:lnTo>
                  <a:lnTo>
                    <a:pt x="94" y="910"/>
                  </a:lnTo>
                  <a:lnTo>
                    <a:pt x="92" y="917"/>
                  </a:lnTo>
                  <a:lnTo>
                    <a:pt x="82" y="929"/>
                  </a:lnTo>
                  <a:lnTo>
                    <a:pt x="78" y="936"/>
                  </a:lnTo>
                  <a:lnTo>
                    <a:pt x="73" y="945"/>
                  </a:lnTo>
                  <a:lnTo>
                    <a:pt x="73" y="945"/>
                  </a:lnTo>
                  <a:lnTo>
                    <a:pt x="73" y="948"/>
                  </a:lnTo>
                  <a:lnTo>
                    <a:pt x="71" y="948"/>
                  </a:lnTo>
                  <a:lnTo>
                    <a:pt x="71" y="952"/>
                  </a:lnTo>
                  <a:lnTo>
                    <a:pt x="66" y="960"/>
                  </a:lnTo>
                  <a:lnTo>
                    <a:pt x="61" y="967"/>
                  </a:lnTo>
                  <a:lnTo>
                    <a:pt x="59" y="971"/>
                  </a:lnTo>
                  <a:lnTo>
                    <a:pt x="59" y="974"/>
                  </a:lnTo>
                  <a:lnTo>
                    <a:pt x="56" y="983"/>
                  </a:lnTo>
                  <a:lnTo>
                    <a:pt x="56" y="995"/>
                  </a:lnTo>
                  <a:lnTo>
                    <a:pt x="56" y="1007"/>
                  </a:lnTo>
                  <a:lnTo>
                    <a:pt x="56" y="1011"/>
                  </a:lnTo>
                  <a:lnTo>
                    <a:pt x="59" y="1019"/>
                  </a:lnTo>
                  <a:lnTo>
                    <a:pt x="61" y="1033"/>
                  </a:lnTo>
                  <a:lnTo>
                    <a:pt x="64" y="1035"/>
                  </a:lnTo>
                  <a:lnTo>
                    <a:pt x="64" y="1037"/>
                  </a:lnTo>
                  <a:lnTo>
                    <a:pt x="66" y="1040"/>
                  </a:lnTo>
                  <a:lnTo>
                    <a:pt x="73" y="1042"/>
                  </a:lnTo>
                  <a:lnTo>
                    <a:pt x="78" y="1045"/>
                  </a:lnTo>
                  <a:lnTo>
                    <a:pt x="80" y="1047"/>
                  </a:lnTo>
                  <a:lnTo>
                    <a:pt x="82" y="1052"/>
                  </a:lnTo>
                  <a:lnTo>
                    <a:pt x="85" y="1054"/>
                  </a:lnTo>
                  <a:lnTo>
                    <a:pt x="85" y="1059"/>
                  </a:lnTo>
                  <a:lnTo>
                    <a:pt x="87" y="1063"/>
                  </a:lnTo>
                  <a:lnTo>
                    <a:pt x="85" y="1068"/>
                  </a:lnTo>
                  <a:lnTo>
                    <a:pt x="85" y="1073"/>
                  </a:lnTo>
                  <a:lnTo>
                    <a:pt x="82" y="1080"/>
                  </a:lnTo>
                  <a:lnTo>
                    <a:pt x="80" y="1087"/>
                  </a:lnTo>
                  <a:lnTo>
                    <a:pt x="80" y="1092"/>
                  </a:lnTo>
                  <a:lnTo>
                    <a:pt x="80" y="1099"/>
                  </a:lnTo>
                  <a:lnTo>
                    <a:pt x="78" y="1106"/>
                  </a:lnTo>
                  <a:lnTo>
                    <a:pt x="75" y="1108"/>
                  </a:lnTo>
                  <a:lnTo>
                    <a:pt x="75" y="1111"/>
                  </a:lnTo>
                  <a:lnTo>
                    <a:pt x="75" y="1113"/>
                  </a:lnTo>
                  <a:lnTo>
                    <a:pt x="71" y="1125"/>
                  </a:lnTo>
                  <a:lnTo>
                    <a:pt x="71" y="1134"/>
                  </a:lnTo>
                  <a:lnTo>
                    <a:pt x="71" y="1141"/>
                  </a:lnTo>
                  <a:lnTo>
                    <a:pt x="71" y="1146"/>
                  </a:lnTo>
                  <a:lnTo>
                    <a:pt x="75" y="1158"/>
                  </a:lnTo>
                  <a:lnTo>
                    <a:pt x="82" y="1172"/>
                  </a:lnTo>
                  <a:lnTo>
                    <a:pt x="90" y="1189"/>
                  </a:lnTo>
                  <a:lnTo>
                    <a:pt x="94" y="1193"/>
                  </a:lnTo>
                  <a:lnTo>
                    <a:pt x="94" y="1196"/>
                  </a:lnTo>
                  <a:lnTo>
                    <a:pt x="97" y="1198"/>
                  </a:lnTo>
                  <a:lnTo>
                    <a:pt x="104" y="1215"/>
                  </a:lnTo>
                  <a:lnTo>
                    <a:pt x="104" y="1217"/>
                  </a:lnTo>
                  <a:lnTo>
                    <a:pt x="104" y="1219"/>
                  </a:lnTo>
                  <a:lnTo>
                    <a:pt x="104" y="1224"/>
                  </a:lnTo>
                  <a:lnTo>
                    <a:pt x="104" y="1224"/>
                  </a:lnTo>
                  <a:lnTo>
                    <a:pt x="106" y="1226"/>
                  </a:lnTo>
                  <a:lnTo>
                    <a:pt x="104" y="1231"/>
                  </a:lnTo>
                  <a:lnTo>
                    <a:pt x="101" y="1238"/>
                  </a:lnTo>
                  <a:lnTo>
                    <a:pt x="97" y="1245"/>
                  </a:lnTo>
                  <a:lnTo>
                    <a:pt x="94" y="1255"/>
                  </a:lnTo>
                  <a:lnTo>
                    <a:pt x="92" y="1257"/>
                  </a:lnTo>
                  <a:lnTo>
                    <a:pt x="92" y="1257"/>
                  </a:lnTo>
                  <a:lnTo>
                    <a:pt x="92" y="1257"/>
                  </a:lnTo>
                  <a:lnTo>
                    <a:pt x="92" y="1257"/>
                  </a:lnTo>
                  <a:lnTo>
                    <a:pt x="92" y="1260"/>
                  </a:lnTo>
                  <a:lnTo>
                    <a:pt x="90" y="1260"/>
                  </a:lnTo>
                  <a:lnTo>
                    <a:pt x="85" y="1264"/>
                  </a:lnTo>
                  <a:lnTo>
                    <a:pt x="80" y="1269"/>
                  </a:lnTo>
                  <a:lnTo>
                    <a:pt x="78" y="1274"/>
                  </a:lnTo>
                  <a:lnTo>
                    <a:pt x="78" y="1278"/>
                  </a:lnTo>
                  <a:lnTo>
                    <a:pt x="92" y="1281"/>
                  </a:lnTo>
                  <a:lnTo>
                    <a:pt x="106" y="1286"/>
                  </a:lnTo>
                  <a:lnTo>
                    <a:pt x="115" y="1288"/>
                  </a:lnTo>
                  <a:lnTo>
                    <a:pt x="120" y="1290"/>
                  </a:lnTo>
                  <a:lnTo>
                    <a:pt x="120" y="1290"/>
                  </a:lnTo>
                  <a:lnTo>
                    <a:pt x="120" y="1290"/>
                  </a:lnTo>
                  <a:lnTo>
                    <a:pt x="123" y="1290"/>
                  </a:lnTo>
                  <a:lnTo>
                    <a:pt x="125" y="1290"/>
                  </a:lnTo>
                  <a:lnTo>
                    <a:pt x="134" y="1293"/>
                  </a:lnTo>
                  <a:lnTo>
                    <a:pt x="139" y="1293"/>
                  </a:lnTo>
                  <a:lnTo>
                    <a:pt x="141" y="1293"/>
                  </a:lnTo>
                  <a:lnTo>
                    <a:pt x="144" y="1293"/>
                  </a:lnTo>
                  <a:lnTo>
                    <a:pt x="153" y="1293"/>
                  </a:lnTo>
                  <a:lnTo>
                    <a:pt x="163" y="1290"/>
                  </a:lnTo>
                  <a:lnTo>
                    <a:pt x="172" y="1288"/>
                  </a:lnTo>
                  <a:lnTo>
                    <a:pt x="182" y="1283"/>
                  </a:lnTo>
                  <a:lnTo>
                    <a:pt x="196" y="1276"/>
                  </a:lnTo>
                  <a:lnTo>
                    <a:pt x="212" y="1271"/>
                  </a:lnTo>
                  <a:lnTo>
                    <a:pt x="229" y="1264"/>
                  </a:lnTo>
                  <a:lnTo>
                    <a:pt x="245" y="1257"/>
                  </a:lnTo>
                  <a:lnTo>
                    <a:pt x="262" y="1250"/>
                  </a:lnTo>
                  <a:lnTo>
                    <a:pt x="278" y="1245"/>
                  </a:lnTo>
                  <a:lnTo>
                    <a:pt x="283" y="1243"/>
                  </a:lnTo>
                  <a:lnTo>
                    <a:pt x="290" y="1238"/>
                  </a:lnTo>
                  <a:lnTo>
                    <a:pt x="293" y="1234"/>
                  </a:lnTo>
                  <a:lnTo>
                    <a:pt x="297" y="1231"/>
                  </a:lnTo>
                  <a:lnTo>
                    <a:pt x="302" y="1229"/>
                  </a:lnTo>
                  <a:lnTo>
                    <a:pt x="307" y="1229"/>
                  </a:lnTo>
                  <a:lnTo>
                    <a:pt x="316" y="1229"/>
                  </a:lnTo>
                  <a:lnTo>
                    <a:pt x="321" y="1231"/>
                  </a:lnTo>
                  <a:lnTo>
                    <a:pt x="326" y="1234"/>
                  </a:lnTo>
                  <a:lnTo>
                    <a:pt x="330" y="1236"/>
                  </a:lnTo>
                  <a:lnTo>
                    <a:pt x="338" y="1236"/>
                  </a:lnTo>
                  <a:lnTo>
                    <a:pt x="340" y="1234"/>
                  </a:lnTo>
                  <a:lnTo>
                    <a:pt x="342" y="1234"/>
                  </a:lnTo>
                  <a:lnTo>
                    <a:pt x="347" y="1236"/>
                  </a:lnTo>
                  <a:lnTo>
                    <a:pt x="349" y="1236"/>
                  </a:lnTo>
                  <a:lnTo>
                    <a:pt x="349" y="1238"/>
                  </a:lnTo>
                  <a:lnTo>
                    <a:pt x="352" y="1243"/>
                  </a:lnTo>
                  <a:lnTo>
                    <a:pt x="349" y="1245"/>
                  </a:lnTo>
                  <a:lnTo>
                    <a:pt x="352" y="1248"/>
                  </a:lnTo>
                  <a:lnTo>
                    <a:pt x="352" y="1250"/>
                  </a:lnTo>
                  <a:lnTo>
                    <a:pt x="354" y="1252"/>
                  </a:lnTo>
                  <a:lnTo>
                    <a:pt x="356" y="1252"/>
                  </a:lnTo>
                  <a:lnTo>
                    <a:pt x="359" y="1252"/>
                  </a:lnTo>
                  <a:lnTo>
                    <a:pt x="361" y="1252"/>
                  </a:lnTo>
                  <a:lnTo>
                    <a:pt x="366" y="1252"/>
                  </a:lnTo>
                  <a:lnTo>
                    <a:pt x="375" y="1250"/>
                  </a:lnTo>
                  <a:lnTo>
                    <a:pt x="380" y="1248"/>
                  </a:lnTo>
                  <a:lnTo>
                    <a:pt x="382" y="1248"/>
                  </a:lnTo>
                  <a:lnTo>
                    <a:pt x="385" y="1248"/>
                  </a:lnTo>
                  <a:lnTo>
                    <a:pt x="389" y="1245"/>
                  </a:lnTo>
                  <a:lnTo>
                    <a:pt x="392" y="1243"/>
                  </a:lnTo>
                  <a:lnTo>
                    <a:pt x="397" y="1241"/>
                  </a:lnTo>
                  <a:lnTo>
                    <a:pt x="399" y="1238"/>
                  </a:lnTo>
                  <a:lnTo>
                    <a:pt x="401" y="1238"/>
                  </a:lnTo>
                  <a:lnTo>
                    <a:pt x="404" y="1236"/>
                  </a:lnTo>
                  <a:lnTo>
                    <a:pt x="406" y="1234"/>
                  </a:lnTo>
                  <a:lnTo>
                    <a:pt x="408" y="1229"/>
                  </a:lnTo>
                  <a:lnTo>
                    <a:pt x="408" y="1229"/>
                  </a:lnTo>
                  <a:lnTo>
                    <a:pt x="411" y="1226"/>
                  </a:lnTo>
                  <a:lnTo>
                    <a:pt x="411" y="1224"/>
                  </a:lnTo>
                  <a:lnTo>
                    <a:pt x="411" y="1224"/>
                  </a:lnTo>
                  <a:lnTo>
                    <a:pt x="411" y="1224"/>
                  </a:lnTo>
                  <a:lnTo>
                    <a:pt x="413" y="1224"/>
                  </a:lnTo>
                  <a:lnTo>
                    <a:pt x="413" y="1222"/>
                  </a:lnTo>
                  <a:lnTo>
                    <a:pt x="413" y="1219"/>
                  </a:lnTo>
                  <a:lnTo>
                    <a:pt x="415" y="1217"/>
                  </a:lnTo>
                  <a:lnTo>
                    <a:pt x="418" y="1205"/>
                  </a:lnTo>
                  <a:lnTo>
                    <a:pt x="420" y="1196"/>
                  </a:lnTo>
                  <a:lnTo>
                    <a:pt x="425" y="1186"/>
                  </a:lnTo>
                  <a:lnTo>
                    <a:pt x="432" y="1179"/>
                  </a:lnTo>
                  <a:lnTo>
                    <a:pt x="434" y="1175"/>
                  </a:lnTo>
                  <a:lnTo>
                    <a:pt x="437" y="1170"/>
                  </a:lnTo>
                  <a:lnTo>
                    <a:pt x="437" y="1167"/>
                  </a:lnTo>
                  <a:lnTo>
                    <a:pt x="446" y="1151"/>
                  </a:lnTo>
                  <a:lnTo>
                    <a:pt x="458" y="1130"/>
                  </a:lnTo>
                  <a:lnTo>
                    <a:pt x="470" y="1111"/>
                  </a:lnTo>
                  <a:lnTo>
                    <a:pt x="472" y="1106"/>
                  </a:lnTo>
                  <a:lnTo>
                    <a:pt x="472" y="1106"/>
                  </a:lnTo>
                  <a:lnTo>
                    <a:pt x="472" y="1104"/>
                  </a:lnTo>
                  <a:lnTo>
                    <a:pt x="472" y="1101"/>
                  </a:lnTo>
                  <a:lnTo>
                    <a:pt x="475" y="1099"/>
                  </a:lnTo>
                  <a:lnTo>
                    <a:pt x="475" y="1097"/>
                  </a:lnTo>
                  <a:lnTo>
                    <a:pt x="475" y="1092"/>
                  </a:lnTo>
                  <a:lnTo>
                    <a:pt x="472" y="1087"/>
                  </a:lnTo>
                  <a:lnTo>
                    <a:pt x="472" y="1082"/>
                  </a:lnTo>
                  <a:lnTo>
                    <a:pt x="472" y="1082"/>
                  </a:lnTo>
                  <a:lnTo>
                    <a:pt x="472" y="1082"/>
                  </a:lnTo>
                  <a:lnTo>
                    <a:pt x="472" y="1080"/>
                  </a:lnTo>
                  <a:lnTo>
                    <a:pt x="470" y="1078"/>
                  </a:lnTo>
                  <a:lnTo>
                    <a:pt x="470" y="1078"/>
                  </a:lnTo>
                  <a:lnTo>
                    <a:pt x="470" y="1078"/>
                  </a:lnTo>
                  <a:lnTo>
                    <a:pt x="470" y="1075"/>
                  </a:lnTo>
                  <a:lnTo>
                    <a:pt x="467" y="1071"/>
                  </a:lnTo>
                  <a:lnTo>
                    <a:pt x="465" y="1066"/>
                  </a:lnTo>
                  <a:lnTo>
                    <a:pt x="460" y="1063"/>
                  </a:lnTo>
                  <a:lnTo>
                    <a:pt x="458" y="1061"/>
                  </a:lnTo>
                  <a:lnTo>
                    <a:pt x="456" y="1056"/>
                  </a:lnTo>
                  <a:lnTo>
                    <a:pt x="451" y="1056"/>
                  </a:lnTo>
                  <a:lnTo>
                    <a:pt x="446" y="1054"/>
                  </a:lnTo>
                  <a:lnTo>
                    <a:pt x="441" y="1054"/>
                  </a:lnTo>
                  <a:lnTo>
                    <a:pt x="446" y="1049"/>
                  </a:lnTo>
                  <a:lnTo>
                    <a:pt x="451" y="1045"/>
                  </a:lnTo>
                  <a:lnTo>
                    <a:pt x="460" y="1035"/>
                  </a:lnTo>
                  <a:lnTo>
                    <a:pt x="467" y="1030"/>
                  </a:lnTo>
                  <a:lnTo>
                    <a:pt x="475" y="1028"/>
                  </a:lnTo>
                  <a:lnTo>
                    <a:pt x="482" y="1023"/>
                  </a:lnTo>
                  <a:lnTo>
                    <a:pt x="491" y="1023"/>
                  </a:lnTo>
                  <a:lnTo>
                    <a:pt x="500" y="1019"/>
                  </a:lnTo>
                  <a:lnTo>
                    <a:pt x="510" y="1016"/>
                  </a:lnTo>
                  <a:lnTo>
                    <a:pt x="534" y="1009"/>
                  </a:lnTo>
                  <a:lnTo>
                    <a:pt x="538" y="1004"/>
                  </a:lnTo>
                  <a:lnTo>
                    <a:pt x="543" y="1002"/>
                  </a:lnTo>
                  <a:lnTo>
                    <a:pt x="548" y="997"/>
                  </a:lnTo>
                  <a:lnTo>
                    <a:pt x="548" y="995"/>
                  </a:lnTo>
                  <a:lnTo>
                    <a:pt x="550" y="993"/>
                  </a:lnTo>
                  <a:lnTo>
                    <a:pt x="552" y="983"/>
                  </a:lnTo>
                  <a:lnTo>
                    <a:pt x="557" y="974"/>
                  </a:lnTo>
                  <a:lnTo>
                    <a:pt x="564" y="967"/>
                  </a:lnTo>
                  <a:lnTo>
                    <a:pt x="574" y="962"/>
                  </a:lnTo>
                  <a:lnTo>
                    <a:pt x="602" y="948"/>
                  </a:lnTo>
                  <a:lnTo>
                    <a:pt x="633" y="938"/>
                  </a:lnTo>
                  <a:lnTo>
                    <a:pt x="642" y="936"/>
                  </a:lnTo>
                  <a:lnTo>
                    <a:pt x="652" y="934"/>
                  </a:lnTo>
                  <a:lnTo>
                    <a:pt x="656" y="934"/>
                  </a:lnTo>
                  <a:lnTo>
                    <a:pt x="663" y="934"/>
                  </a:lnTo>
                  <a:lnTo>
                    <a:pt x="668" y="934"/>
                  </a:lnTo>
                  <a:lnTo>
                    <a:pt x="673" y="936"/>
                  </a:lnTo>
                  <a:lnTo>
                    <a:pt x="675" y="936"/>
                  </a:lnTo>
                  <a:lnTo>
                    <a:pt x="680" y="938"/>
                  </a:lnTo>
                  <a:lnTo>
                    <a:pt x="682" y="943"/>
                  </a:lnTo>
                  <a:lnTo>
                    <a:pt x="685" y="948"/>
                  </a:lnTo>
                  <a:lnTo>
                    <a:pt x="687" y="948"/>
                  </a:lnTo>
                  <a:lnTo>
                    <a:pt x="687" y="950"/>
                  </a:lnTo>
                  <a:lnTo>
                    <a:pt x="694" y="952"/>
                  </a:lnTo>
                  <a:lnTo>
                    <a:pt x="697" y="952"/>
                  </a:lnTo>
                  <a:lnTo>
                    <a:pt x="699" y="955"/>
                  </a:lnTo>
                  <a:lnTo>
                    <a:pt x="701" y="960"/>
                  </a:lnTo>
                  <a:lnTo>
                    <a:pt x="704" y="964"/>
                  </a:lnTo>
                  <a:lnTo>
                    <a:pt x="704" y="967"/>
                  </a:lnTo>
                  <a:lnTo>
                    <a:pt x="704" y="971"/>
                  </a:lnTo>
                  <a:lnTo>
                    <a:pt x="706" y="978"/>
                  </a:lnTo>
                  <a:lnTo>
                    <a:pt x="711" y="997"/>
                  </a:lnTo>
                  <a:lnTo>
                    <a:pt x="713" y="1004"/>
                  </a:lnTo>
                  <a:lnTo>
                    <a:pt x="718" y="1009"/>
                  </a:lnTo>
                  <a:lnTo>
                    <a:pt x="723" y="1011"/>
                  </a:lnTo>
                  <a:lnTo>
                    <a:pt x="730" y="1014"/>
                  </a:lnTo>
                  <a:lnTo>
                    <a:pt x="699" y="1014"/>
                  </a:lnTo>
                  <a:lnTo>
                    <a:pt x="666" y="1016"/>
                  </a:lnTo>
                  <a:lnTo>
                    <a:pt x="663" y="1026"/>
                  </a:lnTo>
                  <a:lnTo>
                    <a:pt x="663" y="1033"/>
                  </a:lnTo>
                  <a:lnTo>
                    <a:pt x="661" y="1042"/>
                  </a:lnTo>
                  <a:lnTo>
                    <a:pt x="663" y="1049"/>
                  </a:lnTo>
                  <a:lnTo>
                    <a:pt x="663" y="1056"/>
                  </a:lnTo>
                  <a:lnTo>
                    <a:pt x="666" y="1061"/>
                  </a:lnTo>
                  <a:lnTo>
                    <a:pt x="668" y="1068"/>
                  </a:lnTo>
                  <a:lnTo>
                    <a:pt x="671" y="1073"/>
                  </a:lnTo>
                  <a:lnTo>
                    <a:pt x="678" y="1080"/>
                  </a:lnTo>
                  <a:lnTo>
                    <a:pt x="678" y="1080"/>
                  </a:lnTo>
                  <a:lnTo>
                    <a:pt x="680" y="1082"/>
                  </a:lnTo>
                  <a:lnTo>
                    <a:pt x="680" y="1087"/>
                  </a:lnTo>
                  <a:lnTo>
                    <a:pt x="680" y="1089"/>
                  </a:lnTo>
                  <a:lnTo>
                    <a:pt x="680" y="1115"/>
                  </a:lnTo>
                  <a:lnTo>
                    <a:pt x="678" y="1104"/>
                  </a:lnTo>
                  <a:lnTo>
                    <a:pt x="675" y="1094"/>
                  </a:lnTo>
                  <a:lnTo>
                    <a:pt x="673" y="1085"/>
                  </a:lnTo>
                  <a:lnTo>
                    <a:pt x="668" y="1075"/>
                  </a:lnTo>
                  <a:lnTo>
                    <a:pt x="663" y="1068"/>
                  </a:lnTo>
                  <a:lnTo>
                    <a:pt x="661" y="1066"/>
                  </a:lnTo>
                  <a:lnTo>
                    <a:pt x="656" y="1063"/>
                  </a:lnTo>
                  <a:lnTo>
                    <a:pt x="649" y="1059"/>
                  </a:lnTo>
                  <a:lnTo>
                    <a:pt x="642" y="1059"/>
                  </a:lnTo>
                  <a:lnTo>
                    <a:pt x="637" y="1059"/>
                  </a:lnTo>
                  <a:lnTo>
                    <a:pt x="635" y="1059"/>
                  </a:lnTo>
                  <a:lnTo>
                    <a:pt x="633" y="1056"/>
                  </a:lnTo>
                  <a:lnTo>
                    <a:pt x="630" y="1056"/>
                  </a:lnTo>
                  <a:lnTo>
                    <a:pt x="623" y="1054"/>
                  </a:lnTo>
                  <a:lnTo>
                    <a:pt x="619" y="1056"/>
                  </a:lnTo>
                  <a:lnTo>
                    <a:pt x="614" y="1059"/>
                  </a:lnTo>
                  <a:lnTo>
                    <a:pt x="612" y="1063"/>
                  </a:lnTo>
                  <a:lnTo>
                    <a:pt x="604" y="1073"/>
                  </a:lnTo>
                  <a:lnTo>
                    <a:pt x="600" y="1087"/>
                  </a:lnTo>
                  <a:lnTo>
                    <a:pt x="600" y="1094"/>
                  </a:lnTo>
                  <a:lnTo>
                    <a:pt x="597" y="1101"/>
                  </a:lnTo>
                  <a:lnTo>
                    <a:pt x="597" y="1108"/>
                  </a:lnTo>
                  <a:lnTo>
                    <a:pt x="597" y="1118"/>
                  </a:lnTo>
                  <a:lnTo>
                    <a:pt x="595" y="1137"/>
                  </a:lnTo>
                  <a:lnTo>
                    <a:pt x="597" y="1153"/>
                  </a:lnTo>
                  <a:lnTo>
                    <a:pt x="597" y="1172"/>
                  </a:lnTo>
                  <a:lnTo>
                    <a:pt x="600" y="1189"/>
                  </a:lnTo>
                  <a:lnTo>
                    <a:pt x="597" y="1191"/>
                  </a:lnTo>
                  <a:lnTo>
                    <a:pt x="597" y="1191"/>
                  </a:lnTo>
                  <a:lnTo>
                    <a:pt x="597" y="1191"/>
                  </a:lnTo>
                  <a:lnTo>
                    <a:pt x="597" y="1193"/>
                  </a:lnTo>
                  <a:lnTo>
                    <a:pt x="597" y="1196"/>
                  </a:lnTo>
                  <a:lnTo>
                    <a:pt x="597" y="1198"/>
                  </a:lnTo>
                  <a:lnTo>
                    <a:pt x="595" y="1200"/>
                  </a:lnTo>
                  <a:lnTo>
                    <a:pt x="576" y="1219"/>
                  </a:lnTo>
                  <a:lnTo>
                    <a:pt x="557" y="1238"/>
                  </a:lnTo>
                  <a:lnTo>
                    <a:pt x="545" y="1250"/>
                  </a:lnTo>
                  <a:lnTo>
                    <a:pt x="536" y="1260"/>
                  </a:lnTo>
                  <a:lnTo>
                    <a:pt x="526" y="1269"/>
                  </a:lnTo>
                  <a:lnTo>
                    <a:pt x="522" y="1274"/>
                  </a:lnTo>
                  <a:lnTo>
                    <a:pt x="519" y="1278"/>
                  </a:lnTo>
                  <a:lnTo>
                    <a:pt x="517" y="1283"/>
                  </a:lnTo>
                  <a:lnTo>
                    <a:pt x="517" y="1286"/>
                  </a:lnTo>
                  <a:lnTo>
                    <a:pt x="517" y="1288"/>
                  </a:lnTo>
                  <a:lnTo>
                    <a:pt x="517" y="1290"/>
                  </a:lnTo>
                  <a:lnTo>
                    <a:pt x="519" y="1293"/>
                  </a:lnTo>
                  <a:lnTo>
                    <a:pt x="522" y="1293"/>
                  </a:lnTo>
                  <a:lnTo>
                    <a:pt x="522" y="1295"/>
                  </a:lnTo>
                  <a:lnTo>
                    <a:pt x="526" y="1295"/>
                  </a:lnTo>
                  <a:lnTo>
                    <a:pt x="529" y="1295"/>
                  </a:lnTo>
                  <a:lnTo>
                    <a:pt x="534" y="1297"/>
                  </a:lnTo>
                  <a:lnTo>
                    <a:pt x="538" y="1302"/>
                  </a:lnTo>
                  <a:lnTo>
                    <a:pt x="545" y="1307"/>
                  </a:lnTo>
                  <a:lnTo>
                    <a:pt x="552" y="1312"/>
                  </a:lnTo>
                  <a:lnTo>
                    <a:pt x="567" y="1323"/>
                  </a:lnTo>
                  <a:lnTo>
                    <a:pt x="576" y="1333"/>
                  </a:lnTo>
                  <a:lnTo>
                    <a:pt x="578" y="1333"/>
                  </a:lnTo>
                  <a:lnTo>
                    <a:pt x="578" y="1335"/>
                  </a:lnTo>
                  <a:lnTo>
                    <a:pt x="581" y="1338"/>
                  </a:lnTo>
                  <a:lnTo>
                    <a:pt x="583" y="1340"/>
                  </a:lnTo>
                  <a:lnTo>
                    <a:pt x="593" y="1347"/>
                  </a:lnTo>
                  <a:lnTo>
                    <a:pt x="607" y="1359"/>
                  </a:lnTo>
                  <a:lnTo>
                    <a:pt x="614" y="1366"/>
                  </a:lnTo>
                  <a:lnTo>
                    <a:pt x="616" y="1368"/>
                  </a:lnTo>
                  <a:lnTo>
                    <a:pt x="621" y="1371"/>
                  </a:lnTo>
                  <a:lnTo>
                    <a:pt x="621" y="1373"/>
                  </a:lnTo>
                  <a:lnTo>
                    <a:pt x="623" y="1378"/>
                  </a:lnTo>
                  <a:lnTo>
                    <a:pt x="623" y="1380"/>
                  </a:lnTo>
                  <a:lnTo>
                    <a:pt x="626" y="1382"/>
                  </a:lnTo>
                  <a:lnTo>
                    <a:pt x="626" y="1387"/>
                  </a:lnTo>
                  <a:lnTo>
                    <a:pt x="628" y="1397"/>
                  </a:lnTo>
                  <a:lnTo>
                    <a:pt x="630" y="1406"/>
                  </a:lnTo>
                  <a:lnTo>
                    <a:pt x="630" y="1415"/>
                  </a:lnTo>
                  <a:lnTo>
                    <a:pt x="630" y="1420"/>
                  </a:lnTo>
                  <a:lnTo>
                    <a:pt x="628" y="1425"/>
                  </a:lnTo>
                  <a:lnTo>
                    <a:pt x="628" y="1434"/>
                  </a:lnTo>
                  <a:lnTo>
                    <a:pt x="626" y="1437"/>
                  </a:lnTo>
                  <a:lnTo>
                    <a:pt x="623" y="1441"/>
                  </a:lnTo>
                  <a:lnTo>
                    <a:pt x="621" y="1451"/>
                  </a:lnTo>
                  <a:lnTo>
                    <a:pt x="619" y="1453"/>
                  </a:lnTo>
                  <a:lnTo>
                    <a:pt x="616" y="1458"/>
                  </a:lnTo>
                  <a:lnTo>
                    <a:pt x="614" y="1460"/>
                  </a:lnTo>
                  <a:lnTo>
                    <a:pt x="612" y="1463"/>
                  </a:lnTo>
                  <a:lnTo>
                    <a:pt x="593" y="1472"/>
                  </a:lnTo>
                  <a:lnTo>
                    <a:pt x="578" y="1484"/>
                  </a:lnTo>
                  <a:lnTo>
                    <a:pt x="562" y="1496"/>
                  </a:lnTo>
                  <a:lnTo>
                    <a:pt x="548" y="1510"/>
                  </a:lnTo>
                  <a:lnTo>
                    <a:pt x="545" y="1515"/>
                  </a:lnTo>
                  <a:lnTo>
                    <a:pt x="545" y="1517"/>
                  </a:lnTo>
                  <a:lnTo>
                    <a:pt x="548" y="1519"/>
                  </a:lnTo>
                  <a:lnTo>
                    <a:pt x="548" y="1524"/>
                  </a:lnTo>
                  <a:lnTo>
                    <a:pt x="555" y="1531"/>
                  </a:lnTo>
                  <a:lnTo>
                    <a:pt x="576" y="1552"/>
                  </a:lnTo>
                  <a:lnTo>
                    <a:pt x="578" y="1555"/>
                  </a:lnTo>
                  <a:lnTo>
                    <a:pt x="581" y="1560"/>
                  </a:lnTo>
                  <a:lnTo>
                    <a:pt x="581" y="1562"/>
                  </a:lnTo>
                  <a:lnTo>
                    <a:pt x="581" y="1562"/>
                  </a:lnTo>
                  <a:lnTo>
                    <a:pt x="581" y="1567"/>
                  </a:lnTo>
                  <a:lnTo>
                    <a:pt x="581" y="1574"/>
                  </a:lnTo>
                  <a:lnTo>
                    <a:pt x="581" y="1581"/>
                  </a:lnTo>
                  <a:lnTo>
                    <a:pt x="581" y="1583"/>
                  </a:lnTo>
                  <a:lnTo>
                    <a:pt x="578" y="1588"/>
                  </a:lnTo>
                  <a:lnTo>
                    <a:pt x="576" y="1593"/>
                  </a:lnTo>
                  <a:lnTo>
                    <a:pt x="574" y="1597"/>
                  </a:lnTo>
                  <a:lnTo>
                    <a:pt x="574" y="1597"/>
                  </a:lnTo>
                  <a:lnTo>
                    <a:pt x="574" y="1600"/>
                  </a:lnTo>
                  <a:lnTo>
                    <a:pt x="571" y="1600"/>
                  </a:lnTo>
                  <a:lnTo>
                    <a:pt x="571" y="1602"/>
                  </a:lnTo>
                  <a:lnTo>
                    <a:pt x="569" y="1604"/>
                  </a:lnTo>
                  <a:lnTo>
                    <a:pt x="562" y="1612"/>
                  </a:lnTo>
                  <a:lnTo>
                    <a:pt x="557" y="1614"/>
                  </a:lnTo>
                  <a:lnTo>
                    <a:pt x="552" y="1621"/>
                  </a:lnTo>
                  <a:lnTo>
                    <a:pt x="560" y="1628"/>
                  </a:lnTo>
                  <a:lnTo>
                    <a:pt x="567" y="1635"/>
                  </a:lnTo>
                  <a:lnTo>
                    <a:pt x="576" y="1642"/>
                  </a:lnTo>
                  <a:lnTo>
                    <a:pt x="586" y="1647"/>
                  </a:lnTo>
                  <a:lnTo>
                    <a:pt x="593" y="1649"/>
                  </a:lnTo>
                  <a:lnTo>
                    <a:pt x="604" y="1652"/>
                  </a:lnTo>
                  <a:lnTo>
                    <a:pt x="614" y="1654"/>
                  </a:lnTo>
                  <a:lnTo>
                    <a:pt x="623" y="1654"/>
                  </a:lnTo>
                  <a:lnTo>
                    <a:pt x="630" y="1654"/>
                  </a:lnTo>
                  <a:lnTo>
                    <a:pt x="640" y="1656"/>
                  </a:lnTo>
                  <a:lnTo>
                    <a:pt x="647" y="1656"/>
                  </a:lnTo>
                  <a:lnTo>
                    <a:pt x="654" y="1659"/>
                  </a:lnTo>
                  <a:lnTo>
                    <a:pt x="663" y="1659"/>
                  </a:lnTo>
                  <a:lnTo>
                    <a:pt x="671" y="1659"/>
                  </a:lnTo>
                  <a:lnTo>
                    <a:pt x="678" y="1656"/>
                  </a:lnTo>
                  <a:lnTo>
                    <a:pt x="687" y="1654"/>
                  </a:lnTo>
                  <a:lnTo>
                    <a:pt x="697" y="1652"/>
                  </a:lnTo>
                  <a:lnTo>
                    <a:pt x="704" y="1649"/>
                  </a:lnTo>
                  <a:lnTo>
                    <a:pt x="706" y="1649"/>
                  </a:lnTo>
                  <a:lnTo>
                    <a:pt x="708" y="1649"/>
                  </a:lnTo>
                  <a:lnTo>
                    <a:pt x="713" y="1638"/>
                  </a:lnTo>
                  <a:lnTo>
                    <a:pt x="718" y="1623"/>
                  </a:lnTo>
                  <a:lnTo>
                    <a:pt x="720" y="1621"/>
                  </a:lnTo>
                  <a:lnTo>
                    <a:pt x="723" y="1616"/>
                  </a:lnTo>
                  <a:lnTo>
                    <a:pt x="725" y="1612"/>
                  </a:lnTo>
                  <a:lnTo>
                    <a:pt x="727" y="1609"/>
                  </a:lnTo>
                  <a:lnTo>
                    <a:pt x="727" y="1607"/>
                  </a:lnTo>
                  <a:lnTo>
                    <a:pt x="730" y="1604"/>
                  </a:lnTo>
                  <a:lnTo>
                    <a:pt x="732" y="1597"/>
                  </a:lnTo>
                  <a:lnTo>
                    <a:pt x="732" y="1595"/>
                  </a:lnTo>
                  <a:lnTo>
                    <a:pt x="732" y="1595"/>
                  </a:lnTo>
                  <a:lnTo>
                    <a:pt x="732" y="1595"/>
                  </a:lnTo>
                  <a:lnTo>
                    <a:pt x="732" y="1595"/>
                  </a:lnTo>
                  <a:lnTo>
                    <a:pt x="732" y="1593"/>
                  </a:lnTo>
                  <a:lnTo>
                    <a:pt x="734" y="1588"/>
                  </a:lnTo>
                  <a:lnTo>
                    <a:pt x="737" y="1583"/>
                  </a:lnTo>
                  <a:lnTo>
                    <a:pt x="744" y="1571"/>
                  </a:lnTo>
                  <a:lnTo>
                    <a:pt x="751" y="1564"/>
                  </a:lnTo>
                  <a:lnTo>
                    <a:pt x="760" y="1557"/>
                  </a:lnTo>
                  <a:lnTo>
                    <a:pt x="772" y="1550"/>
                  </a:lnTo>
                  <a:lnTo>
                    <a:pt x="782" y="1545"/>
                  </a:lnTo>
                  <a:lnTo>
                    <a:pt x="793" y="1541"/>
                  </a:lnTo>
                  <a:lnTo>
                    <a:pt x="812" y="1529"/>
                  </a:lnTo>
                  <a:lnTo>
                    <a:pt x="815" y="1529"/>
                  </a:lnTo>
                  <a:lnTo>
                    <a:pt x="819" y="1529"/>
                  </a:lnTo>
                  <a:lnTo>
                    <a:pt x="822" y="1526"/>
                  </a:lnTo>
                  <a:lnTo>
                    <a:pt x="826" y="1526"/>
                  </a:lnTo>
                  <a:lnTo>
                    <a:pt x="826" y="1526"/>
                  </a:lnTo>
                  <a:lnTo>
                    <a:pt x="826" y="1526"/>
                  </a:lnTo>
                  <a:lnTo>
                    <a:pt x="826" y="1526"/>
                  </a:lnTo>
                  <a:lnTo>
                    <a:pt x="829" y="1526"/>
                  </a:lnTo>
                  <a:lnTo>
                    <a:pt x="829" y="1526"/>
                  </a:lnTo>
                  <a:lnTo>
                    <a:pt x="829" y="1526"/>
                  </a:lnTo>
                  <a:lnTo>
                    <a:pt x="831" y="1526"/>
                  </a:lnTo>
                  <a:lnTo>
                    <a:pt x="834" y="1526"/>
                  </a:lnTo>
                  <a:lnTo>
                    <a:pt x="834" y="1524"/>
                  </a:lnTo>
                  <a:lnTo>
                    <a:pt x="836" y="1524"/>
                  </a:lnTo>
                  <a:lnTo>
                    <a:pt x="838" y="1522"/>
                  </a:lnTo>
                  <a:lnTo>
                    <a:pt x="838" y="1519"/>
                  </a:lnTo>
                  <a:lnTo>
                    <a:pt x="836" y="1512"/>
                  </a:lnTo>
                  <a:lnTo>
                    <a:pt x="834" y="1508"/>
                  </a:lnTo>
                  <a:lnTo>
                    <a:pt x="831" y="1501"/>
                  </a:lnTo>
                  <a:lnTo>
                    <a:pt x="836" y="1493"/>
                  </a:lnTo>
                  <a:lnTo>
                    <a:pt x="843" y="1489"/>
                  </a:lnTo>
                  <a:lnTo>
                    <a:pt x="848" y="1484"/>
                  </a:lnTo>
                  <a:lnTo>
                    <a:pt x="857" y="1479"/>
                  </a:lnTo>
                  <a:lnTo>
                    <a:pt x="862" y="1475"/>
                  </a:lnTo>
                  <a:lnTo>
                    <a:pt x="869" y="1472"/>
                  </a:lnTo>
                  <a:lnTo>
                    <a:pt x="874" y="1470"/>
                  </a:lnTo>
                  <a:lnTo>
                    <a:pt x="881" y="1467"/>
                  </a:lnTo>
                  <a:lnTo>
                    <a:pt x="886" y="1467"/>
                  </a:lnTo>
                  <a:lnTo>
                    <a:pt x="895" y="1467"/>
                  </a:lnTo>
                  <a:lnTo>
                    <a:pt x="897" y="1465"/>
                  </a:lnTo>
                  <a:lnTo>
                    <a:pt x="897" y="1465"/>
                  </a:lnTo>
                  <a:lnTo>
                    <a:pt x="900" y="1465"/>
                  </a:lnTo>
                  <a:lnTo>
                    <a:pt x="900" y="1465"/>
                  </a:lnTo>
                  <a:lnTo>
                    <a:pt x="900" y="1465"/>
                  </a:lnTo>
                  <a:lnTo>
                    <a:pt x="902" y="1465"/>
                  </a:lnTo>
                  <a:lnTo>
                    <a:pt x="902" y="1458"/>
                  </a:lnTo>
                  <a:lnTo>
                    <a:pt x="902" y="1453"/>
                  </a:lnTo>
                  <a:lnTo>
                    <a:pt x="902" y="1444"/>
                  </a:lnTo>
                  <a:lnTo>
                    <a:pt x="902" y="1437"/>
                  </a:lnTo>
                  <a:lnTo>
                    <a:pt x="904" y="1432"/>
                  </a:lnTo>
                  <a:lnTo>
                    <a:pt x="904" y="1427"/>
                  </a:lnTo>
                  <a:lnTo>
                    <a:pt x="911" y="1415"/>
                  </a:lnTo>
                  <a:lnTo>
                    <a:pt x="914" y="1408"/>
                  </a:lnTo>
                  <a:lnTo>
                    <a:pt x="916" y="1401"/>
                  </a:lnTo>
                  <a:lnTo>
                    <a:pt x="919" y="1394"/>
                  </a:lnTo>
                  <a:lnTo>
                    <a:pt x="919" y="1387"/>
                  </a:lnTo>
                  <a:lnTo>
                    <a:pt x="916" y="1382"/>
                  </a:lnTo>
                  <a:lnTo>
                    <a:pt x="914" y="1378"/>
                  </a:lnTo>
                  <a:lnTo>
                    <a:pt x="909" y="1373"/>
                  </a:lnTo>
                  <a:lnTo>
                    <a:pt x="904" y="1368"/>
                  </a:lnTo>
                  <a:lnTo>
                    <a:pt x="900" y="1366"/>
                  </a:lnTo>
                  <a:lnTo>
                    <a:pt x="895" y="1361"/>
                  </a:lnTo>
                  <a:lnTo>
                    <a:pt x="895" y="1361"/>
                  </a:lnTo>
                  <a:lnTo>
                    <a:pt x="893" y="1354"/>
                  </a:lnTo>
                  <a:lnTo>
                    <a:pt x="893" y="1352"/>
                  </a:lnTo>
                  <a:lnTo>
                    <a:pt x="890" y="1347"/>
                  </a:lnTo>
                  <a:lnTo>
                    <a:pt x="890" y="1342"/>
                  </a:lnTo>
                  <a:lnTo>
                    <a:pt x="886" y="1338"/>
                  </a:lnTo>
                  <a:lnTo>
                    <a:pt x="883" y="1333"/>
                  </a:lnTo>
                  <a:lnTo>
                    <a:pt x="876" y="1330"/>
                  </a:lnTo>
                  <a:lnTo>
                    <a:pt x="871" y="1328"/>
                  </a:lnTo>
                  <a:lnTo>
                    <a:pt x="869" y="1328"/>
                  </a:lnTo>
                  <a:lnTo>
                    <a:pt x="860" y="1328"/>
                  </a:lnTo>
                  <a:lnTo>
                    <a:pt x="852" y="1328"/>
                  </a:lnTo>
                  <a:lnTo>
                    <a:pt x="848" y="1328"/>
                  </a:lnTo>
                  <a:lnTo>
                    <a:pt x="845" y="1328"/>
                  </a:lnTo>
                  <a:lnTo>
                    <a:pt x="841" y="1330"/>
                  </a:lnTo>
                  <a:lnTo>
                    <a:pt x="836" y="1330"/>
                  </a:lnTo>
                  <a:lnTo>
                    <a:pt x="834" y="1330"/>
                  </a:lnTo>
                  <a:lnTo>
                    <a:pt x="829" y="1330"/>
                  </a:lnTo>
                  <a:lnTo>
                    <a:pt x="824" y="1330"/>
                  </a:lnTo>
                  <a:lnTo>
                    <a:pt x="819" y="1330"/>
                  </a:lnTo>
                  <a:lnTo>
                    <a:pt x="812" y="1323"/>
                  </a:lnTo>
                  <a:lnTo>
                    <a:pt x="810" y="1321"/>
                  </a:lnTo>
                  <a:lnTo>
                    <a:pt x="808" y="1316"/>
                  </a:lnTo>
                  <a:lnTo>
                    <a:pt x="805" y="1312"/>
                  </a:lnTo>
                  <a:lnTo>
                    <a:pt x="805" y="1304"/>
                  </a:lnTo>
                  <a:lnTo>
                    <a:pt x="803" y="1295"/>
                  </a:lnTo>
                  <a:lnTo>
                    <a:pt x="800" y="1271"/>
                  </a:lnTo>
                  <a:lnTo>
                    <a:pt x="798" y="1267"/>
                  </a:lnTo>
                  <a:lnTo>
                    <a:pt x="798" y="1262"/>
                  </a:lnTo>
                  <a:lnTo>
                    <a:pt x="793" y="1255"/>
                  </a:lnTo>
                  <a:lnTo>
                    <a:pt x="791" y="1241"/>
                  </a:lnTo>
                  <a:lnTo>
                    <a:pt x="791" y="1229"/>
                  </a:lnTo>
                  <a:lnTo>
                    <a:pt x="793" y="1217"/>
                  </a:lnTo>
                  <a:lnTo>
                    <a:pt x="800" y="1205"/>
                  </a:lnTo>
                  <a:lnTo>
                    <a:pt x="803" y="1200"/>
                  </a:lnTo>
                  <a:lnTo>
                    <a:pt x="805" y="1198"/>
                  </a:lnTo>
                  <a:lnTo>
                    <a:pt x="822" y="1196"/>
                  </a:lnTo>
                  <a:lnTo>
                    <a:pt x="838" y="1196"/>
                  </a:lnTo>
                  <a:lnTo>
                    <a:pt x="838" y="1196"/>
                  </a:lnTo>
                  <a:lnTo>
                    <a:pt x="841" y="1196"/>
                  </a:lnTo>
                  <a:lnTo>
                    <a:pt x="845" y="1196"/>
                  </a:lnTo>
                  <a:lnTo>
                    <a:pt x="848" y="1196"/>
                  </a:lnTo>
                  <a:lnTo>
                    <a:pt x="850" y="1196"/>
                  </a:lnTo>
                  <a:lnTo>
                    <a:pt x="852" y="1196"/>
                  </a:lnTo>
                  <a:lnTo>
                    <a:pt x="855" y="1196"/>
                  </a:lnTo>
                  <a:lnTo>
                    <a:pt x="857" y="1193"/>
                  </a:lnTo>
                  <a:lnTo>
                    <a:pt x="857" y="1193"/>
                  </a:lnTo>
                  <a:lnTo>
                    <a:pt x="862" y="1191"/>
                  </a:lnTo>
                  <a:lnTo>
                    <a:pt x="864" y="1191"/>
                  </a:lnTo>
                  <a:lnTo>
                    <a:pt x="867" y="1189"/>
                  </a:lnTo>
                  <a:lnTo>
                    <a:pt x="869" y="1189"/>
                  </a:lnTo>
                  <a:lnTo>
                    <a:pt x="871" y="1186"/>
                  </a:lnTo>
                  <a:lnTo>
                    <a:pt x="874" y="1184"/>
                  </a:lnTo>
                  <a:lnTo>
                    <a:pt x="876" y="1179"/>
                  </a:lnTo>
                  <a:lnTo>
                    <a:pt x="878" y="1177"/>
                  </a:lnTo>
                  <a:lnTo>
                    <a:pt x="878" y="1175"/>
                  </a:lnTo>
                  <a:lnTo>
                    <a:pt x="881" y="1170"/>
                  </a:lnTo>
                  <a:lnTo>
                    <a:pt x="883" y="1165"/>
                  </a:lnTo>
                  <a:lnTo>
                    <a:pt x="883" y="1163"/>
                  </a:lnTo>
                  <a:lnTo>
                    <a:pt x="886" y="1156"/>
                  </a:lnTo>
                  <a:lnTo>
                    <a:pt x="886" y="1151"/>
                  </a:lnTo>
                  <a:lnTo>
                    <a:pt x="888" y="1146"/>
                  </a:lnTo>
                  <a:lnTo>
                    <a:pt x="893" y="1144"/>
                  </a:lnTo>
                  <a:lnTo>
                    <a:pt x="895" y="1139"/>
                  </a:lnTo>
                  <a:lnTo>
                    <a:pt x="897" y="1137"/>
                  </a:lnTo>
                  <a:lnTo>
                    <a:pt x="902" y="1134"/>
                  </a:lnTo>
                  <a:lnTo>
                    <a:pt x="907" y="1132"/>
                  </a:lnTo>
                  <a:lnTo>
                    <a:pt x="911" y="1132"/>
                  </a:lnTo>
                  <a:lnTo>
                    <a:pt x="919" y="1130"/>
                  </a:lnTo>
                  <a:lnTo>
                    <a:pt x="961" y="1130"/>
                  </a:lnTo>
                  <a:lnTo>
                    <a:pt x="1008" y="1130"/>
                  </a:lnTo>
                  <a:lnTo>
                    <a:pt x="1046" y="1132"/>
                  </a:lnTo>
                  <a:lnTo>
                    <a:pt x="1070" y="1134"/>
                  </a:lnTo>
                  <a:lnTo>
                    <a:pt x="1072" y="1134"/>
                  </a:lnTo>
                  <a:lnTo>
                    <a:pt x="1077" y="1134"/>
                  </a:lnTo>
                  <a:lnTo>
                    <a:pt x="1093" y="1132"/>
                  </a:lnTo>
                  <a:lnTo>
                    <a:pt x="1110" y="1130"/>
                  </a:lnTo>
                  <a:lnTo>
                    <a:pt x="1129" y="1130"/>
                  </a:lnTo>
                  <a:lnTo>
                    <a:pt x="1150" y="1130"/>
                  </a:lnTo>
                  <a:lnTo>
                    <a:pt x="1148" y="1125"/>
                  </a:lnTo>
                  <a:lnTo>
                    <a:pt x="1145" y="1123"/>
                  </a:lnTo>
                  <a:lnTo>
                    <a:pt x="1145" y="1111"/>
                  </a:lnTo>
                  <a:lnTo>
                    <a:pt x="1143" y="1101"/>
                  </a:lnTo>
                  <a:lnTo>
                    <a:pt x="1143" y="1089"/>
                  </a:lnTo>
                  <a:lnTo>
                    <a:pt x="1143" y="1085"/>
                  </a:lnTo>
                  <a:lnTo>
                    <a:pt x="1143" y="1082"/>
                  </a:lnTo>
                  <a:lnTo>
                    <a:pt x="1145" y="1073"/>
                  </a:lnTo>
                  <a:lnTo>
                    <a:pt x="1150" y="1068"/>
                  </a:lnTo>
                  <a:lnTo>
                    <a:pt x="1152" y="1063"/>
                  </a:lnTo>
                  <a:lnTo>
                    <a:pt x="1157" y="1059"/>
                  </a:lnTo>
                  <a:lnTo>
                    <a:pt x="1162" y="1056"/>
                  </a:lnTo>
                  <a:lnTo>
                    <a:pt x="1169" y="1054"/>
                  </a:lnTo>
                  <a:lnTo>
                    <a:pt x="1174" y="1052"/>
                  </a:lnTo>
                  <a:lnTo>
                    <a:pt x="1181" y="1052"/>
                  </a:lnTo>
                  <a:lnTo>
                    <a:pt x="1188" y="1052"/>
                  </a:lnTo>
                  <a:lnTo>
                    <a:pt x="1197" y="1052"/>
                  </a:lnTo>
                  <a:lnTo>
                    <a:pt x="1197" y="1052"/>
                  </a:lnTo>
                  <a:lnTo>
                    <a:pt x="1200" y="1052"/>
                  </a:lnTo>
                  <a:lnTo>
                    <a:pt x="1202" y="1052"/>
                  </a:lnTo>
                  <a:lnTo>
                    <a:pt x="1202" y="1052"/>
                  </a:lnTo>
                  <a:lnTo>
                    <a:pt x="1202" y="1052"/>
                  </a:lnTo>
                  <a:lnTo>
                    <a:pt x="1202" y="1052"/>
                  </a:lnTo>
                  <a:lnTo>
                    <a:pt x="1204" y="1047"/>
                  </a:lnTo>
                  <a:lnTo>
                    <a:pt x="1207" y="1042"/>
                  </a:lnTo>
                  <a:lnTo>
                    <a:pt x="1209" y="1040"/>
                  </a:lnTo>
                  <a:lnTo>
                    <a:pt x="1209" y="1035"/>
                  </a:lnTo>
                  <a:lnTo>
                    <a:pt x="1209" y="1033"/>
                  </a:lnTo>
                  <a:lnTo>
                    <a:pt x="1207" y="1030"/>
                  </a:lnTo>
                  <a:lnTo>
                    <a:pt x="1204" y="1026"/>
                  </a:lnTo>
                  <a:lnTo>
                    <a:pt x="1202" y="1026"/>
                  </a:lnTo>
                  <a:lnTo>
                    <a:pt x="1193" y="1019"/>
                  </a:lnTo>
                  <a:lnTo>
                    <a:pt x="1185" y="1014"/>
                  </a:lnTo>
                  <a:lnTo>
                    <a:pt x="1181" y="1009"/>
                  </a:lnTo>
                  <a:lnTo>
                    <a:pt x="1176" y="1004"/>
                  </a:lnTo>
                  <a:lnTo>
                    <a:pt x="1171" y="1000"/>
                  </a:lnTo>
                  <a:lnTo>
                    <a:pt x="1169" y="993"/>
                  </a:lnTo>
                  <a:lnTo>
                    <a:pt x="1169" y="988"/>
                  </a:lnTo>
                  <a:lnTo>
                    <a:pt x="1169" y="981"/>
                  </a:lnTo>
                  <a:lnTo>
                    <a:pt x="1169" y="976"/>
                  </a:lnTo>
                  <a:lnTo>
                    <a:pt x="1169" y="974"/>
                  </a:lnTo>
                  <a:lnTo>
                    <a:pt x="1171" y="960"/>
                  </a:lnTo>
                  <a:lnTo>
                    <a:pt x="1171" y="955"/>
                  </a:lnTo>
                  <a:lnTo>
                    <a:pt x="1171" y="950"/>
                  </a:lnTo>
                  <a:lnTo>
                    <a:pt x="1169" y="945"/>
                  </a:lnTo>
                  <a:lnTo>
                    <a:pt x="1164" y="941"/>
                  </a:lnTo>
                  <a:lnTo>
                    <a:pt x="1157" y="931"/>
                  </a:lnTo>
                  <a:lnTo>
                    <a:pt x="1150" y="919"/>
                  </a:lnTo>
                  <a:lnTo>
                    <a:pt x="1141" y="910"/>
                  </a:lnTo>
                  <a:lnTo>
                    <a:pt x="1136" y="905"/>
                  </a:lnTo>
                  <a:lnTo>
                    <a:pt x="1134" y="903"/>
                  </a:lnTo>
                  <a:lnTo>
                    <a:pt x="1134" y="900"/>
                  </a:lnTo>
                  <a:lnTo>
                    <a:pt x="1134" y="896"/>
                  </a:lnTo>
                  <a:lnTo>
                    <a:pt x="1134" y="891"/>
                  </a:lnTo>
                  <a:lnTo>
                    <a:pt x="1134" y="886"/>
                  </a:lnTo>
                  <a:lnTo>
                    <a:pt x="1138" y="884"/>
                  </a:lnTo>
                  <a:lnTo>
                    <a:pt x="1141" y="882"/>
                  </a:lnTo>
                  <a:lnTo>
                    <a:pt x="1145" y="882"/>
                  </a:lnTo>
                  <a:lnTo>
                    <a:pt x="1150" y="882"/>
                  </a:lnTo>
                  <a:lnTo>
                    <a:pt x="1157" y="884"/>
                  </a:lnTo>
                  <a:lnTo>
                    <a:pt x="1167" y="886"/>
                  </a:lnTo>
                  <a:lnTo>
                    <a:pt x="1178" y="891"/>
                  </a:lnTo>
                  <a:lnTo>
                    <a:pt x="1181" y="891"/>
                  </a:lnTo>
                  <a:lnTo>
                    <a:pt x="1181" y="891"/>
                  </a:lnTo>
                  <a:lnTo>
                    <a:pt x="1181" y="891"/>
                  </a:lnTo>
                  <a:lnTo>
                    <a:pt x="1183" y="891"/>
                  </a:lnTo>
                  <a:lnTo>
                    <a:pt x="1183" y="891"/>
                  </a:lnTo>
                  <a:lnTo>
                    <a:pt x="1185" y="891"/>
                  </a:lnTo>
                  <a:lnTo>
                    <a:pt x="1185" y="891"/>
                  </a:lnTo>
                  <a:lnTo>
                    <a:pt x="1185" y="893"/>
                  </a:lnTo>
                  <a:lnTo>
                    <a:pt x="1185" y="891"/>
                  </a:lnTo>
                  <a:lnTo>
                    <a:pt x="1188" y="891"/>
                  </a:lnTo>
                  <a:lnTo>
                    <a:pt x="1188" y="891"/>
                  </a:lnTo>
                  <a:lnTo>
                    <a:pt x="1190" y="891"/>
                  </a:lnTo>
                  <a:lnTo>
                    <a:pt x="1193" y="891"/>
                  </a:lnTo>
                  <a:lnTo>
                    <a:pt x="1193" y="889"/>
                  </a:lnTo>
                  <a:lnTo>
                    <a:pt x="1195" y="886"/>
                  </a:lnTo>
                  <a:lnTo>
                    <a:pt x="1195" y="884"/>
                  </a:lnTo>
                  <a:lnTo>
                    <a:pt x="1195" y="882"/>
                  </a:lnTo>
                  <a:lnTo>
                    <a:pt x="1195" y="879"/>
                  </a:lnTo>
                  <a:lnTo>
                    <a:pt x="1195" y="879"/>
                  </a:lnTo>
                  <a:lnTo>
                    <a:pt x="1195" y="877"/>
                  </a:lnTo>
                  <a:lnTo>
                    <a:pt x="1195" y="874"/>
                  </a:lnTo>
                  <a:lnTo>
                    <a:pt x="1195" y="865"/>
                  </a:lnTo>
                  <a:lnTo>
                    <a:pt x="1195" y="858"/>
                  </a:lnTo>
                  <a:lnTo>
                    <a:pt x="1195" y="853"/>
                  </a:lnTo>
                  <a:lnTo>
                    <a:pt x="1197" y="851"/>
                  </a:lnTo>
                  <a:lnTo>
                    <a:pt x="1200" y="848"/>
                  </a:lnTo>
                  <a:lnTo>
                    <a:pt x="1204" y="848"/>
                  </a:lnTo>
                  <a:lnTo>
                    <a:pt x="1209" y="851"/>
                  </a:lnTo>
                  <a:lnTo>
                    <a:pt x="1230" y="863"/>
                  </a:lnTo>
                  <a:lnTo>
                    <a:pt x="1233" y="865"/>
                  </a:lnTo>
                  <a:lnTo>
                    <a:pt x="1237" y="867"/>
                  </a:lnTo>
                  <a:lnTo>
                    <a:pt x="1242" y="872"/>
                  </a:lnTo>
                  <a:lnTo>
                    <a:pt x="1245" y="872"/>
                  </a:lnTo>
                  <a:lnTo>
                    <a:pt x="1249" y="874"/>
                  </a:lnTo>
                  <a:lnTo>
                    <a:pt x="1256" y="874"/>
                  </a:lnTo>
                  <a:lnTo>
                    <a:pt x="1259" y="874"/>
                  </a:lnTo>
                  <a:lnTo>
                    <a:pt x="1261" y="874"/>
                  </a:lnTo>
                  <a:lnTo>
                    <a:pt x="1263" y="874"/>
                  </a:lnTo>
                  <a:lnTo>
                    <a:pt x="1263" y="874"/>
                  </a:lnTo>
                  <a:lnTo>
                    <a:pt x="1263" y="874"/>
                  </a:lnTo>
                  <a:lnTo>
                    <a:pt x="1271" y="874"/>
                  </a:lnTo>
                  <a:lnTo>
                    <a:pt x="1280" y="872"/>
                  </a:lnTo>
                  <a:lnTo>
                    <a:pt x="1285" y="870"/>
                  </a:lnTo>
                  <a:lnTo>
                    <a:pt x="1292" y="867"/>
                  </a:lnTo>
                  <a:lnTo>
                    <a:pt x="1294" y="865"/>
                  </a:lnTo>
                  <a:lnTo>
                    <a:pt x="1299" y="863"/>
                  </a:lnTo>
                  <a:lnTo>
                    <a:pt x="1301" y="860"/>
                  </a:lnTo>
                  <a:lnTo>
                    <a:pt x="1304" y="858"/>
                  </a:lnTo>
                  <a:lnTo>
                    <a:pt x="1311" y="853"/>
                  </a:lnTo>
                  <a:lnTo>
                    <a:pt x="1315" y="846"/>
                  </a:lnTo>
                  <a:lnTo>
                    <a:pt x="1320" y="841"/>
                  </a:lnTo>
                  <a:lnTo>
                    <a:pt x="1327" y="834"/>
                  </a:lnTo>
                  <a:lnTo>
                    <a:pt x="1334" y="825"/>
                  </a:lnTo>
                  <a:lnTo>
                    <a:pt x="1341" y="818"/>
                  </a:lnTo>
                  <a:lnTo>
                    <a:pt x="1351" y="811"/>
                  </a:lnTo>
                  <a:lnTo>
                    <a:pt x="1363" y="806"/>
                  </a:lnTo>
                  <a:lnTo>
                    <a:pt x="1372" y="801"/>
                  </a:lnTo>
                  <a:lnTo>
                    <a:pt x="1382" y="797"/>
                  </a:lnTo>
                  <a:lnTo>
                    <a:pt x="1391" y="792"/>
                  </a:lnTo>
                  <a:lnTo>
                    <a:pt x="1398" y="787"/>
                  </a:lnTo>
                  <a:lnTo>
                    <a:pt x="1400" y="787"/>
                  </a:lnTo>
                  <a:lnTo>
                    <a:pt x="1400" y="785"/>
                  </a:lnTo>
                  <a:lnTo>
                    <a:pt x="1403" y="782"/>
                  </a:lnTo>
                  <a:lnTo>
                    <a:pt x="1405" y="780"/>
                  </a:lnTo>
                  <a:lnTo>
                    <a:pt x="1408" y="778"/>
                  </a:lnTo>
                  <a:lnTo>
                    <a:pt x="1408" y="775"/>
                  </a:lnTo>
                  <a:lnTo>
                    <a:pt x="1408" y="773"/>
                  </a:lnTo>
                  <a:lnTo>
                    <a:pt x="1408" y="768"/>
                  </a:lnTo>
                  <a:lnTo>
                    <a:pt x="1405" y="766"/>
                  </a:lnTo>
                  <a:lnTo>
                    <a:pt x="1400" y="759"/>
                  </a:lnTo>
                  <a:lnTo>
                    <a:pt x="1396" y="754"/>
                  </a:lnTo>
                  <a:lnTo>
                    <a:pt x="1391" y="749"/>
                  </a:lnTo>
                  <a:lnTo>
                    <a:pt x="1384" y="747"/>
                  </a:lnTo>
                  <a:lnTo>
                    <a:pt x="1382" y="745"/>
                  </a:lnTo>
                  <a:lnTo>
                    <a:pt x="1379" y="742"/>
                  </a:lnTo>
                  <a:lnTo>
                    <a:pt x="1377" y="737"/>
                  </a:lnTo>
                  <a:lnTo>
                    <a:pt x="1374" y="735"/>
                  </a:lnTo>
                  <a:lnTo>
                    <a:pt x="1374" y="733"/>
                  </a:lnTo>
                  <a:lnTo>
                    <a:pt x="1377" y="730"/>
                  </a:lnTo>
                  <a:lnTo>
                    <a:pt x="1382" y="723"/>
                  </a:lnTo>
                  <a:lnTo>
                    <a:pt x="1384" y="721"/>
                  </a:lnTo>
                  <a:lnTo>
                    <a:pt x="1384" y="716"/>
                  </a:lnTo>
                  <a:lnTo>
                    <a:pt x="1384" y="716"/>
                  </a:lnTo>
                  <a:lnTo>
                    <a:pt x="1386" y="714"/>
                  </a:lnTo>
                  <a:lnTo>
                    <a:pt x="1386" y="714"/>
                  </a:lnTo>
                  <a:lnTo>
                    <a:pt x="1389" y="707"/>
                  </a:lnTo>
                  <a:lnTo>
                    <a:pt x="1391" y="685"/>
                  </a:lnTo>
                  <a:lnTo>
                    <a:pt x="1393" y="678"/>
                  </a:lnTo>
                  <a:lnTo>
                    <a:pt x="1396" y="674"/>
                  </a:lnTo>
                  <a:lnTo>
                    <a:pt x="1398" y="669"/>
                  </a:lnTo>
                  <a:lnTo>
                    <a:pt x="1400" y="664"/>
                  </a:lnTo>
                  <a:lnTo>
                    <a:pt x="1405" y="662"/>
                  </a:lnTo>
                  <a:lnTo>
                    <a:pt x="1410" y="659"/>
                  </a:lnTo>
                  <a:lnTo>
                    <a:pt x="1415" y="657"/>
                  </a:lnTo>
                  <a:lnTo>
                    <a:pt x="1422" y="657"/>
                  </a:lnTo>
                  <a:lnTo>
                    <a:pt x="1422" y="655"/>
                  </a:lnTo>
                  <a:lnTo>
                    <a:pt x="1422" y="655"/>
                  </a:lnTo>
                  <a:lnTo>
                    <a:pt x="1422" y="655"/>
                  </a:lnTo>
                  <a:lnTo>
                    <a:pt x="1422" y="655"/>
                  </a:lnTo>
                  <a:lnTo>
                    <a:pt x="1422" y="655"/>
                  </a:lnTo>
                  <a:lnTo>
                    <a:pt x="1422" y="655"/>
                  </a:lnTo>
                  <a:lnTo>
                    <a:pt x="1422" y="652"/>
                  </a:lnTo>
                  <a:lnTo>
                    <a:pt x="1422" y="652"/>
                  </a:lnTo>
                  <a:lnTo>
                    <a:pt x="1422" y="652"/>
                  </a:lnTo>
                  <a:lnTo>
                    <a:pt x="1419" y="650"/>
                  </a:lnTo>
                  <a:lnTo>
                    <a:pt x="1419" y="648"/>
                  </a:lnTo>
                  <a:lnTo>
                    <a:pt x="1419" y="648"/>
                  </a:lnTo>
                  <a:lnTo>
                    <a:pt x="1424" y="643"/>
                  </a:lnTo>
                  <a:lnTo>
                    <a:pt x="1426" y="641"/>
                  </a:lnTo>
                  <a:lnTo>
                    <a:pt x="1429" y="641"/>
                  </a:lnTo>
                  <a:lnTo>
                    <a:pt x="1426" y="615"/>
                  </a:lnTo>
                  <a:lnTo>
                    <a:pt x="1424" y="610"/>
                  </a:lnTo>
                  <a:lnTo>
                    <a:pt x="1422" y="608"/>
                  </a:lnTo>
                  <a:lnTo>
                    <a:pt x="1415" y="605"/>
                  </a:lnTo>
                  <a:lnTo>
                    <a:pt x="1410" y="603"/>
                  </a:lnTo>
                  <a:lnTo>
                    <a:pt x="1408" y="603"/>
                  </a:lnTo>
                  <a:lnTo>
                    <a:pt x="1405" y="600"/>
                  </a:lnTo>
                  <a:lnTo>
                    <a:pt x="1403" y="600"/>
                  </a:lnTo>
                  <a:lnTo>
                    <a:pt x="1403" y="598"/>
                  </a:lnTo>
                  <a:lnTo>
                    <a:pt x="1400" y="596"/>
                  </a:lnTo>
                  <a:lnTo>
                    <a:pt x="1400" y="596"/>
                  </a:lnTo>
                  <a:lnTo>
                    <a:pt x="1398" y="593"/>
                  </a:lnTo>
                  <a:lnTo>
                    <a:pt x="1393" y="593"/>
                  </a:lnTo>
                  <a:lnTo>
                    <a:pt x="1391" y="593"/>
                  </a:lnTo>
                  <a:lnTo>
                    <a:pt x="1386" y="596"/>
                  </a:lnTo>
                  <a:lnTo>
                    <a:pt x="1382" y="598"/>
                  </a:lnTo>
                  <a:lnTo>
                    <a:pt x="1379" y="598"/>
                  </a:lnTo>
                  <a:lnTo>
                    <a:pt x="1374" y="600"/>
                  </a:lnTo>
                  <a:lnTo>
                    <a:pt x="1370" y="600"/>
                  </a:lnTo>
                  <a:lnTo>
                    <a:pt x="1367" y="603"/>
                  </a:lnTo>
                  <a:lnTo>
                    <a:pt x="1363" y="603"/>
                  </a:lnTo>
                  <a:lnTo>
                    <a:pt x="1358" y="603"/>
                  </a:lnTo>
                  <a:lnTo>
                    <a:pt x="1353" y="603"/>
                  </a:lnTo>
                  <a:lnTo>
                    <a:pt x="1348" y="605"/>
                  </a:lnTo>
                  <a:lnTo>
                    <a:pt x="1344" y="605"/>
                  </a:lnTo>
                  <a:lnTo>
                    <a:pt x="1339" y="608"/>
                  </a:lnTo>
                  <a:lnTo>
                    <a:pt x="1334" y="610"/>
                  </a:lnTo>
                  <a:lnTo>
                    <a:pt x="1332" y="612"/>
                  </a:lnTo>
                  <a:lnTo>
                    <a:pt x="1327" y="615"/>
                  </a:lnTo>
                  <a:lnTo>
                    <a:pt x="1325" y="615"/>
                  </a:lnTo>
                  <a:lnTo>
                    <a:pt x="1322" y="617"/>
                  </a:lnTo>
                  <a:lnTo>
                    <a:pt x="1315" y="617"/>
                  </a:lnTo>
                  <a:lnTo>
                    <a:pt x="1311" y="619"/>
                  </a:lnTo>
                  <a:lnTo>
                    <a:pt x="1301" y="622"/>
                  </a:lnTo>
                  <a:lnTo>
                    <a:pt x="1296" y="622"/>
                  </a:lnTo>
                  <a:lnTo>
                    <a:pt x="1292" y="622"/>
                  </a:lnTo>
                  <a:lnTo>
                    <a:pt x="1287" y="617"/>
                  </a:lnTo>
                  <a:lnTo>
                    <a:pt x="1287" y="615"/>
                  </a:lnTo>
                  <a:lnTo>
                    <a:pt x="1285" y="612"/>
                  </a:lnTo>
                  <a:lnTo>
                    <a:pt x="1285" y="610"/>
                  </a:lnTo>
                  <a:lnTo>
                    <a:pt x="1285" y="608"/>
                  </a:lnTo>
                  <a:lnTo>
                    <a:pt x="1285" y="603"/>
                  </a:lnTo>
                  <a:lnTo>
                    <a:pt x="1285" y="600"/>
                  </a:lnTo>
                  <a:lnTo>
                    <a:pt x="1287" y="596"/>
                  </a:lnTo>
                  <a:lnTo>
                    <a:pt x="1287" y="591"/>
                  </a:lnTo>
                  <a:lnTo>
                    <a:pt x="1289" y="584"/>
                  </a:lnTo>
                  <a:lnTo>
                    <a:pt x="1292" y="579"/>
                  </a:lnTo>
                  <a:lnTo>
                    <a:pt x="1292" y="574"/>
                  </a:lnTo>
                  <a:lnTo>
                    <a:pt x="1292" y="570"/>
                  </a:lnTo>
                  <a:lnTo>
                    <a:pt x="1292" y="565"/>
                  </a:lnTo>
                  <a:lnTo>
                    <a:pt x="1289" y="563"/>
                  </a:lnTo>
                  <a:lnTo>
                    <a:pt x="1285" y="558"/>
                  </a:lnTo>
                  <a:lnTo>
                    <a:pt x="1282" y="556"/>
                  </a:lnTo>
                  <a:lnTo>
                    <a:pt x="1275" y="553"/>
                  </a:lnTo>
                  <a:lnTo>
                    <a:pt x="1254" y="537"/>
                  </a:lnTo>
                  <a:lnTo>
                    <a:pt x="1242" y="530"/>
                  </a:lnTo>
                  <a:lnTo>
                    <a:pt x="1230" y="522"/>
                  </a:lnTo>
                  <a:lnTo>
                    <a:pt x="1228" y="520"/>
                  </a:lnTo>
                  <a:lnTo>
                    <a:pt x="1226" y="518"/>
                  </a:lnTo>
                  <a:lnTo>
                    <a:pt x="1226" y="515"/>
                  </a:lnTo>
                  <a:lnTo>
                    <a:pt x="1226" y="515"/>
                  </a:lnTo>
                  <a:lnTo>
                    <a:pt x="1228" y="513"/>
                  </a:lnTo>
                  <a:lnTo>
                    <a:pt x="1233" y="506"/>
                  </a:lnTo>
                  <a:lnTo>
                    <a:pt x="1237" y="501"/>
                  </a:lnTo>
                  <a:lnTo>
                    <a:pt x="1237" y="499"/>
                  </a:lnTo>
                  <a:lnTo>
                    <a:pt x="1237" y="499"/>
                  </a:lnTo>
                  <a:lnTo>
                    <a:pt x="1240" y="494"/>
                  </a:lnTo>
                  <a:lnTo>
                    <a:pt x="1245" y="489"/>
                  </a:lnTo>
                  <a:lnTo>
                    <a:pt x="1245" y="482"/>
                  </a:lnTo>
                  <a:lnTo>
                    <a:pt x="1245" y="480"/>
                  </a:lnTo>
                  <a:lnTo>
                    <a:pt x="1245" y="480"/>
                  </a:lnTo>
                  <a:lnTo>
                    <a:pt x="1245" y="480"/>
                  </a:lnTo>
                  <a:lnTo>
                    <a:pt x="1245" y="480"/>
                  </a:lnTo>
                  <a:lnTo>
                    <a:pt x="1247" y="478"/>
                  </a:lnTo>
                  <a:lnTo>
                    <a:pt x="1247" y="473"/>
                  </a:lnTo>
                  <a:lnTo>
                    <a:pt x="1247" y="471"/>
                  </a:lnTo>
                  <a:lnTo>
                    <a:pt x="1247" y="471"/>
                  </a:lnTo>
                  <a:lnTo>
                    <a:pt x="1247" y="471"/>
                  </a:lnTo>
                  <a:lnTo>
                    <a:pt x="1247" y="471"/>
                  </a:lnTo>
                  <a:lnTo>
                    <a:pt x="1247" y="463"/>
                  </a:lnTo>
                  <a:lnTo>
                    <a:pt x="1245" y="440"/>
                  </a:lnTo>
                  <a:lnTo>
                    <a:pt x="1242" y="416"/>
                  </a:lnTo>
                  <a:lnTo>
                    <a:pt x="1240" y="407"/>
                  </a:lnTo>
                  <a:lnTo>
                    <a:pt x="1240" y="400"/>
                  </a:lnTo>
                  <a:lnTo>
                    <a:pt x="1237" y="395"/>
                  </a:lnTo>
                  <a:lnTo>
                    <a:pt x="1235" y="390"/>
                  </a:lnTo>
                  <a:lnTo>
                    <a:pt x="1230" y="385"/>
                  </a:lnTo>
                  <a:lnTo>
                    <a:pt x="1228" y="383"/>
                  </a:lnTo>
                  <a:lnTo>
                    <a:pt x="1223" y="381"/>
                  </a:lnTo>
                  <a:lnTo>
                    <a:pt x="1216" y="381"/>
                  </a:lnTo>
                  <a:lnTo>
                    <a:pt x="1209" y="381"/>
                  </a:lnTo>
                  <a:lnTo>
                    <a:pt x="1202" y="381"/>
                  </a:lnTo>
                  <a:lnTo>
                    <a:pt x="1195" y="383"/>
                  </a:lnTo>
                  <a:lnTo>
                    <a:pt x="1190" y="383"/>
                  </a:lnTo>
                  <a:lnTo>
                    <a:pt x="1183" y="388"/>
                  </a:lnTo>
                  <a:lnTo>
                    <a:pt x="1174" y="397"/>
                  </a:lnTo>
                  <a:lnTo>
                    <a:pt x="1169" y="402"/>
                  </a:lnTo>
                  <a:lnTo>
                    <a:pt x="1167" y="383"/>
                  </a:lnTo>
                  <a:lnTo>
                    <a:pt x="1167" y="369"/>
                  </a:lnTo>
                  <a:lnTo>
                    <a:pt x="1164" y="367"/>
                  </a:lnTo>
                  <a:lnTo>
                    <a:pt x="1164" y="364"/>
                  </a:lnTo>
                  <a:lnTo>
                    <a:pt x="1164" y="362"/>
                  </a:lnTo>
                  <a:lnTo>
                    <a:pt x="1162" y="362"/>
                  </a:lnTo>
                  <a:lnTo>
                    <a:pt x="1157" y="362"/>
                  </a:lnTo>
                  <a:lnTo>
                    <a:pt x="1155" y="359"/>
                  </a:lnTo>
                  <a:lnTo>
                    <a:pt x="1152" y="357"/>
                  </a:lnTo>
                  <a:lnTo>
                    <a:pt x="1150" y="355"/>
                  </a:lnTo>
                  <a:lnTo>
                    <a:pt x="1141" y="343"/>
                  </a:lnTo>
                  <a:lnTo>
                    <a:pt x="1134" y="329"/>
                  </a:lnTo>
                  <a:lnTo>
                    <a:pt x="1124" y="315"/>
                  </a:lnTo>
                  <a:lnTo>
                    <a:pt x="1117" y="300"/>
                  </a:lnTo>
                  <a:lnTo>
                    <a:pt x="1115" y="298"/>
                  </a:lnTo>
                  <a:lnTo>
                    <a:pt x="1115" y="293"/>
                  </a:lnTo>
                  <a:lnTo>
                    <a:pt x="1115" y="289"/>
                  </a:lnTo>
                  <a:lnTo>
                    <a:pt x="1115" y="277"/>
                  </a:lnTo>
                  <a:lnTo>
                    <a:pt x="1112" y="270"/>
                  </a:lnTo>
                  <a:lnTo>
                    <a:pt x="1110" y="263"/>
                  </a:lnTo>
                  <a:lnTo>
                    <a:pt x="1105" y="256"/>
                  </a:lnTo>
                  <a:lnTo>
                    <a:pt x="1103" y="253"/>
                  </a:lnTo>
                  <a:lnTo>
                    <a:pt x="1100" y="251"/>
                  </a:lnTo>
                  <a:lnTo>
                    <a:pt x="1096" y="248"/>
                  </a:lnTo>
                  <a:lnTo>
                    <a:pt x="1072" y="246"/>
                  </a:lnTo>
                  <a:lnTo>
                    <a:pt x="1060" y="246"/>
                  </a:lnTo>
                  <a:lnTo>
                    <a:pt x="1051" y="246"/>
                  </a:lnTo>
                  <a:lnTo>
                    <a:pt x="1041" y="246"/>
                  </a:lnTo>
                  <a:lnTo>
                    <a:pt x="1041" y="227"/>
                  </a:lnTo>
                  <a:lnTo>
                    <a:pt x="1044" y="213"/>
                  </a:lnTo>
                  <a:lnTo>
                    <a:pt x="1046" y="208"/>
                  </a:lnTo>
                  <a:lnTo>
                    <a:pt x="1046" y="206"/>
                  </a:lnTo>
                  <a:lnTo>
                    <a:pt x="1048" y="206"/>
                  </a:lnTo>
                  <a:lnTo>
                    <a:pt x="1048" y="204"/>
                  </a:lnTo>
                  <a:lnTo>
                    <a:pt x="1051" y="201"/>
                  </a:lnTo>
                  <a:lnTo>
                    <a:pt x="1051" y="196"/>
                  </a:lnTo>
                  <a:lnTo>
                    <a:pt x="1051" y="194"/>
                  </a:lnTo>
                  <a:lnTo>
                    <a:pt x="1051" y="194"/>
                  </a:lnTo>
                  <a:lnTo>
                    <a:pt x="1051" y="180"/>
                  </a:lnTo>
                  <a:lnTo>
                    <a:pt x="1053" y="168"/>
                  </a:lnTo>
                  <a:lnTo>
                    <a:pt x="1056" y="163"/>
                  </a:lnTo>
                  <a:lnTo>
                    <a:pt x="1056" y="159"/>
                  </a:lnTo>
                  <a:lnTo>
                    <a:pt x="1056" y="154"/>
                  </a:lnTo>
                  <a:lnTo>
                    <a:pt x="1056" y="149"/>
                  </a:lnTo>
                  <a:lnTo>
                    <a:pt x="1051" y="140"/>
                  </a:lnTo>
                  <a:lnTo>
                    <a:pt x="1048" y="135"/>
                  </a:lnTo>
                  <a:lnTo>
                    <a:pt x="1044" y="133"/>
                  </a:lnTo>
                  <a:lnTo>
                    <a:pt x="1037" y="126"/>
                  </a:lnTo>
                  <a:lnTo>
                    <a:pt x="1030" y="116"/>
                  </a:lnTo>
                  <a:lnTo>
                    <a:pt x="1025" y="109"/>
                  </a:lnTo>
                  <a:lnTo>
                    <a:pt x="1020" y="100"/>
                  </a:lnTo>
                  <a:lnTo>
                    <a:pt x="1013" y="88"/>
                  </a:lnTo>
                  <a:lnTo>
                    <a:pt x="1013" y="88"/>
                  </a:lnTo>
                  <a:close/>
                </a:path>
              </a:pathLst>
            </a:custGeom>
            <a:solidFill>
              <a:schemeClr val="tx2"/>
            </a:solidFill>
            <a:ln w="9525">
              <a:solidFill>
                <a:schemeClr val="bg1"/>
              </a:solidFill>
              <a:round/>
              <a:headEnd/>
              <a:tailEnd/>
            </a:ln>
          </p:spPr>
          <p:txBody>
            <a:bodyPr/>
            <a:lstStyle/>
            <a:p>
              <a:pPr>
                <a:defRPr/>
              </a:pPr>
              <a:endParaRPr lang="nl-BE" dirty="0">
                <a:solidFill>
                  <a:schemeClr val="bg1"/>
                </a:solidFill>
              </a:endParaRPr>
            </a:p>
          </p:txBody>
        </p:sp>
        <p:sp>
          <p:nvSpPr>
            <p:cNvPr id="24" name="Freeform 155">
              <a:extLst>
                <a:ext uri="{FF2B5EF4-FFF2-40B4-BE49-F238E27FC236}">
                  <a16:creationId xmlns:a16="http://schemas.microsoft.com/office/drawing/2014/main" id="{28DDECD9-CF50-4493-AB60-7CC35A9AEA6F}"/>
                </a:ext>
              </a:extLst>
            </p:cNvPr>
            <p:cNvSpPr>
              <a:spLocks/>
            </p:cNvSpPr>
            <p:nvPr/>
          </p:nvSpPr>
          <p:spPr bwMode="auto">
            <a:xfrm>
              <a:off x="3959305" y="2919823"/>
              <a:ext cx="1157809" cy="885116"/>
            </a:xfrm>
            <a:custGeom>
              <a:avLst/>
              <a:gdLst/>
              <a:ahLst/>
              <a:cxnLst>
                <a:cxn ang="0">
                  <a:pos x="125" y="104"/>
                </a:cxn>
                <a:cxn ang="0">
                  <a:pos x="120" y="29"/>
                </a:cxn>
                <a:cxn ang="0">
                  <a:pos x="59" y="85"/>
                </a:cxn>
                <a:cxn ang="0">
                  <a:pos x="49" y="128"/>
                </a:cxn>
                <a:cxn ang="0">
                  <a:pos x="9" y="225"/>
                </a:cxn>
                <a:cxn ang="0">
                  <a:pos x="38" y="319"/>
                </a:cxn>
                <a:cxn ang="0">
                  <a:pos x="49" y="430"/>
                </a:cxn>
                <a:cxn ang="0">
                  <a:pos x="160" y="560"/>
                </a:cxn>
                <a:cxn ang="0">
                  <a:pos x="243" y="593"/>
                </a:cxn>
                <a:cxn ang="0">
                  <a:pos x="245" y="702"/>
                </a:cxn>
                <a:cxn ang="0">
                  <a:pos x="297" y="787"/>
                </a:cxn>
                <a:cxn ang="0">
                  <a:pos x="347" y="811"/>
                </a:cxn>
                <a:cxn ang="0">
                  <a:pos x="416" y="806"/>
                </a:cxn>
                <a:cxn ang="0">
                  <a:pos x="503" y="749"/>
                </a:cxn>
                <a:cxn ang="0">
                  <a:pos x="595" y="801"/>
                </a:cxn>
                <a:cxn ang="0">
                  <a:pos x="708" y="813"/>
                </a:cxn>
                <a:cxn ang="0">
                  <a:pos x="739" y="893"/>
                </a:cxn>
                <a:cxn ang="0">
                  <a:pos x="805" y="926"/>
                </a:cxn>
                <a:cxn ang="0">
                  <a:pos x="796" y="990"/>
                </a:cxn>
                <a:cxn ang="0">
                  <a:pos x="822" y="1085"/>
                </a:cxn>
                <a:cxn ang="0">
                  <a:pos x="860" y="1132"/>
                </a:cxn>
                <a:cxn ang="0">
                  <a:pos x="994" y="1141"/>
                </a:cxn>
                <a:cxn ang="0">
                  <a:pos x="975" y="1087"/>
                </a:cxn>
                <a:cxn ang="0">
                  <a:pos x="1013" y="988"/>
                </a:cxn>
                <a:cxn ang="0">
                  <a:pos x="1178" y="1073"/>
                </a:cxn>
                <a:cxn ang="0">
                  <a:pos x="1152" y="1229"/>
                </a:cxn>
                <a:cxn ang="0">
                  <a:pos x="1143" y="1323"/>
                </a:cxn>
                <a:cxn ang="0">
                  <a:pos x="1285" y="1394"/>
                </a:cxn>
                <a:cxn ang="0">
                  <a:pos x="1358" y="1290"/>
                </a:cxn>
                <a:cxn ang="0">
                  <a:pos x="1389" y="1264"/>
                </a:cxn>
                <a:cxn ang="0">
                  <a:pos x="1471" y="1236"/>
                </a:cxn>
                <a:cxn ang="0">
                  <a:pos x="1561" y="1122"/>
                </a:cxn>
                <a:cxn ang="0">
                  <a:pos x="1611" y="1158"/>
                </a:cxn>
                <a:cxn ang="0">
                  <a:pos x="1630" y="1059"/>
                </a:cxn>
                <a:cxn ang="0">
                  <a:pos x="1641" y="940"/>
                </a:cxn>
                <a:cxn ang="0">
                  <a:pos x="1653" y="829"/>
                </a:cxn>
                <a:cxn ang="0">
                  <a:pos x="1545" y="763"/>
                </a:cxn>
                <a:cxn ang="0">
                  <a:pos x="1457" y="681"/>
                </a:cxn>
                <a:cxn ang="0">
                  <a:pos x="1511" y="600"/>
                </a:cxn>
                <a:cxn ang="0">
                  <a:pos x="1573" y="567"/>
                </a:cxn>
                <a:cxn ang="0">
                  <a:pos x="1587" y="506"/>
                </a:cxn>
                <a:cxn ang="0">
                  <a:pos x="1457" y="518"/>
                </a:cxn>
                <a:cxn ang="0">
                  <a:pos x="1493" y="451"/>
                </a:cxn>
                <a:cxn ang="0">
                  <a:pos x="1452" y="347"/>
                </a:cxn>
                <a:cxn ang="0">
                  <a:pos x="1334" y="286"/>
                </a:cxn>
                <a:cxn ang="0">
                  <a:pos x="1334" y="206"/>
                </a:cxn>
                <a:cxn ang="0">
                  <a:pos x="1214" y="187"/>
                </a:cxn>
                <a:cxn ang="0">
                  <a:pos x="1134" y="206"/>
                </a:cxn>
                <a:cxn ang="0">
                  <a:pos x="1098" y="161"/>
                </a:cxn>
                <a:cxn ang="0">
                  <a:pos x="1008" y="114"/>
                </a:cxn>
                <a:cxn ang="0">
                  <a:pos x="919" y="140"/>
                </a:cxn>
                <a:cxn ang="0">
                  <a:pos x="949" y="90"/>
                </a:cxn>
                <a:cxn ang="0">
                  <a:pos x="909" y="26"/>
                </a:cxn>
                <a:cxn ang="0">
                  <a:pos x="765" y="102"/>
                </a:cxn>
                <a:cxn ang="0">
                  <a:pos x="715" y="144"/>
                </a:cxn>
                <a:cxn ang="0">
                  <a:pos x="647" y="130"/>
                </a:cxn>
                <a:cxn ang="0">
                  <a:pos x="586" y="156"/>
                </a:cxn>
                <a:cxn ang="0">
                  <a:pos x="543" y="88"/>
                </a:cxn>
                <a:cxn ang="0">
                  <a:pos x="432" y="118"/>
                </a:cxn>
                <a:cxn ang="0">
                  <a:pos x="342" y="114"/>
                </a:cxn>
                <a:cxn ang="0">
                  <a:pos x="274" y="142"/>
                </a:cxn>
              </a:cxnLst>
              <a:rect l="0" t="0" r="r" b="b"/>
              <a:pathLst>
                <a:path w="1698" h="1420">
                  <a:moveTo>
                    <a:pt x="248" y="140"/>
                  </a:moveTo>
                  <a:lnTo>
                    <a:pt x="241" y="135"/>
                  </a:lnTo>
                  <a:lnTo>
                    <a:pt x="231" y="133"/>
                  </a:lnTo>
                  <a:lnTo>
                    <a:pt x="222" y="128"/>
                  </a:lnTo>
                  <a:lnTo>
                    <a:pt x="212" y="125"/>
                  </a:lnTo>
                  <a:lnTo>
                    <a:pt x="208" y="123"/>
                  </a:lnTo>
                  <a:lnTo>
                    <a:pt x="203" y="121"/>
                  </a:lnTo>
                  <a:lnTo>
                    <a:pt x="196" y="116"/>
                  </a:lnTo>
                  <a:lnTo>
                    <a:pt x="191" y="114"/>
                  </a:lnTo>
                  <a:lnTo>
                    <a:pt x="189" y="114"/>
                  </a:lnTo>
                  <a:lnTo>
                    <a:pt x="186" y="111"/>
                  </a:lnTo>
                  <a:lnTo>
                    <a:pt x="177" y="109"/>
                  </a:lnTo>
                  <a:lnTo>
                    <a:pt x="165" y="109"/>
                  </a:lnTo>
                  <a:lnTo>
                    <a:pt x="156" y="107"/>
                  </a:lnTo>
                  <a:lnTo>
                    <a:pt x="144" y="109"/>
                  </a:lnTo>
                  <a:lnTo>
                    <a:pt x="139" y="107"/>
                  </a:lnTo>
                  <a:lnTo>
                    <a:pt x="134" y="107"/>
                  </a:lnTo>
                  <a:lnTo>
                    <a:pt x="132" y="107"/>
                  </a:lnTo>
                  <a:lnTo>
                    <a:pt x="127" y="107"/>
                  </a:lnTo>
                  <a:lnTo>
                    <a:pt x="125" y="104"/>
                  </a:lnTo>
                  <a:lnTo>
                    <a:pt x="123" y="104"/>
                  </a:lnTo>
                  <a:lnTo>
                    <a:pt x="120" y="102"/>
                  </a:lnTo>
                  <a:lnTo>
                    <a:pt x="118" y="99"/>
                  </a:lnTo>
                  <a:lnTo>
                    <a:pt x="118" y="97"/>
                  </a:lnTo>
                  <a:lnTo>
                    <a:pt x="116" y="95"/>
                  </a:lnTo>
                  <a:lnTo>
                    <a:pt x="116" y="92"/>
                  </a:lnTo>
                  <a:lnTo>
                    <a:pt x="116" y="90"/>
                  </a:lnTo>
                  <a:lnTo>
                    <a:pt x="116" y="83"/>
                  </a:lnTo>
                  <a:lnTo>
                    <a:pt x="118" y="73"/>
                  </a:lnTo>
                  <a:lnTo>
                    <a:pt x="120" y="66"/>
                  </a:lnTo>
                  <a:lnTo>
                    <a:pt x="120" y="64"/>
                  </a:lnTo>
                  <a:lnTo>
                    <a:pt x="120" y="64"/>
                  </a:lnTo>
                  <a:lnTo>
                    <a:pt x="120" y="62"/>
                  </a:lnTo>
                  <a:lnTo>
                    <a:pt x="120" y="62"/>
                  </a:lnTo>
                  <a:lnTo>
                    <a:pt x="123" y="59"/>
                  </a:lnTo>
                  <a:lnTo>
                    <a:pt x="123" y="52"/>
                  </a:lnTo>
                  <a:lnTo>
                    <a:pt x="123" y="45"/>
                  </a:lnTo>
                  <a:lnTo>
                    <a:pt x="123" y="40"/>
                  </a:lnTo>
                  <a:lnTo>
                    <a:pt x="123" y="33"/>
                  </a:lnTo>
                  <a:lnTo>
                    <a:pt x="120" y="29"/>
                  </a:lnTo>
                  <a:lnTo>
                    <a:pt x="118" y="24"/>
                  </a:lnTo>
                  <a:lnTo>
                    <a:pt x="118" y="19"/>
                  </a:lnTo>
                  <a:lnTo>
                    <a:pt x="113" y="17"/>
                  </a:lnTo>
                  <a:lnTo>
                    <a:pt x="111" y="14"/>
                  </a:lnTo>
                  <a:lnTo>
                    <a:pt x="101" y="19"/>
                  </a:lnTo>
                  <a:lnTo>
                    <a:pt x="94" y="26"/>
                  </a:lnTo>
                  <a:lnTo>
                    <a:pt x="85" y="31"/>
                  </a:lnTo>
                  <a:lnTo>
                    <a:pt x="78" y="36"/>
                  </a:lnTo>
                  <a:lnTo>
                    <a:pt x="71" y="40"/>
                  </a:lnTo>
                  <a:lnTo>
                    <a:pt x="64" y="45"/>
                  </a:lnTo>
                  <a:lnTo>
                    <a:pt x="52" y="55"/>
                  </a:lnTo>
                  <a:lnTo>
                    <a:pt x="49" y="59"/>
                  </a:lnTo>
                  <a:lnTo>
                    <a:pt x="45" y="62"/>
                  </a:lnTo>
                  <a:lnTo>
                    <a:pt x="45" y="66"/>
                  </a:lnTo>
                  <a:lnTo>
                    <a:pt x="45" y="69"/>
                  </a:lnTo>
                  <a:lnTo>
                    <a:pt x="45" y="71"/>
                  </a:lnTo>
                  <a:lnTo>
                    <a:pt x="45" y="76"/>
                  </a:lnTo>
                  <a:lnTo>
                    <a:pt x="47" y="78"/>
                  </a:lnTo>
                  <a:lnTo>
                    <a:pt x="52" y="81"/>
                  </a:lnTo>
                  <a:lnTo>
                    <a:pt x="59" y="85"/>
                  </a:lnTo>
                  <a:lnTo>
                    <a:pt x="66" y="90"/>
                  </a:lnTo>
                  <a:lnTo>
                    <a:pt x="71" y="95"/>
                  </a:lnTo>
                  <a:lnTo>
                    <a:pt x="75" y="99"/>
                  </a:lnTo>
                  <a:lnTo>
                    <a:pt x="75" y="104"/>
                  </a:lnTo>
                  <a:lnTo>
                    <a:pt x="78" y="109"/>
                  </a:lnTo>
                  <a:lnTo>
                    <a:pt x="75" y="109"/>
                  </a:lnTo>
                  <a:lnTo>
                    <a:pt x="75" y="109"/>
                  </a:lnTo>
                  <a:lnTo>
                    <a:pt x="75" y="109"/>
                  </a:lnTo>
                  <a:lnTo>
                    <a:pt x="75" y="111"/>
                  </a:lnTo>
                  <a:lnTo>
                    <a:pt x="75" y="111"/>
                  </a:lnTo>
                  <a:lnTo>
                    <a:pt x="75" y="111"/>
                  </a:lnTo>
                  <a:lnTo>
                    <a:pt x="75" y="114"/>
                  </a:lnTo>
                  <a:lnTo>
                    <a:pt x="75" y="114"/>
                  </a:lnTo>
                  <a:lnTo>
                    <a:pt x="71" y="116"/>
                  </a:lnTo>
                  <a:lnTo>
                    <a:pt x="71" y="116"/>
                  </a:lnTo>
                  <a:lnTo>
                    <a:pt x="68" y="116"/>
                  </a:lnTo>
                  <a:lnTo>
                    <a:pt x="61" y="118"/>
                  </a:lnTo>
                  <a:lnTo>
                    <a:pt x="56" y="121"/>
                  </a:lnTo>
                  <a:lnTo>
                    <a:pt x="54" y="123"/>
                  </a:lnTo>
                  <a:lnTo>
                    <a:pt x="49" y="128"/>
                  </a:lnTo>
                  <a:lnTo>
                    <a:pt x="47" y="133"/>
                  </a:lnTo>
                  <a:lnTo>
                    <a:pt x="45" y="137"/>
                  </a:lnTo>
                  <a:lnTo>
                    <a:pt x="45" y="142"/>
                  </a:lnTo>
                  <a:lnTo>
                    <a:pt x="42" y="147"/>
                  </a:lnTo>
                  <a:lnTo>
                    <a:pt x="42" y="154"/>
                  </a:lnTo>
                  <a:lnTo>
                    <a:pt x="45" y="161"/>
                  </a:lnTo>
                  <a:lnTo>
                    <a:pt x="45" y="166"/>
                  </a:lnTo>
                  <a:lnTo>
                    <a:pt x="45" y="173"/>
                  </a:lnTo>
                  <a:lnTo>
                    <a:pt x="45" y="173"/>
                  </a:lnTo>
                  <a:lnTo>
                    <a:pt x="45" y="175"/>
                  </a:lnTo>
                  <a:lnTo>
                    <a:pt x="45" y="177"/>
                  </a:lnTo>
                  <a:lnTo>
                    <a:pt x="42" y="182"/>
                  </a:lnTo>
                  <a:lnTo>
                    <a:pt x="42" y="187"/>
                  </a:lnTo>
                  <a:lnTo>
                    <a:pt x="40" y="192"/>
                  </a:lnTo>
                  <a:lnTo>
                    <a:pt x="38" y="194"/>
                  </a:lnTo>
                  <a:lnTo>
                    <a:pt x="33" y="196"/>
                  </a:lnTo>
                  <a:lnTo>
                    <a:pt x="21" y="208"/>
                  </a:lnTo>
                  <a:lnTo>
                    <a:pt x="14" y="215"/>
                  </a:lnTo>
                  <a:lnTo>
                    <a:pt x="12" y="220"/>
                  </a:lnTo>
                  <a:lnTo>
                    <a:pt x="9" y="225"/>
                  </a:lnTo>
                  <a:lnTo>
                    <a:pt x="7" y="227"/>
                  </a:lnTo>
                  <a:lnTo>
                    <a:pt x="7" y="229"/>
                  </a:lnTo>
                  <a:lnTo>
                    <a:pt x="7" y="229"/>
                  </a:lnTo>
                  <a:lnTo>
                    <a:pt x="5" y="232"/>
                  </a:lnTo>
                  <a:lnTo>
                    <a:pt x="2" y="234"/>
                  </a:lnTo>
                  <a:lnTo>
                    <a:pt x="0" y="239"/>
                  </a:lnTo>
                  <a:lnTo>
                    <a:pt x="0" y="244"/>
                  </a:lnTo>
                  <a:lnTo>
                    <a:pt x="0" y="248"/>
                  </a:lnTo>
                  <a:lnTo>
                    <a:pt x="0" y="255"/>
                  </a:lnTo>
                  <a:lnTo>
                    <a:pt x="2" y="260"/>
                  </a:lnTo>
                  <a:lnTo>
                    <a:pt x="5" y="267"/>
                  </a:lnTo>
                  <a:lnTo>
                    <a:pt x="5" y="270"/>
                  </a:lnTo>
                  <a:lnTo>
                    <a:pt x="7" y="272"/>
                  </a:lnTo>
                  <a:lnTo>
                    <a:pt x="12" y="277"/>
                  </a:lnTo>
                  <a:lnTo>
                    <a:pt x="16" y="284"/>
                  </a:lnTo>
                  <a:lnTo>
                    <a:pt x="19" y="286"/>
                  </a:lnTo>
                  <a:lnTo>
                    <a:pt x="21" y="291"/>
                  </a:lnTo>
                  <a:lnTo>
                    <a:pt x="28" y="303"/>
                  </a:lnTo>
                  <a:lnTo>
                    <a:pt x="33" y="312"/>
                  </a:lnTo>
                  <a:lnTo>
                    <a:pt x="38" y="319"/>
                  </a:lnTo>
                  <a:lnTo>
                    <a:pt x="45" y="329"/>
                  </a:lnTo>
                  <a:lnTo>
                    <a:pt x="52" y="336"/>
                  </a:lnTo>
                  <a:lnTo>
                    <a:pt x="56" y="338"/>
                  </a:lnTo>
                  <a:lnTo>
                    <a:pt x="59" y="343"/>
                  </a:lnTo>
                  <a:lnTo>
                    <a:pt x="64" y="352"/>
                  </a:lnTo>
                  <a:lnTo>
                    <a:pt x="64" y="357"/>
                  </a:lnTo>
                  <a:lnTo>
                    <a:pt x="64" y="362"/>
                  </a:lnTo>
                  <a:lnTo>
                    <a:pt x="64" y="366"/>
                  </a:lnTo>
                  <a:lnTo>
                    <a:pt x="61" y="371"/>
                  </a:lnTo>
                  <a:lnTo>
                    <a:pt x="59" y="383"/>
                  </a:lnTo>
                  <a:lnTo>
                    <a:pt x="59" y="397"/>
                  </a:lnTo>
                  <a:lnTo>
                    <a:pt x="59" y="397"/>
                  </a:lnTo>
                  <a:lnTo>
                    <a:pt x="59" y="399"/>
                  </a:lnTo>
                  <a:lnTo>
                    <a:pt x="59" y="404"/>
                  </a:lnTo>
                  <a:lnTo>
                    <a:pt x="56" y="407"/>
                  </a:lnTo>
                  <a:lnTo>
                    <a:pt x="56" y="409"/>
                  </a:lnTo>
                  <a:lnTo>
                    <a:pt x="54" y="409"/>
                  </a:lnTo>
                  <a:lnTo>
                    <a:pt x="54" y="411"/>
                  </a:lnTo>
                  <a:lnTo>
                    <a:pt x="52" y="416"/>
                  </a:lnTo>
                  <a:lnTo>
                    <a:pt x="49" y="430"/>
                  </a:lnTo>
                  <a:lnTo>
                    <a:pt x="49" y="449"/>
                  </a:lnTo>
                  <a:lnTo>
                    <a:pt x="59" y="449"/>
                  </a:lnTo>
                  <a:lnTo>
                    <a:pt x="68" y="449"/>
                  </a:lnTo>
                  <a:lnTo>
                    <a:pt x="80" y="449"/>
                  </a:lnTo>
                  <a:lnTo>
                    <a:pt x="104" y="451"/>
                  </a:lnTo>
                  <a:lnTo>
                    <a:pt x="108" y="454"/>
                  </a:lnTo>
                  <a:lnTo>
                    <a:pt x="111" y="456"/>
                  </a:lnTo>
                  <a:lnTo>
                    <a:pt x="113" y="459"/>
                  </a:lnTo>
                  <a:lnTo>
                    <a:pt x="118" y="466"/>
                  </a:lnTo>
                  <a:lnTo>
                    <a:pt x="120" y="473"/>
                  </a:lnTo>
                  <a:lnTo>
                    <a:pt x="123" y="480"/>
                  </a:lnTo>
                  <a:lnTo>
                    <a:pt x="123" y="492"/>
                  </a:lnTo>
                  <a:lnTo>
                    <a:pt x="123" y="496"/>
                  </a:lnTo>
                  <a:lnTo>
                    <a:pt x="123" y="501"/>
                  </a:lnTo>
                  <a:lnTo>
                    <a:pt x="125" y="503"/>
                  </a:lnTo>
                  <a:lnTo>
                    <a:pt x="132" y="518"/>
                  </a:lnTo>
                  <a:lnTo>
                    <a:pt x="142" y="532"/>
                  </a:lnTo>
                  <a:lnTo>
                    <a:pt x="149" y="546"/>
                  </a:lnTo>
                  <a:lnTo>
                    <a:pt x="158" y="558"/>
                  </a:lnTo>
                  <a:lnTo>
                    <a:pt x="160" y="560"/>
                  </a:lnTo>
                  <a:lnTo>
                    <a:pt x="163" y="562"/>
                  </a:lnTo>
                  <a:lnTo>
                    <a:pt x="165" y="565"/>
                  </a:lnTo>
                  <a:lnTo>
                    <a:pt x="170" y="565"/>
                  </a:lnTo>
                  <a:lnTo>
                    <a:pt x="172" y="565"/>
                  </a:lnTo>
                  <a:lnTo>
                    <a:pt x="172" y="567"/>
                  </a:lnTo>
                  <a:lnTo>
                    <a:pt x="172" y="570"/>
                  </a:lnTo>
                  <a:lnTo>
                    <a:pt x="175" y="572"/>
                  </a:lnTo>
                  <a:lnTo>
                    <a:pt x="175" y="586"/>
                  </a:lnTo>
                  <a:lnTo>
                    <a:pt x="177" y="605"/>
                  </a:lnTo>
                  <a:lnTo>
                    <a:pt x="182" y="600"/>
                  </a:lnTo>
                  <a:lnTo>
                    <a:pt x="191" y="591"/>
                  </a:lnTo>
                  <a:lnTo>
                    <a:pt x="198" y="586"/>
                  </a:lnTo>
                  <a:lnTo>
                    <a:pt x="203" y="586"/>
                  </a:lnTo>
                  <a:lnTo>
                    <a:pt x="210" y="584"/>
                  </a:lnTo>
                  <a:lnTo>
                    <a:pt x="217" y="584"/>
                  </a:lnTo>
                  <a:lnTo>
                    <a:pt x="224" y="584"/>
                  </a:lnTo>
                  <a:lnTo>
                    <a:pt x="231" y="584"/>
                  </a:lnTo>
                  <a:lnTo>
                    <a:pt x="236" y="586"/>
                  </a:lnTo>
                  <a:lnTo>
                    <a:pt x="238" y="588"/>
                  </a:lnTo>
                  <a:lnTo>
                    <a:pt x="243" y="593"/>
                  </a:lnTo>
                  <a:lnTo>
                    <a:pt x="245" y="598"/>
                  </a:lnTo>
                  <a:lnTo>
                    <a:pt x="248" y="603"/>
                  </a:lnTo>
                  <a:lnTo>
                    <a:pt x="248" y="610"/>
                  </a:lnTo>
                  <a:lnTo>
                    <a:pt x="250" y="619"/>
                  </a:lnTo>
                  <a:lnTo>
                    <a:pt x="253" y="643"/>
                  </a:lnTo>
                  <a:lnTo>
                    <a:pt x="255" y="666"/>
                  </a:lnTo>
                  <a:lnTo>
                    <a:pt x="255" y="674"/>
                  </a:lnTo>
                  <a:lnTo>
                    <a:pt x="255" y="674"/>
                  </a:lnTo>
                  <a:lnTo>
                    <a:pt x="255" y="674"/>
                  </a:lnTo>
                  <a:lnTo>
                    <a:pt x="255" y="674"/>
                  </a:lnTo>
                  <a:lnTo>
                    <a:pt x="255" y="676"/>
                  </a:lnTo>
                  <a:lnTo>
                    <a:pt x="255" y="681"/>
                  </a:lnTo>
                  <a:lnTo>
                    <a:pt x="253" y="683"/>
                  </a:lnTo>
                  <a:lnTo>
                    <a:pt x="253" y="683"/>
                  </a:lnTo>
                  <a:lnTo>
                    <a:pt x="253" y="683"/>
                  </a:lnTo>
                  <a:lnTo>
                    <a:pt x="253" y="683"/>
                  </a:lnTo>
                  <a:lnTo>
                    <a:pt x="253" y="685"/>
                  </a:lnTo>
                  <a:lnTo>
                    <a:pt x="253" y="692"/>
                  </a:lnTo>
                  <a:lnTo>
                    <a:pt x="248" y="697"/>
                  </a:lnTo>
                  <a:lnTo>
                    <a:pt x="245" y="702"/>
                  </a:lnTo>
                  <a:lnTo>
                    <a:pt x="245" y="702"/>
                  </a:lnTo>
                  <a:lnTo>
                    <a:pt x="245" y="704"/>
                  </a:lnTo>
                  <a:lnTo>
                    <a:pt x="241" y="709"/>
                  </a:lnTo>
                  <a:lnTo>
                    <a:pt x="236" y="716"/>
                  </a:lnTo>
                  <a:lnTo>
                    <a:pt x="234" y="718"/>
                  </a:lnTo>
                  <a:lnTo>
                    <a:pt x="234" y="718"/>
                  </a:lnTo>
                  <a:lnTo>
                    <a:pt x="234" y="721"/>
                  </a:lnTo>
                  <a:lnTo>
                    <a:pt x="236" y="723"/>
                  </a:lnTo>
                  <a:lnTo>
                    <a:pt x="238" y="725"/>
                  </a:lnTo>
                  <a:lnTo>
                    <a:pt x="250" y="733"/>
                  </a:lnTo>
                  <a:lnTo>
                    <a:pt x="262" y="740"/>
                  </a:lnTo>
                  <a:lnTo>
                    <a:pt x="283" y="756"/>
                  </a:lnTo>
                  <a:lnTo>
                    <a:pt x="290" y="759"/>
                  </a:lnTo>
                  <a:lnTo>
                    <a:pt x="293" y="761"/>
                  </a:lnTo>
                  <a:lnTo>
                    <a:pt x="297" y="766"/>
                  </a:lnTo>
                  <a:lnTo>
                    <a:pt x="300" y="768"/>
                  </a:lnTo>
                  <a:lnTo>
                    <a:pt x="300" y="773"/>
                  </a:lnTo>
                  <a:lnTo>
                    <a:pt x="300" y="777"/>
                  </a:lnTo>
                  <a:lnTo>
                    <a:pt x="300" y="782"/>
                  </a:lnTo>
                  <a:lnTo>
                    <a:pt x="297" y="787"/>
                  </a:lnTo>
                  <a:lnTo>
                    <a:pt x="295" y="794"/>
                  </a:lnTo>
                  <a:lnTo>
                    <a:pt x="295" y="799"/>
                  </a:lnTo>
                  <a:lnTo>
                    <a:pt x="293" y="803"/>
                  </a:lnTo>
                  <a:lnTo>
                    <a:pt x="293" y="806"/>
                  </a:lnTo>
                  <a:lnTo>
                    <a:pt x="293" y="811"/>
                  </a:lnTo>
                  <a:lnTo>
                    <a:pt x="293" y="813"/>
                  </a:lnTo>
                  <a:lnTo>
                    <a:pt x="293" y="815"/>
                  </a:lnTo>
                  <a:lnTo>
                    <a:pt x="295" y="818"/>
                  </a:lnTo>
                  <a:lnTo>
                    <a:pt x="295" y="820"/>
                  </a:lnTo>
                  <a:lnTo>
                    <a:pt x="300" y="825"/>
                  </a:lnTo>
                  <a:lnTo>
                    <a:pt x="304" y="825"/>
                  </a:lnTo>
                  <a:lnTo>
                    <a:pt x="309" y="825"/>
                  </a:lnTo>
                  <a:lnTo>
                    <a:pt x="319" y="822"/>
                  </a:lnTo>
                  <a:lnTo>
                    <a:pt x="323" y="820"/>
                  </a:lnTo>
                  <a:lnTo>
                    <a:pt x="330" y="820"/>
                  </a:lnTo>
                  <a:lnTo>
                    <a:pt x="333" y="818"/>
                  </a:lnTo>
                  <a:lnTo>
                    <a:pt x="335" y="818"/>
                  </a:lnTo>
                  <a:lnTo>
                    <a:pt x="340" y="815"/>
                  </a:lnTo>
                  <a:lnTo>
                    <a:pt x="342" y="813"/>
                  </a:lnTo>
                  <a:lnTo>
                    <a:pt x="347" y="811"/>
                  </a:lnTo>
                  <a:lnTo>
                    <a:pt x="352" y="808"/>
                  </a:lnTo>
                  <a:lnTo>
                    <a:pt x="356" y="808"/>
                  </a:lnTo>
                  <a:lnTo>
                    <a:pt x="361" y="806"/>
                  </a:lnTo>
                  <a:lnTo>
                    <a:pt x="366" y="806"/>
                  </a:lnTo>
                  <a:lnTo>
                    <a:pt x="371" y="806"/>
                  </a:lnTo>
                  <a:lnTo>
                    <a:pt x="375" y="806"/>
                  </a:lnTo>
                  <a:lnTo>
                    <a:pt x="378" y="803"/>
                  </a:lnTo>
                  <a:lnTo>
                    <a:pt x="382" y="803"/>
                  </a:lnTo>
                  <a:lnTo>
                    <a:pt x="387" y="801"/>
                  </a:lnTo>
                  <a:lnTo>
                    <a:pt x="390" y="801"/>
                  </a:lnTo>
                  <a:lnTo>
                    <a:pt x="394" y="799"/>
                  </a:lnTo>
                  <a:lnTo>
                    <a:pt x="399" y="796"/>
                  </a:lnTo>
                  <a:lnTo>
                    <a:pt x="401" y="796"/>
                  </a:lnTo>
                  <a:lnTo>
                    <a:pt x="406" y="796"/>
                  </a:lnTo>
                  <a:lnTo>
                    <a:pt x="408" y="799"/>
                  </a:lnTo>
                  <a:lnTo>
                    <a:pt x="408" y="799"/>
                  </a:lnTo>
                  <a:lnTo>
                    <a:pt x="411" y="801"/>
                  </a:lnTo>
                  <a:lnTo>
                    <a:pt x="411" y="803"/>
                  </a:lnTo>
                  <a:lnTo>
                    <a:pt x="413" y="803"/>
                  </a:lnTo>
                  <a:lnTo>
                    <a:pt x="416" y="806"/>
                  </a:lnTo>
                  <a:lnTo>
                    <a:pt x="418" y="806"/>
                  </a:lnTo>
                  <a:lnTo>
                    <a:pt x="423" y="808"/>
                  </a:lnTo>
                  <a:lnTo>
                    <a:pt x="430" y="811"/>
                  </a:lnTo>
                  <a:lnTo>
                    <a:pt x="432" y="813"/>
                  </a:lnTo>
                  <a:lnTo>
                    <a:pt x="434" y="818"/>
                  </a:lnTo>
                  <a:lnTo>
                    <a:pt x="437" y="844"/>
                  </a:lnTo>
                  <a:lnTo>
                    <a:pt x="439" y="837"/>
                  </a:lnTo>
                  <a:lnTo>
                    <a:pt x="446" y="832"/>
                  </a:lnTo>
                  <a:lnTo>
                    <a:pt x="446" y="829"/>
                  </a:lnTo>
                  <a:lnTo>
                    <a:pt x="449" y="827"/>
                  </a:lnTo>
                  <a:lnTo>
                    <a:pt x="451" y="825"/>
                  </a:lnTo>
                  <a:lnTo>
                    <a:pt x="453" y="822"/>
                  </a:lnTo>
                  <a:lnTo>
                    <a:pt x="460" y="787"/>
                  </a:lnTo>
                  <a:lnTo>
                    <a:pt x="470" y="751"/>
                  </a:lnTo>
                  <a:lnTo>
                    <a:pt x="472" y="747"/>
                  </a:lnTo>
                  <a:lnTo>
                    <a:pt x="475" y="744"/>
                  </a:lnTo>
                  <a:lnTo>
                    <a:pt x="479" y="744"/>
                  </a:lnTo>
                  <a:lnTo>
                    <a:pt x="484" y="744"/>
                  </a:lnTo>
                  <a:lnTo>
                    <a:pt x="493" y="744"/>
                  </a:lnTo>
                  <a:lnTo>
                    <a:pt x="503" y="749"/>
                  </a:lnTo>
                  <a:lnTo>
                    <a:pt x="505" y="751"/>
                  </a:lnTo>
                  <a:lnTo>
                    <a:pt x="510" y="756"/>
                  </a:lnTo>
                  <a:lnTo>
                    <a:pt x="515" y="761"/>
                  </a:lnTo>
                  <a:lnTo>
                    <a:pt x="522" y="766"/>
                  </a:lnTo>
                  <a:lnTo>
                    <a:pt x="529" y="770"/>
                  </a:lnTo>
                  <a:lnTo>
                    <a:pt x="536" y="773"/>
                  </a:lnTo>
                  <a:lnTo>
                    <a:pt x="538" y="773"/>
                  </a:lnTo>
                  <a:lnTo>
                    <a:pt x="543" y="773"/>
                  </a:lnTo>
                  <a:lnTo>
                    <a:pt x="548" y="768"/>
                  </a:lnTo>
                  <a:lnTo>
                    <a:pt x="555" y="766"/>
                  </a:lnTo>
                  <a:lnTo>
                    <a:pt x="564" y="763"/>
                  </a:lnTo>
                  <a:lnTo>
                    <a:pt x="574" y="761"/>
                  </a:lnTo>
                  <a:lnTo>
                    <a:pt x="581" y="761"/>
                  </a:lnTo>
                  <a:lnTo>
                    <a:pt x="590" y="763"/>
                  </a:lnTo>
                  <a:lnTo>
                    <a:pt x="593" y="763"/>
                  </a:lnTo>
                  <a:lnTo>
                    <a:pt x="593" y="766"/>
                  </a:lnTo>
                  <a:lnTo>
                    <a:pt x="595" y="770"/>
                  </a:lnTo>
                  <a:lnTo>
                    <a:pt x="595" y="785"/>
                  </a:lnTo>
                  <a:lnTo>
                    <a:pt x="595" y="799"/>
                  </a:lnTo>
                  <a:lnTo>
                    <a:pt x="595" y="801"/>
                  </a:lnTo>
                  <a:lnTo>
                    <a:pt x="595" y="806"/>
                  </a:lnTo>
                  <a:lnTo>
                    <a:pt x="602" y="818"/>
                  </a:lnTo>
                  <a:lnTo>
                    <a:pt x="604" y="822"/>
                  </a:lnTo>
                  <a:lnTo>
                    <a:pt x="607" y="825"/>
                  </a:lnTo>
                  <a:lnTo>
                    <a:pt x="609" y="827"/>
                  </a:lnTo>
                  <a:lnTo>
                    <a:pt x="614" y="827"/>
                  </a:lnTo>
                  <a:lnTo>
                    <a:pt x="619" y="829"/>
                  </a:lnTo>
                  <a:lnTo>
                    <a:pt x="623" y="829"/>
                  </a:lnTo>
                  <a:lnTo>
                    <a:pt x="635" y="829"/>
                  </a:lnTo>
                  <a:lnTo>
                    <a:pt x="647" y="829"/>
                  </a:lnTo>
                  <a:lnTo>
                    <a:pt x="659" y="825"/>
                  </a:lnTo>
                  <a:lnTo>
                    <a:pt x="659" y="825"/>
                  </a:lnTo>
                  <a:lnTo>
                    <a:pt x="661" y="822"/>
                  </a:lnTo>
                  <a:lnTo>
                    <a:pt x="666" y="820"/>
                  </a:lnTo>
                  <a:lnTo>
                    <a:pt x="673" y="813"/>
                  </a:lnTo>
                  <a:lnTo>
                    <a:pt x="682" y="808"/>
                  </a:lnTo>
                  <a:lnTo>
                    <a:pt x="692" y="808"/>
                  </a:lnTo>
                  <a:lnTo>
                    <a:pt x="694" y="806"/>
                  </a:lnTo>
                  <a:lnTo>
                    <a:pt x="699" y="808"/>
                  </a:lnTo>
                  <a:lnTo>
                    <a:pt x="708" y="813"/>
                  </a:lnTo>
                  <a:lnTo>
                    <a:pt x="713" y="815"/>
                  </a:lnTo>
                  <a:lnTo>
                    <a:pt x="715" y="818"/>
                  </a:lnTo>
                  <a:lnTo>
                    <a:pt x="720" y="822"/>
                  </a:lnTo>
                  <a:lnTo>
                    <a:pt x="723" y="829"/>
                  </a:lnTo>
                  <a:lnTo>
                    <a:pt x="723" y="832"/>
                  </a:lnTo>
                  <a:lnTo>
                    <a:pt x="723" y="834"/>
                  </a:lnTo>
                  <a:lnTo>
                    <a:pt x="720" y="839"/>
                  </a:lnTo>
                  <a:lnTo>
                    <a:pt x="718" y="844"/>
                  </a:lnTo>
                  <a:lnTo>
                    <a:pt x="711" y="851"/>
                  </a:lnTo>
                  <a:lnTo>
                    <a:pt x="706" y="858"/>
                  </a:lnTo>
                  <a:lnTo>
                    <a:pt x="699" y="865"/>
                  </a:lnTo>
                  <a:lnTo>
                    <a:pt x="697" y="874"/>
                  </a:lnTo>
                  <a:lnTo>
                    <a:pt x="694" y="877"/>
                  </a:lnTo>
                  <a:lnTo>
                    <a:pt x="697" y="881"/>
                  </a:lnTo>
                  <a:lnTo>
                    <a:pt x="697" y="884"/>
                  </a:lnTo>
                  <a:lnTo>
                    <a:pt x="701" y="886"/>
                  </a:lnTo>
                  <a:lnTo>
                    <a:pt x="708" y="891"/>
                  </a:lnTo>
                  <a:lnTo>
                    <a:pt x="718" y="893"/>
                  </a:lnTo>
                  <a:lnTo>
                    <a:pt x="727" y="893"/>
                  </a:lnTo>
                  <a:lnTo>
                    <a:pt x="739" y="893"/>
                  </a:lnTo>
                  <a:lnTo>
                    <a:pt x="741" y="893"/>
                  </a:lnTo>
                  <a:lnTo>
                    <a:pt x="746" y="893"/>
                  </a:lnTo>
                  <a:lnTo>
                    <a:pt x="751" y="893"/>
                  </a:lnTo>
                  <a:lnTo>
                    <a:pt x="756" y="896"/>
                  </a:lnTo>
                  <a:lnTo>
                    <a:pt x="760" y="898"/>
                  </a:lnTo>
                  <a:lnTo>
                    <a:pt x="765" y="900"/>
                  </a:lnTo>
                  <a:lnTo>
                    <a:pt x="767" y="903"/>
                  </a:lnTo>
                  <a:lnTo>
                    <a:pt x="770" y="910"/>
                  </a:lnTo>
                  <a:lnTo>
                    <a:pt x="772" y="914"/>
                  </a:lnTo>
                  <a:lnTo>
                    <a:pt x="772" y="919"/>
                  </a:lnTo>
                  <a:lnTo>
                    <a:pt x="772" y="926"/>
                  </a:lnTo>
                  <a:lnTo>
                    <a:pt x="772" y="936"/>
                  </a:lnTo>
                  <a:lnTo>
                    <a:pt x="777" y="936"/>
                  </a:lnTo>
                  <a:lnTo>
                    <a:pt x="779" y="933"/>
                  </a:lnTo>
                  <a:lnTo>
                    <a:pt x="784" y="933"/>
                  </a:lnTo>
                  <a:lnTo>
                    <a:pt x="789" y="933"/>
                  </a:lnTo>
                  <a:lnTo>
                    <a:pt x="791" y="931"/>
                  </a:lnTo>
                  <a:lnTo>
                    <a:pt x="796" y="931"/>
                  </a:lnTo>
                  <a:lnTo>
                    <a:pt x="801" y="929"/>
                  </a:lnTo>
                  <a:lnTo>
                    <a:pt x="805" y="926"/>
                  </a:lnTo>
                  <a:lnTo>
                    <a:pt x="819" y="926"/>
                  </a:lnTo>
                  <a:lnTo>
                    <a:pt x="834" y="926"/>
                  </a:lnTo>
                  <a:lnTo>
                    <a:pt x="834" y="929"/>
                  </a:lnTo>
                  <a:lnTo>
                    <a:pt x="836" y="929"/>
                  </a:lnTo>
                  <a:lnTo>
                    <a:pt x="838" y="931"/>
                  </a:lnTo>
                  <a:lnTo>
                    <a:pt x="841" y="936"/>
                  </a:lnTo>
                  <a:lnTo>
                    <a:pt x="838" y="938"/>
                  </a:lnTo>
                  <a:lnTo>
                    <a:pt x="838" y="943"/>
                  </a:lnTo>
                  <a:lnTo>
                    <a:pt x="836" y="943"/>
                  </a:lnTo>
                  <a:lnTo>
                    <a:pt x="836" y="943"/>
                  </a:lnTo>
                  <a:lnTo>
                    <a:pt x="836" y="945"/>
                  </a:lnTo>
                  <a:lnTo>
                    <a:pt x="831" y="948"/>
                  </a:lnTo>
                  <a:lnTo>
                    <a:pt x="829" y="952"/>
                  </a:lnTo>
                  <a:lnTo>
                    <a:pt x="824" y="955"/>
                  </a:lnTo>
                  <a:lnTo>
                    <a:pt x="817" y="962"/>
                  </a:lnTo>
                  <a:lnTo>
                    <a:pt x="810" y="966"/>
                  </a:lnTo>
                  <a:lnTo>
                    <a:pt x="803" y="971"/>
                  </a:lnTo>
                  <a:lnTo>
                    <a:pt x="798" y="978"/>
                  </a:lnTo>
                  <a:lnTo>
                    <a:pt x="796" y="988"/>
                  </a:lnTo>
                  <a:lnTo>
                    <a:pt x="796" y="990"/>
                  </a:lnTo>
                  <a:lnTo>
                    <a:pt x="796" y="995"/>
                  </a:lnTo>
                  <a:lnTo>
                    <a:pt x="808" y="1016"/>
                  </a:lnTo>
                  <a:lnTo>
                    <a:pt x="819" y="1040"/>
                  </a:lnTo>
                  <a:lnTo>
                    <a:pt x="819" y="1040"/>
                  </a:lnTo>
                  <a:lnTo>
                    <a:pt x="822" y="1042"/>
                  </a:lnTo>
                  <a:lnTo>
                    <a:pt x="824" y="1044"/>
                  </a:lnTo>
                  <a:lnTo>
                    <a:pt x="826" y="1044"/>
                  </a:lnTo>
                  <a:lnTo>
                    <a:pt x="831" y="1047"/>
                  </a:lnTo>
                  <a:lnTo>
                    <a:pt x="834" y="1049"/>
                  </a:lnTo>
                  <a:lnTo>
                    <a:pt x="836" y="1051"/>
                  </a:lnTo>
                  <a:lnTo>
                    <a:pt x="836" y="1054"/>
                  </a:lnTo>
                  <a:lnTo>
                    <a:pt x="836" y="1059"/>
                  </a:lnTo>
                  <a:lnTo>
                    <a:pt x="836" y="1061"/>
                  </a:lnTo>
                  <a:lnTo>
                    <a:pt x="836" y="1066"/>
                  </a:lnTo>
                  <a:lnTo>
                    <a:pt x="831" y="1073"/>
                  </a:lnTo>
                  <a:lnTo>
                    <a:pt x="829" y="1075"/>
                  </a:lnTo>
                  <a:lnTo>
                    <a:pt x="829" y="1075"/>
                  </a:lnTo>
                  <a:lnTo>
                    <a:pt x="829" y="1077"/>
                  </a:lnTo>
                  <a:lnTo>
                    <a:pt x="826" y="1077"/>
                  </a:lnTo>
                  <a:lnTo>
                    <a:pt x="822" y="1085"/>
                  </a:lnTo>
                  <a:lnTo>
                    <a:pt x="812" y="1089"/>
                  </a:lnTo>
                  <a:lnTo>
                    <a:pt x="808" y="1094"/>
                  </a:lnTo>
                  <a:lnTo>
                    <a:pt x="801" y="1099"/>
                  </a:lnTo>
                  <a:lnTo>
                    <a:pt x="796" y="1103"/>
                  </a:lnTo>
                  <a:lnTo>
                    <a:pt x="791" y="1111"/>
                  </a:lnTo>
                  <a:lnTo>
                    <a:pt x="791" y="1113"/>
                  </a:lnTo>
                  <a:lnTo>
                    <a:pt x="791" y="1113"/>
                  </a:lnTo>
                  <a:lnTo>
                    <a:pt x="791" y="1115"/>
                  </a:lnTo>
                  <a:lnTo>
                    <a:pt x="793" y="1118"/>
                  </a:lnTo>
                  <a:lnTo>
                    <a:pt x="796" y="1122"/>
                  </a:lnTo>
                  <a:lnTo>
                    <a:pt x="801" y="1125"/>
                  </a:lnTo>
                  <a:lnTo>
                    <a:pt x="805" y="1129"/>
                  </a:lnTo>
                  <a:lnTo>
                    <a:pt x="812" y="1132"/>
                  </a:lnTo>
                  <a:lnTo>
                    <a:pt x="819" y="1132"/>
                  </a:lnTo>
                  <a:lnTo>
                    <a:pt x="826" y="1134"/>
                  </a:lnTo>
                  <a:lnTo>
                    <a:pt x="834" y="1134"/>
                  </a:lnTo>
                  <a:lnTo>
                    <a:pt x="843" y="1134"/>
                  </a:lnTo>
                  <a:lnTo>
                    <a:pt x="845" y="1134"/>
                  </a:lnTo>
                  <a:lnTo>
                    <a:pt x="850" y="1132"/>
                  </a:lnTo>
                  <a:lnTo>
                    <a:pt x="860" y="1132"/>
                  </a:lnTo>
                  <a:lnTo>
                    <a:pt x="878" y="1127"/>
                  </a:lnTo>
                  <a:lnTo>
                    <a:pt x="895" y="1127"/>
                  </a:lnTo>
                  <a:lnTo>
                    <a:pt x="914" y="1127"/>
                  </a:lnTo>
                  <a:lnTo>
                    <a:pt x="933" y="1132"/>
                  </a:lnTo>
                  <a:lnTo>
                    <a:pt x="940" y="1137"/>
                  </a:lnTo>
                  <a:lnTo>
                    <a:pt x="949" y="1141"/>
                  </a:lnTo>
                  <a:lnTo>
                    <a:pt x="952" y="1141"/>
                  </a:lnTo>
                  <a:lnTo>
                    <a:pt x="956" y="1144"/>
                  </a:lnTo>
                  <a:lnTo>
                    <a:pt x="961" y="1146"/>
                  </a:lnTo>
                  <a:lnTo>
                    <a:pt x="966" y="1146"/>
                  </a:lnTo>
                  <a:lnTo>
                    <a:pt x="968" y="1148"/>
                  </a:lnTo>
                  <a:lnTo>
                    <a:pt x="975" y="1148"/>
                  </a:lnTo>
                  <a:lnTo>
                    <a:pt x="980" y="1146"/>
                  </a:lnTo>
                  <a:lnTo>
                    <a:pt x="982" y="1146"/>
                  </a:lnTo>
                  <a:lnTo>
                    <a:pt x="982" y="1146"/>
                  </a:lnTo>
                  <a:lnTo>
                    <a:pt x="985" y="1146"/>
                  </a:lnTo>
                  <a:lnTo>
                    <a:pt x="985" y="1146"/>
                  </a:lnTo>
                  <a:lnTo>
                    <a:pt x="987" y="1146"/>
                  </a:lnTo>
                  <a:lnTo>
                    <a:pt x="992" y="1141"/>
                  </a:lnTo>
                  <a:lnTo>
                    <a:pt x="994" y="1141"/>
                  </a:lnTo>
                  <a:lnTo>
                    <a:pt x="997" y="1139"/>
                  </a:lnTo>
                  <a:lnTo>
                    <a:pt x="999" y="1139"/>
                  </a:lnTo>
                  <a:lnTo>
                    <a:pt x="999" y="1139"/>
                  </a:lnTo>
                  <a:lnTo>
                    <a:pt x="999" y="1137"/>
                  </a:lnTo>
                  <a:lnTo>
                    <a:pt x="999" y="1137"/>
                  </a:lnTo>
                  <a:lnTo>
                    <a:pt x="999" y="1137"/>
                  </a:lnTo>
                  <a:lnTo>
                    <a:pt x="1001" y="1134"/>
                  </a:lnTo>
                  <a:lnTo>
                    <a:pt x="1004" y="1132"/>
                  </a:lnTo>
                  <a:lnTo>
                    <a:pt x="1004" y="1129"/>
                  </a:lnTo>
                  <a:lnTo>
                    <a:pt x="1004" y="1127"/>
                  </a:lnTo>
                  <a:lnTo>
                    <a:pt x="1001" y="1120"/>
                  </a:lnTo>
                  <a:lnTo>
                    <a:pt x="1001" y="1118"/>
                  </a:lnTo>
                  <a:lnTo>
                    <a:pt x="999" y="1115"/>
                  </a:lnTo>
                  <a:lnTo>
                    <a:pt x="997" y="1111"/>
                  </a:lnTo>
                  <a:lnTo>
                    <a:pt x="992" y="1108"/>
                  </a:lnTo>
                  <a:lnTo>
                    <a:pt x="987" y="1106"/>
                  </a:lnTo>
                  <a:lnTo>
                    <a:pt x="982" y="1103"/>
                  </a:lnTo>
                  <a:lnTo>
                    <a:pt x="975" y="1103"/>
                  </a:lnTo>
                  <a:lnTo>
                    <a:pt x="971" y="1106"/>
                  </a:lnTo>
                  <a:lnTo>
                    <a:pt x="975" y="1087"/>
                  </a:lnTo>
                  <a:lnTo>
                    <a:pt x="978" y="1068"/>
                  </a:lnTo>
                  <a:lnTo>
                    <a:pt x="980" y="1059"/>
                  </a:lnTo>
                  <a:lnTo>
                    <a:pt x="982" y="1047"/>
                  </a:lnTo>
                  <a:lnTo>
                    <a:pt x="987" y="1037"/>
                  </a:lnTo>
                  <a:lnTo>
                    <a:pt x="992" y="1033"/>
                  </a:lnTo>
                  <a:lnTo>
                    <a:pt x="992" y="1030"/>
                  </a:lnTo>
                  <a:lnTo>
                    <a:pt x="992" y="1028"/>
                  </a:lnTo>
                  <a:lnTo>
                    <a:pt x="994" y="1028"/>
                  </a:lnTo>
                  <a:lnTo>
                    <a:pt x="997" y="1026"/>
                  </a:lnTo>
                  <a:lnTo>
                    <a:pt x="999" y="1023"/>
                  </a:lnTo>
                  <a:lnTo>
                    <a:pt x="1001" y="1018"/>
                  </a:lnTo>
                  <a:lnTo>
                    <a:pt x="1001" y="1016"/>
                  </a:lnTo>
                  <a:lnTo>
                    <a:pt x="1001" y="1014"/>
                  </a:lnTo>
                  <a:lnTo>
                    <a:pt x="1004" y="1011"/>
                  </a:lnTo>
                  <a:lnTo>
                    <a:pt x="1004" y="1007"/>
                  </a:lnTo>
                  <a:lnTo>
                    <a:pt x="1006" y="997"/>
                  </a:lnTo>
                  <a:lnTo>
                    <a:pt x="1006" y="992"/>
                  </a:lnTo>
                  <a:lnTo>
                    <a:pt x="1008" y="992"/>
                  </a:lnTo>
                  <a:lnTo>
                    <a:pt x="1011" y="990"/>
                  </a:lnTo>
                  <a:lnTo>
                    <a:pt x="1013" y="988"/>
                  </a:lnTo>
                  <a:lnTo>
                    <a:pt x="1018" y="988"/>
                  </a:lnTo>
                  <a:lnTo>
                    <a:pt x="1023" y="988"/>
                  </a:lnTo>
                  <a:lnTo>
                    <a:pt x="1032" y="990"/>
                  </a:lnTo>
                  <a:lnTo>
                    <a:pt x="1056" y="995"/>
                  </a:lnTo>
                  <a:lnTo>
                    <a:pt x="1060" y="997"/>
                  </a:lnTo>
                  <a:lnTo>
                    <a:pt x="1067" y="1000"/>
                  </a:lnTo>
                  <a:lnTo>
                    <a:pt x="1079" y="1004"/>
                  </a:lnTo>
                  <a:lnTo>
                    <a:pt x="1105" y="1014"/>
                  </a:lnTo>
                  <a:lnTo>
                    <a:pt x="1131" y="1023"/>
                  </a:lnTo>
                  <a:lnTo>
                    <a:pt x="1136" y="1028"/>
                  </a:lnTo>
                  <a:lnTo>
                    <a:pt x="1143" y="1033"/>
                  </a:lnTo>
                  <a:lnTo>
                    <a:pt x="1143" y="1033"/>
                  </a:lnTo>
                  <a:lnTo>
                    <a:pt x="1145" y="1035"/>
                  </a:lnTo>
                  <a:lnTo>
                    <a:pt x="1155" y="1040"/>
                  </a:lnTo>
                  <a:lnTo>
                    <a:pt x="1157" y="1044"/>
                  </a:lnTo>
                  <a:lnTo>
                    <a:pt x="1162" y="1049"/>
                  </a:lnTo>
                  <a:lnTo>
                    <a:pt x="1169" y="1056"/>
                  </a:lnTo>
                  <a:lnTo>
                    <a:pt x="1174" y="1061"/>
                  </a:lnTo>
                  <a:lnTo>
                    <a:pt x="1176" y="1068"/>
                  </a:lnTo>
                  <a:lnTo>
                    <a:pt x="1178" y="1073"/>
                  </a:lnTo>
                  <a:lnTo>
                    <a:pt x="1181" y="1077"/>
                  </a:lnTo>
                  <a:lnTo>
                    <a:pt x="1178" y="1092"/>
                  </a:lnTo>
                  <a:lnTo>
                    <a:pt x="1176" y="1125"/>
                  </a:lnTo>
                  <a:lnTo>
                    <a:pt x="1174" y="1134"/>
                  </a:lnTo>
                  <a:lnTo>
                    <a:pt x="1164" y="1181"/>
                  </a:lnTo>
                  <a:lnTo>
                    <a:pt x="1164" y="1181"/>
                  </a:lnTo>
                  <a:lnTo>
                    <a:pt x="1162" y="1184"/>
                  </a:lnTo>
                  <a:lnTo>
                    <a:pt x="1162" y="1184"/>
                  </a:lnTo>
                  <a:lnTo>
                    <a:pt x="1162" y="1189"/>
                  </a:lnTo>
                  <a:lnTo>
                    <a:pt x="1162" y="1191"/>
                  </a:lnTo>
                  <a:lnTo>
                    <a:pt x="1162" y="1196"/>
                  </a:lnTo>
                  <a:lnTo>
                    <a:pt x="1160" y="1200"/>
                  </a:lnTo>
                  <a:lnTo>
                    <a:pt x="1160" y="1200"/>
                  </a:lnTo>
                  <a:lnTo>
                    <a:pt x="1160" y="1203"/>
                  </a:lnTo>
                  <a:lnTo>
                    <a:pt x="1160" y="1205"/>
                  </a:lnTo>
                  <a:lnTo>
                    <a:pt x="1157" y="1210"/>
                  </a:lnTo>
                  <a:lnTo>
                    <a:pt x="1157" y="1214"/>
                  </a:lnTo>
                  <a:lnTo>
                    <a:pt x="1155" y="1224"/>
                  </a:lnTo>
                  <a:lnTo>
                    <a:pt x="1152" y="1226"/>
                  </a:lnTo>
                  <a:lnTo>
                    <a:pt x="1152" y="1229"/>
                  </a:lnTo>
                  <a:lnTo>
                    <a:pt x="1150" y="1233"/>
                  </a:lnTo>
                  <a:lnTo>
                    <a:pt x="1148" y="1238"/>
                  </a:lnTo>
                  <a:lnTo>
                    <a:pt x="1145" y="1243"/>
                  </a:lnTo>
                  <a:lnTo>
                    <a:pt x="1143" y="1252"/>
                  </a:lnTo>
                  <a:lnTo>
                    <a:pt x="1143" y="1255"/>
                  </a:lnTo>
                  <a:lnTo>
                    <a:pt x="1145" y="1259"/>
                  </a:lnTo>
                  <a:lnTo>
                    <a:pt x="1150" y="1269"/>
                  </a:lnTo>
                  <a:lnTo>
                    <a:pt x="1152" y="1274"/>
                  </a:lnTo>
                  <a:lnTo>
                    <a:pt x="1155" y="1276"/>
                  </a:lnTo>
                  <a:lnTo>
                    <a:pt x="1157" y="1278"/>
                  </a:lnTo>
                  <a:lnTo>
                    <a:pt x="1162" y="1281"/>
                  </a:lnTo>
                  <a:lnTo>
                    <a:pt x="1164" y="1283"/>
                  </a:lnTo>
                  <a:lnTo>
                    <a:pt x="1167" y="1285"/>
                  </a:lnTo>
                  <a:lnTo>
                    <a:pt x="1169" y="1290"/>
                  </a:lnTo>
                  <a:lnTo>
                    <a:pt x="1169" y="1295"/>
                  </a:lnTo>
                  <a:lnTo>
                    <a:pt x="1167" y="1297"/>
                  </a:lnTo>
                  <a:lnTo>
                    <a:pt x="1167" y="1300"/>
                  </a:lnTo>
                  <a:lnTo>
                    <a:pt x="1160" y="1307"/>
                  </a:lnTo>
                  <a:lnTo>
                    <a:pt x="1152" y="1314"/>
                  </a:lnTo>
                  <a:lnTo>
                    <a:pt x="1143" y="1323"/>
                  </a:lnTo>
                  <a:lnTo>
                    <a:pt x="1134" y="1333"/>
                  </a:lnTo>
                  <a:lnTo>
                    <a:pt x="1131" y="1335"/>
                  </a:lnTo>
                  <a:lnTo>
                    <a:pt x="1141" y="1335"/>
                  </a:lnTo>
                  <a:lnTo>
                    <a:pt x="1152" y="1337"/>
                  </a:lnTo>
                  <a:lnTo>
                    <a:pt x="1155" y="1337"/>
                  </a:lnTo>
                  <a:lnTo>
                    <a:pt x="1157" y="1340"/>
                  </a:lnTo>
                  <a:lnTo>
                    <a:pt x="1160" y="1340"/>
                  </a:lnTo>
                  <a:lnTo>
                    <a:pt x="1162" y="1344"/>
                  </a:lnTo>
                  <a:lnTo>
                    <a:pt x="1164" y="1352"/>
                  </a:lnTo>
                  <a:lnTo>
                    <a:pt x="1167" y="1356"/>
                  </a:lnTo>
                  <a:lnTo>
                    <a:pt x="1167" y="1363"/>
                  </a:lnTo>
                  <a:lnTo>
                    <a:pt x="1167" y="1385"/>
                  </a:lnTo>
                  <a:lnTo>
                    <a:pt x="1186" y="1380"/>
                  </a:lnTo>
                  <a:lnTo>
                    <a:pt x="1209" y="1378"/>
                  </a:lnTo>
                  <a:lnTo>
                    <a:pt x="1214" y="1378"/>
                  </a:lnTo>
                  <a:lnTo>
                    <a:pt x="1221" y="1380"/>
                  </a:lnTo>
                  <a:lnTo>
                    <a:pt x="1237" y="1382"/>
                  </a:lnTo>
                  <a:lnTo>
                    <a:pt x="1252" y="1387"/>
                  </a:lnTo>
                  <a:lnTo>
                    <a:pt x="1268" y="1389"/>
                  </a:lnTo>
                  <a:lnTo>
                    <a:pt x="1285" y="1394"/>
                  </a:lnTo>
                  <a:lnTo>
                    <a:pt x="1287" y="1394"/>
                  </a:lnTo>
                  <a:lnTo>
                    <a:pt x="1292" y="1396"/>
                  </a:lnTo>
                  <a:lnTo>
                    <a:pt x="1294" y="1396"/>
                  </a:lnTo>
                  <a:lnTo>
                    <a:pt x="1297" y="1401"/>
                  </a:lnTo>
                  <a:lnTo>
                    <a:pt x="1308" y="1418"/>
                  </a:lnTo>
                  <a:lnTo>
                    <a:pt x="1311" y="1420"/>
                  </a:lnTo>
                  <a:lnTo>
                    <a:pt x="1311" y="1420"/>
                  </a:lnTo>
                  <a:lnTo>
                    <a:pt x="1320" y="1415"/>
                  </a:lnTo>
                  <a:lnTo>
                    <a:pt x="1323" y="1415"/>
                  </a:lnTo>
                  <a:lnTo>
                    <a:pt x="1327" y="1413"/>
                  </a:lnTo>
                  <a:lnTo>
                    <a:pt x="1332" y="1413"/>
                  </a:lnTo>
                  <a:lnTo>
                    <a:pt x="1334" y="1411"/>
                  </a:lnTo>
                  <a:lnTo>
                    <a:pt x="1339" y="1408"/>
                  </a:lnTo>
                  <a:lnTo>
                    <a:pt x="1341" y="1408"/>
                  </a:lnTo>
                  <a:lnTo>
                    <a:pt x="1344" y="1406"/>
                  </a:lnTo>
                  <a:lnTo>
                    <a:pt x="1346" y="1403"/>
                  </a:lnTo>
                  <a:lnTo>
                    <a:pt x="1346" y="1401"/>
                  </a:lnTo>
                  <a:lnTo>
                    <a:pt x="1346" y="1399"/>
                  </a:lnTo>
                  <a:lnTo>
                    <a:pt x="1358" y="1292"/>
                  </a:lnTo>
                  <a:lnTo>
                    <a:pt x="1358" y="1290"/>
                  </a:lnTo>
                  <a:lnTo>
                    <a:pt x="1360" y="1288"/>
                  </a:lnTo>
                  <a:lnTo>
                    <a:pt x="1360" y="1285"/>
                  </a:lnTo>
                  <a:lnTo>
                    <a:pt x="1363" y="1285"/>
                  </a:lnTo>
                  <a:lnTo>
                    <a:pt x="1367" y="1285"/>
                  </a:lnTo>
                  <a:lnTo>
                    <a:pt x="1370" y="1283"/>
                  </a:lnTo>
                  <a:lnTo>
                    <a:pt x="1372" y="1283"/>
                  </a:lnTo>
                  <a:lnTo>
                    <a:pt x="1374" y="1283"/>
                  </a:lnTo>
                  <a:lnTo>
                    <a:pt x="1377" y="1281"/>
                  </a:lnTo>
                  <a:lnTo>
                    <a:pt x="1379" y="1281"/>
                  </a:lnTo>
                  <a:lnTo>
                    <a:pt x="1379" y="1278"/>
                  </a:lnTo>
                  <a:lnTo>
                    <a:pt x="1382" y="1276"/>
                  </a:lnTo>
                  <a:lnTo>
                    <a:pt x="1382" y="1276"/>
                  </a:lnTo>
                  <a:lnTo>
                    <a:pt x="1382" y="1276"/>
                  </a:lnTo>
                  <a:lnTo>
                    <a:pt x="1382" y="1276"/>
                  </a:lnTo>
                  <a:lnTo>
                    <a:pt x="1384" y="1274"/>
                  </a:lnTo>
                  <a:lnTo>
                    <a:pt x="1384" y="1274"/>
                  </a:lnTo>
                  <a:lnTo>
                    <a:pt x="1384" y="1274"/>
                  </a:lnTo>
                  <a:lnTo>
                    <a:pt x="1384" y="1274"/>
                  </a:lnTo>
                  <a:lnTo>
                    <a:pt x="1384" y="1271"/>
                  </a:lnTo>
                  <a:lnTo>
                    <a:pt x="1389" y="1264"/>
                  </a:lnTo>
                  <a:lnTo>
                    <a:pt x="1389" y="1262"/>
                  </a:lnTo>
                  <a:lnTo>
                    <a:pt x="1393" y="1259"/>
                  </a:lnTo>
                  <a:lnTo>
                    <a:pt x="1398" y="1255"/>
                  </a:lnTo>
                  <a:lnTo>
                    <a:pt x="1403" y="1248"/>
                  </a:lnTo>
                  <a:lnTo>
                    <a:pt x="1405" y="1243"/>
                  </a:lnTo>
                  <a:lnTo>
                    <a:pt x="1412" y="1240"/>
                  </a:lnTo>
                  <a:lnTo>
                    <a:pt x="1417" y="1238"/>
                  </a:lnTo>
                  <a:lnTo>
                    <a:pt x="1424" y="1236"/>
                  </a:lnTo>
                  <a:lnTo>
                    <a:pt x="1429" y="1233"/>
                  </a:lnTo>
                  <a:lnTo>
                    <a:pt x="1436" y="1233"/>
                  </a:lnTo>
                  <a:lnTo>
                    <a:pt x="1445" y="1236"/>
                  </a:lnTo>
                  <a:lnTo>
                    <a:pt x="1452" y="1236"/>
                  </a:lnTo>
                  <a:lnTo>
                    <a:pt x="1457" y="1238"/>
                  </a:lnTo>
                  <a:lnTo>
                    <a:pt x="1462" y="1238"/>
                  </a:lnTo>
                  <a:lnTo>
                    <a:pt x="1462" y="1236"/>
                  </a:lnTo>
                  <a:lnTo>
                    <a:pt x="1462" y="1236"/>
                  </a:lnTo>
                  <a:lnTo>
                    <a:pt x="1462" y="1236"/>
                  </a:lnTo>
                  <a:lnTo>
                    <a:pt x="1464" y="1236"/>
                  </a:lnTo>
                  <a:lnTo>
                    <a:pt x="1469" y="1236"/>
                  </a:lnTo>
                  <a:lnTo>
                    <a:pt x="1471" y="1236"/>
                  </a:lnTo>
                  <a:lnTo>
                    <a:pt x="1474" y="1233"/>
                  </a:lnTo>
                  <a:lnTo>
                    <a:pt x="1476" y="1231"/>
                  </a:lnTo>
                  <a:lnTo>
                    <a:pt x="1476" y="1231"/>
                  </a:lnTo>
                  <a:lnTo>
                    <a:pt x="1478" y="1229"/>
                  </a:lnTo>
                  <a:lnTo>
                    <a:pt x="1485" y="1217"/>
                  </a:lnTo>
                  <a:lnTo>
                    <a:pt x="1495" y="1207"/>
                  </a:lnTo>
                  <a:lnTo>
                    <a:pt x="1504" y="1198"/>
                  </a:lnTo>
                  <a:lnTo>
                    <a:pt x="1514" y="1186"/>
                  </a:lnTo>
                  <a:lnTo>
                    <a:pt x="1516" y="1184"/>
                  </a:lnTo>
                  <a:lnTo>
                    <a:pt x="1519" y="1179"/>
                  </a:lnTo>
                  <a:lnTo>
                    <a:pt x="1521" y="1174"/>
                  </a:lnTo>
                  <a:lnTo>
                    <a:pt x="1521" y="1165"/>
                  </a:lnTo>
                  <a:lnTo>
                    <a:pt x="1523" y="1158"/>
                  </a:lnTo>
                  <a:lnTo>
                    <a:pt x="1528" y="1151"/>
                  </a:lnTo>
                  <a:lnTo>
                    <a:pt x="1530" y="1146"/>
                  </a:lnTo>
                  <a:lnTo>
                    <a:pt x="1537" y="1141"/>
                  </a:lnTo>
                  <a:lnTo>
                    <a:pt x="1542" y="1137"/>
                  </a:lnTo>
                  <a:lnTo>
                    <a:pt x="1552" y="1129"/>
                  </a:lnTo>
                  <a:lnTo>
                    <a:pt x="1559" y="1125"/>
                  </a:lnTo>
                  <a:lnTo>
                    <a:pt x="1561" y="1122"/>
                  </a:lnTo>
                  <a:lnTo>
                    <a:pt x="1566" y="1120"/>
                  </a:lnTo>
                  <a:lnTo>
                    <a:pt x="1568" y="1120"/>
                  </a:lnTo>
                  <a:lnTo>
                    <a:pt x="1573" y="1120"/>
                  </a:lnTo>
                  <a:lnTo>
                    <a:pt x="1575" y="1118"/>
                  </a:lnTo>
                  <a:lnTo>
                    <a:pt x="1580" y="1118"/>
                  </a:lnTo>
                  <a:lnTo>
                    <a:pt x="1582" y="1120"/>
                  </a:lnTo>
                  <a:lnTo>
                    <a:pt x="1585" y="1120"/>
                  </a:lnTo>
                  <a:lnTo>
                    <a:pt x="1589" y="1122"/>
                  </a:lnTo>
                  <a:lnTo>
                    <a:pt x="1592" y="1125"/>
                  </a:lnTo>
                  <a:lnTo>
                    <a:pt x="1592" y="1127"/>
                  </a:lnTo>
                  <a:lnTo>
                    <a:pt x="1594" y="1132"/>
                  </a:lnTo>
                  <a:lnTo>
                    <a:pt x="1594" y="1137"/>
                  </a:lnTo>
                  <a:lnTo>
                    <a:pt x="1594" y="1144"/>
                  </a:lnTo>
                  <a:lnTo>
                    <a:pt x="1596" y="1148"/>
                  </a:lnTo>
                  <a:lnTo>
                    <a:pt x="1599" y="1151"/>
                  </a:lnTo>
                  <a:lnTo>
                    <a:pt x="1599" y="1155"/>
                  </a:lnTo>
                  <a:lnTo>
                    <a:pt x="1601" y="1158"/>
                  </a:lnTo>
                  <a:lnTo>
                    <a:pt x="1606" y="1160"/>
                  </a:lnTo>
                  <a:lnTo>
                    <a:pt x="1608" y="1160"/>
                  </a:lnTo>
                  <a:lnTo>
                    <a:pt x="1611" y="1158"/>
                  </a:lnTo>
                  <a:lnTo>
                    <a:pt x="1615" y="1155"/>
                  </a:lnTo>
                  <a:lnTo>
                    <a:pt x="1677" y="1139"/>
                  </a:lnTo>
                  <a:lnTo>
                    <a:pt x="1677" y="1132"/>
                  </a:lnTo>
                  <a:lnTo>
                    <a:pt x="1674" y="1127"/>
                  </a:lnTo>
                  <a:lnTo>
                    <a:pt x="1667" y="1122"/>
                  </a:lnTo>
                  <a:lnTo>
                    <a:pt x="1663" y="1118"/>
                  </a:lnTo>
                  <a:lnTo>
                    <a:pt x="1663" y="1111"/>
                  </a:lnTo>
                  <a:lnTo>
                    <a:pt x="1660" y="1108"/>
                  </a:lnTo>
                  <a:lnTo>
                    <a:pt x="1658" y="1106"/>
                  </a:lnTo>
                  <a:lnTo>
                    <a:pt x="1658" y="1103"/>
                  </a:lnTo>
                  <a:lnTo>
                    <a:pt x="1656" y="1101"/>
                  </a:lnTo>
                  <a:lnTo>
                    <a:pt x="1651" y="1101"/>
                  </a:lnTo>
                  <a:lnTo>
                    <a:pt x="1648" y="1099"/>
                  </a:lnTo>
                  <a:lnTo>
                    <a:pt x="1644" y="1094"/>
                  </a:lnTo>
                  <a:lnTo>
                    <a:pt x="1641" y="1089"/>
                  </a:lnTo>
                  <a:lnTo>
                    <a:pt x="1639" y="1087"/>
                  </a:lnTo>
                  <a:lnTo>
                    <a:pt x="1639" y="1082"/>
                  </a:lnTo>
                  <a:lnTo>
                    <a:pt x="1639" y="1075"/>
                  </a:lnTo>
                  <a:lnTo>
                    <a:pt x="1634" y="1066"/>
                  </a:lnTo>
                  <a:lnTo>
                    <a:pt x="1630" y="1059"/>
                  </a:lnTo>
                  <a:lnTo>
                    <a:pt x="1622" y="1051"/>
                  </a:lnTo>
                  <a:lnTo>
                    <a:pt x="1620" y="1047"/>
                  </a:lnTo>
                  <a:lnTo>
                    <a:pt x="1615" y="1044"/>
                  </a:lnTo>
                  <a:lnTo>
                    <a:pt x="1613" y="1040"/>
                  </a:lnTo>
                  <a:lnTo>
                    <a:pt x="1611" y="1035"/>
                  </a:lnTo>
                  <a:lnTo>
                    <a:pt x="1608" y="1028"/>
                  </a:lnTo>
                  <a:lnTo>
                    <a:pt x="1608" y="1023"/>
                  </a:lnTo>
                  <a:lnTo>
                    <a:pt x="1606" y="1018"/>
                  </a:lnTo>
                  <a:lnTo>
                    <a:pt x="1608" y="1011"/>
                  </a:lnTo>
                  <a:lnTo>
                    <a:pt x="1608" y="1007"/>
                  </a:lnTo>
                  <a:lnTo>
                    <a:pt x="1611" y="1004"/>
                  </a:lnTo>
                  <a:lnTo>
                    <a:pt x="1632" y="990"/>
                  </a:lnTo>
                  <a:lnTo>
                    <a:pt x="1656" y="978"/>
                  </a:lnTo>
                  <a:lnTo>
                    <a:pt x="1653" y="971"/>
                  </a:lnTo>
                  <a:lnTo>
                    <a:pt x="1648" y="964"/>
                  </a:lnTo>
                  <a:lnTo>
                    <a:pt x="1644" y="959"/>
                  </a:lnTo>
                  <a:lnTo>
                    <a:pt x="1641" y="955"/>
                  </a:lnTo>
                  <a:lnTo>
                    <a:pt x="1641" y="950"/>
                  </a:lnTo>
                  <a:lnTo>
                    <a:pt x="1641" y="945"/>
                  </a:lnTo>
                  <a:lnTo>
                    <a:pt x="1641" y="940"/>
                  </a:lnTo>
                  <a:lnTo>
                    <a:pt x="1641" y="936"/>
                  </a:lnTo>
                  <a:lnTo>
                    <a:pt x="1644" y="931"/>
                  </a:lnTo>
                  <a:lnTo>
                    <a:pt x="1648" y="926"/>
                  </a:lnTo>
                  <a:lnTo>
                    <a:pt x="1660" y="914"/>
                  </a:lnTo>
                  <a:lnTo>
                    <a:pt x="1672" y="903"/>
                  </a:lnTo>
                  <a:lnTo>
                    <a:pt x="1684" y="891"/>
                  </a:lnTo>
                  <a:lnTo>
                    <a:pt x="1698" y="879"/>
                  </a:lnTo>
                  <a:lnTo>
                    <a:pt x="1670" y="879"/>
                  </a:lnTo>
                  <a:lnTo>
                    <a:pt x="1667" y="879"/>
                  </a:lnTo>
                  <a:lnTo>
                    <a:pt x="1665" y="879"/>
                  </a:lnTo>
                  <a:lnTo>
                    <a:pt x="1658" y="877"/>
                  </a:lnTo>
                  <a:lnTo>
                    <a:pt x="1656" y="874"/>
                  </a:lnTo>
                  <a:lnTo>
                    <a:pt x="1653" y="872"/>
                  </a:lnTo>
                  <a:lnTo>
                    <a:pt x="1653" y="867"/>
                  </a:lnTo>
                  <a:lnTo>
                    <a:pt x="1653" y="865"/>
                  </a:lnTo>
                  <a:lnTo>
                    <a:pt x="1653" y="851"/>
                  </a:lnTo>
                  <a:lnTo>
                    <a:pt x="1656" y="837"/>
                  </a:lnTo>
                  <a:lnTo>
                    <a:pt x="1656" y="834"/>
                  </a:lnTo>
                  <a:lnTo>
                    <a:pt x="1656" y="832"/>
                  </a:lnTo>
                  <a:lnTo>
                    <a:pt x="1653" y="829"/>
                  </a:lnTo>
                  <a:lnTo>
                    <a:pt x="1653" y="827"/>
                  </a:lnTo>
                  <a:lnTo>
                    <a:pt x="1641" y="815"/>
                  </a:lnTo>
                  <a:lnTo>
                    <a:pt x="1627" y="803"/>
                  </a:lnTo>
                  <a:lnTo>
                    <a:pt x="1622" y="799"/>
                  </a:lnTo>
                  <a:lnTo>
                    <a:pt x="1618" y="794"/>
                  </a:lnTo>
                  <a:lnTo>
                    <a:pt x="1615" y="789"/>
                  </a:lnTo>
                  <a:lnTo>
                    <a:pt x="1615" y="789"/>
                  </a:lnTo>
                  <a:lnTo>
                    <a:pt x="1615" y="787"/>
                  </a:lnTo>
                  <a:lnTo>
                    <a:pt x="1618" y="785"/>
                  </a:lnTo>
                  <a:lnTo>
                    <a:pt x="1620" y="780"/>
                  </a:lnTo>
                  <a:lnTo>
                    <a:pt x="1622" y="777"/>
                  </a:lnTo>
                  <a:lnTo>
                    <a:pt x="1625" y="773"/>
                  </a:lnTo>
                  <a:lnTo>
                    <a:pt x="1627" y="773"/>
                  </a:lnTo>
                  <a:lnTo>
                    <a:pt x="1625" y="770"/>
                  </a:lnTo>
                  <a:lnTo>
                    <a:pt x="1625" y="768"/>
                  </a:lnTo>
                  <a:lnTo>
                    <a:pt x="1625" y="768"/>
                  </a:lnTo>
                  <a:lnTo>
                    <a:pt x="1622" y="768"/>
                  </a:lnTo>
                  <a:lnTo>
                    <a:pt x="1587" y="766"/>
                  </a:lnTo>
                  <a:lnTo>
                    <a:pt x="1552" y="766"/>
                  </a:lnTo>
                  <a:lnTo>
                    <a:pt x="1545" y="763"/>
                  </a:lnTo>
                  <a:lnTo>
                    <a:pt x="1537" y="763"/>
                  </a:lnTo>
                  <a:lnTo>
                    <a:pt x="1530" y="761"/>
                  </a:lnTo>
                  <a:lnTo>
                    <a:pt x="1526" y="759"/>
                  </a:lnTo>
                  <a:lnTo>
                    <a:pt x="1519" y="756"/>
                  </a:lnTo>
                  <a:lnTo>
                    <a:pt x="1514" y="751"/>
                  </a:lnTo>
                  <a:lnTo>
                    <a:pt x="1509" y="749"/>
                  </a:lnTo>
                  <a:lnTo>
                    <a:pt x="1504" y="744"/>
                  </a:lnTo>
                  <a:lnTo>
                    <a:pt x="1507" y="735"/>
                  </a:lnTo>
                  <a:lnTo>
                    <a:pt x="1507" y="728"/>
                  </a:lnTo>
                  <a:lnTo>
                    <a:pt x="1507" y="721"/>
                  </a:lnTo>
                  <a:lnTo>
                    <a:pt x="1504" y="714"/>
                  </a:lnTo>
                  <a:lnTo>
                    <a:pt x="1502" y="709"/>
                  </a:lnTo>
                  <a:lnTo>
                    <a:pt x="1500" y="704"/>
                  </a:lnTo>
                  <a:lnTo>
                    <a:pt x="1493" y="699"/>
                  </a:lnTo>
                  <a:lnTo>
                    <a:pt x="1488" y="697"/>
                  </a:lnTo>
                  <a:lnTo>
                    <a:pt x="1478" y="697"/>
                  </a:lnTo>
                  <a:lnTo>
                    <a:pt x="1471" y="692"/>
                  </a:lnTo>
                  <a:lnTo>
                    <a:pt x="1462" y="688"/>
                  </a:lnTo>
                  <a:lnTo>
                    <a:pt x="1459" y="685"/>
                  </a:lnTo>
                  <a:lnTo>
                    <a:pt x="1457" y="681"/>
                  </a:lnTo>
                  <a:lnTo>
                    <a:pt x="1455" y="678"/>
                  </a:lnTo>
                  <a:lnTo>
                    <a:pt x="1455" y="676"/>
                  </a:lnTo>
                  <a:lnTo>
                    <a:pt x="1452" y="671"/>
                  </a:lnTo>
                  <a:lnTo>
                    <a:pt x="1455" y="669"/>
                  </a:lnTo>
                  <a:lnTo>
                    <a:pt x="1455" y="662"/>
                  </a:lnTo>
                  <a:lnTo>
                    <a:pt x="1457" y="657"/>
                  </a:lnTo>
                  <a:lnTo>
                    <a:pt x="1462" y="652"/>
                  </a:lnTo>
                  <a:lnTo>
                    <a:pt x="1467" y="648"/>
                  </a:lnTo>
                  <a:lnTo>
                    <a:pt x="1471" y="643"/>
                  </a:lnTo>
                  <a:lnTo>
                    <a:pt x="1476" y="640"/>
                  </a:lnTo>
                  <a:lnTo>
                    <a:pt x="1481" y="636"/>
                  </a:lnTo>
                  <a:lnTo>
                    <a:pt x="1485" y="631"/>
                  </a:lnTo>
                  <a:lnTo>
                    <a:pt x="1493" y="624"/>
                  </a:lnTo>
                  <a:lnTo>
                    <a:pt x="1495" y="619"/>
                  </a:lnTo>
                  <a:lnTo>
                    <a:pt x="1497" y="617"/>
                  </a:lnTo>
                  <a:lnTo>
                    <a:pt x="1497" y="614"/>
                  </a:lnTo>
                  <a:lnTo>
                    <a:pt x="1502" y="610"/>
                  </a:lnTo>
                  <a:lnTo>
                    <a:pt x="1504" y="605"/>
                  </a:lnTo>
                  <a:lnTo>
                    <a:pt x="1509" y="603"/>
                  </a:lnTo>
                  <a:lnTo>
                    <a:pt x="1511" y="600"/>
                  </a:lnTo>
                  <a:lnTo>
                    <a:pt x="1516" y="598"/>
                  </a:lnTo>
                  <a:lnTo>
                    <a:pt x="1521" y="600"/>
                  </a:lnTo>
                  <a:lnTo>
                    <a:pt x="1526" y="600"/>
                  </a:lnTo>
                  <a:lnTo>
                    <a:pt x="1533" y="603"/>
                  </a:lnTo>
                  <a:lnTo>
                    <a:pt x="1535" y="605"/>
                  </a:lnTo>
                  <a:lnTo>
                    <a:pt x="1537" y="605"/>
                  </a:lnTo>
                  <a:lnTo>
                    <a:pt x="1537" y="605"/>
                  </a:lnTo>
                  <a:lnTo>
                    <a:pt x="1540" y="605"/>
                  </a:lnTo>
                  <a:lnTo>
                    <a:pt x="1540" y="605"/>
                  </a:lnTo>
                  <a:lnTo>
                    <a:pt x="1542" y="605"/>
                  </a:lnTo>
                  <a:lnTo>
                    <a:pt x="1545" y="605"/>
                  </a:lnTo>
                  <a:lnTo>
                    <a:pt x="1545" y="603"/>
                  </a:lnTo>
                  <a:lnTo>
                    <a:pt x="1547" y="603"/>
                  </a:lnTo>
                  <a:lnTo>
                    <a:pt x="1547" y="600"/>
                  </a:lnTo>
                  <a:lnTo>
                    <a:pt x="1549" y="596"/>
                  </a:lnTo>
                  <a:lnTo>
                    <a:pt x="1549" y="591"/>
                  </a:lnTo>
                  <a:lnTo>
                    <a:pt x="1554" y="581"/>
                  </a:lnTo>
                  <a:lnTo>
                    <a:pt x="1561" y="574"/>
                  </a:lnTo>
                  <a:lnTo>
                    <a:pt x="1566" y="570"/>
                  </a:lnTo>
                  <a:lnTo>
                    <a:pt x="1573" y="567"/>
                  </a:lnTo>
                  <a:lnTo>
                    <a:pt x="1580" y="565"/>
                  </a:lnTo>
                  <a:lnTo>
                    <a:pt x="1587" y="565"/>
                  </a:lnTo>
                  <a:lnTo>
                    <a:pt x="1592" y="562"/>
                  </a:lnTo>
                  <a:lnTo>
                    <a:pt x="1596" y="562"/>
                  </a:lnTo>
                  <a:lnTo>
                    <a:pt x="1599" y="560"/>
                  </a:lnTo>
                  <a:lnTo>
                    <a:pt x="1604" y="560"/>
                  </a:lnTo>
                  <a:lnTo>
                    <a:pt x="1606" y="558"/>
                  </a:lnTo>
                  <a:lnTo>
                    <a:pt x="1611" y="555"/>
                  </a:lnTo>
                  <a:lnTo>
                    <a:pt x="1613" y="553"/>
                  </a:lnTo>
                  <a:lnTo>
                    <a:pt x="1615" y="551"/>
                  </a:lnTo>
                  <a:lnTo>
                    <a:pt x="1611" y="544"/>
                  </a:lnTo>
                  <a:lnTo>
                    <a:pt x="1606" y="536"/>
                  </a:lnTo>
                  <a:lnTo>
                    <a:pt x="1599" y="529"/>
                  </a:lnTo>
                  <a:lnTo>
                    <a:pt x="1589" y="525"/>
                  </a:lnTo>
                  <a:lnTo>
                    <a:pt x="1587" y="522"/>
                  </a:lnTo>
                  <a:lnTo>
                    <a:pt x="1587" y="520"/>
                  </a:lnTo>
                  <a:lnTo>
                    <a:pt x="1587" y="518"/>
                  </a:lnTo>
                  <a:lnTo>
                    <a:pt x="1587" y="515"/>
                  </a:lnTo>
                  <a:lnTo>
                    <a:pt x="1587" y="510"/>
                  </a:lnTo>
                  <a:lnTo>
                    <a:pt x="1587" y="506"/>
                  </a:lnTo>
                  <a:lnTo>
                    <a:pt x="1587" y="503"/>
                  </a:lnTo>
                  <a:lnTo>
                    <a:pt x="1587" y="501"/>
                  </a:lnTo>
                  <a:lnTo>
                    <a:pt x="1585" y="499"/>
                  </a:lnTo>
                  <a:lnTo>
                    <a:pt x="1585" y="496"/>
                  </a:lnTo>
                  <a:lnTo>
                    <a:pt x="1582" y="496"/>
                  </a:lnTo>
                  <a:lnTo>
                    <a:pt x="1580" y="496"/>
                  </a:lnTo>
                  <a:lnTo>
                    <a:pt x="1530" y="494"/>
                  </a:lnTo>
                  <a:lnTo>
                    <a:pt x="1481" y="496"/>
                  </a:lnTo>
                  <a:lnTo>
                    <a:pt x="1476" y="501"/>
                  </a:lnTo>
                  <a:lnTo>
                    <a:pt x="1474" y="503"/>
                  </a:lnTo>
                  <a:lnTo>
                    <a:pt x="1474" y="503"/>
                  </a:lnTo>
                  <a:lnTo>
                    <a:pt x="1474" y="503"/>
                  </a:lnTo>
                  <a:lnTo>
                    <a:pt x="1471" y="503"/>
                  </a:lnTo>
                  <a:lnTo>
                    <a:pt x="1467" y="506"/>
                  </a:lnTo>
                  <a:lnTo>
                    <a:pt x="1464" y="508"/>
                  </a:lnTo>
                  <a:lnTo>
                    <a:pt x="1462" y="508"/>
                  </a:lnTo>
                  <a:lnTo>
                    <a:pt x="1459" y="508"/>
                  </a:lnTo>
                  <a:lnTo>
                    <a:pt x="1459" y="513"/>
                  </a:lnTo>
                  <a:lnTo>
                    <a:pt x="1459" y="515"/>
                  </a:lnTo>
                  <a:lnTo>
                    <a:pt x="1457" y="518"/>
                  </a:lnTo>
                  <a:lnTo>
                    <a:pt x="1457" y="520"/>
                  </a:lnTo>
                  <a:lnTo>
                    <a:pt x="1455" y="520"/>
                  </a:lnTo>
                  <a:lnTo>
                    <a:pt x="1455" y="520"/>
                  </a:lnTo>
                  <a:lnTo>
                    <a:pt x="1455" y="518"/>
                  </a:lnTo>
                  <a:lnTo>
                    <a:pt x="1452" y="518"/>
                  </a:lnTo>
                  <a:lnTo>
                    <a:pt x="1452" y="515"/>
                  </a:lnTo>
                  <a:lnTo>
                    <a:pt x="1452" y="515"/>
                  </a:lnTo>
                  <a:lnTo>
                    <a:pt x="1452" y="515"/>
                  </a:lnTo>
                  <a:lnTo>
                    <a:pt x="1455" y="515"/>
                  </a:lnTo>
                  <a:lnTo>
                    <a:pt x="1455" y="515"/>
                  </a:lnTo>
                  <a:lnTo>
                    <a:pt x="1457" y="513"/>
                  </a:lnTo>
                  <a:lnTo>
                    <a:pt x="1459" y="510"/>
                  </a:lnTo>
                  <a:lnTo>
                    <a:pt x="1459" y="508"/>
                  </a:lnTo>
                  <a:lnTo>
                    <a:pt x="1467" y="494"/>
                  </a:lnTo>
                  <a:lnTo>
                    <a:pt x="1469" y="492"/>
                  </a:lnTo>
                  <a:lnTo>
                    <a:pt x="1469" y="489"/>
                  </a:lnTo>
                  <a:lnTo>
                    <a:pt x="1476" y="475"/>
                  </a:lnTo>
                  <a:lnTo>
                    <a:pt x="1485" y="463"/>
                  </a:lnTo>
                  <a:lnTo>
                    <a:pt x="1488" y="456"/>
                  </a:lnTo>
                  <a:lnTo>
                    <a:pt x="1493" y="451"/>
                  </a:lnTo>
                  <a:lnTo>
                    <a:pt x="1500" y="442"/>
                  </a:lnTo>
                  <a:lnTo>
                    <a:pt x="1500" y="440"/>
                  </a:lnTo>
                  <a:lnTo>
                    <a:pt x="1502" y="437"/>
                  </a:lnTo>
                  <a:lnTo>
                    <a:pt x="1502" y="435"/>
                  </a:lnTo>
                  <a:lnTo>
                    <a:pt x="1502" y="435"/>
                  </a:lnTo>
                  <a:lnTo>
                    <a:pt x="1502" y="435"/>
                  </a:lnTo>
                  <a:lnTo>
                    <a:pt x="1502" y="435"/>
                  </a:lnTo>
                  <a:lnTo>
                    <a:pt x="1502" y="430"/>
                  </a:lnTo>
                  <a:lnTo>
                    <a:pt x="1500" y="425"/>
                  </a:lnTo>
                  <a:lnTo>
                    <a:pt x="1497" y="418"/>
                  </a:lnTo>
                  <a:lnTo>
                    <a:pt x="1495" y="414"/>
                  </a:lnTo>
                  <a:lnTo>
                    <a:pt x="1490" y="409"/>
                  </a:lnTo>
                  <a:lnTo>
                    <a:pt x="1483" y="402"/>
                  </a:lnTo>
                  <a:lnTo>
                    <a:pt x="1476" y="395"/>
                  </a:lnTo>
                  <a:lnTo>
                    <a:pt x="1471" y="388"/>
                  </a:lnTo>
                  <a:lnTo>
                    <a:pt x="1467" y="381"/>
                  </a:lnTo>
                  <a:lnTo>
                    <a:pt x="1462" y="373"/>
                  </a:lnTo>
                  <a:lnTo>
                    <a:pt x="1459" y="364"/>
                  </a:lnTo>
                  <a:lnTo>
                    <a:pt x="1455" y="357"/>
                  </a:lnTo>
                  <a:lnTo>
                    <a:pt x="1452" y="347"/>
                  </a:lnTo>
                  <a:lnTo>
                    <a:pt x="1450" y="338"/>
                  </a:lnTo>
                  <a:lnTo>
                    <a:pt x="1445" y="331"/>
                  </a:lnTo>
                  <a:lnTo>
                    <a:pt x="1441" y="324"/>
                  </a:lnTo>
                  <a:lnTo>
                    <a:pt x="1434" y="317"/>
                  </a:lnTo>
                  <a:lnTo>
                    <a:pt x="1424" y="307"/>
                  </a:lnTo>
                  <a:lnTo>
                    <a:pt x="1419" y="300"/>
                  </a:lnTo>
                  <a:lnTo>
                    <a:pt x="1412" y="298"/>
                  </a:lnTo>
                  <a:lnTo>
                    <a:pt x="1408" y="293"/>
                  </a:lnTo>
                  <a:lnTo>
                    <a:pt x="1400" y="291"/>
                  </a:lnTo>
                  <a:lnTo>
                    <a:pt x="1393" y="286"/>
                  </a:lnTo>
                  <a:lnTo>
                    <a:pt x="1386" y="284"/>
                  </a:lnTo>
                  <a:lnTo>
                    <a:pt x="1377" y="284"/>
                  </a:lnTo>
                  <a:lnTo>
                    <a:pt x="1370" y="281"/>
                  </a:lnTo>
                  <a:lnTo>
                    <a:pt x="1363" y="281"/>
                  </a:lnTo>
                  <a:lnTo>
                    <a:pt x="1358" y="281"/>
                  </a:lnTo>
                  <a:lnTo>
                    <a:pt x="1351" y="281"/>
                  </a:lnTo>
                  <a:lnTo>
                    <a:pt x="1346" y="281"/>
                  </a:lnTo>
                  <a:lnTo>
                    <a:pt x="1341" y="284"/>
                  </a:lnTo>
                  <a:lnTo>
                    <a:pt x="1339" y="284"/>
                  </a:lnTo>
                  <a:lnTo>
                    <a:pt x="1334" y="286"/>
                  </a:lnTo>
                  <a:lnTo>
                    <a:pt x="1332" y="288"/>
                  </a:lnTo>
                  <a:lnTo>
                    <a:pt x="1330" y="293"/>
                  </a:lnTo>
                  <a:lnTo>
                    <a:pt x="1325" y="298"/>
                  </a:lnTo>
                  <a:lnTo>
                    <a:pt x="1323" y="303"/>
                  </a:lnTo>
                  <a:lnTo>
                    <a:pt x="1320" y="310"/>
                  </a:lnTo>
                  <a:lnTo>
                    <a:pt x="1320" y="307"/>
                  </a:lnTo>
                  <a:lnTo>
                    <a:pt x="1323" y="303"/>
                  </a:lnTo>
                  <a:lnTo>
                    <a:pt x="1323" y="298"/>
                  </a:lnTo>
                  <a:lnTo>
                    <a:pt x="1323" y="291"/>
                  </a:lnTo>
                  <a:lnTo>
                    <a:pt x="1325" y="277"/>
                  </a:lnTo>
                  <a:lnTo>
                    <a:pt x="1325" y="265"/>
                  </a:lnTo>
                  <a:lnTo>
                    <a:pt x="1325" y="253"/>
                  </a:lnTo>
                  <a:lnTo>
                    <a:pt x="1325" y="244"/>
                  </a:lnTo>
                  <a:lnTo>
                    <a:pt x="1327" y="234"/>
                  </a:lnTo>
                  <a:lnTo>
                    <a:pt x="1332" y="218"/>
                  </a:lnTo>
                  <a:lnTo>
                    <a:pt x="1334" y="210"/>
                  </a:lnTo>
                  <a:lnTo>
                    <a:pt x="1339" y="203"/>
                  </a:lnTo>
                  <a:lnTo>
                    <a:pt x="1337" y="206"/>
                  </a:lnTo>
                  <a:lnTo>
                    <a:pt x="1337" y="206"/>
                  </a:lnTo>
                  <a:lnTo>
                    <a:pt x="1334" y="206"/>
                  </a:lnTo>
                  <a:lnTo>
                    <a:pt x="1334" y="206"/>
                  </a:lnTo>
                  <a:lnTo>
                    <a:pt x="1334" y="206"/>
                  </a:lnTo>
                  <a:lnTo>
                    <a:pt x="1332" y="206"/>
                  </a:lnTo>
                  <a:lnTo>
                    <a:pt x="1330" y="208"/>
                  </a:lnTo>
                  <a:lnTo>
                    <a:pt x="1325" y="208"/>
                  </a:lnTo>
                  <a:lnTo>
                    <a:pt x="1323" y="208"/>
                  </a:lnTo>
                  <a:lnTo>
                    <a:pt x="1318" y="206"/>
                  </a:lnTo>
                  <a:lnTo>
                    <a:pt x="1313" y="206"/>
                  </a:lnTo>
                  <a:lnTo>
                    <a:pt x="1304" y="203"/>
                  </a:lnTo>
                  <a:lnTo>
                    <a:pt x="1294" y="199"/>
                  </a:lnTo>
                  <a:lnTo>
                    <a:pt x="1278" y="194"/>
                  </a:lnTo>
                  <a:lnTo>
                    <a:pt x="1268" y="192"/>
                  </a:lnTo>
                  <a:lnTo>
                    <a:pt x="1261" y="187"/>
                  </a:lnTo>
                  <a:lnTo>
                    <a:pt x="1254" y="184"/>
                  </a:lnTo>
                  <a:lnTo>
                    <a:pt x="1249" y="182"/>
                  </a:lnTo>
                  <a:lnTo>
                    <a:pt x="1245" y="180"/>
                  </a:lnTo>
                  <a:lnTo>
                    <a:pt x="1242" y="180"/>
                  </a:lnTo>
                  <a:lnTo>
                    <a:pt x="1240" y="180"/>
                  </a:lnTo>
                  <a:lnTo>
                    <a:pt x="1237" y="180"/>
                  </a:lnTo>
                  <a:lnTo>
                    <a:pt x="1214" y="187"/>
                  </a:lnTo>
                  <a:lnTo>
                    <a:pt x="1195" y="194"/>
                  </a:lnTo>
                  <a:lnTo>
                    <a:pt x="1186" y="194"/>
                  </a:lnTo>
                  <a:lnTo>
                    <a:pt x="1181" y="194"/>
                  </a:lnTo>
                  <a:lnTo>
                    <a:pt x="1174" y="192"/>
                  </a:lnTo>
                  <a:lnTo>
                    <a:pt x="1169" y="192"/>
                  </a:lnTo>
                  <a:lnTo>
                    <a:pt x="1167" y="187"/>
                  </a:lnTo>
                  <a:lnTo>
                    <a:pt x="1162" y="184"/>
                  </a:lnTo>
                  <a:lnTo>
                    <a:pt x="1160" y="177"/>
                  </a:lnTo>
                  <a:lnTo>
                    <a:pt x="1160" y="173"/>
                  </a:lnTo>
                  <a:lnTo>
                    <a:pt x="1157" y="170"/>
                  </a:lnTo>
                  <a:lnTo>
                    <a:pt x="1155" y="170"/>
                  </a:lnTo>
                  <a:lnTo>
                    <a:pt x="1152" y="173"/>
                  </a:lnTo>
                  <a:lnTo>
                    <a:pt x="1150" y="175"/>
                  </a:lnTo>
                  <a:lnTo>
                    <a:pt x="1148" y="177"/>
                  </a:lnTo>
                  <a:lnTo>
                    <a:pt x="1145" y="182"/>
                  </a:lnTo>
                  <a:lnTo>
                    <a:pt x="1143" y="187"/>
                  </a:lnTo>
                  <a:lnTo>
                    <a:pt x="1141" y="194"/>
                  </a:lnTo>
                  <a:lnTo>
                    <a:pt x="1138" y="199"/>
                  </a:lnTo>
                  <a:lnTo>
                    <a:pt x="1136" y="203"/>
                  </a:lnTo>
                  <a:lnTo>
                    <a:pt x="1134" y="206"/>
                  </a:lnTo>
                  <a:lnTo>
                    <a:pt x="1134" y="206"/>
                  </a:lnTo>
                  <a:lnTo>
                    <a:pt x="1131" y="210"/>
                  </a:lnTo>
                  <a:lnTo>
                    <a:pt x="1126" y="213"/>
                  </a:lnTo>
                  <a:lnTo>
                    <a:pt x="1124" y="215"/>
                  </a:lnTo>
                  <a:lnTo>
                    <a:pt x="1119" y="213"/>
                  </a:lnTo>
                  <a:lnTo>
                    <a:pt x="1115" y="213"/>
                  </a:lnTo>
                  <a:lnTo>
                    <a:pt x="1112" y="210"/>
                  </a:lnTo>
                  <a:lnTo>
                    <a:pt x="1110" y="208"/>
                  </a:lnTo>
                  <a:lnTo>
                    <a:pt x="1103" y="199"/>
                  </a:lnTo>
                  <a:lnTo>
                    <a:pt x="1098" y="192"/>
                  </a:lnTo>
                  <a:lnTo>
                    <a:pt x="1098" y="189"/>
                  </a:lnTo>
                  <a:lnTo>
                    <a:pt x="1098" y="184"/>
                  </a:lnTo>
                  <a:lnTo>
                    <a:pt x="1096" y="182"/>
                  </a:lnTo>
                  <a:lnTo>
                    <a:pt x="1098" y="180"/>
                  </a:lnTo>
                  <a:lnTo>
                    <a:pt x="1098" y="175"/>
                  </a:lnTo>
                  <a:lnTo>
                    <a:pt x="1098" y="170"/>
                  </a:lnTo>
                  <a:lnTo>
                    <a:pt x="1098" y="166"/>
                  </a:lnTo>
                  <a:lnTo>
                    <a:pt x="1098" y="163"/>
                  </a:lnTo>
                  <a:lnTo>
                    <a:pt x="1098" y="161"/>
                  </a:lnTo>
                  <a:lnTo>
                    <a:pt x="1098" y="161"/>
                  </a:lnTo>
                  <a:lnTo>
                    <a:pt x="1098" y="159"/>
                  </a:lnTo>
                  <a:lnTo>
                    <a:pt x="1096" y="159"/>
                  </a:lnTo>
                  <a:lnTo>
                    <a:pt x="1089" y="159"/>
                  </a:lnTo>
                  <a:lnTo>
                    <a:pt x="1082" y="156"/>
                  </a:lnTo>
                  <a:lnTo>
                    <a:pt x="1074" y="154"/>
                  </a:lnTo>
                  <a:lnTo>
                    <a:pt x="1067" y="151"/>
                  </a:lnTo>
                  <a:lnTo>
                    <a:pt x="1063" y="147"/>
                  </a:lnTo>
                  <a:lnTo>
                    <a:pt x="1060" y="144"/>
                  </a:lnTo>
                  <a:lnTo>
                    <a:pt x="1058" y="142"/>
                  </a:lnTo>
                  <a:lnTo>
                    <a:pt x="1053" y="140"/>
                  </a:lnTo>
                  <a:lnTo>
                    <a:pt x="1051" y="137"/>
                  </a:lnTo>
                  <a:lnTo>
                    <a:pt x="1049" y="135"/>
                  </a:lnTo>
                  <a:lnTo>
                    <a:pt x="1049" y="135"/>
                  </a:lnTo>
                  <a:lnTo>
                    <a:pt x="1049" y="135"/>
                  </a:lnTo>
                  <a:lnTo>
                    <a:pt x="1046" y="133"/>
                  </a:lnTo>
                  <a:lnTo>
                    <a:pt x="1039" y="125"/>
                  </a:lnTo>
                  <a:lnTo>
                    <a:pt x="1032" y="123"/>
                  </a:lnTo>
                  <a:lnTo>
                    <a:pt x="1025" y="118"/>
                  </a:lnTo>
                  <a:lnTo>
                    <a:pt x="1015" y="116"/>
                  </a:lnTo>
                  <a:lnTo>
                    <a:pt x="1008" y="114"/>
                  </a:lnTo>
                  <a:lnTo>
                    <a:pt x="1001" y="114"/>
                  </a:lnTo>
                  <a:lnTo>
                    <a:pt x="997" y="114"/>
                  </a:lnTo>
                  <a:lnTo>
                    <a:pt x="992" y="114"/>
                  </a:lnTo>
                  <a:lnTo>
                    <a:pt x="987" y="114"/>
                  </a:lnTo>
                  <a:lnTo>
                    <a:pt x="985" y="116"/>
                  </a:lnTo>
                  <a:lnTo>
                    <a:pt x="978" y="121"/>
                  </a:lnTo>
                  <a:lnTo>
                    <a:pt x="971" y="123"/>
                  </a:lnTo>
                  <a:lnTo>
                    <a:pt x="956" y="130"/>
                  </a:lnTo>
                  <a:lnTo>
                    <a:pt x="949" y="135"/>
                  </a:lnTo>
                  <a:lnTo>
                    <a:pt x="945" y="135"/>
                  </a:lnTo>
                  <a:lnTo>
                    <a:pt x="942" y="137"/>
                  </a:lnTo>
                  <a:lnTo>
                    <a:pt x="935" y="140"/>
                  </a:lnTo>
                  <a:lnTo>
                    <a:pt x="928" y="142"/>
                  </a:lnTo>
                  <a:lnTo>
                    <a:pt x="923" y="144"/>
                  </a:lnTo>
                  <a:lnTo>
                    <a:pt x="921" y="144"/>
                  </a:lnTo>
                  <a:lnTo>
                    <a:pt x="919" y="144"/>
                  </a:lnTo>
                  <a:lnTo>
                    <a:pt x="916" y="144"/>
                  </a:lnTo>
                  <a:lnTo>
                    <a:pt x="916" y="142"/>
                  </a:lnTo>
                  <a:lnTo>
                    <a:pt x="916" y="142"/>
                  </a:lnTo>
                  <a:lnTo>
                    <a:pt x="919" y="140"/>
                  </a:lnTo>
                  <a:lnTo>
                    <a:pt x="921" y="137"/>
                  </a:lnTo>
                  <a:lnTo>
                    <a:pt x="919" y="128"/>
                  </a:lnTo>
                  <a:lnTo>
                    <a:pt x="921" y="128"/>
                  </a:lnTo>
                  <a:lnTo>
                    <a:pt x="923" y="128"/>
                  </a:lnTo>
                  <a:lnTo>
                    <a:pt x="926" y="125"/>
                  </a:lnTo>
                  <a:lnTo>
                    <a:pt x="930" y="125"/>
                  </a:lnTo>
                  <a:lnTo>
                    <a:pt x="933" y="123"/>
                  </a:lnTo>
                  <a:lnTo>
                    <a:pt x="935" y="121"/>
                  </a:lnTo>
                  <a:lnTo>
                    <a:pt x="935" y="121"/>
                  </a:lnTo>
                  <a:lnTo>
                    <a:pt x="937" y="118"/>
                  </a:lnTo>
                  <a:lnTo>
                    <a:pt x="940" y="116"/>
                  </a:lnTo>
                  <a:lnTo>
                    <a:pt x="942" y="114"/>
                  </a:lnTo>
                  <a:lnTo>
                    <a:pt x="942" y="114"/>
                  </a:lnTo>
                  <a:lnTo>
                    <a:pt x="945" y="109"/>
                  </a:lnTo>
                  <a:lnTo>
                    <a:pt x="947" y="107"/>
                  </a:lnTo>
                  <a:lnTo>
                    <a:pt x="947" y="102"/>
                  </a:lnTo>
                  <a:lnTo>
                    <a:pt x="947" y="99"/>
                  </a:lnTo>
                  <a:lnTo>
                    <a:pt x="949" y="99"/>
                  </a:lnTo>
                  <a:lnTo>
                    <a:pt x="949" y="95"/>
                  </a:lnTo>
                  <a:lnTo>
                    <a:pt x="949" y="90"/>
                  </a:lnTo>
                  <a:lnTo>
                    <a:pt x="949" y="85"/>
                  </a:lnTo>
                  <a:lnTo>
                    <a:pt x="949" y="83"/>
                  </a:lnTo>
                  <a:lnTo>
                    <a:pt x="952" y="81"/>
                  </a:lnTo>
                  <a:lnTo>
                    <a:pt x="949" y="45"/>
                  </a:lnTo>
                  <a:lnTo>
                    <a:pt x="947" y="12"/>
                  </a:lnTo>
                  <a:lnTo>
                    <a:pt x="945" y="10"/>
                  </a:lnTo>
                  <a:lnTo>
                    <a:pt x="945" y="10"/>
                  </a:lnTo>
                  <a:lnTo>
                    <a:pt x="945" y="10"/>
                  </a:lnTo>
                  <a:lnTo>
                    <a:pt x="945" y="7"/>
                  </a:lnTo>
                  <a:lnTo>
                    <a:pt x="942" y="3"/>
                  </a:lnTo>
                  <a:lnTo>
                    <a:pt x="942" y="0"/>
                  </a:lnTo>
                  <a:lnTo>
                    <a:pt x="940" y="0"/>
                  </a:lnTo>
                  <a:lnTo>
                    <a:pt x="935" y="3"/>
                  </a:lnTo>
                  <a:lnTo>
                    <a:pt x="933" y="5"/>
                  </a:lnTo>
                  <a:lnTo>
                    <a:pt x="930" y="7"/>
                  </a:lnTo>
                  <a:lnTo>
                    <a:pt x="928" y="10"/>
                  </a:lnTo>
                  <a:lnTo>
                    <a:pt x="921" y="12"/>
                  </a:lnTo>
                  <a:lnTo>
                    <a:pt x="919" y="14"/>
                  </a:lnTo>
                  <a:lnTo>
                    <a:pt x="914" y="19"/>
                  </a:lnTo>
                  <a:lnTo>
                    <a:pt x="909" y="26"/>
                  </a:lnTo>
                  <a:lnTo>
                    <a:pt x="904" y="31"/>
                  </a:lnTo>
                  <a:lnTo>
                    <a:pt x="897" y="38"/>
                  </a:lnTo>
                  <a:lnTo>
                    <a:pt x="890" y="47"/>
                  </a:lnTo>
                  <a:lnTo>
                    <a:pt x="886" y="52"/>
                  </a:lnTo>
                  <a:lnTo>
                    <a:pt x="883" y="57"/>
                  </a:lnTo>
                  <a:lnTo>
                    <a:pt x="874" y="64"/>
                  </a:lnTo>
                  <a:lnTo>
                    <a:pt x="869" y="66"/>
                  </a:lnTo>
                  <a:lnTo>
                    <a:pt x="862" y="71"/>
                  </a:lnTo>
                  <a:lnTo>
                    <a:pt x="852" y="76"/>
                  </a:lnTo>
                  <a:lnTo>
                    <a:pt x="845" y="83"/>
                  </a:lnTo>
                  <a:lnTo>
                    <a:pt x="838" y="85"/>
                  </a:lnTo>
                  <a:lnTo>
                    <a:pt x="834" y="88"/>
                  </a:lnTo>
                  <a:lnTo>
                    <a:pt x="822" y="92"/>
                  </a:lnTo>
                  <a:lnTo>
                    <a:pt x="815" y="95"/>
                  </a:lnTo>
                  <a:lnTo>
                    <a:pt x="808" y="97"/>
                  </a:lnTo>
                  <a:lnTo>
                    <a:pt x="796" y="97"/>
                  </a:lnTo>
                  <a:lnTo>
                    <a:pt x="786" y="99"/>
                  </a:lnTo>
                  <a:lnTo>
                    <a:pt x="779" y="99"/>
                  </a:lnTo>
                  <a:lnTo>
                    <a:pt x="772" y="99"/>
                  </a:lnTo>
                  <a:lnTo>
                    <a:pt x="765" y="102"/>
                  </a:lnTo>
                  <a:lnTo>
                    <a:pt x="758" y="99"/>
                  </a:lnTo>
                  <a:lnTo>
                    <a:pt x="751" y="99"/>
                  </a:lnTo>
                  <a:lnTo>
                    <a:pt x="744" y="97"/>
                  </a:lnTo>
                  <a:lnTo>
                    <a:pt x="739" y="95"/>
                  </a:lnTo>
                  <a:lnTo>
                    <a:pt x="734" y="92"/>
                  </a:lnTo>
                  <a:lnTo>
                    <a:pt x="732" y="88"/>
                  </a:lnTo>
                  <a:lnTo>
                    <a:pt x="732" y="92"/>
                  </a:lnTo>
                  <a:lnTo>
                    <a:pt x="732" y="97"/>
                  </a:lnTo>
                  <a:lnTo>
                    <a:pt x="730" y="109"/>
                  </a:lnTo>
                  <a:lnTo>
                    <a:pt x="727" y="130"/>
                  </a:lnTo>
                  <a:lnTo>
                    <a:pt x="725" y="133"/>
                  </a:lnTo>
                  <a:lnTo>
                    <a:pt x="725" y="133"/>
                  </a:lnTo>
                  <a:lnTo>
                    <a:pt x="725" y="133"/>
                  </a:lnTo>
                  <a:lnTo>
                    <a:pt x="725" y="133"/>
                  </a:lnTo>
                  <a:lnTo>
                    <a:pt x="725" y="135"/>
                  </a:lnTo>
                  <a:lnTo>
                    <a:pt x="723" y="137"/>
                  </a:lnTo>
                  <a:lnTo>
                    <a:pt x="720" y="142"/>
                  </a:lnTo>
                  <a:lnTo>
                    <a:pt x="718" y="142"/>
                  </a:lnTo>
                  <a:lnTo>
                    <a:pt x="718" y="144"/>
                  </a:lnTo>
                  <a:lnTo>
                    <a:pt x="715" y="144"/>
                  </a:lnTo>
                  <a:lnTo>
                    <a:pt x="713" y="147"/>
                  </a:lnTo>
                  <a:lnTo>
                    <a:pt x="713" y="147"/>
                  </a:lnTo>
                  <a:lnTo>
                    <a:pt x="711" y="149"/>
                  </a:lnTo>
                  <a:lnTo>
                    <a:pt x="704" y="151"/>
                  </a:lnTo>
                  <a:lnTo>
                    <a:pt x="697" y="151"/>
                  </a:lnTo>
                  <a:lnTo>
                    <a:pt x="685" y="154"/>
                  </a:lnTo>
                  <a:lnTo>
                    <a:pt x="680" y="154"/>
                  </a:lnTo>
                  <a:lnTo>
                    <a:pt x="675" y="154"/>
                  </a:lnTo>
                  <a:lnTo>
                    <a:pt x="671" y="151"/>
                  </a:lnTo>
                  <a:lnTo>
                    <a:pt x="668" y="151"/>
                  </a:lnTo>
                  <a:lnTo>
                    <a:pt x="664" y="149"/>
                  </a:lnTo>
                  <a:lnTo>
                    <a:pt x="661" y="147"/>
                  </a:lnTo>
                  <a:lnTo>
                    <a:pt x="656" y="144"/>
                  </a:lnTo>
                  <a:lnTo>
                    <a:pt x="654" y="142"/>
                  </a:lnTo>
                  <a:lnTo>
                    <a:pt x="652" y="140"/>
                  </a:lnTo>
                  <a:lnTo>
                    <a:pt x="652" y="135"/>
                  </a:lnTo>
                  <a:lnTo>
                    <a:pt x="649" y="133"/>
                  </a:lnTo>
                  <a:lnTo>
                    <a:pt x="649" y="128"/>
                  </a:lnTo>
                  <a:lnTo>
                    <a:pt x="647" y="118"/>
                  </a:lnTo>
                  <a:lnTo>
                    <a:pt x="647" y="130"/>
                  </a:lnTo>
                  <a:lnTo>
                    <a:pt x="647" y="137"/>
                  </a:lnTo>
                  <a:lnTo>
                    <a:pt x="647" y="142"/>
                  </a:lnTo>
                  <a:lnTo>
                    <a:pt x="645" y="147"/>
                  </a:lnTo>
                  <a:lnTo>
                    <a:pt x="642" y="147"/>
                  </a:lnTo>
                  <a:lnTo>
                    <a:pt x="642" y="149"/>
                  </a:lnTo>
                  <a:lnTo>
                    <a:pt x="638" y="154"/>
                  </a:lnTo>
                  <a:lnTo>
                    <a:pt x="638" y="154"/>
                  </a:lnTo>
                  <a:lnTo>
                    <a:pt x="635" y="154"/>
                  </a:lnTo>
                  <a:lnTo>
                    <a:pt x="635" y="156"/>
                  </a:lnTo>
                  <a:lnTo>
                    <a:pt x="633" y="156"/>
                  </a:lnTo>
                  <a:lnTo>
                    <a:pt x="633" y="156"/>
                  </a:lnTo>
                  <a:lnTo>
                    <a:pt x="630" y="156"/>
                  </a:lnTo>
                  <a:lnTo>
                    <a:pt x="626" y="159"/>
                  </a:lnTo>
                  <a:lnTo>
                    <a:pt x="614" y="159"/>
                  </a:lnTo>
                  <a:lnTo>
                    <a:pt x="607" y="159"/>
                  </a:lnTo>
                  <a:lnTo>
                    <a:pt x="602" y="159"/>
                  </a:lnTo>
                  <a:lnTo>
                    <a:pt x="597" y="159"/>
                  </a:lnTo>
                  <a:lnTo>
                    <a:pt x="593" y="159"/>
                  </a:lnTo>
                  <a:lnTo>
                    <a:pt x="588" y="159"/>
                  </a:lnTo>
                  <a:lnTo>
                    <a:pt x="586" y="156"/>
                  </a:lnTo>
                  <a:lnTo>
                    <a:pt x="581" y="154"/>
                  </a:lnTo>
                  <a:lnTo>
                    <a:pt x="578" y="154"/>
                  </a:lnTo>
                  <a:lnTo>
                    <a:pt x="576" y="151"/>
                  </a:lnTo>
                  <a:lnTo>
                    <a:pt x="574" y="149"/>
                  </a:lnTo>
                  <a:lnTo>
                    <a:pt x="574" y="144"/>
                  </a:lnTo>
                  <a:lnTo>
                    <a:pt x="571" y="142"/>
                  </a:lnTo>
                  <a:lnTo>
                    <a:pt x="571" y="137"/>
                  </a:lnTo>
                  <a:lnTo>
                    <a:pt x="571" y="133"/>
                  </a:lnTo>
                  <a:lnTo>
                    <a:pt x="574" y="123"/>
                  </a:lnTo>
                  <a:lnTo>
                    <a:pt x="574" y="118"/>
                  </a:lnTo>
                  <a:lnTo>
                    <a:pt x="574" y="114"/>
                  </a:lnTo>
                  <a:lnTo>
                    <a:pt x="574" y="107"/>
                  </a:lnTo>
                  <a:lnTo>
                    <a:pt x="571" y="102"/>
                  </a:lnTo>
                  <a:lnTo>
                    <a:pt x="571" y="99"/>
                  </a:lnTo>
                  <a:lnTo>
                    <a:pt x="569" y="95"/>
                  </a:lnTo>
                  <a:lnTo>
                    <a:pt x="564" y="90"/>
                  </a:lnTo>
                  <a:lnTo>
                    <a:pt x="557" y="88"/>
                  </a:lnTo>
                  <a:lnTo>
                    <a:pt x="555" y="88"/>
                  </a:lnTo>
                  <a:lnTo>
                    <a:pt x="550" y="88"/>
                  </a:lnTo>
                  <a:lnTo>
                    <a:pt x="543" y="88"/>
                  </a:lnTo>
                  <a:lnTo>
                    <a:pt x="534" y="88"/>
                  </a:lnTo>
                  <a:lnTo>
                    <a:pt x="524" y="92"/>
                  </a:lnTo>
                  <a:lnTo>
                    <a:pt x="517" y="95"/>
                  </a:lnTo>
                  <a:lnTo>
                    <a:pt x="510" y="95"/>
                  </a:lnTo>
                  <a:lnTo>
                    <a:pt x="503" y="97"/>
                  </a:lnTo>
                  <a:lnTo>
                    <a:pt x="493" y="97"/>
                  </a:lnTo>
                  <a:lnTo>
                    <a:pt x="479" y="99"/>
                  </a:lnTo>
                  <a:lnTo>
                    <a:pt x="467" y="104"/>
                  </a:lnTo>
                  <a:lnTo>
                    <a:pt x="463" y="107"/>
                  </a:lnTo>
                  <a:lnTo>
                    <a:pt x="460" y="109"/>
                  </a:lnTo>
                  <a:lnTo>
                    <a:pt x="458" y="111"/>
                  </a:lnTo>
                  <a:lnTo>
                    <a:pt x="456" y="116"/>
                  </a:lnTo>
                  <a:lnTo>
                    <a:pt x="453" y="121"/>
                  </a:lnTo>
                  <a:lnTo>
                    <a:pt x="453" y="125"/>
                  </a:lnTo>
                  <a:lnTo>
                    <a:pt x="451" y="140"/>
                  </a:lnTo>
                  <a:lnTo>
                    <a:pt x="449" y="135"/>
                  </a:lnTo>
                  <a:lnTo>
                    <a:pt x="446" y="130"/>
                  </a:lnTo>
                  <a:lnTo>
                    <a:pt x="441" y="123"/>
                  </a:lnTo>
                  <a:lnTo>
                    <a:pt x="437" y="121"/>
                  </a:lnTo>
                  <a:lnTo>
                    <a:pt x="432" y="118"/>
                  </a:lnTo>
                  <a:lnTo>
                    <a:pt x="425" y="114"/>
                  </a:lnTo>
                  <a:lnTo>
                    <a:pt x="420" y="114"/>
                  </a:lnTo>
                  <a:lnTo>
                    <a:pt x="418" y="111"/>
                  </a:lnTo>
                  <a:lnTo>
                    <a:pt x="416" y="109"/>
                  </a:lnTo>
                  <a:lnTo>
                    <a:pt x="416" y="107"/>
                  </a:lnTo>
                  <a:lnTo>
                    <a:pt x="411" y="99"/>
                  </a:lnTo>
                  <a:lnTo>
                    <a:pt x="406" y="95"/>
                  </a:lnTo>
                  <a:lnTo>
                    <a:pt x="401" y="90"/>
                  </a:lnTo>
                  <a:lnTo>
                    <a:pt x="399" y="90"/>
                  </a:lnTo>
                  <a:lnTo>
                    <a:pt x="397" y="90"/>
                  </a:lnTo>
                  <a:lnTo>
                    <a:pt x="394" y="90"/>
                  </a:lnTo>
                  <a:lnTo>
                    <a:pt x="392" y="90"/>
                  </a:lnTo>
                  <a:lnTo>
                    <a:pt x="385" y="92"/>
                  </a:lnTo>
                  <a:lnTo>
                    <a:pt x="380" y="95"/>
                  </a:lnTo>
                  <a:lnTo>
                    <a:pt x="378" y="97"/>
                  </a:lnTo>
                  <a:lnTo>
                    <a:pt x="371" y="104"/>
                  </a:lnTo>
                  <a:lnTo>
                    <a:pt x="364" y="109"/>
                  </a:lnTo>
                  <a:lnTo>
                    <a:pt x="359" y="111"/>
                  </a:lnTo>
                  <a:lnTo>
                    <a:pt x="352" y="111"/>
                  </a:lnTo>
                  <a:lnTo>
                    <a:pt x="342" y="114"/>
                  </a:lnTo>
                  <a:lnTo>
                    <a:pt x="335" y="114"/>
                  </a:lnTo>
                  <a:lnTo>
                    <a:pt x="328" y="114"/>
                  </a:lnTo>
                  <a:lnTo>
                    <a:pt x="321" y="111"/>
                  </a:lnTo>
                  <a:lnTo>
                    <a:pt x="312" y="109"/>
                  </a:lnTo>
                  <a:lnTo>
                    <a:pt x="304" y="104"/>
                  </a:lnTo>
                  <a:lnTo>
                    <a:pt x="297" y="102"/>
                  </a:lnTo>
                  <a:lnTo>
                    <a:pt x="290" y="97"/>
                  </a:lnTo>
                  <a:lnTo>
                    <a:pt x="290" y="97"/>
                  </a:lnTo>
                  <a:lnTo>
                    <a:pt x="290" y="102"/>
                  </a:lnTo>
                  <a:lnTo>
                    <a:pt x="290" y="111"/>
                  </a:lnTo>
                  <a:lnTo>
                    <a:pt x="288" y="118"/>
                  </a:lnTo>
                  <a:lnTo>
                    <a:pt x="288" y="123"/>
                  </a:lnTo>
                  <a:lnTo>
                    <a:pt x="286" y="128"/>
                  </a:lnTo>
                  <a:lnTo>
                    <a:pt x="281" y="133"/>
                  </a:lnTo>
                  <a:lnTo>
                    <a:pt x="281" y="135"/>
                  </a:lnTo>
                  <a:lnTo>
                    <a:pt x="279" y="135"/>
                  </a:lnTo>
                  <a:lnTo>
                    <a:pt x="279" y="135"/>
                  </a:lnTo>
                  <a:lnTo>
                    <a:pt x="279" y="137"/>
                  </a:lnTo>
                  <a:lnTo>
                    <a:pt x="279" y="137"/>
                  </a:lnTo>
                  <a:lnTo>
                    <a:pt x="274" y="142"/>
                  </a:lnTo>
                  <a:lnTo>
                    <a:pt x="271" y="144"/>
                  </a:lnTo>
                  <a:lnTo>
                    <a:pt x="269" y="147"/>
                  </a:lnTo>
                  <a:lnTo>
                    <a:pt x="267" y="147"/>
                  </a:lnTo>
                  <a:lnTo>
                    <a:pt x="264" y="147"/>
                  </a:lnTo>
                  <a:lnTo>
                    <a:pt x="264" y="147"/>
                  </a:lnTo>
                  <a:lnTo>
                    <a:pt x="264" y="147"/>
                  </a:lnTo>
                  <a:lnTo>
                    <a:pt x="255" y="142"/>
                  </a:lnTo>
                  <a:lnTo>
                    <a:pt x="248" y="140"/>
                  </a:lnTo>
                  <a:lnTo>
                    <a:pt x="248" y="140"/>
                  </a:lnTo>
                  <a:close/>
                </a:path>
              </a:pathLst>
            </a:custGeom>
            <a:solidFill>
              <a:schemeClr val="tx2"/>
            </a:solidFill>
            <a:ln w="9525">
              <a:solidFill>
                <a:schemeClr val="bg1"/>
              </a:solidFill>
              <a:round/>
              <a:headEnd/>
              <a:tailEnd/>
            </a:ln>
          </p:spPr>
          <p:txBody>
            <a:bodyPr/>
            <a:lstStyle/>
            <a:p>
              <a:pPr>
                <a:defRPr/>
              </a:pPr>
              <a:endParaRPr lang="nl-BE" dirty="0">
                <a:solidFill>
                  <a:schemeClr val="bg1"/>
                </a:solidFill>
              </a:endParaRPr>
            </a:p>
          </p:txBody>
        </p:sp>
        <p:sp>
          <p:nvSpPr>
            <p:cNvPr id="25" name="Freeform 156">
              <a:extLst>
                <a:ext uri="{FF2B5EF4-FFF2-40B4-BE49-F238E27FC236}">
                  <a16:creationId xmlns:a16="http://schemas.microsoft.com/office/drawing/2014/main" id="{278F4072-8D9F-4476-B6F6-E9C306E6D6C5}"/>
                </a:ext>
              </a:extLst>
            </p:cNvPr>
            <p:cNvSpPr>
              <a:spLocks/>
            </p:cNvSpPr>
            <p:nvPr/>
          </p:nvSpPr>
          <p:spPr bwMode="auto">
            <a:xfrm>
              <a:off x="3765703" y="3384076"/>
              <a:ext cx="999322" cy="1163667"/>
            </a:xfrm>
            <a:custGeom>
              <a:avLst/>
              <a:gdLst/>
              <a:ahLst/>
              <a:cxnLst>
                <a:cxn ang="0">
                  <a:pos x="1259" y="359"/>
                </a:cxn>
                <a:cxn ang="0">
                  <a:pos x="1278" y="397"/>
                </a:cxn>
                <a:cxn ang="0">
                  <a:pos x="1179" y="383"/>
                </a:cxn>
                <a:cxn ang="0">
                  <a:pos x="1080" y="359"/>
                </a:cxn>
                <a:cxn ang="0">
                  <a:pos x="1108" y="300"/>
                </a:cxn>
                <a:cxn ang="0">
                  <a:pos x="1122" y="199"/>
                </a:cxn>
                <a:cxn ang="0">
                  <a:pos x="1056" y="175"/>
                </a:cxn>
                <a:cxn ang="0">
                  <a:pos x="981" y="130"/>
                </a:cxn>
                <a:cxn ang="0">
                  <a:pos x="950" y="76"/>
                </a:cxn>
                <a:cxn ang="0">
                  <a:pos x="877" y="22"/>
                </a:cxn>
                <a:cxn ang="0">
                  <a:pos x="768" y="0"/>
                </a:cxn>
                <a:cxn ang="0">
                  <a:pos x="714" y="111"/>
                </a:cxn>
                <a:cxn ang="0">
                  <a:pos x="681" y="166"/>
                </a:cxn>
                <a:cxn ang="0">
                  <a:pos x="700" y="227"/>
                </a:cxn>
                <a:cxn ang="0">
                  <a:pos x="607" y="305"/>
                </a:cxn>
                <a:cxn ang="0">
                  <a:pos x="534" y="331"/>
                </a:cxn>
                <a:cxn ang="0">
                  <a:pos x="485" y="348"/>
                </a:cxn>
                <a:cxn ang="0">
                  <a:pos x="437" y="341"/>
                </a:cxn>
                <a:cxn ang="0">
                  <a:pos x="461" y="435"/>
                </a:cxn>
                <a:cxn ang="0">
                  <a:pos x="494" y="511"/>
                </a:cxn>
                <a:cxn ang="0">
                  <a:pos x="435" y="560"/>
                </a:cxn>
                <a:cxn ang="0">
                  <a:pos x="189" y="596"/>
                </a:cxn>
                <a:cxn ang="0">
                  <a:pos x="149" y="652"/>
                </a:cxn>
                <a:cxn ang="0">
                  <a:pos x="90" y="721"/>
                </a:cxn>
                <a:cxn ang="0">
                  <a:pos x="152" y="787"/>
                </a:cxn>
                <a:cxn ang="0">
                  <a:pos x="211" y="853"/>
                </a:cxn>
                <a:cxn ang="0">
                  <a:pos x="173" y="926"/>
                </a:cxn>
                <a:cxn ang="0">
                  <a:pos x="121" y="985"/>
                </a:cxn>
                <a:cxn ang="0">
                  <a:pos x="24" y="1052"/>
                </a:cxn>
                <a:cxn ang="0">
                  <a:pos x="24" y="1134"/>
                </a:cxn>
                <a:cxn ang="0">
                  <a:pos x="109" y="1217"/>
                </a:cxn>
                <a:cxn ang="0">
                  <a:pos x="180" y="1349"/>
                </a:cxn>
                <a:cxn ang="0">
                  <a:pos x="348" y="1423"/>
                </a:cxn>
                <a:cxn ang="0">
                  <a:pos x="385" y="1484"/>
                </a:cxn>
                <a:cxn ang="0">
                  <a:pos x="364" y="1552"/>
                </a:cxn>
                <a:cxn ang="0">
                  <a:pos x="442" y="1555"/>
                </a:cxn>
                <a:cxn ang="0">
                  <a:pos x="503" y="1619"/>
                </a:cxn>
                <a:cxn ang="0">
                  <a:pos x="518" y="1744"/>
                </a:cxn>
                <a:cxn ang="0">
                  <a:pos x="529" y="1838"/>
                </a:cxn>
                <a:cxn ang="0">
                  <a:pos x="572" y="1834"/>
                </a:cxn>
                <a:cxn ang="0">
                  <a:pos x="643" y="1793"/>
                </a:cxn>
                <a:cxn ang="0">
                  <a:pos x="714" y="1829"/>
                </a:cxn>
                <a:cxn ang="0">
                  <a:pos x="822" y="1789"/>
                </a:cxn>
                <a:cxn ang="0">
                  <a:pos x="900" y="1758"/>
                </a:cxn>
                <a:cxn ang="0">
                  <a:pos x="1025" y="1775"/>
                </a:cxn>
                <a:cxn ang="0">
                  <a:pos x="1066" y="1711"/>
                </a:cxn>
                <a:cxn ang="0">
                  <a:pos x="1106" y="1642"/>
                </a:cxn>
                <a:cxn ang="0">
                  <a:pos x="1066" y="1529"/>
                </a:cxn>
                <a:cxn ang="0">
                  <a:pos x="1099" y="1467"/>
                </a:cxn>
                <a:cxn ang="0">
                  <a:pos x="1042" y="1425"/>
                </a:cxn>
                <a:cxn ang="0">
                  <a:pos x="1007" y="1210"/>
                </a:cxn>
                <a:cxn ang="0">
                  <a:pos x="1037" y="1047"/>
                </a:cxn>
                <a:cxn ang="0">
                  <a:pos x="1134" y="957"/>
                </a:cxn>
                <a:cxn ang="0">
                  <a:pos x="1155" y="872"/>
                </a:cxn>
                <a:cxn ang="0">
                  <a:pos x="1188" y="787"/>
                </a:cxn>
                <a:cxn ang="0">
                  <a:pos x="1243" y="754"/>
                </a:cxn>
                <a:cxn ang="0">
                  <a:pos x="1297" y="697"/>
                </a:cxn>
                <a:cxn ang="0">
                  <a:pos x="1351" y="659"/>
                </a:cxn>
                <a:cxn ang="0">
                  <a:pos x="1418" y="589"/>
                </a:cxn>
                <a:cxn ang="0">
                  <a:pos x="1429" y="499"/>
                </a:cxn>
                <a:cxn ang="0">
                  <a:pos x="1448" y="437"/>
                </a:cxn>
                <a:cxn ang="0">
                  <a:pos x="1363" y="260"/>
                </a:cxn>
              </a:cxnLst>
              <a:rect l="0" t="0" r="r" b="b"/>
              <a:pathLst>
                <a:path w="1465" h="1867">
                  <a:moveTo>
                    <a:pt x="1288" y="263"/>
                  </a:moveTo>
                  <a:lnTo>
                    <a:pt x="1288" y="267"/>
                  </a:lnTo>
                  <a:lnTo>
                    <a:pt x="1285" y="270"/>
                  </a:lnTo>
                  <a:lnTo>
                    <a:pt x="1285" y="272"/>
                  </a:lnTo>
                  <a:lnTo>
                    <a:pt x="1285" y="274"/>
                  </a:lnTo>
                  <a:lnTo>
                    <a:pt x="1283" y="279"/>
                  </a:lnTo>
                  <a:lnTo>
                    <a:pt x="1281" y="282"/>
                  </a:lnTo>
                  <a:lnTo>
                    <a:pt x="1278" y="284"/>
                  </a:lnTo>
                  <a:lnTo>
                    <a:pt x="1276" y="284"/>
                  </a:lnTo>
                  <a:lnTo>
                    <a:pt x="1276" y="286"/>
                  </a:lnTo>
                  <a:lnTo>
                    <a:pt x="1276" y="289"/>
                  </a:lnTo>
                  <a:lnTo>
                    <a:pt x="1271" y="293"/>
                  </a:lnTo>
                  <a:lnTo>
                    <a:pt x="1266" y="303"/>
                  </a:lnTo>
                  <a:lnTo>
                    <a:pt x="1264" y="315"/>
                  </a:lnTo>
                  <a:lnTo>
                    <a:pt x="1262" y="324"/>
                  </a:lnTo>
                  <a:lnTo>
                    <a:pt x="1259" y="343"/>
                  </a:lnTo>
                  <a:lnTo>
                    <a:pt x="1255" y="362"/>
                  </a:lnTo>
                  <a:lnTo>
                    <a:pt x="1259" y="359"/>
                  </a:lnTo>
                  <a:lnTo>
                    <a:pt x="1266" y="359"/>
                  </a:lnTo>
                  <a:lnTo>
                    <a:pt x="1271" y="362"/>
                  </a:lnTo>
                  <a:lnTo>
                    <a:pt x="1276" y="364"/>
                  </a:lnTo>
                  <a:lnTo>
                    <a:pt x="1281" y="367"/>
                  </a:lnTo>
                  <a:lnTo>
                    <a:pt x="1283" y="371"/>
                  </a:lnTo>
                  <a:lnTo>
                    <a:pt x="1285" y="374"/>
                  </a:lnTo>
                  <a:lnTo>
                    <a:pt x="1285" y="376"/>
                  </a:lnTo>
                  <a:lnTo>
                    <a:pt x="1288" y="383"/>
                  </a:lnTo>
                  <a:lnTo>
                    <a:pt x="1288" y="385"/>
                  </a:lnTo>
                  <a:lnTo>
                    <a:pt x="1288" y="388"/>
                  </a:lnTo>
                  <a:lnTo>
                    <a:pt x="1285" y="390"/>
                  </a:lnTo>
                  <a:lnTo>
                    <a:pt x="1283" y="393"/>
                  </a:lnTo>
                  <a:lnTo>
                    <a:pt x="1283" y="393"/>
                  </a:lnTo>
                  <a:lnTo>
                    <a:pt x="1283" y="393"/>
                  </a:lnTo>
                  <a:lnTo>
                    <a:pt x="1283" y="395"/>
                  </a:lnTo>
                  <a:lnTo>
                    <a:pt x="1283" y="395"/>
                  </a:lnTo>
                  <a:lnTo>
                    <a:pt x="1281" y="395"/>
                  </a:lnTo>
                  <a:lnTo>
                    <a:pt x="1278" y="397"/>
                  </a:lnTo>
                  <a:lnTo>
                    <a:pt x="1276" y="397"/>
                  </a:lnTo>
                  <a:lnTo>
                    <a:pt x="1271" y="402"/>
                  </a:lnTo>
                  <a:lnTo>
                    <a:pt x="1269" y="402"/>
                  </a:lnTo>
                  <a:lnTo>
                    <a:pt x="1269" y="402"/>
                  </a:lnTo>
                  <a:lnTo>
                    <a:pt x="1266" y="402"/>
                  </a:lnTo>
                  <a:lnTo>
                    <a:pt x="1266" y="402"/>
                  </a:lnTo>
                  <a:lnTo>
                    <a:pt x="1264" y="402"/>
                  </a:lnTo>
                  <a:lnTo>
                    <a:pt x="1259" y="404"/>
                  </a:lnTo>
                  <a:lnTo>
                    <a:pt x="1252" y="404"/>
                  </a:lnTo>
                  <a:lnTo>
                    <a:pt x="1250" y="402"/>
                  </a:lnTo>
                  <a:lnTo>
                    <a:pt x="1245" y="402"/>
                  </a:lnTo>
                  <a:lnTo>
                    <a:pt x="1240" y="400"/>
                  </a:lnTo>
                  <a:lnTo>
                    <a:pt x="1236" y="397"/>
                  </a:lnTo>
                  <a:lnTo>
                    <a:pt x="1233" y="397"/>
                  </a:lnTo>
                  <a:lnTo>
                    <a:pt x="1224" y="393"/>
                  </a:lnTo>
                  <a:lnTo>
                    <a:pt x="1217" y="388"/>
                  </a:lnTo>
                  <a:lnTo>
                    <a:pt x="1198" y="383"/>
                  </a:lnTo>
                  <a:lnTo>
                    <a:pt x="1179" y="383"/>
                  </a:lnTo>
                  <a:lnTo>
                    <a:pt x="1162" y="383"/>
                  </a:lnTo>
                  <a:lnTo>
                    <a:pt x="1144" y="388"/>
                  </a:lnTo>
                  <a:lnTo>
                    <a:pt x="1134" y="388"/>
                  </a:lnTo>
                  <a:lnTo>
                    <a:pt x="1129" y="390"/>
                  </a:lnTo>
                  <a:lnTo>
                    <a:pt x="1127" y="390"/>
                  </a:lnTo>
                  <a:lnTo>
                    <a:pt x="1118" y="390"/>
                  </a:lnTo>
                  <a:lnTo>
                    <a:pt x="1110" y="390"/>
                  </a:lnTo>
                  <a:lnTo>
                    <a:pt x="1103" y="388"/>
                  </a:lnTo>
                  <a:lnTo>
                    <a:pt x="1096" y="388"/>
                  </a:lnTo>
                  <a:lnTo>
                    <a:pt x="1089" y="385"/>
                  </a:lnTo>
                  <a:lnTo>
                    <a:pt x="1085" y="381"/>
                  </a:lnTo>
                  <a:lnTo>
                    <a:pt x="1080" y="378"/>
                  </a:lnTo>
                  <a:lnTo>
                    <a:pt x="1077" y="374"/>
                  </a:lnTo>
                  <a:lnTo>
                    <a:pt x="1075" y="371"/>
                  </a:lnTo>
                  <a:lnTo>
                    <a:pt x="1075" y="369"/>
                  </a:lnTo>
                  <a:lnTo>
                    <a:pt x="1075" y="369"/>
                  </a:lnTo>
                  <a:lnTo>
                    <a:pt x="1075" y="367"/>
                  </a:lnTo>
                  <a:lnTo>
                    <a:pt x="1080" y="359"/>
                  </a:lnTo>
                  <a:lnTo>
                    <a:pt x="1085" y="355"/>
                  </a:lnTo>
                  <a:lnTo>
                    <a:pt x="1092" y="350"/>
                  </a:lnTo>
                  <a:lnTo>
                    <a:pt x="1096" y="345"/>
                  </a:lnTo>
                  <a:lnTo>
                    <a:pt x="1106" y="341"/>
                  </a:lnTo>
                  <a:lnTo>
                    <a:pt x="1110" y="333"/>
                  </a:lnTo>
                  <a:lnTo>
                    <a:pt x="1113" y="333"/>
                  </a:lnTo>
                  <a:lnTo>
                    <a:pt x="1113" y="331"/>
                  </a:lnTo>
                  <a:lnTo>
                    <a:pt x="1113" y="331"/>
                  </a:lnTo>
                  <a:lnTo>
                    <a:pt x="1115" y="329"/>
                  </a:lnTo>
                  <a:lnTo>
                    <a:pt x="1120" y="322"/>
                  </a:lnTo>
                  <a:lnTo>
                    <a:pt x="1120" y="317"/>
                  </a:lnTo>
                  <a:lnTo>
                    <a:pt x="1120" y="315"/>
                  </a:lnTo>
                  <a:lnTo>
                    <a:pt x="1120" y="310"/>
                  </a:lnTo>
                  <a:lnTo>
                    <a:pt x="1120" y="307"/>
                  </a:lnTo>
                  <a:lnTo>
                    <a:pt x="1118" y="305"/>
                  </a:lnTo>
                  <a:lnTo>
                    <a:pt x="1115" y="303"/>
                  </a:lnTo>
                  <a:lnTo>
                    <a:pt x="1110" y="300"/>
                  </a:lnTo>
                  <a:lnTo>
                    <a:pt x="1108" y="300"/>
                  </a:lnTo>
                  <a:lnTo>
                    <a:pt x="1106" y="298"/>
                  </a:lnTo>
                  <a:lnTo>
                    <a:pt x="1103" y="296"/>
                  </a:lnTo>
                  <a:lnTo>
                    <a:pt x="1103" y="296"/>
                  </a:lnTo>
                  <a:lnTo>
                    <a:pt x="1092" y="272"/>
                  </a:lnTo>
                  <a:lnTo>
                    <a:pt x="1080" y="251"/>
                  </a:lnTo>
                  <a:lnTo>
                    <a:pt x="1080" y="246"/>
                  </a:lnTo>
                  <a:lnTo>
                    <a:pt x="1080" y="244"/>
                  </a:lnTo>
                  <a:lnTo>
                    <a:pt x="1082" y="234"/>
                  </a:lnTo>
                  <a:lnTo>
                    <a:pt x="1087" y="227"/>
                  </a:lnTo>
                  <a:lnTo>
                    <a:pt x="1094" y="222"/>
                  </a:lnTo>
                  <a:lnTo>
                    <a:pt x="1101" y="218"/>
                  </a:lnTo>
                  <a:lnTo>
                    <a:pt x="1108" y="211"/>
                  </a:lnTo>
                  <a:lnTo>
                    <a:pt x="1113" y="208"/>
                  </a:lnTo>
                  <a:lnTo>
                    <a:pt x="1115" y="204"/>
                  </a:lnTo>
                  <a:lnTo>
                    <a:pt x="1120" y="201"/>
                  </a:lnTo>
                  <a:lnTo>
                    <a:pt x="1120" y="199"/>
                  </a:lnTo>
                  <a:lnTo>
                    <a:pt x="1120" y="199"/>
                  </a:lnTo>
                  <a:lnTo>
                    <a:pt x="1122" y="199"/>
                  </a:lnTo>
                  <a:lnTo>
                    <a:pt x="1122" y="194"/>
                  </a:lnTo>
                  <a:lnTo>
                    <a:pt x="1125" y="192"/>
                  </a:lnTo>
                  <a:lnTo>
                    <a:pt x="1122" y="187"/>
                  </a:lnTo>
                  <a:lnTo>
                    <a:pt x="1120" y="185"/>
                  </a:lnTo>
                  <a:lnTo>
                    <a:pt x="1118" y="185"/>
                  </a:lnTo>
                  <a:lnTo>
                    <a:pt x="1118" y="182"/>
                  </a:lnTo>
                  <a:lnTo>
                    <a:pt x="1103" y="182"/>
                  </a:lnTo>
                  <a:lnTo>
                    <a:pt x="1089" y="182"/>
                  </a:lnTo>
                  <a:lnTo>
                    <a:pt x="1085" y="185"/>
                  </a:lnTo>
                  <a:lnTo>
                    <a:pt x="1080" y="187"/>
                  </a:lnTo>
                  <a:lnTo>
                    <a:pt x="1075" y="187"/>
                  </a:lnTo>
                  <a:lnTo>
                    <a:pt x="1073" y="189"/>
                  </a:lnTo>
                  <a:lnTo>
                    <a:pt x="1068" y="189"/>
                  </a:lnTo>
                  <a:lnTo>
                    <a:pt x="1063" y="189"/>
                  </a:lnTo>
                  <a:lnTo>
                    <a:pt x="1061" y="192"/>
                  </a:lnTo>
                  <a:lnTo>
                    <a:pt x="1056" y="192"/>
                  </a:lnTo>
                  <a:lnTo>
                    <a:pt x="1056" y="182"/>
                  </a:lnTo>
                  <a:lnTo>
                    <a:pt x="1056" y="175"/>
                  </a:lnTo>
                  <a:lnTo>
                    <a:pt x="1056" y="170"/>
                  </a:lnTo>
                  <a:lnTo>
                    <a:pt x="1054" y="166"/>
                  </a:lnTo>
                  <a:lnTo>
                    <a:pt x="1051" y="159"/>
                  </a:lnTo>
                  <a:lnTo>
                    <a:pt x="1049" y="156"/>
                  </a:lnTo>
                  <a:lnTo>
                    <a:pt x="1044" y="154"/>
                  </a:lnTo>
                  <a:lnTo>
                    <a:pt x="1040" y="152"/>
                  </a:lnTo>
                  <a:lnTo>
                    <a:pt x="1035" y="149"/>
                  </a:lnTo>
                  <a:lnTo>
                    <a:pt x="1030" y="149"/>
                  </a:lnTo>
                  <a:lnTo>
                    <a:pt x="1025" y="149"/>
                  </a:lnTo>
                  <a:lnTo>
                    <a:pt x="1023" y="149"/>
                  </a:lnTo>
                  <a:lnTo>
                    <a:pt x="1011" y="149"/>
                  </a:lnTo>
                  <a:lnTo>
                    <a:pt x="1002" y="149"/>
                  </a:lnTo>
                  <a:lnTo>
                    <a:pt x="992" y="147"/>
                  </a:lnTo>
                  <a:lnTo>
                    <a:pt x="985" y="142"/>
                  </a:lnTo>
                  <a:lnTo>
                    <a:pt x="981" y="140"/>
                  </a:lnTo>
                  <a:lnTo>
                    <a:pt x="981" y="137"/>
                  </a:lnTo>
                  <a:lnTo>
                    <a:pt x="978" y="133"/>
                  </a:lnTo>
                  <a:lnTo>
                    <a:pt x="981" y="130"/>
                  </a:lnTo>
                  <a:lnTo>
                    <a:pt x="983" y="121"/>
                  </a:lnTo>
                  <a:lnTo>
                    <a:pt x="990" y="114"/>
                  </a:lnTo>
                  <a:lnTo>
                    <a:pt x="995" y="107"/>
                  </a:lnTo>
                  <a:lnTo>
                    <a:pt x="1002" y="100"/>
                  </a:lnTo>
                  <a:lnTo>
                    <a:pt x="1004" y="95"/>
                  </a:lnTo>
                  <a:lnTo>
                    <a:pt x="1007" y="90"/>
                  </a:lnTo>
                  <a:lnTo>
                    <a:pt x="1007" y="88"/>
                  </a:lnTo>
                  <a:lnTo>
                    <a:pt x="1007" y="85"/>
                  </a:lnTo>
                  <a:lnTo>
                    <a:pt x="1004" y="78"/>
                  </a:lnTo>
                  <a:lnTo>
                    <a:pt x="999" y="74"/>
                  </a:lnTo>
                  <a:lnTo>
                    <a:pt x="997" y="71"/>
                  </a:lnTo>
                  <a:lnTo>
                    <a:pt x="992" y="69"/>
                  </a:lnTo>
                  <a:lnTo>
                    <a:pt x="983" y="64"/>
                  </a:lnTo>
                  <a:lnTo>
                    <a:pt x="978" y="62"/>
                  </a:lnTo>
                  <a:lnTo>
                    <a:pt x="976" y="64"/>
                  </a:lnTo>
                  <a:lnTo>
                    <a:pt x="966" y="64"/>
                  </a:lnTo>
                  <a:lnTo>
                    <a:pt x="957" y="69"/>
                  </a:lnTo>
                  <a:lnTo>
                    <a:pt x="950" y="76"/>
                  </a:lnTo>
                  <a:lnTo>
                    <a:pt x="945" y="78"/>
                  </a:lnTo>
                  <a:lnTo>
                    <a:pt x="943" y="81"/>
                  </a:lnTo>
                  <a:lnTo>
                    <a:pt x="943" y="81"/>
                  </a:lnTo>
                  <a:lnTo>
                    <a:pt x="931" y="85"/>
                  </a:lnTo>
                  <a:lnTo>
                    <a:pt x="919" y="85"/>
                  </a:lnTo>
                  <a:lnTo>
                    <a:pt x="907" y="85"/>
                  </a:lnTo>
                  <a:lnTo>
                    <a:pt x="903" y="85"/>
                  </a:lnTo>
                  <a:lnTo>
                    <a:pt x="898" y="83"/>
                  </a:lnTo>
                  <a:lnTo>
                    <a:pt x="893" y="83"/>
                  </a:lnTo>
                  <a:lnTo>
                    <a:pt x="891" y="81"/>
                  </a:lnTo>
                  <a:lnTo>
                    <a:pt x="888" y="78"/>
                  </a:lnTo>
                  <a:lnTo>
                    <a:pt x="886" y="74"/>
                  </a:lnTo>
                  <a:lnTo>
                    <a:pt x="879" y="62"/>
                  </a:lnTo>
                  <a:lnTo>
                    <a:pt x="879" y="57"/>
                  </a:lnTo>
                  <a:lnTo>
                    <a:pt x="879" y="55"/>
                  </a:lnTo>
                  <a:lnTo>
                    <a:pt x="879" y="41"/>
                  </a:lnTo>
                  <a:lnTo>
                    <a:pt x="879" y="26"/>
                  </a:lnTo>
                  <a:lnTo>
                    <a:pt x="877" y="22"/>
                  </a:lnTo>
                  <a:lnTo>
                    <a:pt x="877" y="19"/>
                  </a:lnTo>
                  <a:lnTo>
                    <a:pt x="874" y="19"/>
                  </a:lnTo>
                  <a:lnTo>
                    <a:pt x="865" y="17"/>
                  </a:lnTo>
                  <a:lnTo>
                    <a:pt x="858" y="17"/>
                  </a:lnTo>
                  <a:lnTo>
                    <a:pt x="848" y="19"/>
                  </a:lnTo>
                  <a:lnTo>
                    <a:pt x="839" y="22"/>
                  </a:lnTo>
                  <a:lnTo>
                    <a:pt x="832" y="24"/>
                  </a:lnTo>
                  <a:lnTo>
                    <a:pt x="827" y="29"/>
                  </a:lnTo>
                  <a:lnTo>
                    <a:pt x="822" y="29"/>
                  </a:lnTo>
                  <a:lnTo>
                    <a:pt x="820" y="29"/>
                  </a:lnTo>
                  <a:lnTo>
                    <a:pt x="813" y="26"/>
                  </a:lnTo>
                  <a:lnTo>
                    <a:pt x="806" y="22"/>
                  </a:lnTo>
                  <a:lnTo>
                    <a:pt x="799" y="17"/>
                  </a:lnTo>
                  <a:lnTo>
                    <a:pt x="794" y="12"/>
                  </a:lnTo>
                  <a:lnTo>
                    <a:pt x="789" y="7"/>
                  </a:lnTo>
                  <a:lnTo>
                    <a:pt x="787" y="5"/>
                  </a:lnTo>
                  <a:lnTo>
                    <a:pt x="777" y="0"/>
                  </a:lnTo>
                  <a:lnTo>
                    <a:pt x="768" y="0"/>
                  </a:lnTo>
                  <a:lnTo>
                    <a:pt x="763" y="0"/>
                  </a:lnTo>
                  <a:lnTo>
                    <a:pt x="759" y="0"/>
                  </a:lnTo>
                  <a:lnTo>
                    <a:pt x="756" y="3"/>
                  </a:lnTo>
                  <a:lnTo>
                    <a:pt x="754" y="7"/>
                  </a:lnTo>
                  <a:lnTo>
                    <a:pt x="744" y="43"/>
                  </a:lnTo>
                  <a:lnTo>
                    <a:pt x="737" y="78"/>
                  </a:lnTo>
                  <a:lnTo>
                    <a:pt x="735" y="81"/>
                  </a:lnTo>
                  <a:lnTo>
                    <a:pt x="733" y="83"/>
                  </a:lnTo>
                  <a:lnTo>
                    <a:pt x="730" y="85"/>
                  </a:lnTo>
                  <a:lnTo>
                    <a:pt x="730" y="88"/>
                  </a:lnTo>
                  <a:lnTo>
                    <a:pt x="723" y="93"/>
                  </a:lnTo>
                  <a:lnTo>
                    <a:pt x="721" y="100"/>
                  </a:lnTo>
                  <a:lnTo>
                    <a:pt x="718" y="100"/>
                  </a:lnTo>
                  <a:lnTo>
                    <a:pt x="716" y="102"/>
                  </a:lnTo>
                  <a:lnTo>
                    <a:pt x="711" y="107"/>
                  </a:lnTo>
                  <a:lnTo>
                    <a:pt x="711" y="107"/>
                  </a:lnTo>
                  <a:lnTo>
                    <a:pt x="711" y="109"/>
                  </a:lnTo>
                  <a:lnTo>
                    <a:pt x="714" y="111"/>
                  </a:lnTo>
                  <a:lnTo>
                    <a:pt x="714" y="111"/>
                  </a:lnTo>
                  <a:lnTo>
                    <a:pt x="714" y="111"/>
                  </a:lnTo>
                  <a:lnTo>
                    <a:pt x="714" y="114"/>
                  </a:lnTo>
                  <a:lnTo>
                    <a:pt x="714" y="114"/>
                  </a:lnTo>
                  <a:lnTo>
                    <a:pt x="714" y="114"/>
                  </a:lnTo>
                  <a:lnTo>
                    <a:pt x="714" y="114"/>
                  </a:lnTo>
                  <a:lnTo>
                    <a:pt x="714" y="114"/>
                  </a:lnTo>
                  <a:lnTo>
                    <a:pt x="714" y="114"/>
                  </a:lnTo>
                  <a:lnTo>
                    <a:pt x="714" y="116"/>
                  </a:lnTo>
                  <a:lnTo>
                    <a:pt x="707" y="116"/>
                  </a:lnTo>
                  <a:lnTo>
                    <a:pt x="702" y="118"/>
                  </a:lnTo>
                  <a:lnTo>
                    <a:pt x="697" y="121"/>
                  </a:lnTo>
                  <a:lnTo>
                    <a:pt x="692" y="123"/>
                  </a:lnTo>
                  <a:lnTo>
                    <a:pt x="690" y="128"/>
                  </a:lnTo>
                  <a:lnTo>
                    <a:pt x="688" y="133"/>
                  </a:lnTo>
                  <a:lnTo>
                    <a:pt x="685" y="137"/>
                  </a:lnTo>
                  <a:lnTo>
                    <a:pt x="683" y="144"/>
                  </a:lnTo>
                  <a:lnTo>
                    <a:pt x="681" y="166"/>
                  </a:lnTo>
                  <a:lnTo>
                    <a:pt x="678" y="173"/>
                  </a:lnTo>
                  <a:lnTo>
                    <a:pt x="678" y="173"/>
                  </a:lnTo>
                  <a:lnTo>
                    <a:pt x="676" y="175"/>
                  </a:lnTo>
                  <a:lnTo>
                    <a:pt x="676" y="175"/>
                  </a:lnTo>
                  <a:lnTo>
                    <a:pt x="676" y="180"/>
                  </a:lnTo>
                  <a:lnTo>
                    <a:pt x="674" y="182"/>
                  </a:lnTo>
                  <a:lnTo>
                    <a:pt x="669" y="189"/>
                  </a:lnTo>
                  <a:lnTo>
                    <a:pt x="666" y="192"/>
                  </a:lnTo>
                  <a:lnTo>
                    <a:pt x="666" y="194"/>
                  </a:lnTo>
                  <a:lnTo>
                    <a:pt x="669" y="196"/>
                  </a:lnTo>
                  <a:lnTo>
                    <a:pt x="671" y="201"/>
                  </a:lnTo>
                  <a:lnTo>
                    <a:pt x="674" y="204"/>
                  </a:lnTo>
                  <a:lnTo>
                    <a:pt x="676" y="206"/>
                  </a:lnTo>
                  <a:lnTo>
                    <a:pt x="683" y="208"/>
                  </a:lnTo>
                  <a:lnTo>
                    <a:pt x="688" y="213"/>
                  </a:lnTo>
                  <a:lnTo>
                    <a:pt x="692" y="218"/>
                  </a:lnTo>
                  <a:lnTo>
                    <a:pt x="697" y="225"/>
                  </a:lnTo>
                  <a:lnTo>
                    <a:pt x="700" y="227"/>
                  </a:lnTo>
                  <a:lnTo>
                    <a:pt x="700" y="232"/>
                  </a:lnTo>
                  <a:lnTo>
                    <a:pt x="700" y="234"/>
                  </a:lnTo>
                  <a:lnTo>
                    <a:pt x="700" y="237"/>
                  </a:lnTo>
                  <a:lnTo>
                    <a:pt x="697" y="239"/>
                  </a:lnTo>
                  <a:lnTo>
                    <a:pt x="695" y="241"/>
                  </a:lnTo>
                  <a:lnTo>
                    <a:pt x="692" y="244"/>
                  </a:lnTo>
                  <a:lnTo>
                    <a:pt x="692" y="246"/>
                  </a:lnTo>
                  <a:lnTo>
                    <a:pt x="690" y="246"/>
                  </a:lnTo>
                  <a:lnTo>
                    <a:pt x="683" y="251"/>
                  </a:lnTo>
                  <a:lnTo>
                    <a:pt x="674" y="256"/>
                  </a:lnTo>
                  <a:lnTo>
                    <a:pt x="664" y="260"/>
                  </a:lnTo>
                  <a:lnTo>
                    <a:pt x="655" y="265"/>
                  </a:lnTo>
                  <a:lnTo>
                    <a:pt x="643" y="270"/>
                  </a:lnTo>
                  <a:lnTo>
                    <a:pt x="633" y="277"/>
                  </a:lnTo>
                  <a:lnTo>
                    <a:pt x="626" y="284"/>
                  </a:lnTo>
                  <a:lnTo>
                    <a:pt x="619" y="293"/>
                  </a:lnTo>
                  <a:lnTo>
                    <a:pt x="612" y="300"/>
                  </a:lnTo>
                  <a:lnTo>
                    <a:pt x="607" y="305"/>
                  </a:lnTo>
                  <a:lnTo>
                    <a:pt x="603" y="312"/>
                  </a:lnTo>
                  <a:lnTo>
                    <a:pt x="596" y="317"/>
                  </a:lnTo>
                  <a:lnTo>
                    <a:pt x="593" y="319"/>
                  </a:lnTo>
                  <a:lnTo>
                    <a:pt x="591" y="322"/>
                  </a:lnTo>
                  <a:lnTo>
                    <a:pt x="586" y="324"/>
                  </a:lnTo>
                  <a:lnTo>
                    <a:pt x="584" y="326"/>
                  </a:lnTo>
                  <a:lnTo>
                    <a:pt x="577" y="329"/>
                  </a:lnTo>
                  <a:lnTo>
                    <a:pt x="572" y="331"/>
                  </a:lnTo>
                  <a:lnTo>
                    <a:pt x="563" y="333"/>
                  </a:lnTo>
                  <a:lnTo>
                    <a:pt x="555" y="333"/>
                  </a:lnTo>
                  <a:lnTo>
                    <a:pt x="555" y="333"/>
                  </a:lnTo>
                  <a:lnTo>
                    <a:pt x="555" y="333"/>
                  </a:lnTo>
                  <a:lnTo>
                    <a:pt x="553" y="333"/>
                  </a:lnTo>
                  <a:lnTo>
                    <a:pt x="551" y="333"/>
                  </a:lnTo>
                  <a:lnTo>
                    <a:pt x="548" y="333"/>
                  </a:lnTo>
                  <a:lnTo>
                    <a:pt x="541" y="333"/>
                  </a:lnTo>
                  <a:lnTo>
                    <a:pt x="537" y="331"/>
                  </a:lnTo>
                  <a:lnTo>
                    <a:pt x="534" y="331"/>
                  </a:lnTo>
                  <a:lnTo>
                    <a:pt x="529" y="326"/>
                  </a:lnTo>
                  <a:lnTo>
                    <a:pt x="525" y="324"/>
                  </a:lnTo>
                  <a:lnTo>
                    <a:pt x="522" y="322"/>
                  </a:lnTo>
                  <a:lnTo>
                    <a:pt x="501" y="310"/>
                  </a:lnTo>
                  <a:lnTo>
                    <a:pt x="496" y="307"/>
                  </a:lnTo>
                  <a:lnTo>
                    <a:pt x="492" y="307"/>
                  </a:lnTo>
                  <a:lnTo>
                    <a:pt x="489" y="310"/>
                  </a:lnTo>
                  <a:lnTo>
                    <a:pt x="487" y="312"/>
                  </a:lnTo>
                  <a:lnTo>
                    <a:pt x="487" y="317"/>
                  </a:lnTo>
                  <a:lnTo>
                    <a:pt x="487" y="324"/>
                  </a:lnTo>
                  <a:lnTo>
                    <a:pt x="487" y="333"/>
                  </a:lnTo>
                  <a:lnTo>
                    <a:pt x="487" y="336"/>
                  </a:lnTo>
                  <a:lnTo>
                    <a:pt x="487" y="338"/>
                  </a:lnTo>
                  <a:lnTo>
                    <a:pt x="487" y="338"/>
                  </a:lnTo>
                  <a:lnTo>
                    <a:pt x="487" y="341"/>
                  </a:lnTo>
                  <a:lnTo>
                    <a:pt x="487" y="343"/>
                  </a:lnTo>
                  <a:lnTo>
                    <a:pt x="487" y="345"/>
                  </a:lnTo>
                  <a:lnTo>
                    <a:pt x="485" y="348"/>
                  </a:lnTo>
                  <a:lnTo>
                    <a:pt x="485" y="350"/>
                  </a:lnTo>
                  <a:lnTo>
                    <a:pt x="482" y="350"/>
                  </a:lnTo>
                  <a:lnTo>
                    <a:pt x="480" y="350"/>
                  </a:lnTo>
                  <a:lnTo>
                    <a:pt x="480" y="350"/>
                  </a:lnTo>
                  <a:lnTo>
                    <a:pt x="477" y="350"/>
                  </a:lnTo>
                  <a:lnTo>
                    <a:pt x="477" y="352"/>
                  </a:lnTo>
                  <a:lnTo>
                    <a:pt x="477" y="350"/>
                  </a:lnTo>
                  <a:lnTo>
                    <a:pt x="477" y="350"/>
                  </a:lnTo>
                  <a:lnTo>
                    <a:pt x="475" y="350"/>
                  </a:lnTo>
                  <a:lnTo>
                    <a:pt x="475" y="350"/>
                  </a:lnTo>
                  <a:lnTo>
                    <a:pt x="473" y="350"/>
                  </a:lnTo>
                  <a:lnTo>
                    <a:pt x="473" y="350"/>
                  </a:lnTo>
                  <a:lnTo>
                    <a:pt x="473" y="350"/>
                  </a:lnTo>
                  <a:lnTo>
                    <a:pt x="470" y="350"/>
                  </a:lnTo>
                  <a:lnTo>
                    <a:pt x="459" y="345"/>
                  </a:lnTo>
                  <a:lnTo>
                    <a:pt x="449" y="343"/>
                  </a:lnTo>
                  <a:lnTo>
                    <a:pt x="442" y="341"/>
                  </a:lnTo>
                  <a:lnTo>
                    <a:pt x="437" y="341"/>
                  </a:lnTo>
                  <a:lnTo>
                    <a:pt x="433" y="341"/>
                  </a:lnTo>
                  <a:lnTo>
                    <a:pt x="430" y="343"/>
                  </a:lnTo>
                  <a:lnTo>
                    <a:pt x="426" y="345"/>
                  </a:lnTo>
                  <a:lnTo>
                    <a:pt x="426" y="350"/>
                  </a:lnTo>
                  <a:lnTo>
                    <a:pt x="426" y="355"/>
                  </a:lnTo>
                  <a:lnTo>
                    <a:pt x="426" y="359"/>
                  </a:lnTo>
                  <a:lnTo>
                    <a:pt x="426" y="362"/>
                  </a:lnTo>
                  <a:lnTo>
                    <a:pt x="428" y="364"/>
                  </a:lnTo>
                  <a:lnTo>
                    <a:pt x="433" y="369"/>
                  </a:lnTo>
                  <a:lnTo>
                    <a:pt x="442" y="378"/>
                  </a:lnTo>
                  <a:lnTo>
                    <a:pt x="449" y="390"/>
                  </a:lnTo>
                  <a:lnTo>
                    <a:pt x="456" y="400"/>
                  </a:lnTo>
                  <a:lnTo>
                    <a:pt x="461" y="404"/>
                  </a:lnTo>
                  <a:lnTo>
                    <a:pt x="463" y="409"/>
                  </a:lnTo>
                  <a:lnTo>
                    <a:pt x="463" y="414"/>
                  </a:lnTo>
                  <a:lnTo>
                    <a:pt x="463" y="419"/>
                  </a:lnTo>
                  <a:lnTo>
                    <a:pt x="461" y="433"/>
                  </a:lnTo>
                  <a:lnTo>
                    <a:pt x="461" y="435"/>
                  </a:lnTo>
                  <a:lnTo>
                    <a:pt x="461" y="440"/>
                  </a:lnTo>
                  <a:lnTo>
                    <a:pt x="461" y="447"/>
                  </a:lnTo>
                  <a:lnTo>
                    <a:pt x="461" y="452"/>
                  </a:lnTo>
                  <a:lnTo>
                    <a:pt x="463" y="459"/>
                  </a:lnTo>
                  <a:lnTo>
                    <a:pt x="468" y="463"/>
                  </a:lnTo>
                  <a:lnTo>
                    <a:pt x="473" y="468"/>
                  </a:lnTo>
                  <a:lnTo>
                    <a:pt x="477" y="473"/>
                  </a:lnTo>
                  <a:lnTo>
                    <a:pt x="485" y="478"/>
                  </a:lnTo>
                  <a:lnTo>
                    <a:pt x="494" y="485"/>
                  </a:lnTo>
                  <a:lnTo>
                    <a:pt x="496" y="485"/>
                  </a:lnTo>
                  <a:lnTo>
                    <a:pt x="499" y="489"/>
                  </a:lnTo>
                  <a:lnTo>
                    <a:pt x="501" y="492"/>
                  </a:lnTo>
                  <a:lnTo>
                    <a:pt x="501" y="494"/>
                  </a:lnTo>
                  <a:lnTo>
                    <a:pt x="501" y="499"/>
                  </a:lnTo>
                  <a:lnTo>
                    <a:pt x="499" y="501"/>
                  </a:lnTo>
                  <a:lnTo>
                    <a:pt x="496" y="506"/>
                  </a:lnTo>
                  <a:lnTo>
                    <a:pt x="494" y="511"/>
                  </a:lnTo>
                  <a:lnTo>
                    <a:pt x="494" y="511"/>
                  </a:lnTo>
                  <a:lnTo>
                    <a:pt x="494" y="511"/>
                  </a:lnTo>
                  <a:lnTo>
                    <a:pt x="494" y="511"/>
                  </a:lnTo>
                  <a:lnTo>
                    <a:pt x="492" y="511"/>
                  </a:lnTo>
                  <a:lnTo>
                    <a:pt x="489" y="511"/>
                  </a:lnTo>
                  <a:lnTo>
                    <a:pt x="489" y="511"/>
                  </a:lnTo>
                  <a:lnTo>
                    <a:pt x="480" y="511"/>
                  </a:lnTo>
                  <a:lnTo>
                    <a:pt x="473" y="511"/>
                  </a:lnTo>
                  <a:lnTo>
                    <a:pt x="466" y="511"/>
                  </a:lnTo>
                  <a:lnTo>
                    <a:pt x="461" y="513"/>
                  </a:lnTo>
                  <a:lnTo>
                    <a:pt x="454" y="515"/>
                  </a:lnTo>
                  <a:lnTo>
                    <a:pt x="449" y="518"/>
                  </a:lnTo>
                  <a:lnTo>
                    <a:pt x="444" y="522"/>
                  </a:lnTo>
                  <a:lnTo>
                    <a:pt x="442" y="527"/>
                  </a:lnTo>
                  <a:lnTo>
                    <a:pt x="437" y="532"/>
                  </a:lnTo>
                  <a:lnTo>
                    <a:pt x="435" y="541"/>
                  </a:lnTo>
                  <a:lnTo>
                    <a:pt x="435" y="544"/>
                  </a:lnTo>
                  <a:lnTo>
                    <a:pt x="435" y="548"/>
                  </a:lnTo>
                  <a:lnTo>
                    <a:pt x="435" y="560"/>
                  </a:lnTo>
                  <a:lnTo>
                    <a:pt x="437" y="570"/>
                  </a:lnTo>
                  <a:lnTo>
                    <a:pt x="437" y="582"/>
                  </a:lnTo>
                  <a:lnTo>
                    <a:pt x="440" y="584"/>
                  </a:lnTo>
                  <a:lnTo>
                    <a:pt x="442" y="589"/>
                  </a:lnTo>
                  <a:lnTo>
                    <a:pt x="421" y="589"/>
                  </a:lnTo>
                  <a:lnTo>
                    <a:pt x="402" y="589"/>
                  </a:lnTo>
                  <a:lnTo>
                    <a:pt x="385" y="591"/>
                  </a:lnTo>
                  <a:lnTo>
                    <a:pt x="369" y="593"/>
                  </a:lnTo>
                  <a:lnTo>
                    <a:pt x="364" y="593"/>
                  </a:lnTo>
                  <a:lnTo>
                    <a:pt x="362" y="593"/>
                  </a:lnTo>
                  <a:lnTo>
                    <a:pt x="338" y="591"/>
                  </a:lnTo>
                  <a:lnTo>
                    <a:pt x="300" y="589"/>
                  </a:lnTo>
                  <a:lnTo>
                    <a:pt x="253" y="589"/>
                  </a:lnTo>
                  <a:lnTo>
                    <a:pt x="211" y="589"/>
                  </a:lnTo>
                  <a:lnTo>
                    <a:pt x="203" y="591"/>
                  </a:lnTo>
                  <a:lnTo>
                    <a:pt x="199" y="591"/>
                  </a:lnTo>
                  <a:lnTo>
                    <a:pt x="194" y="593"/>
                  </a:lnTo>
                  <a:lnTo>
                    <a:pt x="189" y="596"/>
                  </a:lnTo>
                  <a:lnTo>
                    <a:pt x="187" y="598"/>
                  </a:lnTo>
                  <a:lnTo>
                    <a:pt x="185" y="603"/>
                  </a:lnTo>
                  <a:lnTo>
                    <a:pt x="180" y="605"/>
                  </a:lnTo>
                  <a:lnTo>
                    <a:pt x="178" y="610"/>
                  </a:lnTo>
                  <a:lnTo>
                    <a:pt x="178" y="615"/>
                  </a:lnTo>
                  <a:lnTo>
                    <a:pt x="175" y="622"/>
                  </a:lnTo>
                  <a:lnTo>
                    <a:pt x="175" y="624"/>
                  </a:lnTo>
                  <a:lnTo>
                    <a:pt x="173" y="629"/>
                  </a:lnTo>
                  <a:lnTo>
                    <a:pt x="170" y="634"/>
                  </a:lnTo>
                  <a:lnTo>
                    <a:pt x="170" y="636"/>
                  </a:lnTo>
                  <a:lnTo>
                    <a:pt x="168" y="638"/>
                  </a:lnTo>
                  <a:lnTo>
                    <a:pt x="166" y="643"/>
                  </a:lnTo>
                  <a:lnTo>
                    <a:pt x="163" y="645"/>
                  </a:lnTo>
                  <a:lnTo>
                    <a:pt x="161" y="648"/>
                  </a:lnTo>
                  <a:lnTo>
                    <a:pt x="159" y="648"/>
                  </a:lnTo>
                  <a:lnTo>
                    <a:pt x="156" y="650"/>
                  </a:lnTo>
                  <a:lnTo>
                    <a:pt x="154" y="650"/>
                  </a:lnTo>
                  <a:lnTo>
                    <a:pt x="149" y="652"/>
                  </a:lnTo>
                  <a:lnTo>
                    <a:pt x="149" y="652"/>
                  </a:lnTo>
                  <a:lnTo>
                    <a:pt x="147" y="655"/>
                  </a:lnTo>
                  <a:lnTo>
                    <a:pt x="144" y="655"/>
                  </a:lnTo>
                  <a:lnTo>
                    <a:pt x="142" y="655"/>
                  </a:lnTo>
                  <a:lnTo>
                    <a:pt x="140" y="655"/>
                  </a:lnTo>
                  <a:lnTo>
                    <a:pt x="137" y="655"/>
                  </a:lnTo>
                  <a:lnTo>
                    <a:pt x="133" y="655"/>
                  </a:lnTo>
                  <a:lnTo>
                    <a:pt x="130" y="655"/>
                  </a:lnTo>
                  <a:lnTo>
                    <a:pt x="130" y="655"/>
                  </a:lnTo>
                  <a:lnTo>
                    <a:pt x="114" y="655"/>
                  </a:lnTo>
                  <a:lnTo>
                    <a:pt x="97" y="657"/>
                  </a:lnTo>
                  <a:lnTo>
                    <a:pt x="95" y="659"/>
                  </a:lnTo>
                  <a:lnTo>
                    <a:pt x="92" y="664"/>
                  </a:lnTo>
                  <a:lnTo>
                    <a:pt x="85" y="676"/>
                  </a:lnTo>
                  <a:lnTo>
                    <a:pt x="83" y="688"/>
                  </a:lnTo>
                  <a:lnTo>
                    <a:pt x="83" y="700"/>
                  </a:lnTo>
                  <a:lnTo>
                    <a:pt x="85" y="714"/>
                  </a:lnTo>
                  <a:lnTo>
                    <a:pt x="90" y="721"/>
                  </a:lnTo>
                  <a:lnTo>
                    <a:pt x="90" y="726"/>
                  </a:lnTo>
                  <a:lnTo>
                    <a:pt x="92" y="730"/>
                  </a:lnTo>
                  <a:lnTo>
                    <a:pt x="95" y="754"/>
                  </a:lnTo>
                  <a:lnTo>
                    <a:pt x="97" y="763"/>
                  </a:lnTo>
                  <a:lnTo>
                    <a:pt x="97" y="771"/>
                  </a:lnTo>
                  <a:lnTo>
                    <a:pt x="100" y="775"/>
                  </a:lnTo>
                  <a:lnTo>
                    <a:pt x="102" y="780"/>
                  </a:lnTo>
                  <a:lnTo>
                    <a:pt x="104" y="782"/>
                  </a:lnTo>
                  <a:lnTo>
                    <a:pt x="111" y="789"/>
                  </a:lnTo>
                  <a:lnTo>
                    <a:pt x="116" y="789"/>
                  </a:lnTo>
                  <a:lnTo>
                    <a:pt x="121" y="789"/>
                  </a:lnTo>
                  <a:lnTo>
                    <a:pt x="126" y="789"/>
                  </a:lnTo>
                  <a:lnTo>
                    <a:pt x="128" y="789"/>
                  </a:lnTo>
                  <a:lnTo>
                    <a:pt x="133" y="789"/>
                  </a:lnTo>
                  <a:lnTo>
                    <a:pt x="137" y="787"/>
                  </a:lnTo>
                  <a:lnTo>
                    <a:pt x="140" y="787"/>
                  </a:lnTo>
                  <a:lnTo>
                    <a:pt x="144" y="787"/>
                  </a:lnTo>
                  <a:lnTo>
                    <a:pt x="152" y="787"/>
                  </a:lnTo>
                  <a:lnTo>
                    <a:pt x="161" y="787"/>
                  </a:lnTo>
                  <a:lnTo>
                    <a:pt x="163" y="787"/>
                  </a:lnTo>
                  <a:lnTo>
                    <a:pt x="168" y="789"/>
                  </a:lnTo>
                  <a:lnTo>
                    <a:pt x="175" y="792"/>
                  </a:lnTo>
                  <a:lnTo>
                    <a:pt x="178" y="797"/>
                  </a:lnTo>
                  <a:lnTo>
                    <a:pt x="182" y="801"/>
                  </a:lnTo>
                  <a:lnTo>
                    <a:pt x="182" y="806"/>
                  </a:lnTo>
                  <a:lnTo>
                    <a:pt x="185" y="811"/>
                  </a:lnTo>
                  <a:lnTo>
                    <a:pt x="185" y="813"/>
                  </a:lnTo>
                  <a:lnTo>
                    <a:pt x="187" y="820"/>
                  </a:lnTo>
                  <a:lnTo>
                    <a:pt x="187" y="820"/>
                  </a:lnTo>
                  <a:lnTo>
                    <a:pt x="192" y="825"/>
                  </a:lnTo>
                  <a:lnTo>
                    <a:pt x="196" y="827"/>
                  </a:lnTo>
                  <a:lnTo>
                    <a:pt x="201" y="832"/>
                  </a:lnTo>
                  <a:lnTo>
                    <a:pt x="206" y="837"/>
                  </a:lnTo>
                  <a:lnTo>
                    <a:pt x="208" y="841"/>
                  </a:lnTo>
                  <a:lnTo>
                    <a:pt x="211" y="846"/>
                  </a:lnTo>
                  <a:lnTo>
                    <a:pt x="211" y="853"/>
                  </a:lnTo>
                  <a:lnTo>
                    <a:pt x="208" y="860"/>
                  </a:lnTo>
                  <a:lnTo>
                    <a:pt x="206" y="867"/>
                  </a:lnTo>
                  <a:lnTo>
                    <a:pt x="203" y="874"/>
                  </a:lnTo>
                  <a:lnTo>
                    <a:pt x="196" y="886"/>
                  </a:lnTo>
                  <a:lnTo>
                    <a:pt x="196" y="891"/>
                  </a:lnTo>
                  <a:lnTo>
                    <a:pt x="194" y="896"/>
                  </a:lnTo>
                  <a:lnTo>
                    <a:pt x="194" y="903"/>
                  </a:lnTo>
                  <a:lnTo>
                    <a:pt x="194" y="912"/>
                  </a:lnTo>
                  <a:lnTo>
                    <a:pt x="194" y="917"/>
                  </a:lnTo>
                  <a:lnTo>
                    <a:pt x="194" y="924"/>
                  </a:lnTo>
                  <a:lnTo>
                    <a:pt x="192" y="924"/>
                  </a:lnTo>
                  <a:lnTo>
                    <a:pt x="192" y="924"/>
                  </a:lnTo>
                  <a:lnTo>
                    <a:pt x="192" y="924"/>
                  </a:lnTo>
                  <a:lnTo>
                    <a:pt x="189" y="924"/>
                  </a:lnTo>
                  <a:lnTo>
                    <a:pt x="189" y="924"/>
                  </a:lnTo>
                  <a:lnTo>
                    <a:pt x="187" y="926"/>
                  </a:lnTo>
                  <a:lnTo>
                    <a:pt x="178" y="926"/>
                  </a:lnTo>
                  <a:lnTo>
                    <a:pt x="173" y="926"/>
                  </a:lnTo>
                  <a:lnTo>
                    <a:pt x="166" y="929"/>
                  </a:lnTo>
                  <a:lnTo>
                    <a:pt x="161" y="931"/>
                  </a:lnTo>
                  <a:lnTo>
                    <a:pt x="154" y="934"/>
                  </a:lnTo>
                  <a:lnTo>
                    <a:pt x="149" y="938"/>
                  </a:lnTo>
                  <a:lnTo>
                    <a:pt x="140" y="943"/>
                  </a:lnTo>
                  <a:lnTo>
                    <a:pt x="135" y="948"/>
                  </a:lnTo>
                  <a:lnTo>
                    <a:pt x="128" y="952"/>
                  </a:lnTo>
                  <a:lnTo>
                    <a:pt x="123" y="960"/>
                  </a:lnTo>
                  <a:lnTo>
                    <a:pt x="126" y="967"/>
                  </a:lnTo>
                  <a:lnTo>
                    <a:pt x="128" y="971"/>
                  </a:lnTo>
                  <a:lnTo>
                    <a:pt x="130" y="978"/>
                  </a:lnTo>
                  <a:lnTo>
                    <a:pt x="130" y="981"/>
                  </a:lnTo>
                  <a:lnTo>
                    <a:pt x="128" y="983"/>
                  </a:lnTo>
                  <a:lnTo>
                    <a:pt x="126" y="983"/>
                  </a:lnTo>
                  <a:lnTo>
                    <a:pt x="126" y="985"/>
                  </a:lnTo>
                  <a:lnTo>
                    <a:pt x="123" y="985"/>
                  </a:lnTo>
                  <a:lnTo>
                    <a:pt x="121" y="985"/>
                  </a:lnTo>
                  <a:lnTo>
                    <a:pt x="121" y="985"/>
                  </a:lnTo>
                  <a:lnTo>
                    <a:pt x="121" y="985"/>
                  </a:lnTo>
                  <a:lnTo>
                    <a:pt x="118" y="985"/>
                  </a:lnTo>
                  <a:lnTo>
                    <a:pt x="118" y="985"/>
                  </a:lnTo>
                  <a:lnTo>
                    <a:pt x="118" y="985"/>
                  </a:lnTo>
                  <a:lnTo>
                    <a:pt x="118" y="985"/>
                  </a:lnTo>
                  <a:lnTo>
                    <a:pt x="114" y="985"/>
                  </a:lnTo>
                  <a:lnTo>
                    <a:pt x="111" y="988"/>
                  </a:lnTo>
                  <a:lnTo>
                    <a:pt x="107" y="988"/>
                  </a:lnTo>
                  <a:lnTo>
                    <a:pt x="104" y="988"/>
                  </a:lnTo>
                  <a:lnTo>
                    <a:pt x="85" y="1000"/>
                  </a:lnTo>
                  <a:lnTo>
                    <a:pt x="74" y="1004"/>
                  </a:lnTo>
                  <a:lnTo>
                    <a:pt x="64" y="1009"/>
                  </a:lnTo>
                  <a:lnTo>
                    <a:pt x="52" y="1016"/>
                  </a:lnTo>
                  <a:lnTo>
                    <a:pt x="43" y="1023"/>
                  </a:lnTo>
                  <a:lnTo>
                    <a:pt x="36" y="1030"/>
                  </a:lnTo>
                  <a:lnTo>
                    <a:pt x="29" y="1042"/>
                  </a:lnTo>
                  <a:lnTo>
                    <a:pt x="26" y="1047"/>
                  </a:lnTo>
                  <a:lnTo>
                    <a:pt x="24" y="1052"/>
                  </a:lnTo>
                  <a:lnTo>
                    <a:pt x="24" y="1054"/>
                  </a:lnTo>
                  <a:lnTo>
                    <a:pt x="24" y="1054"/>
                  </a:lnTo>
                  <a:lnTo>
                    <a:pt x="24" y="1054"/>
                  </a:lnTo>
                  <a:lnTo>
                    <a:pt x="24" y="1054"/>
                  </a:lnTo>
                  <a:lnTo>
                    <a:pt x="24" y="1056"/>
                  </a:lnTo>
                  <a:lnTo>
                    <a:pt x="22" y="1063"/>
                  </a:lnTo>
                  <a:lnTo>
                    <a:pt x="19" y="1066"/>
                  </a:lnTo>
                  <a:lnTo>
                    <a:pt x="19" y="1068"/>
                  </a:lnTo>
                  <a:lnTo>
                    <a:pt x="17" y="1071"/>
                  </a:lnTo>
                  <a:lnTo>
                    <a:pt x="15" y="1075"/>
                  </a:lnTo>
                  <a:lnTo>
                    <a:pt x="12" y="1080"/>
                  </a:lnTo>
                  <a:lnTo>
                    <a:pt x="10" y="1082"/>
                  </a:lnTo>
                  <a:lnTo>
                    <a:pt x="5" y="1097"/>
                  </a:lnTo>
                  <a:lnTo>
                    <a:pt x="0" y="1108"/>
                  </a:lnTo>
                  <a:lnTo>
                    <a:pt x="5" y="1111"/>
                  </a:lnTo>
                  <a:lnTo>
                    <a:pt x="12" y="1118"/>
                  </a:lnTo>
                  <a:lnTo>
                    <a:pt x="19" y="1127"/>
                  </a:lnTo>
                  <a:lnTo>
                    <a:pt x="24" y="1134"/>
                  </a:lnTo>
                  <a:lnTo>
                    <a:pt x="29" y="1144"/>
                  </a:lnTo>
                  <a:lnTo>
                    <a:pt x="31" y="1151"/>
                  </a:lnTo>
                  <a:lnTo>
                    <a:pt x="36" y="1158"/>
                  </a:lnTo>
                  <a:lnTo>
                    <a:pt x="41" y="1163"/>
                  </a:lnTo>
                  <a:lnTo>
                    <a:pt x="45" y="1170"/>
                  </a:lnTo>
                  <a:lnTo>
                    <a:pt x="50" y="1172"/>
                  </a:lnTo>
                  <a:lnTo>
                    <a:pt x="55" y="1177"/>
                  </a:lnTo>
                  <a:lnTo>
                    <a:pt x="62" y="1182"/>
                  </a:lnTo>
                  <a:lnTo>
                    <a:pt x="69" y="1184"/>
                  </a:lnTo>
                  <a:lnTo>
                    <a:pt x="81" y="1191"/>
                  </a:lnTo>
                  <a:lnTo>
                    <a:pt x="85" y="1193"/>
                  </a:lnTo>
                  <a:lnTo>
                    <a:pt x="90" y="1196"/>
                  </a:lnTo>
                  <a:lnTo>
                    <a:pt x="97" y="1198"/>
                  </a:lnTo>
                  <a:lnTo>
                    <a:pt x="100" y="1198"/>
                  </a:lnTo>
                  <a:lnTo>
                    <a:pt x="102" y="1200"/>
                  </a:lnTo>
                  <a:lnTo>
                    <a:pt x="104" y="1208"/>
                  </a:lnTo>
                  <a:lnTo>
                    <a:pt x="107" y="1215"/>
                  </a:lnTo>
                  <a:lnTo>
                    <a:pt x="109" y="1217"/>
                  </a:lnTo>
                  <a:lnTo>
                    <a:pt x="111" y="1222"/>
                  </a:lnTo>
                  <a:lnTo>
                    <a:pt x="116" y="1226"/>
                  </a:lnTo>
                  <a:lnTo>
                    <a:pt x="118" y="1234"/>
                  </a:lnTo>
                  <a:lnTo>
                    <a:pt x="121" y="1238"/>
                  </a:lnTo>
                  <a:lnTo>
                    <a:pt x="126" y="1245"/>
                  </a:lnTo>
                  <a:lnTo>
                    <a:pt x="126" y="1252"/>
                  </a:lnTo>
                  <a:lnTo>
                    <a:pt x="128" y="1262"/>
                  </a:lnTo>
                  <a:lnTo>
                    <a:pt x="130" y="1278"/>
                  </a:lnTo>
                  <a:lnTo>
                    <a:pt x="130" y="1286"/>
                  </a:lnTo>
                  <a:lnTo>
                    <a:pt x="133" y="1295"/>
                  </a:lnTo>
                  <a:lnTo>
                    <a:pt x="137" y="1304"/>
                  </a:lnTo>
                  <a:lnTo>
                    <a:pt x="140" y="1309"/>
                  </a:lnTo>
                  <a:lnTo>
                    <a:pt x="144" y="1314"/>
                  </a:lnTo>
                  <a:lnTo>
                    <a:pt x="154" y="1326"/>
                  </a:lnTo>
                  <a:lnTo>
                    <a:pt x="166" y="1335"/>
                  </a:lnTo>
                  <a:lnTo>
                    <a:pt x="170" y="1337"/>
                  </a:lnTo>
                  <a:lnTo>
                    <a:pt x="173" y="1342"/>
                  </a:lnTo>
                  <a:lnTo>
                    <a:pt x="180" y="1349"/>
                  </a:lnTo>
                  <a:lnTo>
                    <a:pt x="185" y="1356"/>
                  </a:lnTo>
                  <a:lnTo>
                    <a:pt x="192" y="1366"/>
                  </a:lnTo>
                  <a:lnTo>
                    <a:pt x="199" y="1375"/>
                  </a:lnTo>
                  <a:lnTo>
                    <a:pt x="206" y="1385"/>
                  </a:lnTo>
                  <a:lnTo>
                    <a:pt x="215" y="1392"/>
                  </a:lnTo>
                  <a:lnTo>
                    <a:pt x="225" y="1397"/>
                  </a:lnTo>
                  <a:lnTo>
                    <a:pt x="239" y="1401"/>
                  </a:lnTo>
                  <a:lnTo>
                    <a:pt x="253" y="1404"/>
                  </a:lnTo>
                  <a:lnTo>
                    <a:pt x="270" y="1406"/>
                  </a:lnTo>
                  <a:lnTo>
                    <a:pt x="289" y="1406"/>
                  </a:lnTo>
                  <a:lnTo>
                    <a:pt x="303" y="1406"/>
                  </a:lnTo>
                  <a:lnTo>
                    <a:pt x="314" y="1408"/>
                  </a:lnTo>
                  <a:lnTo>
                    <a:pt x="319" y="1408"/>
                  </a:lnTo>
                  <a:lnTo>
                    <a:pt x="326" y="1411"/>
                  </a:lnTo>
                  <a:lnTo>
                    <a:pt x="331" y="1413"/>
                  </a:lnTo>
                  <a:lnTo>
                    <a:pt x="338" y="1415"/>
                  </a:lnTo>
                  <a:lnTo>
                    <a:pt x="343" y="1418"/>
                  </a:lnTo>
                  <a:lnTo>
                    <a:pt x="348" y="1423"/>
                  </a:lnTo>
                  <a:lnTo>
                    <a:pt x="350" y="1425"/>
                  </a:lnTo>
                  <a:lnTo>
                    <a:pt x="350" y="1427"/>
                  </a:lnTo>
                  <a:lnTo>
                    <a:pt x="352" y="1432"/>
                  </a:lnTo>
                  <a:lnTo>
                    <a:pt x="355" y="1437"/>
                  </a:lnTo>
                  <a:lnTo>
                    <a:pt x="357" y="1441"/>
                  </a:lnTo>
                  <a:lnTo>
                    <a:pt x="359" y="1444"/>
                  </a:lnTo>
                  <a:lnTo>
                    <a:pt x="364" y="1449"/>
                  </a:lnTo>
                  <a:lnTo>
                    <a:pt x="371" y="1453"/>
                  </a:lnTo>
                  <a:lnTo>
                    <a:pt x="381" y="1460"/>
                  </a:lnTo>
                  <a:lnTo>
                    <a:pt x="390" y="1470"/>
                  </a:lnTo>
                  <a:lnTo>
                    <a:pt x="390" y="1470"/>
                  </a:lnTo>
                  <a:lnTo>
                    <a:pt x="390" y="1475"/>
                  </a:lnTo>
                  <a:lnTo>
                    <a:pt x="390" y="1477"/>
                  </a:lnTo>
                  <a:lnTo>
                    <a:pt x="390" y="1479"/>
                  </a:lnTo>
                  <a:lnTo>
                    <a:pt x="388" y="1479"/>
                  </a:lnTo>
                  <a:lnTo>
                    <a:pt x="388" y="1482"/>
                  </a:lnTo>
                  <a:lnTo>
                    <a:pt x="385" y="1482"/>
                  </a:lnTo>
                  <a:lnTo>
                    <a:pt x="385" y="1484"/>
                  </a:lnTo>
                  <a:lnTo>
                    <a:pt x="381" y="1486"/>
                  </a:lnTo>
                  <a:lnTo>
                    <a:pt x="378" y="1489"/>
                  </a:lnTo>
                  <a:lnTo>
                    <a:pt x="369" y="1493"/>
                  </a:lnTo>
                  <a:lnTo>
                    <a:pt x="362" y="1501"/>
                  </a:lnTo>
                  <a:lnTo>
                    <a:pt x="357" y="1508"/>
                  </a:lnTo>
                  <a:lnTo>
                    <a:pt x="352" y="1517"/>
                  </a:lnTo>
                  <a:lnTo>
                    <a:pt x="350" y="1524"/>
                  </a:lnTo>
                  <a:lnTo>
                    <a:pt x="350" y="1529"/>
                  </a:lnTo>
                  <a:lnTo>
                    <a:pt x="350" y="1534"/>
                  </a:lnTo>
                  <a:lnTo>
                    <a:pt x="350" y="1536"/>
                  </a:lnTo>
                  <a:lnTo>
                    <a:pt x="350" y="1541"/>
                  </a:lnTo>
                  <a:lnTo>
                    <a:pt x="350" y="1543"/>
                  </a:lnTo>
                  <a:lnTo>
                    <a:pt x="352" y="1545"/>
                  </a:lnTo>
                  <a:lnTo>
                    <a:pt x="352" y="1548"/>
                  </a:lnTo>
                  <a:lnTo>
                    <a:pt x="355" y="1550"/>
                  </a:lnTo>
                  <a:lnTo>
                    <a:pt x="359" y="1552"/>
                  </a:lnTo>
                  <a:lnTo>
                    <a:pt x="362" y="1552"/>
                  </a:lnTo>
                  <a:lnTo>
                    <a:pt x="364" y="1552"/>
                  </a:lnTo>
                  <a:lnTo>
                    <a:pt x="371" y="1555"/>
                  </a:lnTo>
                  <a:lnTo>
                    <a:pt x="376" y="1552"/>
                  </a:lnTo>
                  <a:lnTo>
                    <a:pt x="381" y="1552"/>
                  </a:lnTo>
                  <a:lnTo>
                    <a:pt x="385" y="1550"/>
                  </a:lnTo>
                  <a:lnTo>
                    <a:pt x="392" y="1550"/>
                  </a:lnTo>
                  <a:lnTo>
                    <a:pt x="397" y="1545"/>
                  </a:lnTo>
                  <a:lnTo>
                    <a:pt x="402" y="1545"/>
                  </a:lnTo>
                  <a:lnTo>
                    <a:pt x="407" y="1543"/>
                  </a:lnTo>
                  <a:lnTo>
                    <a:pt x="411" y="1541"/>
                  </a:lnTo>
                  <a:lnTo>
                    <a:pt x="416" y="1541"/>
                  </a:lnTo>
                  <a:lnTo>
                    <a:pt x="421" y="1541"/>
                  </a:lnTo>
                  <a:lnTo>
                    <a:pt x="426" y="1541"/>
                  </a:lnTo>
                  <a:lnTo>
                    <a:pt x="428" y="1543"/>
                  </a:lnTo>
                  <a:lnTo>
                    <a:pt x="433" y="1545"/>
                  </a:lnTo>
                  <a:lnTo>
                    <a:pt x="435" y="1548"/>
                  </a:lnTo>
                  <a:lnTo>
                    <a:pt x="437" y="1550"/>
                  </a:lnTo>
                  <a:lnTo>
                    <a:pt x="440" y="1552"/>
                  </a:lnTo>
                  <a:lnTo>
                    <a:pt x="442" y="1555"/>
                  </a:lnTo>
                  <a:lnTo>
                    <a:pt x="444" y="1560"/>
                  </a:lnTo>
                  <a:lnTo>
                    <a:pt x="447" y="1564"/>
                  </a:lnTo>
                  <a:lnTo>
                    <a:pt x="449" y="1571"/>
                  </a:lnTo>
                  <a:lnTo>
                    <a:pt x="449" y="1571"/>
                  </a:lnTo>
                  <a:lnTo>
                    <a:pt x="449" y="1571"/>
                  </a:lnTo>
                  <a:lnTo>
                    <a:pt x="456" y="1574"/>
                  </a:lnTo>
                  <a:lnTo>
                    <a:pt x="456" y="1574"/>
                  </a:lnTo>
                  <a:lnTo>
                    <a:pt x="459" y="1576"/>
                  </a:lnTo>
                  <a:lnTo>
                    <a:pt x="461" y="1576"/>
                  </a:lnTo>
                  <a:lnTo>
                    <a:pt x="461" y="1578"/>
                  </a:lnTo>
                  <a:lnTo>
                    <a:pt x="466" y="1586"/>
                  </a:lnTo>
                  <a:lnTo>
                    <a:pt x="468" y="1590"/>
                  </a:lnTo>
                  <a:lnTo>
                    <a:pt x="473" y="1597"/>
                  </a:lnTo>
                  <a:lnTo>
                    <a:pt x="477" y="1602"/>
                  </a:lnTo>
                  <a:lnTo>
                    <a:pt x="485" y="1607"/>
                  </a:lnTo>
                  <a:lnTo>
                    <a:pt x="489" y="1612"/>
                  </a:lnTo>
                  <a:lnTo>
                    <a:pt x="496" y="1614"/>
                  </a:lnTo>
                  <a:lnTo>
                    <a:pt x="503" y="1619"/>
                  </a:lnTo>
                  <a:lnTo>
                    <a:pt x="508" y="1621"/>
                  </a:lnTo>
                  <a:lnTo>
                    <a:pt x="513" y="1628"/>
                  </a:lnTo>
                  <a:lnTo>
                    <a:pt x="518" y="1638"/>
                  </a:lnTo>
                  <a:lnTo>
                    <a:pt x="522" y="1647"/>
                  </a:lnTo>
                  <a:lnTo>
                    <a:pt x="525" y="1659"/>
                  </a:lnTo>
                  <a:lnTo>
                    <a:pt x="527" y="1671"/>
                  </a:lnTo>
                  <a:lnTo>
                    <a:pt x="525" y="1680"/>
                  </a:lnTo>
                  <a:lnTo>
                    <a:pt x="525" y="1692"/>
                  </a:lnTo>
                  <a:lnTo>
                    <a:pt x="520" y="1701"/>
                  </a:lnTo>
                  <a:lnTo>
                    <a:pt x="515" y="1713"/>
                  </a:lnTo>
                  <a:lnTo>
                    <a:pt x="513" y="1718"/>
                  </a:lnTo>
                  <a:lnTo>
                    <a:pt x="513" y="1725"/>
                  </a:lnTo>
                  <a:lnTo>
                    <a:pt x="515" y="1734"/>
                  </a:lnTo>
                  <a:lnTo>
                    <a:pt x="515" y="1737"/>
                  </a:lnTo>
                  <a:lnTo>
                    <a:pt x="518" y="1739"/>
                  </a:lnTo>
                  <a:lnTo>
                    <a:pt x="518" y="1741"/>
                  </a:lnTo>
                  <a:lnTo>
                    <a:pt x="518" y="1744"/>
                  </a:lnTo>
                  <a:lnTo>
                    <a:pt x="518" y="1744"/>
                  </a:lnTo>
                  <a:lnTo>
                    <a:pt x="520" y="1749"/>
                  </a:lnTo>
                  <a:lnTo>
                    <a:pt x="520" y="1756"/>
                  </a:lnTo>
                  <a:lnTo>
                    <a:pt x="520" y="1758"/>
                  </a:lnTo>
                  <a:lnTo>
                    <a:pt x="520" y="1760"/>
                  </a:lnTo>
                  <a:lnTo>
                    <a:pt x="520" y="1763"/>
                  </a:lnTo>
                  <a:lnTo>
                    <a:pt x="518" y="1767"/>
                  </a:lnTo>
                  <a:lnTo>
                    <a:pt x="506" y="1779"/>
                  </a:lnTo>
                  <a:lnTo>
                    <a:pt x="494" y="1793"/>
                  </a:lnTo>
                  <a:lnTo>
                    <a:pt x="492" y="1796"/>
                  </a:lnTo>
                  <a:lnTo>
                    <a:pt x="492" y="1798"/>
                  </a:lnTo>
                  <a:lnTo>
                    <a:pt x="494" y="1801"/>
                  </a:lnTo>
                  <a:lnTo>
                    <a:pt x="499" y="1805"/>
                  </a:lnTo>
                  <a:lnTo>
                    <a:pt x="503" y="1810"/>
                  </a:lnTo>
                  <a:lnTo>
                    <a:pt x="511" y="1815"/>
                  </a:lnTo>
                  <a:lnTo>
                    <a:pt x="515" y="1819"/>
                  </a:lnTo>
                  <a:lnTo>
                    <a:pt x="520" y="1824"/>
                  </a:lnTo>
                  <a:lnTo>
                    <a:pt x="525" y="1831"/>
                  </a:lnTo>
                  <a:lnTo>
                    <a:pt x="529" y="1838"/>
                  </a:lnTo>
                  <a:lnTo>
                    <a:pt x="532" y="1848"/>
                  </a:lnTo>
                  <a:lnTo>
                    <a:pt x="532" y="1855"/>
                  </a:lnTo>
                  <a:lnTo>
                    <a:pt x="532" y="1867"/>
                  </a:lnTo>
                  <a:lnTo>
                    <a:pt x="537" y="1864"/>
                  </a:lnTo>
                  <a:lnTo>
                    <a:pt x="541" y="1862"/>
                  </a:lnTo>
                  <a:lnTo>
                    <a:pt x="544" y="1862"/>
                  </a:lnTo>
                  <a:lnTo>
                    <a:pt x="546" y="1860"/>
                  </a:lnTo>
                  <a:lnTo>
                    <a:pt x="551" y="1857"/>
                  </a:lnTo>
                  <a:lnTo>
                    <a:pt x="555" y="1852"/>
                  </a:lnTo>
                  <a:lnTo>
                    <a:pt x="558" y="1850"/>
                  </a:lnTo>
                  <a:lnTo>
                    <a:pt x="558" y="1848"/>
                  </a:lnTo>
                  <a:lnTo>
                    <a:pt x="558" y="1848"/>
                  </a:lnTo>
                  <a:lnTo>
                    <a:pt x="560" y="1848"/>
                  </a:lnTo>
                  <a:lnTo>
                    <a:pt x="560" y="1848"/>
                  </a:lnTo>
                  <a:lnTo>
                    <a:pt x="563" y="1845"/>
                  </a:lnTo>
                  <a:lnTo>
                    <a:pt x="565" y="1841"/>
                  </a:lnTo>
                  <a:lnTo>
                    <a:pt x="567" y="1838"/>
                  </a:lnTo>
                  <a:lnTo>
                    <a:pt x="572" y="1834"/>
                  </a:lnTo>
                  <a:lnTo>
                    <a:pt x="579" y="1827"/>
                  </a:lnTo>
                  <a:lnTo>
                    <a:pt x="581" y="1824"/>
                  </a:lnTo>
                  <a:lnTo>
                    <a:pt x="588" y="1824"/>
                  </a:lnTo>
                  <a:lnTo>
                    <a:pt x="593" y="1822"/>
                  </a:lnTo>
                  <a:lnTo>
                    <a:pt x="593" y="1822"/>
                  </a:lnTo>
                  <a:lnTo>
                    <a:pt x="596" y="1822"/>
                  </a:lnTo>
                  <a:lnTo>
                    <a:pt x="600" y="1819"/>
                  </a:lnTo>
                  <a:lnTo>
                    <a:pt x="605" y="1819"/>
                  </a:lnTo>
                  <a:lnTo>
                    <a:pt x="607" y="1817"/>
                  </a:lnTo>
                  <a:lnTo>
                    <a:pt x="612" y="1817"/>
                  </a:lnTo>
                  <a:lnTo>
                    <a:pt x="619" y="1812"/>
                  </a:lnTo>
                  <a:lnTo>
                    <a:pt x="626" y="1808"/>
                  </a:lnTo>
                  <a:lnTo>
                    <a:pt x="633" y="1803"/>
                  </a:lnTo>
                  <a:lnTo>
                    <a:pt x="638" y="1796"/>
                  </a:lnTo>
                  <a:lnTo>
                    <a:pt x="640" y="1791"/>
                  </a:lnTo>
                  <a:lnTo>
                    <a:pt x="643" y="1791"/>
                  </a:lnTo>
                  <a:lnTo>
                    <a:pt x="645" y="1789"/>
                  </a:lnTo>
                  <a:lnTo>
                    <a:pt x="643" y="1793"/>
                  </a:lnTo>
                  <a:lnTo>
                    <a:pt x="643" y="1801"/>
                  </a:lnTo>
                  <a:lnTo>
                    <a:pt x="643" y="1803"/>
                  </a:lnTo>
                  <a:lnTo>
                    <a:pt x="645" y="1808"/>
                  </a:lnTo>
                  <a:lnTo>
                    <a:pt x="648" y="1812"/>
                  </a:lnTo>
                  <a:lnTo>
                    <a:pt x="650" y="1815"/>
                  </a:lnTo>
                  <a:lnTo>
                    <a:pt x="652" y="1817"/>
                  </a:lnTo>
                  <a:lnTo>
                    <a:pt x="659" y="1817"/>
                  </a:lnTo>
                  <a:lnTo>
                    <a:pt x="664" y="1819"/>
                  </a:lnTo>
                  <a:lnTo>
                    <a:pt x="669" y="1824"/>
                  </a:lnTo>
                  <a:lnTo>
                    <a:pt x="671" y="1827"/>
                  </a:lnTo>
                  <a:lnTo>
                    <a:pt x="676" y="1829"/>
                  </a:lnTo>
                  <a:lnTo>
                    <a:pt x="681" y="1838"/>
                  </a:lnTo>
                  <a:lnTo>
                    <a:pt x="683" y="1843"/>
                  </a:lnTo>
                  <a:lnTo>
                    <a:pt x="688" y="1850"/>
                  </a:lnTo>
                  <a:lnTo>
                    <a:pt x="695" y="1855"/>
                  </a:lnTo>
                  <a:lnTo>
                    <a:pt x="702" y="1860"/>
                  </a:lnTo>
                  <a:lnTo>
                    <a:pt x="707" y="1843"/>
                  </a:lnTo>
                  <a:lnTo>
                    <a:pt x="714" y="1829"/>
                  </a:lnTo>
                  <a:lnTo>
                    <a:pt x="718" y="1817"/>
                  </a:lnTo>
                  <a:lnTo>
                    <a:pt x="728" y="1808"/>
                  </a:lnTo>
                  <a:lnTo>
                    <a:pt x="740" y="1796"/>
                  </a:lnTo>
                  <a:lnTo>
                    <a:pt x="754" y="1784"/>
                  </a:lnTo>
                  <a:lnTo>
                    <a:pt x="763" y="1779"/>
                  </a:lnTo>
                  <a:lnTo>
                    <a:pt x="773" y="1775"/>
                  </a:lnTo>
                  <a:lnTo>
                    <a:pt x="785" y="1770"/>
                  </a:lnTo>
                  <a:lnTo>
                    <a:pt x="794" y="1770"/>
                  </a:lnTo>
                  <a:lnTo>
                    <a:pt x="806" y="1770"/>
                  </a:lnTo>
                  <a:lnTo>
                    <a:pt x="808" y="1770"/>
                  </a:lnTo>
                  <a:lnTo>
                    <a:pt x="811" y="1770"/>
                  </a:lnTo>
                  <a:lnTo>
                    <a:pt x="813" y="1772"/>
                  </a:lnTo>
                  <a:lnTo>
                    <a:pt x="815" y="1775"/>
                  </a:lnTo>
                  <a:lnTo>
                    <a:pt x="815" y="1777"/>
                  </a:lnTo>
                  <a:lnTo>
                    <a:pt x="818" y="1779"/>
                  </a:lnTo>
                  <a:lnTo>
                    <a:pt x="818" y="1784"/>
                  </a:lnTo>
                  <a:lnTo>
                    <a:pt x="820" y="1789"/>
                  </a:lnTo>
                  <a:lnTo>
                    <a:pt x="822" y="1789"/>
                  </a:lnTo>
                  <a:lnTo>
                    <a:pt x="827" y="1791"/>
                  </a:lnTo>
                  <a:lnTo>
                    <a:pt x="834" y="1791"/>
                  </a:lnTo>
                  <a:lnTo>
                    <a:pt x="839" y="1791"/>
                  </a:lnTo>
                  <a:lnTo>
                    <a:pt x="841" y="1791"/>
                  </a:lnTo>
                  <a:lnTo>
                    <a:pt x="841" y="1791"/>
                  </a:lnTo>
                  <a:lnTo>
                    <a:pt x="841" y="1791"/>
                  </a:lnTo>
                  <a:lnTo>
                    <a:pt x="844" y="1791"/>
                  </a:lnTo>
                  <a:lnTo>
                    <a:pt x="851" y="1791"/>
                  </a:lnTo>
                  <a:lnTo>
                    <a:pt x="858" y="1789"/>
                  </a:lnTo>
                  <a:lnTo>
                    <a:pt x="865" y="1786"/>
                  </a:lnTo>
                  <a:lnTo>
                    <a:pt x="872" y="1784"/>
                  </a:lnTo>
                  <a:lnTo>
                    <a:pt x="874" y="1782"/>
                  </a:lnTo>
                  <a:lnTo>
                    <a:pt x="877" y="1779"/>
                  </a:lnTo>
                  <a:lnTo>
                    <a:pt x="881" y="1777"/>
                  </a:lnTo>
                  <a:lnTo>
                    <a:pt x="884" y="1777"/>
                  </a:lnTo>
                  <a:lnTo>
                    <a:pt x="893" y="1767"/>
                  </a:lnTo>
                  <a:lnTo>
                    <a:pt x="898" y="1760"/>
                  </a:lnTo>
                  <a:lnTo>
                    <a:pt x="900" y="1758"/>
                  </a:lnTo>
                  <a:lnTo>
                    <a:pt x="905" y="1756"/>
                  </a:lnTo>
                  <a:lnTo>
                    <a:pt x="910" y="1756"/>
                  </a:lnTo>
                  <a:lnTo>
                    <a:pt x="917" y="1758"/>
                  </a:lnTo>
                  <a:lnTo>
                    <a:pt x="924" y="1760"/>
                  </a:lnTo>
                  <a:lnTo>
                    <a:pt x="933" y="1767"/>
                  </a:lnTo>
                  <a:lnTo>
                    <a:pt x="940" y="1775"/>
                  </a:lnTo>
                  <a:lnTo>
                    <a:pt x="950" y="1782"/>
                  </a:lnTo>
                  <a:lnTo>
                    <a:pt x="959" y="1791"/>
                  </a:lnTo>
                  <a:lnTo>
                    <a:pt x="969" y="1801"/>
                  </a:lnTo>
                  <a:lnTo>
                    <a:pt x="973" y="1805"/>
                  </a:lnTo>
                  <a:lnTo>
                    <a:pt x="981" y="1810"/>
                  </a:lnTo>
                  <a:lnTo>
                    <a:pt x="988" y="1803"/>
                  </a:lnTo>
                  <a:lnTo>
                    <a:pt x="990" y="1798"/>
                  </a:lnTo>
                  <a:lnTo>
                    <a:pt x="995" y="1796"/>
                  </a:lnTo>
                  <a:lnTo>
                    <a:pt x="1004" y="1789"/>
                  </a:lnTo>
                  <a:lnTo>
                    <a:pt x="1016" y="1782"/>
                  </a:lnTo>
                  <a:lnTo>
                    <a:pt x="1023" y="1777"/>
                  </a:lnTo>
                  <a:lnTo>
                    <a:pt x="1025" y="1775"/>
                  </a:lnTo>
                  <a:lnTo>
                    <a:pt x="1025" y="1775"/>
                  </a:lnTo>
                  <a:lnTo>
                    <a:pt x="1025" y="1775"/>
                  </a:lnTo>
                  <a:lnTo>
                    <a:pt x="1025" y="1775"/>
                  </a:lnTo>
                  <a:lnTo>
                    <a:pt x="1028" y="1775"/>
                  </a:lnTo>
                  <a:lnTo>
                    <a:pt x="1030" y="1772"/>
                  </a:lnTo>
                  <a:lnTo>
                    <a:pt x="1030" y="1772"/>
                  </a:lnTo>
                  <a:lnTo>
                    <a:pt x="1033" y="1772"/>
                  </a:lnTo>
                  <a:lnTo>
                    <a:pt x="1035" y="1765"/>
                  </a:lnTo>
                  <a:lnTo>
                    <a:pt x="1040" y="1756"/>
                  </a:lnTo>
                  <a:lnTo>
                    <a:pt x="1047" y="1749"/>
                  </a:lnTo>
                  <a:lnTo>
                    <a:pt x="1051" y="1741"/>
                  </a:lnTo>
                  <a:lnTo>
                    <a:pt x="1054" y="1739"/>
                  </a:lnTo>
                  <a:lnTo>
                    <a:pt x="1054" y="1737"/>
                  </a:lnTo>
                  <a:lnTo>
                    <a:pt x="1059" y="1732"/>
                  </a:lnTo>
                  <a:lnTo>
                    <a:pt x="1063" y="1725"/>
                  </a:lnTo>
                  <a:lnTo>
                    <a:pt x="1063" y="1720"/>
                  </a:lnTo>
                  <a:lnTo>
                    <a:pt x="1066" y="1718"/>
                  </a:lnTo>
                  <a:lnTo>
                    <a:pt x="1066" y="1711"/>
                  </a:lnTo>
                  <a:lnTo>
                    <a:pt x="1068" y="1704"/>
                  </a:lnTo>
                  <a:lnTo>
                    <a:pt x="1073" y="1699"/>
                  </a:lnTo>
                  <a:lnTo>
                    <a:pt x="1077" y="1694"/>
                  </a:lnTo>
                  <a:lnTo>
                    <a:pt x="1085" y="1689"/>
                  </a:lnTo>
                  <a:lnTo>
                    <a:pt x="1087" y="1687"/>
                  </a:lnTo>
                  <a:lnTo>
                    <a:pt x="1087" y="1687"/>
                  </a:lnTo>
                  <a:lnTo>
                    <a:pt x="1089" y="1687"/>
                  </a:lnTo>
                  <a:lnTo>
                    <a:pt x="1089" y="1685"/>
                  </a:lnTo>
                  <a:lnTo>
                    <a:pt x="1092" y="1682"/>
                  </a:lnTo>
                  <a:lnTo>
                    <a:pt x="1094" y="1678"/>
                  </a:lnTo>
                  <a:lnTo>
                    <a:pt x="1096" y="1673"/>
                  </a:lnTo>
                  <a:lnTo>
                    <a:pt x="1099" y="1666"/>
                  </a:lnTo>
                  <a:lnTo>
                    <a:pt x="1101" y="1661"/>
                  </a:lnTo>
                  <a:lnTo>
                    <a:pt x="1103" y="1654"/>
                  </a:lnTo>
                  <a:lnTo>
                    <a:pt x="1106" y="1649"/>
                  </a:lnTo>
                  <a:lnTo>
                    <a:pt x="1106" y="1645"/>
                  </a:lnTo>
                  <a:lnTo>
                    <a:pt x="1106" y="1645"/>
                  </a:lnTo>
                  <a:lnTo>
                    <a:pt x="1106" y="1642"/>
                  </a:lnTo>
                  <a:lnTo>
                    <a:pt x="1106" y="1642"/>
                  </a:lnTo>
                  <a:lnTo>
                    <a:pt x="1106" y="1642"/>
                  </a:lnTo>
                  <a:lnTo>
                    <a:pt x="1106" y="1635"/>
                  </a:lnTo>
                  <a:lnTo>
                    <a:pt x="1106" y="1628"/>
                  </a:lnTo>
                  <a:lnTo>
                    <a:pt x="1106" y="1621"/>
                  </a:lnTo>
                  <a:lnTo>
                    <a:pt x="1103" y="1612"/>
                  </a:lnTo>
                  <a:lnTo>
                    <a:pt x="1101" y="1602"/>
                  </a:lnTo>
                  <a:lnTo>
                    <a:pt x="1099" y="1593"/>
                  </a:lnTo>
                  <a:lnTo>
                    <a:pt x="1096" y="1586"/>
                  </a:lnTo>
                  <a:lnTo>
                    <a:pt x="1092" y="1578"/>
                  </a:lnTo>
                  <a:lnTo>
                    <a:pt x="1089" y="1576"/>
                  </a:lnTo>
                  <a:lnTo>
                    <a:pt x="1085" y="1569"/>
                  </a:lnTo>
                  <a:lnTo>
                    <a:pt x="1080" y="1564"/>
                  </a:lnTo>
                  <a:lnTo>
                    <a:pt x="1075" y="1560"/>
                  </a:lnTo>
                  <a:lnTo>
                    <a:pt x="1073" y="1552"/>
                  </a:lnTo>
                  <a:lnTo>
                    <a:pt x="1068" y="1548"/>
                  </a:lnTo>
                  <a:lnTo>
                    <a:pt x="1068" y="1541"/>
                  </a:lnTo>
                  <a:lnTo>
                    <a:pt x="1066" y="1529"/>
                  </a:lnTo>
                  <a:lnTo>
                    <a:pt x="1075" y="1524"/>
                  </a:lnTo>
                  <a:lnTo>
                    <a:pt x="1077" y="1524"/>
                  </a:lnTo>
                  <a:lnTo>
                    <a:pt x="1080" y="1522"/>
                  </a:lnTo>
                  <a:lnTo>
                    <a:pt x="1085" y="1522"/>
                  </a:lnTo>
                  <a:lnTo>
                    <a:pt x="1092" y="1515"/>
                  </a:lnTo>
                  <a:lnTo>
                    <a:pt x="1096" y="1512"/>
                  </a:lnTo>
                  <a:lnTo>
                    <a:pt x="1101" y="1508"/>
                  </a:lnTo>
                  <a:lnTo>
                    <a:pt x="1103" y="1505"/>
                  </a:lnTo>
                  <a:lnTo>
                    <a:pt x="1106" y="1498"/>
                  </a:lnTo>
                  <a:lnTo>
                    <a:pt x="1108" y="1493"/>
                  </a:lnTo>
                  <a:lnTo>
                    <a:pt x="1108" y="1491"/>
                  </a:lnTo>
                  <a:lnTo>
                    <a:pt x="1108" y="1491"/>
                  </a:lnTo>
                  <a:lnTo>
                    <a:pt x="1108" y="1489"/>
                  </a:lnTo>
                  <a:lnTo>
                    <a:pt x="1108" y="1489"/>
                  </a:lnTo>
                  <a:lnTo>
                    <a:pt x="1108" y="1486"/>
                  </a:lnTo>
                  <a:lnTo>
                    <a:pt x="1103" y="1475"/>
                  </a:lnTo>
                  <a:lnTo>
                    <a:pt x="1101" y="1470"/>
                  </a:lnTo>
                  <a:lnTo>
                    <a:pt x="1099" y="1467"/>
                  </a:lnTo>
                  <a:lnTo>
                    <a:pt x="1096" y="1465"/>
                  </a:lnTo>
                  <a:lnTo>
                    <a:pt x="1092" y="1465"/>
                  </a:lnTo>
                  <a:lnTo>
                    <a:pt x="1082" y="1463"/>
                  </a:lnTo>
                  <a:lnTo>
                    <a:pt x="1075" y="1460"/>
                  </a:lnTo>
                  <a:lnTo>
                    <a:pt x="1066" y="1460"/>
                  </a:lnTo>
                  <a:lnTo>
                    <a:pt x="1059" y="1463"/>
                  </a:lnTo>
                  <a:lnTo>
                    <a:pt x="1054" y="1463"/>
                  </a:lnTo>
                  <a:lnTo>
                    <a:pt x="1049" y="1463"/>
                  </a:lnTo>
                  <a:lnTo>
                    <a:pt x="1044" y="1463"/>
                  </a:lnTo>
                  <a:lnTo>
                    <a:pt x="1042" y="1460"/>
                  </a:lnTo>
                  <a:lnTo>
                    <a:pt x="1040" y="1460"/>
                  </a:lnTo>
                  <a:lnTo>
                    <a:pt x="1037" y="1458"/>
                  </a:lnTo>
                  <a:lnTo>
                    <a:pt x="1037" y="1456"/>
                  </a:lnTo>
                  <a:lnTo>
                    <a:pt x="1037" y="1453"/>
                  </a:lnTo>
                  <a:lnTo>
                    <a:pt x="1037" y="1449"/>
                  </a:lnTo>
                  <a:lnTo>
                    <a:pt x="1037" y="1446"/>
                  </a:lnTo>
                  <a:lnTo>
                    <a:pt x="1040" y="1439"/>
                  </a:lnTo>
                  <a:lnTo>
                    <a:pt x="1042" y="1425"/>
                  </a:lnTo>
                  <a:lnTo>
                    <a:pt x="1044" y="1411"/>
                  </a:lnTo>
                  <a:lnTo>
                    <a:pt x="1047" y="1397"/>
                  </a:lnTo>
                  <a:lnTo>
                    <a:pt x="1047" y="1380"/>
                  </a:lnTo>
                  <a:lnTo>
                    <a:pt x="1044" y="1366"/>
                  </a:lnTo>
                  <a:lnTo>
                    <a:pt x="1042" y="1352"/>
                  </a:lnTo>
                  <a:lnTo>
                    <a:pt x="1037" y="1340"/>
                  </a:lnTo>
                  <a:lnTo>
                    <a:pt x="1035" y="1337"/>
                  </a:lnTo>
                  <a:lnTo>
                    <a:pt x="1033" y="1333"/>
                  </a:lnTo>
                  <a:lnTo>
                    <a:pt x="1028" y="1328"/>
                  </a:lnTo>
                  <a:lnTo>
                    <a:pt x="1021" y="1321"/>
                  </a:lnTo>
                  <a:lnTo>
                    <a:pt x="1016" y="1314"/>
                  </a:lnTo>
                  <a:lnTo>
                    <a:pt x="1011" y="1307"/>
                  </a:lnTo>
                  <a:lnTo>
                    <a:pt x="1009" y="1302"/>
                  </a:lnTo>
                  <a:lnTo>
                    <a:pt x="1009" y="1297"/>
                  </a:lnTo>
                  <a:lnTo>
                    <a:pt x="1009" y="1222"/>
                  </a:lnTo>
                  <a:lnTo>
                    <a:pt x="1009" y="1217"/>
                  </a:lnTo>
                  <a:lnTo>
                    <a:pt x="1009" y="1215"/>
                  </a:lnTo>
                  <a:lnTo>
                    <a:pt x="1007" y="1210"/>
                  </a:lnTo>
                  <a:lnTo>
                    <a:pt x="999" y="1198"/>
                  </a:lnTo>
                  <a:lnTo>
                    <a:pt x="995" y="1191"/>
                  </a:lnTo>
                  <a:lnTo>
                    <a:pt x="992" y="1186"/>
                  </a:lnTo>
                  <a:lnTo>
                    <a:pt x="990" y="1179"/>
                  </a:lnTo>
                  <a:lnTo>
                    <a:pt x="990" y="1172"/>
                  </a:lnTo>
                  <a:lnTo>
                    <a:pt x="988" y="1156"/>
                  </a:lnTo>
                  <a:lnTo>
                    <a:pt x="988" y="1139"/>
                  </a:lnTo>
                  <a:lnTo>
                    <a:pt x="990" y="1125"/>
                  </a:lnTo>
                  <a:lnTo>
                    <a:pt x="995" y="1111"/>
                  </a:lnTo>
                  <a:lnTo>
                    <a:pt x="999" y="1099"/>
                  </a:lnTo>
                  <a:lnTo>
                    <a:pt x="1004" y="1087"/>
                  </a:lnTo>
                  <a:lnTo>
                    <a:pt x="1014" y="1075"/>
                  </a:lnTo>
                  <a:lnTo>
                    <a:pt x="1023" y="1068"/>
                  </a:lnTo>
                  <a:lnTo>
                    <a:pt x="1028" y="1061"/>
                  </a:lnTo>
                  <a:lnTo>
                    <a:pt x="1035" y="1054"/>
                  </a:lnTo>
                  <a:lnTo>
                    <a:pt x="1035" y="1052"/>
                  </a:lnTo>
                  <a:lnTo>
                    <a:pt x="1037" y="1049"/>
                  </a:lnTo>
                  <a:lnTo>
                    <a:pt x="1037" y="1047"/>
                  </a:lnTo>
                  <a:lnTo>
                    <a:pt x="1037" y="1047"/>
                  </a:lnTo>
                  <a:lnTo>
                    <a:pt x="1042" y="1040"/>
                  </a:lnTo>
                  <a:lnTo>
                    <a:pt x="1044" y="1030"/>
                  </a:lnTo>
                  <a:lnTo>
                    <a:pt x="1047" y="1023"/>
                  </a:lnTo>
                  <a:lnTo>
                    <a:pt x="1049" y="1014"/>
                  </a:lnTo>
                  <a:lnTo>
                    <a:pt x="1051" y="1004"/>
                  </a:lnTo>
                  <a:lnTo>
                    <a:pt x="1051" y="997"/>
                  </a:lnTo>
                  <a:lnTo>
                    <a:pt x="1054" y="993"/>
                  </a:lnTo>
                  <a:lnTo>
                    <a:pt x="1070" y="981"/>
                  </a:lnTo>
                  <a:lnTo>
                    <a:pt x="1080" y="974"/>
                  </a:lnTo>
                  <a:lnTo>
                    <a:pt x="1092" y="969"/>
                  </a:lnTo>
                  <a:lnTo>
                    <a:pt x="1106" y="964"/>
                  </a:lnTo>
                  <a:lnTo>
                    <a:pt x="1120" y="962"/>
                  </a:lnTo>
                  <a:lnTo>
                    <a:pt x="1125" y="960"/>
                  </a:lnTo>
                  <a:lnTo>
                    <a:pt x="1127" y="960"/>
                  </a:lnTo>
                  <a:lnTo>
                    <a:pt x="1129" y="960"/>
                  </a:lnTo>
                  <a:lnTo>
                    <a:pt x="1129" y="960"/>
                  </a:lnTo>
                  <a:lnTo>
                    <a:pt x="1134" y="957"/>
                  </a:lnTo>
                  <a:lnTo>
                    <a:pt x="1136" y="955"/>
                  </a:lnTo>
                  <a:lnTo>
                    <a:pt x="1139" y="952"/>
                  </a:lnTo>
                  <a:lnTo>
                    <a:pt x="1141" y="948"/>
                  </a:lnTo>
                  <a:lnTo>
                    <a:pt x="1141" y="945"/>
                  </a:lnTo>
                  <a:lnTo>
                    <a:pt x="1141" y="941"/>
                  </a:lnTo>
                  <a:lnTo>
                    <a:pt x="1141" y="938"/>
                  </a:lnTo>
                  <a:lnTo>
                    <a:pt x="1141" y="934"/>
                  </a:lnTo>
                  <a:lnTo>
                    <a:pt x="1139" y="929"/>
                  </a:lnTo>
                  <a:lnTo>
                    <a:pt x="1136" y="924"/>
                  </a:lnTo>
                  <a:lnTo>
                    <a:pt x="1134" y="919"/>
                  </a:lnTo>
                  <a:lnTo>
                    <a:pt x="1132" y="910"/>
                  </a:lnTo>
                  <a:lnTo>
                    <a:pt x="1132" y="903"/>
                  </a:lnTo>
                  <a:lnTo>
                    <a:pt x="1132" y="896"/>
                  </a:lnTo>
                  <a:lnTo>
                    <a:pt x="1134" y="889"/>
                  </a:lnTo>
                  <a:lnTo>
                    <a:pt x="1139" y="884"/>
                  </a:lnTo>
                  <a:lnTo>
                    <a:pt x="1144" y="879"/>
                  </a:lnTo>
                  <a:lnTo>
                    <a:pt x="1148" y="874"/>
                  </a:lnTo>
                  <a:lnTo>
                    <a:pt x="1155" y="872"/>
                  </a:lnTo>
                  <a:lnTo>
                    <a:pt x="1160" y="870"/>
                  </a:lnTo>
                  <a:lnTo>
                    <a:pt x="1165" y="867"/>
                  </a:lnTo>
                  <a:lnTo>
                    <a:pt x="1174" y="863"/>
                  </a:lnTo>
                  <a:lnTo>
                    <a:pt x="1177" y="860"/>
                  </a:lnTo>
                  <a:lnTo>
                    <a:pt x="1179" y="860"/>
                  </a:lnTo>
                  <a:lnTo>
                    <a:pt x="1179" y="858"/>
                  </a:lnTo>
                  <a:lnTo>
                    <a:pt x="1181" y="858"/>
                  </a:lnTo>
                  <a:lnTo>
                    <a:pt x="1184" y="856"/>
                  </a:lnTo>
                  <a:lnTo>
                    <a:pt x="1186" y="851"/>
                  </a:lnTo>
                  <a:lnTo>
                    <a:pt x="1188" y="848"/>
                  </a:lnTo>
                  <a:lnTo>
                    <a:pt x="1191" y="846"/>
                  </a:lnTo>
                  <a:lnTo>
                    <a:pt x="1191" y="844"/>
                  </a:lnTo>
                  <a:lnTo>
                    <a:pt x="1186" y="830"/>
                  </a:lnTo>
                  <a:lnTo>
                    <a:pt x="1184" y="815"/>
                  </a:lnTo>
                  <a:lnTo>
                    <a:pt x="1179" y="804"/>
                  </a:lnTo>
                  <a:lnTo>
                    <a:pt x="1177" y="792"/>
                  </a:lnTo>
                  <a:lnTo>
                    <a:pt x="1184" y="787"/>
                  </a:lnTo>
                  <a:lnTo>
                    <a:pt x="1188" y="787"/>
                  </a:lnTo>
                  <a:lnTo>
                    <a:pt x="1191" y="787"/>
                  </a:lnTo>
                  <a:lnTo>
                    <a:pt x="1196" y="785"/>
                  </a:lnTo>
                  <a:lnTo>
                    <a:pt x="1200" y="785"/>
                  </a:lnTo>
                  <a:lnTo>
                    <a:pt x="1203" y="785"/>
                  </a:lnTo>
                  <a:lnTo>
                    <a:pt x="1203" y="785"/>
                  </a:lnTo>
                  <a:lnTo>
                    <a:pt x="1205" y="785"/>
                  </a:lnTo>
                  <a:lnTo>
                    <a:pt x="1210" y="782"/>
                  </a:lnTo>
                  <a:lnTo>
                    <a:pt x="1214" y="780"/>
                  </a:lnTo>
                  <a:lnTo>
                    <a:pt x="1217" y="780"/>
                  </a:lnTo>
                  <a:lnTo>
                    <a:pt x="1226" y="775"/>
                  </a:lnTo>
                  <a:lnTo>
                    <a:pt x="1229" y="771"/>
                  </a:lnTo>
                  <a:lnTo>
                    <a:pt x="1231" y="768"/>
                  </a:lnTo>
                  <a:lnTo>
                    <a:pt x="1233" y="766"/>
                  </a:lnTo>
                  <a:lnTo>
                    <a:pt x="1236" y="763"/>
                  </a:lnTo>
                  <a:lnTo>
                    <a:pt x="1238" y="761"/>
                  </a:lnTo>
                  <a:lnTo>
                    <a:pt x="1238" y="759"/>
                  </a:lnTo>
                  <a:lnTo>
                    <a:pt x="1240" y="759"/>
                  </a:lnTo>
                  <a:lnTo>
                    <a:pt x="1243" y="754"/>
                  </a:lnTo>
                  <a:lnTo>
                    <a:pt x="1247" y="745"/>
                  </a:lnTo>
                  <a:lnTo>
                    <a:pt x="1250" y="737"/>
                  </a:lnTo>
                  <a:lnTo>
                    <a:pt x="1252" y="730"/>
                  </a:lnTo>
                  <a:lnTo>
                    <a:pt x="1255" y="723"/>
                  </a:lnTo>
                  <a:lnTo>
                    <a:pt x="1257" y="719"/>
                  </a:lnTo>
                  <a:lnTo>
                    <a:pt x="1262" y="714"/>
                  </a:lnTo>
                  <a:lnTo>
                    <a:pt x="1269" y="711"/>
                  </a:lnTo>
                  <a:lnTo>
                    <a:pt x="1271" y="711"/>
                  </a:lnTo>
                  <a:lnTo>
                    <a:pt x="1273" y="709"/>
                  </a:lnTo>
                  <a:lnTo>
                    <a:pt x="1276" y="709"/>
                  </a:lnTo>
                  <a:lnTo>
                    <a:pt x="1276" y="709"/>
                  </a:lnTo>
                  <a:lnTo>
                    <a:pt x="1276" y="704"/>
                  </a:lnTo>
                  <a:lnTo>
                    <a:pt x="1278" y="702"/>
                  </a:lnTo>
                  <a:lnTo>
                    <a:pt x="1283" y="697"/>
                  </a:lnTo>
                  <a:lnTo>
                    <a:pt x="1285" y="697"/>
                  </a:lnTo>
                  <a:lnTo>
                    <a:pt x="1288" y="697"/>
                  </a:lnTo>
                  <a:lnTo>
                    <a:pt x="1292" y="695"/>
                  </a:lnTo>
                  <a:lnTo>
                    <a:pt x="1297" y="697"/>
                  </a:lnTo>
                  <a:lnTo>
                    <a:pt x="1299" y="697"/>
                  </a:lnTo>
                  <a:lnTo>
                    <a:pt x="1302" y="697"/>
                  </a:lnTo>
                  <a:lnTo>
                    <a:pt x="1302" y="697"/>
                  </a:lnTo>
                  <a:lnTo>
                    <a:pt x="1304" y="697"/>
                  </a:lnTo>
                  <a:lnTo>
                    <a:pt x="1304" y="697"/>
                  </a:lnTo>
                  <a:lnTo>
                    <a:pt x="1311" y="697"/>
                  </a:lnTo>
                  <a:lnTo>
                    <a:pt x="1316" y="695"/>
                  </a:lnTo>
                  <a:lnTo>
                    <a:pt x="1318" y="695"/>
                  </a:lnTo>
                  <a:lnTo>
                    <a:pt x="1323" y="693"/>
                  </a:lnTo>
                  <a:lnTo>
                    <a:pt x="1325" y="693"/>
                  </a:lnTo>
                  <a:lnTo>
                    <a:pt x="1333" y="685"/>
                  </a:lnTo>
                  <a:lnTo>
                    <a:pt x="1337" y="681"/>
                  </a:lnTo>
                  <a:lnTo>
                    <a:pt x="1344" y="674"/>
                  </a:lnTo>
                  <a:lnTo>
                    <a:pt x="1347" y="667"/>
                  </a:lnTo>
                  <a:lnTo>
                    <a:pt x="1347" y="667"/>
                  </a:lnTo>
                  <a:lnTo>
                    <a:pt x="1349" y="664"/>
                  </a:lnTo>
                  <a:lnTo>
                    <a:pt x="1349" y="662"/>
                  </a:lnTo>
                  <a:lnTo>
                    <a:pt x="1351" y="659"/>
                  </a:lnTo>
                  <a:lnTo>
                    <a:pt x="1351" y="655"/>
                  </a:lnTo>
                  <a:lnTo>
                    <a:pt x="1354" y="650"/>
                  </a:lnTo>
                  <a:lnTo>
                    <a:pt x="1354" y="645"/>
                  </a:lnTo>
                  <a:lnTo>
                    <a:pt x="1354" y="643"/>
                  </a:lnTo>
                  <a:lnTo>
                    <a:pt x="1354" y="638"/>
                  </a:lnTo>
                  <a:lnTo>
                    <a:pt x="1354" y="636"/>
                  </a:lnTo>
                  <a:lnTo>
                    <a:pt x="1356" y="634"/>
                  </a:lnTo>
                  <a:lnTo>
                    <a:pt x="1354" y="626"/>
                  </a:lnTo>
                  <a:lnTo>
                    <a:pt x="1356" y="622"/>
                  </a:lnTo>
                  <a:lnTo>
                    <a:pt x="1358" y="615"/>
                  </a:lnTo>
                  <a:lnTo>
                    <a:pt x="1361" y="610"/>
                  </a:lnTo>
                  <a:lnTo>
                    <a:pt x="1363" y="608"/>
                  </a:lnTo>
                  <a:lnTo>
                    <a:pt x="1366" y="605"/>
                  </a:lnTo>
                  <a:lnTo>
                    <a:pt x="1377" y="598"/>
                  </a:lnTo>
                  <a:lnTo>
                    <a:pt x="1389" y="596"/>
                  </a:lnTo>
                  <a:lnTo>
                    <a:pt x="1401" y="593"/>
                  </a:lnTo>
                  <a:lnTo>
                    <a:pt x="1415" y="591"/>
                  </a:lnTo>
                  <a:lnTo>
                    <a:pt x="1418" y="589"/>
                  </a:lnTo>
                  <a:lnTo>
                    <a:pt x="1427" y="579"/>
                  </a:lnTo>
                  <a:lnTo>
                    <a:pt x="1436" y="570"/>
                  </a:lnTo>
                  <a:lnTo>
                    <a:pt x="1444" y="563"/>
                  </a:lnTo>
                  <a:lnTo>
                    <a:pt x="1451" y="556"/>
                  </a:lnTo>
                  <a:lnTo>
                    <a:pt x="1451" y="553"/>
                  </a:lnTo>
                  <a:lnTo>
                    <a:pt x="1453" y="551"/>
                  </a:lnTo>
                  <a:lnTo>
                    <a:pt x="1453" y="546"/>
                  </a:lnTo>
                  <a:lnTo>
                    <a:pt x="1451" y="541"/>
                  </a:lnTo>
                  <a:lnTo>
                    <a:pt x="1448" y="539"/>
                  </a:lnTo>
                  <a:lnTo>
                    <a:pt x="1446" y="537"/>
                  </a:lnTo>
                  <a:lnTo>
                    <a:pt x="1441" y="534"/>
                  </a:lnTo>
                  <a:lnTo>
                    <a:pt x="1439" y="532"/>
                  </a:lnTo>
                  <a:lnTo>
                    <a:pt x="1436" y="530"/>
                  </a:lnTo>
                  <a:lnTo>
                    <a:pt x="1434" y="525"/>
                  </a:lnTo>
                  <a:lnTo>
                    <a:pt x="1429" y="515"/>
                  </a:lnTo>
                  <a:lnTo>
                    <a:pt x="1427" y="511"/>
                  </a:lnTo>
                  <a:lnTo>
                    <a:pt x="1427" y="508"/>
                  </a:lnTo>
                  <a:lnTo>
                    <a:pt x="1429" y="499"/>
                  </a:lnTo>
                  <a:lnTo>
                    <a:pt x="1432" y="494"/>
                  </a:lnTo>
                  <a:lnTo>
                    <a:pt x="1434" y="489"/>
                  </a:lnTo>
                  <a:lnTo>
                    <a:pt x="1436" y="485"/>
                  </a:lnTo>
                  <a:lnTo>
                    <a:pt x="1436" y="482"/>
                  </a:lnTo>
                  <a:lnTo>
                    <a:pt x="1439" y="480"/>
                  </a:lnTo>
                  <a:lnTo>
                    <a:pt x="1441" y="470"/>
                  </a:lnTo>
                  <a:lnTo>
                    <a:pt x="1441" y="466"/>
                  </a:lnTo>
                  <a:lnTo>
                    <a:pt x="1444" y="461"/>
                  </a:lnTo>
                  <a:lnTo>
                    <a:pt x="1444" y="459"/>
                  </a:lnTo>
                  <a:lnTo>
                    <a:pt x="1444" y="456"/>
                  </a:lnTo>
                  <a:lnTo>
                    <a:pt x="1444" y="456"/>
                  </a:lnTo>
                  <a:lnTo>
                    <a:pt x="1446" y="452"/>
                  </a:lnTo>
                  <a:lnTo>
                    <a:pt x="1446" y="447"/>
                  </a:lnTo>
                  <a:lnTo>
                    <a:pt x="1446" y="445"/>
                  </a:lnTo>
                  <a:lnTo>
                    <a:pt x="1446" y="440"/>
                  </a:lnTo>
                  <a:lnTo>
                    <a:pt x="1446" y="440"/>
                  </a:lnTo>
                  <a:lnTo>
                    <a:pt x="1448" y="437"/>
                  </a:lnTo>
                  <a:lnTo>
                    <a:pt x="1448" y="437"/>
                  </a:lnTo>
                  <a:lnTo>
                    <a:pt x="1458" y="390"/>
                  </a:lnTo>
                  <a:lnTo>
                    <a:pt x="1460" y="381"/>
                  </a:lnTo>
                  <a:lnTo>
                    <a:pt x="1462" y="348"/>
                  </a:lnTo>
                  <a:lnTo>
                    <a:pt x="1465" y="333"/>
                  </a:lnTo>
                  <a:lnTo>
                    <a:pt x="1462" y="329"/>
                  </a:lnTo>
                  <a:lnTo>
                    <a:pt x="1460" y="324"/>
                  </a:lnTo>
                  <a:lnTo>
                    <a:pt x="1458" y="317"/>
                  </a:lnTo>
                  <a:lnTo>
                    <a:pt x="1453" y="312"/>
                  </a:lnTo>
                  <a:lnTo>
                    <a:pt x="1446" y="305"/>
                  </a:lnTo>
                  <a:lnTo>
                    <a:pt x="1441" y="300"/>
                  </a:lnTo>
                  <a:lnTo>
                    <a:pt x="1439" y="296"/>
                  </a:lnTo>
                  <a:lnTo>
                    <a:pt x="1429" y="291"/>
                  </a:lnTo>
                  <a:lnTo>
                    <a:pt x="1427" y="289"/>
                  </a:lnTo>
                  <a:lnTo>
                    <a:pt x="1427" y="289"/>
                  </a:lnTo>
                  <a:lnTo>
                    <a:pt x="1420" y="284"/>
                  </a:lnTo>
                  <a:lnTo>
                    <a:pt x="1415" y="279"/>
                  </a:lnTo>
                  <a:lnTo>
                    <a:pt x="1389" y="270"/>
                  </a:lnTo>
                  <a:lnTo>
                    <a:pt x="1363" y="260"/>
                  </a:lnTo>
                  <a:lnTo>
                    <a:pt x="1351" y="256"/>
                  </a:lnTo>
                  <a:lnTo>
                    <a:pt x="1344" y="253"/>
                  </a:lnTo>
                  <a:lnTo>
                    <a:pt x="1340" y="251"/>
                  </a:lnTo>
                  <a:lnTo>
                    <a:pt x="1316" y="246"/>
                  </a:lnTo>
                  <a:lnTo>
                    <a:pt x="1307" y="244"/>
                  </a:lnTo>
                  <a:lnTo>
                    <a:pt x="1302" y="244"/>
                  </a:lnTo>
                  <a:lnTo>
                    <a:pt x="1297" y="244"/>
                  </a:lnTo>
                  <a:lnTo>
                    <a:pt x="1295" y="246"/>
                  </a:lnTo>
                  <a:lnTo>
                    <a:pt x="1292" y="248"/>
                  </a:lnTo>
                  <a:lnTo>
                    <a:pt x="1290" y="248"/>
                  </a:lnTo>
                  <a:lnTo>
                    <a:pt x="1290" y="253"/>
                  </a:lnTo>
                  <a:lnTo>
                    <a:pt x="1288" y="263"/>
                  </a:lnTo>
                  <a:lnTo>
                    <a:pt x="1288" y="263"/>
                  </a:lnTo>
                  <a:close/>
                </a:path>
              </a:pathLst>
            </a:custGeom>
            <a:solidFill>
              <a:schemeClr val="tx2"/>
            </a:solidFill>
            <a:ln w="9525">
              <a:solidFill>
                <a:schemeClr val="bg1"/>
              </a:solidFill>
              <a:round/>
              <a:headEnd/>
              <a:tailEnd/>
            </a:ln>
          </p:spPr>
          <p:txBody>
            <a:bodyPr/>
            <a:lstStyle/>
            <a:p>
              <a:pPr>
                <a:defRPr/>
              </a:pPr>
              <a:endParaRPr lang="nl-BE" dirty="0">
                <a:solidFill>
                  <a:schemeClr val="bg1"/>
                </a:solidFill>
              </a:endParaRPr>
            </a:p>
          </p:txBody>
        </p:sp>
        <p:sp>
          <p:nvSpPr>
            <p:cNvPr id="26" name="Freeform 157">
              <a:extLst>
                <a:ext uri="{FF2B5EF4-FFF2-40B4-BE49-F238E27FC236}">
                  <a16:creationId xmlns:a16="http://schemas.microsoft.com/office/drawing/2014/main" id="{A94C1E38-5390-47F7-9153-094BA335ADCA}"/>
                </a:ext>
              </a:extLst>
            </p:cNvPr>
            <p:cNvSpPr>
              <a:spLocks/>
            </p:cNvSpPr>
            <p:nvPr/>
          </p:nvSpPr>
          <p:spPr bwMode="auto">
            <a:xfrm>
              <a:off x="3381348" y="2649082"/>
              <a:ext cx="200245" cy="168346"/>
            </a:xfrm>
            <a:custGeom>
              <a:avLst/>
              <a:gdLst>
                <a:gd name="T0" fmla="*/ 23 w 293"/>
                <a:gd name="T1" fmla="*/ 101 h 269"/>
                <a:gd name="T2" fmla="*/ 21 w 293"/>
                <a:gd name="T3" fmla="*/ 106 h 269"/>
                <a:gd name="T4" fmla="*/ 16 w 293"/>
                <a:gd name="T5" fmla="*/ 111 h 269"/>
                <a:gd name="T6" fmla="*/ 7 w 293"/>
                <a:gd name="T7" fmla="*/ 120 h 269"/>
                <a:gd name="T8" fmla="*/ 0 w 293"/>
                <a:gd name="T9" fmla="*/ 137 h 269"/>
                <a:gd name="T10" fmla="*/ 2 w 293"/>
                <a:gd name="T11" fmla="*/ 146 h 269"/>
                <a:gd name="T12" fmla="*/ 14 w 293"/>
                <a:gd name="T13" fmla="*/ 153 h 269"/>
                <a:gd name="T14" fmla="*/ 47 w 293"/>
                <a:gd name="T15" fmla="*/ 174 h 269"/>
                <a:gd name="T16" fmla="*/ 66 w 293"/>
                <a:gd name="T17" fmla="*/ 181 h 269"/>
                <a:gd name="T18" fmla="*/ 75 w 293"/>
                <a:gd name="T19" fmla="*/ 191 h 269"/>
                <a:gd name="T20" fmla="*/ 75 w 293"/>
                <a:gd name="T21" fmla="*/ 205 h 269"/>
                <a:gd name="T22" fmla="*/ 71 w 293"/>
                <a:gd name="T23" fmla="*/ 217 h 269"/>
                <a:gd name="T24" fmla="*/ 75 w 293"/>
                <a:gd name="T25" fmla="*/ 231 h 269"/>
                <a:gd name="T26" fmla="*/ 94 w 293"/>
                <a:gd name="T27" fmla="*/ 241 h 269"/>
                <a:gd name="T28" fmla="*/ 156 w 293"/>
                <a:gd name="T29" fmla="*/ 252 h 269"/>
                <a:gd name="T30" fmla="*/ 179 w 293"/>
                <a:gd name="T31" fmla="*/ 262 h 269"/>
                <a:gd name="T32" fmla="*/ 215 w 293"/>
                <a:gd name="T33" fmla="*/ 266 h 269"/>
                <a:gd name="T34" fmla="*/ 227 w 293"/>
                <a:gd name="T35" fmla="*/ 269 h 269"/>
                <a:gd name="T36" fmla="*/ 229 w 293"/>
                <a:gd name="T37" fmla="*/ 266 h 269"/>
                <a:gd name="T38" fmla="*/ 238 w 293"/>
                <a:gd name="T39" fmla="*/ 264 h 269"/>
                <a:gd name="T40" fmla="*/ 245 w 293"/>
                <a:gd name="T41" fmla="*/ 257 h 269"/>
                <a:gd name="T42" fmla="*/ 253 w 293"/>
                <a:gd name="T43" fmla="*/ 248 h 269"/>
                <a:gd name="T44" fmla="*/ 260 w 293"/>
                <a:gd name="T45" fmla="*/ 245 h 269"/>
                <a:gd name="T46" fmla="*/ 260 w 293"/>
                <a:gd name="T47" fmla="*/ 233 h 269"/>
                <a:gd name="T48" fmla="*/ 250 w 293"/>
                <a:gd name="T49" fmla="*/ 215 h 269"/>
                <a:gd name="T50" fmla="*/ 250 w 293"/>
                <a:gd name="T51" fmla="*/ 179 h 269"/>
                <a:gd name="T52" fmla="*/ 260 w 293"/>
                <a:gd name="T53" fmla="*/ 163 h 269"/>
                <a:gd name="T54" fmla="*/ 281 w 293"/>
                <a:gd name="T55" fmla="*/ 151 h 269"/>
                <a:gd name="T56" fmla="*/ 290 w 293"/>
                <a:gd name="T57" fmla="*/ 141 h 269"/>
                <a:gd name="T58" fmla="*/ 286 w 293"/>
                <a:gd name="T59" fmla="*/ 134 h 269"/>
                <a:gd name="T60" fmla="*/ 276 w 293"/>
                <a:gd name="T61" fmla="*/ 132 h 269"/>
                <a:gd name="T62" fmla="*/ 267 w 293"/>
                <a:gd name="T63" fmla="*/ 132 h 269"/>
                <a:gd name="T64" fmla="*/ 245 w 293"/>
                <a:gd name="T65" fmla="*/ 122 h 269"/>
                <a:gd name="T66" fmla="*/ 236 w 293"/>
                <a:gd name="T67" fmla="*/ 106 h 269"/>
                <a:gd name="T68" fmla="*/ 238 w 293"/>
                <a:gd name="T69" fmla="*/ 94 h 269"/>
                <a:gd name="T70" fmla="*/ 248 w 293"/>
                <a:gd name="T71" fmla="*/ 82 h 269"/>
                <a:gd name="T72" fmla="*/ 262 w 293"/>
                <a:gd name="T73" fmla="*/ 68 h 269"/>
                <a:gd name="T74" fmla="*/ 267 w 293"/>
                <a:gd name="T75" fmla="*/ 59 h 269"/>
                <a:gd name="T76" fmla="*/ 274 w 293"/>
                <a:gd name="T77" fmla="*/ 47 h 269"/>
                <a:gd name="T78" fmla="*/ 279 w 293"/>
                <a:gd name="T79" fmla="*/ 33 h 269"/>
                <a:gd name="T80" fmla="*/ 279 w 293"/>
                <a:gd name="T81" fmla="*/ 23 h 269"/>
                <a:gd name="T82" fmla="*/ 271 w 293"/>
                <a:gd name="T83" fmla="*/ 11 h 269"/>
                <a:gd name="T84" fmla="*/ 260 w 293"/>
                <a:gd name="T85" fmla="*/ 7 h 269"/>
                <a:gd name="T86" fmla="*/ 222 w 293"/>
                <a:gd name="T87" fmla="*/ 2 h 269"/>
                <a:gd name="T88" fmla="*/ 184 w 293"/>
                <a:gd name="T89" fmla="*/ 0 h 269"/>
                <a:gd name="T90" fmla="*/ 156 w 293"/>
                <a:gd name="T91" fmla="*/ 18 h 269"/>
                <a:gd name="T92" fmla="*/ 127 w 293"/>
                <a:gd name="T93" fmla="*/ 23 h 269"/>
                <a:gd name="T94" fmla="*/ 116 w 293"/>
                <a:gd name="T95" fmla="*/ 33 h 269"/>
                <a:gd name="T96" fmla="*/ 99 w 293"/>
                <a:gd name="T97" fmla="*/ 44 h 269"/>
                <a:gd name="T98" fmla="*/ 75 w 293"/>
                <a:gd name="T99" fmla="*/ 56 h 269"/>
                <a:gd name="T100" fmla="*/ 42 w 293"/>
                <a:gd name="T101" fmla="*/ 73 h 269"/>
                <a:gd name="T102" fmla="*/ 31 w 293"/>
                <a:gd name="T103" fmla="*/ 87 h 2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3"/>
                <a:gd name="T157" fmla="*/ 0 h 269"/>
                <a:gd name="T158" fmla="*/ 293 w 293"/>
                <a:gd name="T159" fmla="*/ 269 h 2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3" h="269">
                  <a:moveTo>
                    <a:pt x="31" y="87"/>
                  </a:moveTo>
                  <a:lnTo>
                    <a:pt x="28" y="94"/>
                  </a:lnTo>
                  <a:lnTo>
                    <a:pt x="23" y="101"/>
                  </a:lnTo>
                  <a:lnTo>
                    <a:pt x="21" y="103"/>
                  </a:lnTo>
                  <a:lnTo>
                    <a:pt x="21" y="106"/>
                  </a:lnTo>
                  <a:lnTo>
                    <a:pt x="19" y="108"/>
                  </a:lnTo>
                  <a:lnTo>
                    <a:pt x="16" y="111"/>
                  </a:lnTo>
                  <a:lnTo>
                    <a:pt x="14" y="113"/>
                  </a:lnTo>
                  <a:lnTo>
                    <a:pt x="7" y="120"/>
                  </a:lnTo>
                  <a:lnTo>
                    <a:pt x="2" y="127"/>
                  </a:lnTo>
                  <a:lnTo>
                    <a:pt x="0" y="132"/>
                  </a:lnTo>
                  <a:lnTo>
                    <a:pt x="0" y="137"/>
                  </a:lnTo>
                  <a:lnTo>
                    <a:pt x="0" y="141"/>
                  </a:lnTo>
                  <a:lnTo>
                    <a:pt x="0" y="144"/>
                  </a:lnTo>
                  <a:lnTo>
                    <a:pt x="2" y="146"/>
                  </a:lnTo>
                  <a:lnTo>
                    <a:pt x="5" y="148"/>
                  </a:lnTo>
                  <a:lnTo>
                    <a:pt x="7" y="151"/>
                  </a:lnTo>
                  <a:lnTo>
                    <a:pt x="14" y="153"/>
                  </a:lnTo>
                  <a:lnTo>
                    <a:pt x="28" y="160"/>
                  </a:lnTo>
                  <a:lnTo>
                    <a:pt x="40" y="170"/>
                  </a:lnTo>
                  <a:lnTo>
                    <a:pt x="47" y="174"/>
                  </a:lnTo>
                  <a:lnTo>
                    <a:pt x="52" y="177"/>
                  </a:lnTo>
                  <a:lnTo>
                    <a:pt x="64" y="181"/>
                  </a:lnTo>
                  <a:lnTo>
                    <a:pt x="66" y="181"/>
                  </a:lnTo>
                  <a:lnTo>
                    <a:pt x="68" y="184"/>
                  </a:lnTo>
                  <a:lnTo>
                    <a:pt x="73" y="189"/>
                  </a:lnTo>
                  <a:lnTo>
                    <a:pt x="75" y="191"/>
                  </a:lnTo>
                  <a:lnTo>
                    <a:pt x="78" y="193"/>
                  </a:lnTo>
                  <a:lnTo>
                    <a:pt x="78" y="200"/>
                  </a:lnTo>
                  <a:lnTo>
                    <a:pt x="75" y="205"/>
                  </a:lnTo>
                  <a:lnTo>
                    <a:pt x="75" y="210"/>
                  </a:lnTo>
                  <a:lnTo>
                    <a:pt x="73" y="212"/>
                  </a:lnTo>
                  <a:lnTo>
                    <a:pt x="71" y="217"/>
                  </a:lnTo>
                  <a:lnTo>
                    <a:pt x="71" y="219"/>
                  </a:lnTo>
                  <a:lnTo>
                    <a:pt x="75" y="226"/>
                  </a:lnTo>
                  <a:lnTo>
                    <a:pt x="75" y="231"/>
                  </a:lnTo>
                  <a:lnTo>
                    <a:pt x="80" y="233"/>
                  </a:lnTo>
                  <a:lnTo>
                    <a:pt x="85" y="236"/>
                  </a:lnTo>
                  <a:lnTo>
                    <a:pt x="94" y="241"/>
                  </a:lnTo>
                  <a:lnTo>
                    <a:pt x="123" y="245"/>
                  </a:lnTo>
                  <a:lnTo>
                    <a:pt x="151" y="252"/>
                  </a:lnTo>
                  <a:lnTo>
                    <a:pt x="156" y="252"/>
                  </a:lnTo>
                  <a:lnTo>
                    <a:pt x="160" y="255"/>
                  </a:lnTo>
                  <a:lnTo>
                    <a:pt x="170" y="259"/>
                  </a:lnTo>
                  <a:lnTo>
                    <a:pt x="179" y="262"/>
                  </a:lnTo>
                  <a:lnTo>
                    <a:pt x="189" y="264"/>
                  </a:lnTo>
                  <a:lnTo>
                    <a:pt x="212" y="266"/>
                  </a:lnTo>
                  <a:lnTo>
                    <a:pt x="215" y="266"/>
                  </a:lnTo>
                  <a:lnTo>
                    <a:pt x="220" y="269"/>
                  </a:lnTo>
                  <a:lnTo>
                    <a:pt x="222" y="269"/>
                  </a:lnTo>
                  <a:lnTo>
                    <a:pt x="227" y="269"/>
                  </a:lnTo>
                  <a:lnTo>
                    <a:pt x="229" y="266"/>
                  </a:lnTo>
                  <a:lnTo>
                    <a:pt x="231" y="266"/>
                  </a:lnTo>
                  <a:lnTo>
                    <a:pt x="238" y="264"/>
                  </a:lnTo>
                  <a:lnTo>
                    <a:pt x="243" y="262"/>
                  </a:lnTo>
                  <a:lnTo>
                    <a:pt x="243" y="259"/>
                  </a:lnTo>
                  <a:lnTo>
                    <a:pt x="245" y="257"/>
                  </a:lnTo>
                  <a:lnTo>
                    <a:pt x="250" y="252"/>
                  </a:lnTo>
                  <a:lnTo>
                    <a:pt x="250" y="250"/>
                  </a:lnTo>
                  <a:lnTo>
                    <a:pt x="253" y="248"/>
                  </a:lnTo>
                  <a:lnTo>
                    <a:pt x="253" y="245"/>
                  </a:lnTo>
                  <a:lnTo>
                    <a:pt x="255" y="245"/>
                  </a:lnTo>
                  <a:lnTo>
                    <a:pt x="260" y="245"/>
                  </a:lnTo>
                  <a:lnTo>
                    <a:pt x="269" y="245"/>
                  </a:lnTo>
                  <a:lnTo>
                    <a:pt x="262" y="238"/>
                  </a:lnTo>
                  <a:lnTo>
                    <a:pt x="260" y="233"/>
                  </a:lnTo>
                  <a:lnTo>
                    <a:pt x="255" y="226"/>
                  </a:lnTo>
                  <a:lnTo>
                    <a:pt x="250" y="219"/>
                  </a:lnTo>
                  <a:lnTo>
                    <a:pt x="250" y="215"/>
                  </a:lnTo>
                  <a:lnTo>
                    <a:pt x="250" y="212"/>
                  </a:lnTo>
                  <a:lnTo>
                    <a:pt x="250" y="193"/>
                  </a:lnTo>
                  <a:lnTo>
                    <a:pt x="250" y="179"/>
                  </a:lnTo>
                  <a:lnTo>
                    <a:pt x="253" y="172"/>
                  </a:lnTo>
                  <a:lnTo>
                    <a:pt x="255" y="167"/>
                  </a:lnTo>
                  <a:lnTo>
                    <a:pt x="260" y="163"/>
                  </a:lnTo>
                  <a:lnTo>
                    <a:pt x="269" y="160"/>
                  </a:lnTo>
                  <a:lnTo>
                    <a:pt x="276" y="155"/>
                  </a:lnTo>
                  <a:lnTo>
                    <a:pt x="281" y="151"/>
                  </a:lnTo>
                  <a:lnTo>
                    <a:pt x="288" y="148"/>
                  </a:lnTo>
                  <a:lnTo>
                    <a:pt x="293" y="146"/>
                  </a:lnTo>
                  <a:lnTo>
                    <a:pt x="290" y="141"/>
                  </a:lnTo>
                  <a:lnTo>
                    <a:pt x="290" y="139"/>
                  </a:lnTo>
                  <a:lnTo>
                    <a:pt x="288" y="137"/>
                  </a:lnTo>
                  <a:lnTo>
                    <a:pt x="286" y="134"/>
                  </a:lnTo>
                  <a:lnTo>
                    <a:pt x="283" y="134"/>
                  </a:lnTo>
                  <a:lnTo>
                    <a:pt x="281" y="134"/>
                  </a:lnTo>
                  <a:lnTo>
                    <a:pt x="276" y="132"/>
                  </a:lnTo>
                  <a:lnTo>
                    <a:pt x="274" y="134"/>
                  </a:lnTo>
                  <a:lnTo>
                    <a:pt x="269" y="132"/>
                  </a:lnTo>
                  <a:lnTo>
                    <a:pt x="267" y="132"/>
                  </a:lnTo>
                  <a:lnTo>
                    <a:pt x="257" y="129"/>
                  </a:lnTo>
                  <a:lnTo>
                    <a:pt x="248" y="125"/>
                  </a:lnTo>
                  <a:lnTo>
                    <a:pt x="245" y="122"/>
                  </a:lnTo>
                  <a:lnTo>
                    <a:pt x="241" y="118"/>
                  </a:lnTo>
                  <a:lnTo>
                    <a:pt x="238" y="111"/>
                  </a:lnTo>
                  <a:lnTo>
                    <a:pt x="236" y="106"/>
                  </a:lnTo>
                  <a:lnTo>
                    <a:pt x="236" y="103"/>
                  </a:lnTo>
                  <a:lnTo>
                    <a:pt x="236" y="96"/>
                  </a:lnTo>
                  <a:lnTo>
                    <a:pt x="238" y="94"/>
                  </a:lnTo>
                  <a:lnTo>
                    <a:pt x="243" y="89"/>
                  </a:lnTo>
                  <a:lnTo>
                    <a:pt x="248" y="85"/>
                  </a:lnTo>
                  <a:lnTo>
                    <a:pt x="248" y="82"/>
                  </a:lnTo>
                  <a:lnTo>
                    <a:pt x="253" y="80"/>
                  </a:lnTo>
                  <a:lnTo>
                    <a:pt x="257" y="73"/>
                  </a:lnTo>
                  <a:lnTo>
                    <a:pt x="262" y="68"/>
                  </a:lnTo>
                  <a:lnTo>
                    <a:pt x="264" y="61"/>
                  </a:lnTo>
                  <a:lnTo>
                    <a:pt x="267" y="61"/>
                  </a:lnTo>
                  <a:lnTo>
                    <a:pt x="267" y="59"/>
                  </a:lnTo>
                  <a:lnTo>
                    <a:pt x="269" y="56"/>
                  </a:lnTo>
                  <a:lnTo>
                    <a:pt x="271" y="49"/>
                  </a:lnTo>
                  <a:lnTo>
                    <a:pt x="274" y="47"/>
                  </a:lnTo>
                  <a:lnTo>
                    <a:pt x="276" y="42"/>
                  </a:lnTo>
                  <a:lnTo>
                    <a:pt x="279" y="35"/>
                  </a:lnTo>
                  <a:lnTo>
                    <a:pt x="279" y="33"/>
                  </a:lnTo>
                  <a:lnTo>
                    <a:pt x="279" y="30"/>
                  </a:lnTo>
                  <a:lnTo>
                    <a:pt x="279" y="28"/>
                  </a:lnTo>
                  <a:lnTo>
                    <a:pt x="279" y="23"/>
                  </a:lnTo>
                  <a:lnTo>
                    <a:pt x="276" y="18"/>
                  </a:lnTo>
                  <a:lnTo>
                    <a:pt x="274" y="14"/>
                  </a:lnTo>
                  <a:lnTo>
                    <a:pt x="271" y="11"/>
                  </a:lnTo>
                  <a:lnTo>
                    <a:pt x="267" y="9"/>
                  </a:lnTo>
                  <a:lnTo>
                    <a:pt x="264" y="9"/>
                  </a:lnTo>
                  <a:lnTo>
                    <a:pt x="260" y="7"/>
                  </a:lnTo>
                  <a:lnTo>
                    <a:pt x="255" y="7"/>
                  </a:lnTo>
                  <a:lnTo>
                    <a:pt x="245" y="4"/>
                  </a:lnTo>
                  <a:lnTo>
                    <a:pt x="222" y="2"/>
                  </a:lnTo>
                  <a:lnTo>
                    <a:pt x="208" y="0"/>
                  </a:lnTo>
                  <a:lnTo>
                    <a:pt x="191" y="0"/>
                  </a:lnTo>
                  <a:lnTo>
                    <a:pt x="184" y="0"/>
                  </a:lnTo>
                  <a:lnTo>
                    <a:pt x="179" y="2"/>
                  </a:lnTo>
                  <a:lnTo>
                    <a:pt x="165" y="9"/>
                  </a:lnTo>
                  <a:lnTo>
                    <a:pt x="156" y="18"/>
                  </a:lnTo>
                  <a:lnTo>
                    <a:pt x="144" y="16"/>
                  </a:lnTo>
                  <a:lnTo>
                    <a:pt x="134" y="18"/>
                  </a:lnTo>
                  <a:lnTo>
                    <a:pt x="127" y="23"/>
                  </a:lnTo>
                  <a:lnTo>
                    <a:pt x="120" y="30"/>
                  </a:lnTo>
                  <a:lnTo>
                    <a:pt x="118" y="33"/>
                  </a:lnTo>
                  <a:lnTo>
                    <a:pt x="116" y="33"/>
                  </a:lnTo>
                  <a:lnTo>
                    <a:pt x="113" y="37"/>
                  </a:lnTo>
                  <a:lnTo>
                    <a:pt x="104" y="42"/>
                  </a:lnTo>
                  <a:lnTo>
                    <a:pt x="99" y="44"/>
                  </a:lnTo>
                  <a:lnTo>
                    <a:pt x="94" y="47"/>
                  </a:lnTo>
                  <a:lnTo>
                    <a:pt x="85" y="52"/>
                  </a:lnTo>
                  <a:lnTo>
                    <a:pt x="75" y="56"/>
                  </a:lnTo>
                  <a:lnTo>
                    <a:pt x="64" y="61"/>
                  </a:lnTo>
                  <a:lnTo>
                    <a:pt x="52" y="68"/>
                  </a:lnTo>
                  <a:lnTo>
                    <a:pt x="42" y="73"/>
                  </a:lnTo>
                  <a:lnTo>
                    <a:pt x="35" y="82"/>
                  </a:lnTo>
                  <a:lnTo>
                    <a:pt x="33" y="85"/>
                  </a:lnTo>
                  <a:lnTo>
                    <a:pt x="31" y="87"/>
                  </a:lnTo>
                  <a:close/>
                </a:path>
              </a:pathLst>
            </a:custGeom>
            <a:solidFill>
              <a:schemeClr val="accent2"/>
            </a:solidFill>
            <a:ln w="9525">
              <a:solidFill>
                <a:schemeClr val="bg1"/>
              </a:solidFill>
              <a:round/>
              <a:headEnd/>
              <a:tailEnd/>
            </a:ln>
          </p:spPr>
          <p:txBody>
            <a:bodyPr wrap="none" anchor="ctr"/>
            <a:lstStyle/>
            <a:p>
              <a:pPr algn="ctr"/>
              <a:endParaRPr lang="nl-BE" sz="800" dirty="0">
                <a:solidFill>
                  <a:schemeClr val="bg1"/>
                </a:solidFill>
                <a:latin typeface="+mj-lt"/>
              </a:endParaRPr>
            </a:p>
          </p:txBody>
        </p:sp>
        <p:sp>
          <p:nvSpPr>
            <p:cNvPr id="27" name="TextBox 26">
              <a:extLst>
                <a:ext uri="{FF2B5EF4-FFF2-40B4-BE49-F238E27FC236}">
                  <a16:creationId xmlns:a16="http://schemas.microsoft.com/office/drawing/2014/main" id="{3915D753-AC11-431D-8B7C-FC242173885C}"/>
                </a:ext>
              </a:extLst>
            </p:cNvPr>
            <p:cNvSpPr txBox="1"/>
            <p:nvPr/>
          </p:nvSpPr>
          <p:spPr>
            <a:xfrm>
              <a:off x="2062347" y="2192425"/>
              <a:ext cx="669881" cy="155860"/>
            </a:xfrm>
            <a:prstGeom prst="rect">
              <a:avLst/>
            </a:prstGeom>
            <a:noFill/>
            <a:ln>
              <a:noFill/>
            </a:ln>
          </p:spPr>
          <p:txBody>
            <a:bodyPr wrap="square" lIns="0" tIns="0" rIns="0" bIns="0" rtlCol="0">
              <a:spAutoFit/>
            </a:bodyPr>
            <a:lstStyle/>
            <a:p>
              <a:pPr algn="ctr">
                <a:lnSpc>
                  <a:spcPts val="700"/>
                </a:lnSpc>
              </a:pPr>
              <a:r>
                <a:rPr lang="nl-BE" sz="800" b="1" dirty="0">
                  <a:solidFill>
                    <a:schemeClr val="bg1"/>
                  </a:solidFill>
                </a:rPr>
                <a:t>West-Vlaanderen</a:t>
              </a:r>
            </a:p>
          </p:txBody>
        </p:sp>
        <p:sp>
          <p:nvSpPr>
            <p:cNvPr id="28" name="TextBox 27">
              <a:extLst>
                <a:ext uri="{FF2B5EF4-FFF2-40B4-BE49-F238E27FC236}">
                  <a16:creationId xmlns:a16="http://schemas.microsoft.com/office/drawing/2014/main" id="{B7042B16-EC8A-478F-889F-8AB49525F819}"/>
                </a:ext>
              </a:extLst>
            </p:cNvPr>
            <p:cNvSpPr txBox="1"/>
            <p:nvPr/>
          </p:nvSpPr>
          <p:spPr>
            <a:xfrm>
              <a:off x="2755222" y="2279646"/>
              <a:ext cx="669881" cy="155860"/>
            </a:xfrm>
            <a:prstGeom prst="rect">
              <a:avLst/>
            </a:prstGeom>
            <a:noFill/>
            <a:ln>
              <a:noFill/>
            </a:ln>
          </p:spPr>
          <p:txBody>
            <a:bodyPr wrap="square" lIns="0" tIns="0" rIns="0" bIns="0" rtlCol="0">
              <a:spAutoFit/>
            </a:bodyPr>
            <a:lstStyle/>
            <a:p>
              <a:pPr algn="ctr">
                <a:lnSpc>
                  <a:spcPts val="700"/>
                </a:lnSpc>
              </a:pPr>
              <a:r>
                <a:rPr lang="nl-BE" sz="800" b="1" dirty="0">
                  <a:solidFill>
                    <a:schemeClr val="bg1"/>
                  </a:solidFill>
                </a:rPr>
                <a:t>Oost-Vlaanderen</a:t>
              </a:r>
            </a:p>
          </p:txBody>
        </p:sp>
        <p:sp>
          <p:nvSpPr>
            <p:cNvPr id="29" name="TextBox 28">
              <a:extLst>
                <a:ext uri="{FF2B5EF4-FFF2-40B4-BE49-F238E27FC236}">
                  <a16:creationId xmlns:a16="http://schemas.microsoft.com/office/drawing/2014/main" id="{08B2ACA4-F4CE-40E4-B05B-A77237C1A62C}"/>
                </a:ext>
              </a:extLst>
            </p:cNvPr>
            <p:cNvSpPr txBox="1"/>
            <p:nvPr/>
          </p:nvSpPr>
          <p:spPr>
            <a:xfrm>
              <a:off x="3574810" y="2221954"/>
              <a:ext cx="669881" cy="78318"/>
            </a:xfrm>
            <a:prstGeom prst="rect">
              <a:avLst/>
            </a:prstGeom>
            <a:noFill/>
            <a:ln>
              <a:noFill/>
            </a:ln>
          </p:spPr>
          <p:txBody>
            <a:bodyPr wrap="square" lIns="0" tIns="0" rIns="0" bIns="0" rtlCol="0">
              <a:spAutoFit/>
            </a:bodyPr>
            <a:lstStyle/>
            <a:p>
              <a:pPr algn="ctr">
                <a:lnSpc>
                  <a:spcPts val="700"/>
                </a:lnSpc>
              </a:pPr>
              <a:r>
                <a:rPr lang="nl-BE" sz="800" b="1" dirty="0">
                  <a:solidFill>
                    <a:schemeClr val="bg1"/>
                  </a:solidFill>
                </a:rPr>
                <a:t>Antwerpen</a:t>
              </a:r>
            </a:p>
          </p:txBody>
        </p:sp>
        <p:sp>
          <p:nvSpPr>
            <p:cNvPr id="30" name="TextBox 29">
              <a:extLst>
                <a:ext uri="{FF2B5EF4-FFF2-40B4-BE49-F238E27FC236}">
                  <a16:creationId xmlns:a16="http://schemas.microsoft.com/office/drawing/2014/main" id="{D5390C06-88BB-4A39-AE26-F0973C1E6984}"/>
                </a:ext>
              </a:extLst>
            </p:cNvPr>
            <p:cNvSpPr txBox="1"/>
            <p:nvPr/>
          </p:nvSpPr>
          <p:spPr>
            <a:xfrm>
              <a:off x="4022576" y="2558658"/>
              <a:ext cx="845107" cy="78318"/>
            </a:xfrm>
            <a:prstGeom prst="rect">
              <a:avLst/>
            </a:prstGeom>
            <a:noFill/>
            <a:ln>
              <a:noFill/>
            </a:ln>
          </p:spPr>
          <p:txBody>
            <a:bodyPr wrap="square" lIns="0" tIns="0" rIns="0" bIns="0" rtlCol="0">
              <a:spAutoFit/>
            </a:bodyPr>
            <a:lstStyle/>
            <a:p>
              <a:pPr algn="ctr">
                <a:lnSpc>
                  <a:spcPts val="700"/>
                </a:lnSpc>
              </a:pPr>
              <a:r>
                <a:rPr lang="nl-BE" sz="800" b="1" dirty="0">
                  <a:solidFill>
                    <a:schemeClr val="bg1"/>
                  </a:solidFill>
                </a:rPr>
                <a:t>Limburg</a:t>
              </a:r>
            </a:p>
          </p:txBody>
        </p:sp>
        <p:sp>
          <p:nvSpPr>
            <p:cNvPr id="31" name="TextBox 30">
              <a:extLst>
                <a:ext uri="{FF2B5EF4-FFF2-40B4-BE49-F238E27FC236}">
                  <a16:creationId xmlns:a16="http://schemas.microsoft.com/office/drawing/2014/main" id="{7E71A920-ADB6-4F5D-AD26-FBE379658F85}"/>
                </a:ext>
              </a:extLst>
            </p:cNvPr>
            <p:cNvSpPr txBox="1"/>
            <p:nvPr/>
          </p:nvSpPr>
          <p:spPr>
            <a:xfrm>
              <a:off x="4110857" y="3155018"/>
              <a:ext cx="845107" cy="78318"/>
            </a:xfrm>
            <a:prstGeom prst="rect">
              <a:avLst/>
            </a:prstGeom>
            <a:noFill/>
            <a:ln>
              <a:noFill/>
            </a:ln>
          </p:spPr>
          <p:txBody>
            <a:bodyPr wrap="square" lIns="0" tIns="0" rIns="0" bIns="0" rtlCol="0">
              <a:spAutoFit/>
            </a:bodyPr>
            <a:lstStyle/>
            <a:p>
              <a:pPr algn="ctr">
                <a:lnSpc>
                  <a:spcPts val="700"/>
                </a:lnSpc>
              </a:pPr>
              <a:r>
                <a:rPr lang="nl-BE" sz="800" b="1" dirty="0">
                  <a:solidFill>
                    <a:schemeClr val="bg1"/>
                  </a:solidFill>
                </a:rPr>
                <a:t>Luik</a:t>
              </a:r>
            </a:p>
          </p:txBody>
        </p:sp>
        <p:sp>
          <p:nvSpPr>
            <p:cNvPr id="32" name="TextBox 31">
              <a:extLst>
                <a:ext uri="{FF2B5EF4-FFF2-40B4-BE49-F238E27FC236}">
                  <a16:creationId xmlns:a16="http://schemas.microsoft.com/office/drawing/2014/main" id="{B15B8350-7933-4B13-9204-B0BCC4025AD2}"/>
                </a:ext>
              </a:extLst>
            </p:cNvPr>
            <p:cNvSpPr txBox="1"/>
            <p:nvPr/>
          </p:nvSpPr>
          <p:spPr>
            <a:xfrm>
              <a:off x="3806327" y="3838661"/>
              <a:ext cx="845107" cy="78318"/>
            </a:xfrm>
            <a:prstGeom prst="rect">
              <a:avLst/>
            </a:prstGeom>
            <a:noFill/>
            <a:ln>
              <a:noFill/>
            </a:ln>
          </p:spPr>
          <p:txBody>
            <a:bodyPr wrap="square" lIns="0" tIns="0" rIns="0" bIns="0" rtlCol="0">
              <a:spAutoFit/>
            </a:bodyPr>
            <a:lstStyle/>
            <a:p>
              <a:pPr algn="ctr">
                <a:lnSpc>
                  <a:spcPts val="700"/>
                </a:lnSpc>
              </a:pPr>
              <a:r>
                <a:rPr lang="nl-BE" sz="800" b="1" dirty="0">
                  <a:solidFill>
                    <a:schemeClr val="bg1"/>
                  </a:solidFill>
                </a:rPr>
                <a:t>Luxemburg</a:t>
              </a:r>
            </a:p>
          </p:txBody>
        </p:sp>
        <p:sp>
          <p:nvSpPr>
            <p:cNvPr id="33" name="TextBox 32">
              <a:extLst>
                <a:ext uri="{FF2B5EF4-FFF2-40B4-BE49-F238E27FC236}">
                  <a16:creationId xmlns:a16="http://schemas.microsoft.com/office/drawing/2014/main" id="{AED00829-AA5C-4F15-808C-A475E5760B96}"/>
                </a:ext>
              </a:extLst>
            </p:cNvPr>
            <p:cNvSpPr txBox="1"/>
            <p:nvPr/>
          </p:nvSpPr>
          <p:spPr>
            <a:xfrm>
              <a:off x="3418968" y="3342001"/>
              <a:ext cx="845107" cy="78318"/>
            </a:xfrm>
            <a:prstGeom prst="rect">
              <a:avLst/>
            </a:prstGeom>
            <a:noFill/>
            <a:ln>
              <a:noFill/>
            </a:ln>
          </p:spPr>
          <p:txBody>
            <a:bodyPr wrap="square" lIns="0" tIns="0" rIns="0" bIns="0" rtlCol="0">
              <a:spAutoFit/>
            </a:bodyPr>
            <a:lstStyle/>
            <a:p>
              <a:pPr algn="ctr">
                <a:lnSpc>
                  <a:spcPts val="700"/>
                </a:lnSpc>
              </a:pPr>
              <a:r>
                <a:rPr lang="nl-BE" sz="800" b="1" dirty="0">
                  <a:solidFill>
                    <a:schemeClr val="bg1"/>
                  </a:solidFill>
                </a:rPr>
                <a:t>Namen</a:t>
              </a:r>
            </a:p>
          </p:txBody>
        </p:sp>
        <p:sp>
          <p:nvSpPr>
            <p:cNvPr id="34" name="TextBox 33">
              <a:extLst>
                <a:ext uri="{FF2B5EF4-FFF2-40B4-BE49-F238E27FC236}">
                  <a16:creationId xmlns:a16="http://schemas.microsoft.com/office/drawing/2014/main" id="{A12E2A46-648A-438A-9CDF-F24EFCDB9F85}"/>
                </a:ext>
              </a:extLst>
            </p:cNvPr>
            <p:cNvSpPr txBox="1"/>
            <p:nvPr/>
          </p:nvSpPr>
          <p:spPr>
            <a:xfrm>
              <a:off x="2644492" y="3025990"/>
              <a:ext cx="845107" cy="78318"/>
            </a:xfrm>
            <a:prstGeom prst="rect">
              <a:avLst/>
            </a:prstGeom>
            <a:noFill/>
            <a:ln>
              <a:noFill/>
            </a:ln>
          </p:spPr>
          <p:txBody>
            <a:bodyPr wrap="square" lIns="0" tIns="0" rIns="0" bIns="0" rtlCol="0">
              <a:spAutoFit/>
            </a:bodyPr>
            <a:lstStyle/>
            <a:p>
              <a:pPr algn="ctr">
                <a:lnSpc>
                  <a:spcPts val="700"/>
                </a:lnSpc>
              </a:pPr>
              <a:r>
                <a:rPr lang="nl-BE" sz="800" b="1" dirty="0">
                  <a:solidFill>
                    <a:schemeClr val="bg1"/>
                  </a:solidFill>
                </a:rPr>
                <a:t>Henegouwen</a:t>
              </a:r>
            </a:p>
          </p:txBody>
        </p:sp>
        <p:sp>
          <p:nvSpPr>
            <p:cNvPr id="35" name="TextBox 34">
              <a:extLst>
                <a:ext uri="{FF2B5EF4-FFF2-40B4-BE49-F238E27FC236}">
                  <a16:creationId xmlns:a16="http://schemas.microsoft.com/office/drawing/2014/main" id="{3A9DD8A2-2877-498D-AEAA-14E00C45D8E1}"/>
                </a:ext>
              </a:extLst>
            </p:cNvPr>
            <p:cNvSpPr txBox="1"/>
            <p:nvPr/>
          </p:nvSpPr>
          <p:spPr>
            <a:xfrm>
              <a:off x="3346013" y="2897373"/>
              <a:ext cx="419053" cy="155860"/>
            </a:xfrm>
            <a:prstGeom prst="rect">
              <a:avLst/>
            </a:prstGeom>
            <a:noFill/>
            <a:ln>
              <a:noFill/>
            </a:ln>
          </p:spPr>
          <p:txBody>
            <a:bodyPr wrap="square" lIns="0" tIns="0" rIns="0" bIns="0" rtlCol="0">
              <a:spAutoFit/>
            </a:bodyPr>
            <a:lstStyle/>
            <a:p>
              <a:pPr algn="ctr">
                <a:lnSpc>
                  <a:spcPts val="700"/>
                </a:lnSpc>
              </a:pPr>
              <a:r>
                <a:rPr lang="nl-BE" sz="800" b="1" dirty="0">
                  <a:solidFill>
                    <a:schemeClr val="bg1"/>
                  </a:solidFill>
                </a:rPr>
                <a:t>Waals-</a:t>
              </a:r>
            </a:p>
            <a:p>
              <a:pPr algn="ctr">
                <a:lnSpc>
                  <a:spcPts val="700"/>
                </a:lnSpc>
              </a:pPr>
              <a:r>
                <a:rPr lang="nl-BE" sz="800" b="1" dirty="0">
                  <a:solidFill>
                    <a:schemeClr val="bg1"/>
                  </a:solidFill>
                </a:rPr>
                <a:t>Brabant</a:t>
              </a:r>
            </a:p>
          </p:txBody>
        </p:sp>
        <p:sp>
          <p:nvSpPr>
            <p:cNvPr id="36" name="TextBox 35">
              <a:extLst>
                <a:ext uri="{FF2B5EF4-FFF2-40B4-BE49-F238E27FC236}">
                  <a16:creationId xmlns:a16="http://schemas.microsoft.com/office/drawing/2014/main" id="{24FC43BE-EA23-4932-92DC-6C762966A312}"/>
                </a:ext>
              </a:extLst>
            </p:cNvPr>
            <p:cNvSpPr txBox="1"/>
            <p:nvPr/>
          </p:nvSpPr>
          <p:spPr>
            <a:xfrm>
              <a:off x="3610973" y="2589761"/>
              <a:ext cx="419053" cy="155860"/>
            </a:xfrm>
            <a:prstGeom prst="rect">
              <a:avLst/>
            </a:prstGeom>
            <a:noFill/>
            <a:ln>
              <a:noFill/>
            </a:ln>
          </p:spPr>
          <p:txBody>
            <a:bodyPr wrap="square" lIns="0" tIns="0" rIns="0" bIns="0" rtlCol="0">
              <a:spAutoFit/>
            </a:bodyPr>
            <a:lstStyle/>
            <a:p>
              <a:pPr algn="ctr">
                <a:lnSpc>
                  <a:spcPts val="700"/>
                </a:lnSpc>
              </a:pPr>
              <a:r>
                <a:rPr lang="nl-BE" sz="800" b="1" dirty="0">
                  <a:solidFill>
                    <a:schemeClr val="bg1"/>
                  </a:solidFill>
                </a:rPr>
                <a:t>Vlaams-</a:t>
              </a:r>
            </a:p>
            <a:p>
              <a:pPr algn="ctr">
                <a:lnSpc>
                  <a:spcPts val="700"/>
                </a:lnSpc>
              </a:pPr>
              <a:r>
                <a:rPr lang="nl-BE" sz="800" b="1" dirty="0">
                  <a:solidFill>
                    <a:schemeClr val="bg1"/>
                  </a:solidFill>
                </a:rPr>
                <a:t>Brabant</a:t>
              </a:r>
            </a:p>
          </p:txBody>
        </p:sp>
        <p:sp>
          <p:nvSpPr>
            <p:cNvPr id="37" name="TextBox 36">
              <a:extLst>
                <a:ext uri="{FF2B5EF4-FFF2-40B4-BE49-F238E27FC236}">
                  <a16:creationId xmlns:a16="http://schemas.microsoft.com/office/drawing/2014/main" id="{0C154C54-474A-4EE9-8FEC-421D95812D01}"/>
                </a:ext>
              </a:extLst>
            </p:cNvPr>
            <p:cNvSpPr txBox="1"/>
            <p:nvPr/>
          </p:nvSpPr>
          <p:spPr>
            <a:xfrm>
              <a:off x="2292861" y="2361816"/>
              <a:ext cx="310170" cy="159516"/>
            </a:xfrm>
            <a:prstGeom prst="rect">
              <a:avLst/>
            </a:prstGeom>
            <a:noFill/>
            <a:ln>
              <a:noFill/>
            </a:ln>
          </p:spPr>
          <p:txBody>
            <a:bodyPr wrap="none" lIns="0" tIns="0" rIns="0" bIns="0" rtlCol="0">
              <a:spAutoFit/>
            </a:bodyPr>
            <a:lstStyle/>
            <a:p>
              <a:pPr algn="ctr"/>
              <a:r>
                <a:rPr lang="nl-BE" sz="1200" dirty="0">
                  <a:solidFill>
                    <a:schemeClr val="bg1"/>
                  </a:solidFill>
                  <a:latin typeface="+mj-lt"/>
                </a:rPr>
                <a:t>12%</a:t>
              </a:r>
            </a:p>
          </p:txBody>
        </p:sp>
        <p:sp>
          <p:nvSpPr>
            <p:cNvPr id="38" name="TextBox 37">
              <a:extLst>
                <a:ext uri="{FF2B5EF4-FFF2-40B4-BE49-F238E27FC236}">
                  <a16:creationId xmlns:a16="http://schemas.microsoft.com/office/drawing/2014/main" id="{FAF9404A-D986-4B74-A7B6-E4DCA132C09E}"/>
                </a:ext>
              </a:extLst>
            </p:cNvPr>
            <p:cNvSpPr txBox="1"/>
            <p:nvPr/>
          </p:nvSpPr>
          <p:spPr>
            <a:xfrm>
              <a:off x="2949779" y="2433455"/>
              <a:ext cx="310169" cy="159516"/>
            </a:xfrm>
            <a:prstGeom prst="rect">
              <a:avLst/>
            </a:prstGeom>
            <a:noFill/>
            <a:ln>
              <a:noFill/>
            </a:ln>
          </p:spPr>
          <p:txBody>
            <a:bodyPr wrap="none" lIns="0" tIns="0" rIns="0" bIns="0" rtlCol="0">
              <a:spAutoFit/>
            </a:bodyPr>
            <a:lstStyle/>
            <a:p>
              <a:pPr algn="ctr"/>
              <a:r>
                <a:rPr lang="nl-BE" sz="1200" dirty="0">
                  <a:solidFill>
                    <a:schemeClr val="bg1"/>
                  </a:solidFill>
                  <a:latin typeface="+mj-lt"/>
                </a:rPr>
                <a:t>12%</a:t>
              </a:r>
            </a:p>
          </p:txBody>
        </p:sp>
        <p:sp>
          <p:nvSpPr>
            <p:cNvPr id="39" name="TextBox 38">
              <a:extLst>
                <a:ext uri="{FF2B5EF4-FFF2-40B4-BE49-F238E27FC236}">
                  <a16:creationId xmlns:a16="http://schemas.microsoft.com/office/drawing/2014/main" id="{6C8AA926-6D03-4F9A-AE74-0E10BFA80B01}"/>
                </a:ext>
              </a:extLst>
            </p:cNvPr>
            <p:cNvSpPr txBox="1"/>
            <p:nvPr/>
          </p:nvSpPr>
          <p:spPr>
            <a:xfrm>
              <a:off x="3791462" y="2286096"/>
              <a:ext cx="310170" cy="159516"/>
            </a:xfrm>
            <a:prstGeom prst="rect">
              <a:avLst/>
            </a:prstGeom>
            <a:noFill/>
            <a:ln>
              <a:noFill/>
            </a:ln>
          </p:spPr>
          <p:txBody>
            <a:bodyPr wrap="none" lIns="0" tIns="0" rIns="0" bIns="0" rtlCol="0">
              <a:spAutoFit/>
            </a:bodyPr>
            <a:lstStyle/>
            <a:p>
              <a:pPr algn="ctr"/>
              <a:r>
                <a:rPr lang="nl-BE" sz="1200" dirty="0">
                  <a:solidFill>
                    <a:schemeClr val="bg1"/>
                  </a:solidFill>
                  <a:latin typeface="+mj-lt"/>
                </a:rPr>
                <a:t>17%</a:t>
              </a:r>
            </a:p>
          </p:txBody>
        </p:sp>
        <p:sp>
          <p:nvSpPr>
            <p:cNvPr id="40" name="TextBox 39">
              <a:extLst>
                <a:ext uri="{FF2B5EF4-FFF2-40B4-BE49-F238E27FC236}">
                  <a16:creationId xmlns:a16="http://schemas.microsoft.com/office/drawing/2014/main" id="{1F0A5010-C79C-48DB-89C7-9F2EFFB656EF}"/>
                </a:ext>
              </a:extLst>
            </p:cNvPr>
            <p:cNvSpPr txBox="1"/>
            <p:nvPr/>
          </p:nvSpPr>
          <p:spPr>
            <a:xfrm>
              <a:off x="4323811" y="2646311"/>
              <a:ext cx="221549" cy="159516"/>
            </a:xfrm>
            <a:prstGeom prst="rect">
              <a:avLst/>
            </a:prstGeom>
            <a:noFill/>
            <a:ln>
              <a:noFill/>
            </a:ln>
          </p:spPr>
          <p:txBody>
            <a:bodyPr wrap="none" lIns="0" tIns="0" rIns="0" bIns="0" rtlCol="0">
              <a:spAutoFit/>
            </a:bodyPr>
            <a:lstStyle/>
            <a:p>
              <a:pPr algn="ctr"/>
              <a:r>
                <a:rPr lang="nl-BE" sz="1200" dirty="0">
                  <a:solidFill>
                    <a:schemeClr val="bg1"/>
                  </a:solidFill>
                  <a:latin typeface="+mj-lt"/>
                </a:rPr>
                <a:t>7%</a:t>
              </a:r>
            </a:p>
          </p:txBody>
        </p:sp>
        <p:sp>
          <p:nvSpPr>
            <p:cNvPr id="41" name="TextBox 40">
              <a:extLst>
                <a:ext uri="{FF2B5EF4-FFF2-40B4-BE49-F238E27FC236}">
                  <a16:creationId xmlns:a16="http://schemas.microsoft.com/office/drawing/2014/main" id="{EBE98C67-5D73-4EED-9B4D-EA83C0F0BAAF}"/>
                </a:ext>
              </a:extLst>
            </p:cNvPr>
            <p:cNvSpPr txBox="1"/>
            <p:nvPr/>
          </p:nvSpPr>
          <p:spPr>
            <a:xfrm>
              <a:off x="3892184" y="2722976"/>
              <a:ext cx="221549" cy="159516"/>
            </a:xfrm>
            <a:prstGeom prst="rect">
              <a:avLst/>
            </a:prstGeom>
            <a:noFill/>
            <a:ln>
              <a:noFill/>
            </a:ln>
          </p:spPr>
          <p:txBody>
            <a:bodyPr wrap="none" lIns="0" tIns="0" rIns="0" bIns="0" rtlCol="0">
              <a:spAutoFit/>
            </a:bodyPr>
            <a:lstStyle/>
            <a:p>
              <a:pPr algn="ctr"/>
              <a:r>
                <a:rPr lang="nl-BE" sz="1200" dirty="0">
                  <a:solidFill>
                    <a:schemeClr val="bg1"/>
                  </a:solidFill>
                  <a:latin typeface="+mj-lt"/>
                </a:rPr>
                <a:t>9%</a:t>
              </a:r>
            </a:p>
          </p:txBody>
        </p:sp>
        <p:sp>
          <p:nvSpPr>
            <p:cNvPr id="42" name="TextBox 41">
              <a:extLst>
                <a:ext uri="{FF2B5EF4-FFF2-40B4-BE49-F238E27FC236}">
                  <a16:creationId xmlns:a16="http://schemas.microsoft.com/office/drawing/2014/main" id="{9754CCAE-E763-46D0-B932-AD134772EB67}"/>
                </a:ext>
              </a:extLst>
            </p:cNvPr>
            <p:cNvSpPr txBox="1"/>
            <p:nvPr/>
          </p:nvSpPr>
          <p:spPr>
            <a:xfrm>
              <a:off x="4402093" y="3237024"/>
              <a:ext cx="310170" cy="159516"/>
            </a:xfrm>
            <a:prstGeom prst="rect">
              <a:avLst/>
            </a:prstGeom>
            <a:noFill/>
            <a:ln>
              <a:noFill/>
            </a:ln>
          </p:spPr>
          <p:txBody>
            <a:bodyPr wrap="none" lIns="0" tIns="0" rIns="0" bIns="0" rtlCol="0">
              <a:spAutoFit/>
            </a:bodyPr>
            <a:lstStyle/>
            <a:p>
              <a:pPr algn="ctr"/>
              <a:r>
                <a:rPr lang="nl-BE" sz="1200" dirty="0">
                  <a:solidFill>
                    <a:schemeClr val="bg1"/>
                  </a:solidFill>
                  <a:latin typeface="+mj-lt"/>
                </a:rPr>
                <a:t>10%</a:t>
              </a:r>
            </a:p>
          </p:txBody>
        </p:sp>
        <p:sp>
          <p:nvSpPr>
            <p:cNvPr id="43" name="TextBox 42">
              <a:extLst>
                <a:ext uri="{FF2B5EF4-FFF2-40B4-BE49-F238E27FC236}">
                  <a16:creationId xmlns:a16="http://schemas.microsoft.com/office/drawing/2014/main" id="{075117ED-4E8C-41C8-8A04-DACE3D93EA45}"/>
                </a:ext>
              </a:extLst>
            </p:cNvPr>
            <p:cNvSpPr txBox="1"/>
            <p:nvPr/>
          </p:nvSpPr>
          <p:spPr>
            <a:xfrm>
              <a:off x="4123764" y="3914501"/>
              <a:ext cx="221549" cy="159516"/>
            </a:xfrm>
            <a:prstGeom prst="rect">
              <a:avLst/>
            </a:prstGeom>
            <a:noFill/>
            <a:ln>
              <a:noFill/>
            </a:ln>
          </p:spPr>
          <p:txBody>
            <a:bodyPr wrap="none" lIns="0" tIns="0" rIns="0" bIns="0" rtlCol="0">
              <a:spAutoFit/>
            </a:bodyPr>
            <a:lstStyle/>
            <a:p>
              <a:pPr algn="ctr"/>
              <a:r>
                <a:rPr lang="nl-BE" sz="1200" dirty="0">
                  <a:solidFill>
                    <a:schemeClr val="bg1"/>
                  </a:solidFill>
                  <a:latin typeface="+mj-lt"/>
                </a:rPr>
                <a:t>3%</a:t>
              </a:r>
            </a:p>
          </p:txBody>
        </p:sp>
        <p:sp>
          <p:nvSpPr>
            <p:cNvPr id="44" name="TextBox 43">
              <a:extLst>
                <a:ext uri="{FF2B5EF4-FFF2-40B4-BE49-F238E27FC236}">
                  <a16:creationId xmlns:a16="http://schemas.microsoft.com/office/drawing/2014/main" id="{AD19452C-E9F6-4887-BB9A-6D8917F92C11}"/>
                </a:ext>
              </a:extLst>
            </p:cNvPr>
            <p:cNvSpPr txBox="1"/>
            <p:nvPr/>
          </p:nvSpPr>
          <p:spPr>
            <a:xfrm>
              <a:off x="3752283" y="3407829"/>
              <a:ext cx="221549" cy="159516"/>
            </a:xfrm>
            <a:prstGeom prst="rect">
              <a:avLst/>
            </a:prstGeom>
            <a:noFill/>
            <a:ln>
              <a:noFill/>
            </a:ln>
          </p:spPr>
          <p:txBody>
            <a:bodyPr wrap="none" lIns="0" tIns="0" rIns="0" bIns="0" rtlCol="0">
              <a:spAutoFit/>
            </a:bodyPr>
            <a:lstStyle/>
            <a:p>
              <a:pPr algn="ctr"/>
              <a:r>
                <a:rPr lang="nl-BE" sz="1200" dirty="0">
                  <a:solidFill>
                    <a:schemeClr val="bg1"/>
                  </a:solidFill>
                  <a:latin typeface="+mj-lt"/>
                </a:rPr>
                <a:t>4%</a:t>
              </a:r>
            </a:p>
          </p:txBody>
        </p:sp>
        <p:sp>
          <p:nvSpPr>
            <p:cNvPr id="45" name="TextBox 44">
              <a:extLst>
                <a:ext uri="{FF2B5EF4-FFF2-40B4-BE49-F238E27FC236}">
                  <a16:creationId xmlns:a16="http://schemas.microsoft.com/office/drawing/2014/main" id="{3B047AFC-A44F-453C-BD04-FD111D134B82}"/>
                </a:ext>
              </a:extLst>
            </p:cNvPr>
            <p:cNvSpPr txBox="1"/>
            <p:nvPr/>
          </p:nvSpPr>
          <p:spPr>
            <a:xfrm>
              <a:off x="2916210" y="3091816"/>
              <a:ext cx="310170" cy="159516"/>
            </a:xfrm>
            <a:prstGeom prst="rect">
              <a:avLst/>
            </a:prstGeom>
            <a:noFill/>
            <a:ln>
              <a:noFill/>
            </a:ln>
          </p:spPr>
          <p:txBody>
            <a:bodyPr wrap="none" lIns="0" tIns="0" rIns="0" bIns="0" rtlCol="0">
              <a:spAutoFit/>
            </a:bodyPr>
            <a:lstStyle/>
            <a:p>
              <a:pPr algn="ctr"/>
              <a:r>
                <a:rPr lang="nl-BE" sz="1200" dirty="0">
                  <a:solidFill>
                    <a:schemeClr val="bg1"/>
                  </a:solidFill>
                  <a:latin typeface="+mj-lt"/>
                </a:rPr>
                <a:t>10%</a:t>
              </a:r>
            </a:p>
          </p:txBody>
        </p:sp>
        <p:sp>
          <p:nvSpPr>
            <p:cNvPr id="46" name="TextBox 45">
              <a:extLst>
                <a:ext uri="{FF2B5EF4-FFF2-40B4-BE49-F238E27FC236}">
                  <a16:creationId xmlns:a16="http://schemas.microsoft.com/office/drawing/2014/main" id="{C59CA2FF-B8A2-4472-9D8D-D2524CEC3919}"/>
                </a:ext>
              </a:extLst>
            </p:cNvPr>
            <p:cNvSpPr txBox="1"/>
            <p:nvPr/>
          </p:nvSpPr>
          <p:spPr>
            <a:xfrm>
              <a:off x="3752871" y="2880887"/>
              <a:ext cx="221549" cy="159516"/>
            </a:xfrm>
            <a:prstGeom prst="rect">
              <a:avLst/>
            </a:prstGeom>
            <a:noFill/>
            <a:ln>
              <a:noFill/>
            </a:ln>
          </p:spPr>
          <p:txBody>
            <a:bodyPr wrap="none" lIns="0" tIns="0" rIns="0" bIns="0" rtlCol="0">
              <a:spAutoFit/>
            </a:bodyPr>
            <a:lstStyle/>
            <a:p>
              <a:pPr algn="ctr"/>
              <a:r>
                <a:rPr lang="nl-BE" sz="1200" dirty="0">
                  <a:solidFill>
                    <a:schemeClr val="bg1"/>
                  </a:solidFill>
                  <a:latin typeface="+mj-lt"/>
                </a:rPr>
                <a:t>5%</a:t>
              </a:r>
            </a:p>
          </p:txBody>
        </p:sp>
      </p:grpSp>
      <p:sp>
        <p:nvSpPr>
          <p:cNvPr id="2" name="Rectangle 1">
            <a:extLst>
              <a:ext uri="{FF2B5EF4-FFF2-40B4-BE49-F238E27FC236}">
                <a16:creationId xmlns:a16="http://schemas.microsoft.com/office/drawing/2014/main" id="{6566E615-BA9B-473F-85F2-26871364092D}"/>
              </a:ext>
            </a:extLst>
          </p:cNvPr>
          <p:cNvSpPr/>
          <p:nvPr/>
        </p:nvSpPr>
        <p:spPr>
          <a:xfrm>
            <a:off x="2811900" y="4238610"/>
            <a:ext cx="1247606" cy="5275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72000" bIns="36000" rtlCol="0" anchor="ctr"/>
          <a:lstStyle/>
          <a:p>
            <a:pPr algn="r"/>
            <a:r>
              <a:rPr lang="nl-BE" sz="2400" dirty="0">
                <a:solidFill>
                  <a:schemeClr val="bg1"/>
                </a:solidFill>
                <a:latin typeface="+mj-lt"/>
              </a:rPr>
              <a:t>49%</a:t>
            </a:r>
          </a:p>
        </p:txBody>
      </p:sp>
      <p:grpSp>
        <p:nvGrpSpPr>
          <p:cNvPr id="83" name="Group 51">
            <a:extLst>
              <a:ext uri="{FF2B5EF4-FFF2-40B4-BE49-F238E27FC236}">
                <a16:creationId xmlns:a16="http://schemas.microsoft.com/office/drawing/2014/main" id="{6E7EBBA4-B1DD-47BA-AA5F-6FF4BE81FADA}"/>
              </a:ext>
            </a:extLst>
          </p:cNvPr>
          <p:cNvGrpSpPr>
            <a:grpSpLocks/>
          </p:cNvGrpSpPr>
          <p:nvPr/>
        </p:nvGrpSpPr>
        <p:grpSpPr bwMode="auto">
          <a:xfrm>
            <a:off x="2440466" y="3902308"/>
            <a:ext cx="742867" cy="863836"/>
            <a:chOff x="2123" y="1662"/>
            <a:chExt cx="871" cy="1014"/>
          </a:xfrm>
          <a:solidFill>
            <a:schemeClr val="bg1"/>
          </a:solidFill>
        </p:grpSpPr>
        <p:sp>
          <p:nvSpPr>
            <p:cNvPr id="85" name="Freeform 53">
              <a:extLst>
                <a:ext uri="{FF2B5EF4-FFF2-40B4-BE49-F238E27FC236}">
                  <a16:creationId xmlns:a16="http://schemas.microsoft.com/office/drawing/2014/main" id="{1B44E59E-813D-442B-94DA-19DF1AB214D2}"/>
                </a:ext>
              </a:extLst>
            </p:cNvPr>
            <p:cNvSpPr>
              <a:spLocks/>
            </p:cNvSpPr>
            <p:nvPr/>
          </p:nvSpPr>
          <p:spPr bwMode="auto">
            <a:xfrm>
              <a:off x="2123" y="1898"/>
              <a:ext cx="871" cy="778"/>
            </a:xfrm>
            <a:custGeom>
              <a:avLst/>
              <a:gdLst>
                <a:gd name="T0" fmla="*/ 302 w 414"/>
                <a:gd name="T1" fmla="*/ 0 h 370"/>
                <a:gd name="T2" fmla="*/ 321 w 414"/>
                <a:gd name="T3" fmla="*/ 31 h 370"/>
                <a:gd name="T4" fmla="*/ 300 w 414"/>
                <a:gd name="T5" fmla="*/ 63 h 370"/>
                <a:gd name="T6" fmla="*/ 260 w 414"/>
                <a:gd name="T7" fmla="*/ 125 h 370"/>
                <a:gd name="T8" fmla="*/ 263 w 414"/>
                <a:gd name="T9" fmla="*/ 152 h 370"/>
                <a:gd name="T10" fmla="*/ 269 w 414"/>
                <a:gd name="T11" fmla="*/ 163 h 370"/>
                <a:gd name="T12" fmla="*/ 273 w 414"/>
                <a:gd name="T13" fmla="*/ 165 h 370"/>
                <a:gd name="T14" fmla="*/ 341 w 414"/>
                <a:gd name="T15" fmla="*/ 184 h 370"/>
                <a:gd name="T16" fmla="*/ 368 w 414"/>
                <a:gd name="T17" fmla="*/ 198 h 370"/>
                <a:gd name="T18" fmla="*/ 395 w 414"/>
                <a:gd name="T19" fmla="*/ 243 h 370"/>
                <a:gd name="T20" fmla="*/ 414 w 414"/>
                <a:gd name="T21" fmla="*/ 344 h 370"/>
                <a:gd name="T22" fmla="*/ 207 w 414"/>
                <a:gd name="T23" fmla="*/ 370 h 370"/>
                <a:gd name="T24" fmla="*/ 0 w 414"/>
                <a:gd name="T25" fmla="*/ 344 h 370"/>
                <a:gd name="T26" fmla="*/ 19 w 414"/>
                <a:gd name="T27" fmla="*/ 243 h 370"/>
                <a:gd name="T28" fmla="*/ 46 w 414"/>
                <a:gd name="T29" fmla="*/ 198 h 370"/>
                <a:gd name="T30" fmla="*/ 72 w 414"/>
                <a:gd name="T31" fmla="*/ 184 h 370"/>
                <a:gd name="T32" fmla="*/ 140 w 414"/>
                <a:gd name="T33" fmla="*/ 165 h 370"/>
                <a:gd name="T34" fmla="*/ 144 w 414"/>
                <a:gd name="T35" fmla="*/ 163 h 370"/>
                <a:gd name="T36" fmla="*/ 151 w 414"/>
                <a:gd name="T37" fmla="*/ 152 h 370"/>
                <a:gd name="T38" fmla="*/ 154 w 414"/>
                <a:gd name="T39" fmla="*/ 125 h 370"/>
                <a:gd name="T40" fmla="*/ 114 w 414"/>
                <a:gd name="T41" fmla="*/ 63 h 370"/>
                <a:gd name="T42" fmla="*/ 93 w 414"/>
                <a:gd name="T43" fmla="*/ 31 h 370"/>
                <a:gd name="T44" fmla="*/ 111 w 414"/>
                <a:gd name="T45"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370">
                  <a:moveTo>
                    <a:pt x="302" y="0"/>
                  </a:moveTo>
                  <a:cubicBezTo>
                    <a:pt x="313" y="3"/>
                    <a:pt x="321" y="16"/>
                    <a:pt x="321" y="31"/>
                  </a:cubicBezTo>
                  <a:cubicBezTo>
                    <a:pt x="321" y="48"/>
                    <a:pt x="312" y="62"/>
                    <a:pt x="300" y="63"/>
                  </a:cubicBezTo>
                  <a:cubicBezTo>
                    <a:pt x="293" y="89"/>
                    <a:pt x="279" y="111"/>
                    <a:pt x="260" y="125"/>
                  </a:cubicBezTo>
                  <a:cubicBezTo>
                    <a:pt x="263" y="152"/>
                    <a:pt x="263" y="152"/>
                    <a:pt x="263" y="152"/>
                  </a:cubicBezTo>
                  <a:cubicBezTo>
                    <a:pt x="263" y="157"/>
                    <a:pt x="266" y="160"/>
                    <a:pt x="269" y="163"/>
                  </a:cubicBezTo>
                  <a:cubicBezTo>
                    <a:pt x="271" y="164"/>
                    <a:pt x="272" y="164"/>
                    <a:pt x="273" y="165"/>
                  </a:cubicBezTo>
                  <a:cubicBezTo>
                    <a:pt x="341" y="184"/>
                    <a:pt x="341" y="184"/>
                    <a:pt x="341" y="184"/>
                  </a:cubicBezTo>
                  <a:cubicBezTo>
                    <a:pt x="350" y="186"/>
                    <a:pt x="359" y="191"/>
                    <a:pt x="368" y="198"/>
                  </a:cubicBezTo>
                  <a:cubicBezTo>
                    <a:pt x="381" y="210"/>
                    <a:pt x="391" y="226"/>
                    <a:pt x="395" y="243"/>
                  </a:cubicBezTo>
                  <a:cubicBezTo>
                    <a:pt x="414" y="344"/>
                    <a:pt x="414" y="344"/>
                    <a:pt x="414" y="344"/>
                  </a:cubicBezTo>
                  <a:cubicBezTo>
                    <a:pt x="414" y="344"/>
                    <a:pt x="317" y="370"/>
                    <a:pt x="207" y="370"/>
                  </a:cubicBezTo>
                  <a:cubicBezTo>
                    <a:pt x="96" y="370"/>
                    <a:pt x="0" y="344"/>
                    <a:pt x="0" y="344"/>
                  </a:cubicBezTo>
                  <a:cubicBezTo>
                    <a:pt x="19" y="243"/>
                    <a:pt x="19" y="243"/>
                    <a:pt x="19" y="243"/>
                  </a:cubicBezTo>
                  <a:cubicBezTo>
                    <a:pt x="23" y="226"/>
                    <a:pt x="32" y="210"/>
                    <a:pt x="46" y="198"/>
                  </a:cubicBezTo>
                  <a:cubicBezTo>
                    <a:pt x="55" y="191"/>
                    <a:pt x="64" y="186"/>
                    <a:pt x="72" y="184"/>
                  </a:cubicBezTo>
                  <a:cubicBezTo>
                    <a:pt x="140" y="165"/>
                    <a:pt x="140" y="165"/>
                    <a:pt x="140" y="165"/>
                  </a:cubicBezTo>
                  <a:cubicBezTo>
                    <a:pt x="142" y="164"/>
                    <a:pt x="143" y="164"/>
                    <a:pt x="144" y="163"/>
                  </a:cubicBezTo>
                  <a:cubicBezTo>
                    <a:pt x="148" y="160"/>
                    <a:pt x="150" y="157"/>
                    <a:pt x="151" y="152"/>
                  </a:cubicBezTo>
                  <a:cubicBezTo>
                    <a:pt x="154" y="125"/>
                    <a:pt x="154" y="125"/>
                    <a:pt x="154" y="125"/>
                  </a:cubicBezTo>
                  <a:cubicBezTo>
                    <a:pt x="135" y="111"/>
                    <a:pt x="121" y="89"/>
                    <a:pt x="114" y="63"/>
                  </a:cubicBezTo>
                  <a:cubicBezTo>
                    <a:pt x="102" y="62"/>
                    <a:pt x="93" y="48"/>
                    <a:pt x="93" y="31"/>
                  </a:cubicBezTo>
                  <a:cubicBezTo>
                    <a:pt x="93" y="16"/>
                    <a:pt x="100" y="3"/>
                    <a:pt x="111" y="0"/>
                  </a:cubicBezTo>
                </a:path>
              </a:pathLst>
            </a:custGeom>
            <a:grpFill/>
            <a:ln w="19050" cap="rnd">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86" name="Freeform 54">
              <a:extLst>
                <a:ext uri="{FF2B5EF4-FFF2-40B4-BE49-F238E27FC236}">
                  <a16:creationId xmlns:a16="http://schemas.microsoft.com/office/drawing/2014/main" id="{F01FB1BE-D7E5-4BEE-A3E3-CC69FE39DBE7}"/>
                </a:ext>
              </a:extLst>
            </p:cNvPr>
            <p:cNvSpPr>
              <a:spLocks/>
            </p:cNvSpPr>
            <p:nvPr/>
          </p:nvSpPr>
          <p:spPr bwMode="auto">
            <a:xfrm>
              <a:off x="2346" y="1662"/>
              <a:ext cx="425" cy="236"/>
            </a:xfrm>
            <a:custGeom>
              <a:avLst/>
              <a:gdLst>
                <a:gd name="T0" fmla="*/ 196 w 202"/>
                <a:gd name="T1" fmla="*/ 112 h 112"/>
                <a:gd name="T2" fmla="*/ 101 w 202"/>
                <a:gd name="T3" fmla="*/ 0 h 112"/>
                <a:gd name="T4" fmla="*/ 5 w 202"/>
                <a:gd name="T5" fmla="*/ 112 h 112"/>
              </a:gdLst>
              <a:ahLst/>
              <a:cxnLst>
                <a:cxn ang="0">
                  <a:pos x="T0" y="T1"/>
                </a:cxn>
                <a:cxn ang="0">
                  <a:pos x="T2" y="T3"/>
                </a:cxn>
                <a:cxn ang="0">
                  <a:pos x="T4" y="T5"/>
                </a:cxn>
              </a:cxnLst>
              <a:rect l="0" t="0" r="r" b="b"/>
              <a:pathLst>
                <a:path w="202" h="112">
                  <a:moveTo>
                    <a:pt x="196" y="112"/>
                  </a:moveTo>
                  <a:cubicBezTo>
                    <a:pt x="196" y="112"/>
                    <a:pt x="202" y="0"/>
                    <a:pt x="101" y="0"/>
                  </a:cubicBezTo>
                  <a:cubicBezTo>
                    <a:pt x="0" y="0"/>
                    <a:pt x="5" y="112"/>
                    <a:pt x="5" y="112"/>
                  </a:cubicBezTo>
                </a:path>
              </a:pathLst>
            </a:custGeom>
            <a:grpFill/>
            <a:ln w="19050" cap="rnd">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87" name="Freeform 55">
              <a:extLst>
                <a:ext uri="{FF2B5EF4-FFF2-40B4-BE49-F238E27FC236}">
                  <a16:creationId xmlns:a16="http://schemas.microsoft.com/office/drawing/2014/main" id="{90569A8D-30D2-4C6A-A610-BB2293A3157E}"/>
                </a:ext>
              </a:extLst>
            </p:cNvPr>
            <p:cNvSpPr>
              <a:spLocks/>
            </p:cNvSpPr>
            <p:nvPr/>
          </p:nvSpPr>
          <p:spPr bwMode="auto">
            <a:xfrm>
              <a:off x="2371" y="1750"/>
              <a:ext cx="373" cy="70"/>
            </a:xfrm>
            <a:custGeom>
              <a:avLst/>
              <a:gdLst>
                <a:gd name="T0" fmla="*/ 0 w 177"/>
                <a:gd name="T1" fmla="*/ 22 h 33"/>
                <a:gd name="T2" fmla="*/ 20 w 177"/>
                <a:gd name="T3" fmla="*/ 5 h 33"/>
                <a:gd name="T4" fmla="*/ 62 w 177"/>
                <a:gd name="T5" fmla="*/ 10 h 33"/>
                <a:gd name="T6" fmla="*/ 120 w 177"/>
                <a:gd name="T7" fmla="*/ 31 h 33"/>
                <a:gd name="T8" fmla="*/ 177 w 177"/>
                <a:gd name="T9" fmla="*/ 22 h 33"/>
              </a:gdLst>
              <a:ahLst/>
              <a:cxnLst>
                <a:cxn ang="0">
                  <a:pos x="T0" y="T1"/>
                </a:cxn>
                <a:cxn ang="0">
                  <a:pos x="T2" y="T3"/>
                </a:cxn>
                <a:cxn ang="0">
                  <a:pos x="T4" y="T5"/>
                </a:cxn>
                <a:cxn ang="0">
                  <a:pos x="T6" y="T7"/>
                </a:cxn>
                <a:cxn ang="0">
                  <a:pos x="T8" y="T9"/>
                </a:cxn>
              </a:cxnLst>
              <a:rect l="0" t="0" r="r" b="b"/>
              <a:pathLst>
                <a:path w="177" h="33">
                  <a:moveTo>
                    <a:pt x="0" y="22"/>
                  </a:moveTo>
                  <a:cubicBezTo>
                    <a:pt x="4" y="14"/>
                    <a:pt x="12" y="8"/>
                    <a:pt x="20" y="5"/>
                  </a:cubicBezTo>
                  <a:cubicBezTo>
                    <a:pt x="34" y="0"/>
                    <a:pt x="49" y="4"/>
                    <a:pt x="62" y="10"/>
                  </a:cubicBezTo>
                  <a:cubicBezTo>
                    <a:pt x="81" y="18"/>
                    <a:pt x="98" y="29"/>
                    <a:pt x="120" y="31"/>
                  </a:cubicBezTo>
                  <a:cubicBezTo>
                    <a:pt x="140" y="33"/>
                    <a:pt x="159" y="31"/>
                    <a:pt x="177" y="22"/>
                  </a:cubicBezTo>
                </a:path>
              </a:pathLst>
            </a:custGeom>
            <a:grpFill/>
            <a:ln w="19050" cap="rnd">
              <a:solidFill>
                <a:schemeClr val="bg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88" name="Freeform 56">
              <a:extLst>
                <a:ext uri="{FF2B5EF4-FFF2-40B4-BE49-F238E27FC236}">
                  <a16:creationId xmlns:a16="http://schemas.microsoft.com/office/drawing/2014/main" id="{88195C2F-62BD-4317-BF6C-4356F7B34AAB}"/>
                </a:ext>
              </a:extLst>
            </p:cNvPr>
            <p:cNvSpPr>
              <a:spLocks/>
            </p:cNvSpPr>
            <p:nvPr/>
          </p:nvSpPr>
          <p:spPr bwMode="auto">
            <a:xfrm>
              <a:off x="2441" y="2205"/>
              <a:ext cx="233" cy="105"/>
            </a:xfrm>
            <a:custGeom>
              <a:avLst/>
              <a:gdLst>
                <a:gd name="T0" fmla="*/ 233 w 233"/>
                <a:gd name="T1" fmla="*/ 0 h 105"/>
                <a:gd name="T2" fmla="*/ 118 w 233"/>
                <a:gd name="T3" fmla="*/ 105 h 105"/>
                <a:gd name="T4" fmla="*/ 0 w 233"/>
                <a:gd name="T5" fmla="*/ 0 h 105"/>
              </a:gdLst>
              <a:ahLst/>
              <a:cxnLst>
                <a:cxn ang="0">
                  <a:pos x="T0" y="T1"/>
                </a:cxn>
                <a:cxn ang="0">
                  <a:pos x="T2" y="T3"/>
                </a:cxn>
                <a:cxn ang="0">
                  <a:pos x="T4" y="T5"/>
                </a:cxn>
              </a:cxnLst>
              <a:rect l="0" t="0" r="r" b="b"/>
              <a:pathLst>
                <a:path w="233" h="105">
                  <a:moveTo>
                    <a:pt x="233" y="0"/>
                  </a:moveTo>
                  <a:lnTo>
                    <a:pt x="118" y="105"/>
                  </a:lnTo>
                  <a:lnTo>
                    <a:pt x="0" y="0"/>
                  </a:lnTo>
                </a:path>
              </a:pathLst>
            </a:custGeom>
            <a:grpFill/>
            <a:ln w="1905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89" name="Line 57">
              <a:extLst>
                <a:ext uri="{FF2B5EF4-FFF2-40B4-BE49-F238E27FC236}">
                  <a16:creationId xmlns:a16="http://schemas.microsoft.com/office/drawing/2014/main" id="{ECB5CF95-F92B-4BD3-8F9B-A6F09619728D}"/>
                </a:ext>
              </a:extLst>
            </p:cNvPr>
            <p:cNvSpPr>
              <a:spLocks noChangeShapeType="1"/>
            </p:cNvSpPr>
            <p:nvPr/>
          </p:nvSpPr>
          <p:spPr bwMode="auto">
            <a:xfrm flipV="1">
              <a:off x="2744" y="2460"/>
              <a:ext cx="132" cy="25"/>
            </a:xfrm>
            <a:prstGeom prst="line">
              <a:avLst/>
            </a:prstGeom>
            <a:grpFill/>
            <a:ln w="1905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84" name="Freeform 52">
              <a:extLst>
                <a:ext uri="{FF2B5EF4-FFF2-40B4-BE49-F238E27FC236}">
                  <a16:creationId xmlns:a16="http://schemas.microsoft.com/office/drawing/2014/main" id="{88FD8E23-C0AB-4016-AC6A-6471CCBA648C}"/>
                </a:ext>
              </a:extLst>
            </p:cNvPr>
            <p:cNvSpPr>
              <a:spLocks/>
            </p:cNvSpPr>
            <p:nvPr/>
          </p:nvSpPr>
          <p:spPr bwMode="auto">
            <a:xfrm>
              <a:off x="2470" y="2337"/>
              <a:ext cx="177" cy="78"/>
            </a:xfrm>
            <a:custGeom>
              <a:avLst/>
              <a:gdLst>
                <a:gd name="T0" fmla="*/ 177 w 177"/>
                <a:gd name="T1" fmla="*/ 0 h 78"/>
                <a:gd name="T2" fmla="*/ 89 w 177"/>
                <a:gd name="T3" fmla="*/ 78 h 78"/>
                <a:gd name="T4" fmla="*/ 0 w 177"/>
                <a:gd name="T5" fmla="*/ 0 h 78"/>
              </a:gdLst>
              <a:ahLst/>
              <a:cxnLst>
                <a:cxn ang="0">
                  <a:pos x="T0" y="T1"/>
                </a:cxn>
                <a:cxn ang="0">
                  <a:pos x="T2" y="T3"/>
                </a:cxn>
                <a:cxn ang="0">
                  <a:pos x="T4" y="T5"/>
                </a:cxn>
              </a:cxnLst>
              <a:rect l="0" t="0" r="r" b="b"/>
              <a:pathLst>
                <a:path w="177" h="78">
                  <a:moveTo>
                    <a:pt x="177" y="0"/>
                  </a:moveTo>
                  <a:lnTo>
                    <a:pt x="89" y="78"/>
                  </a:lnTo>
                  <a:lnTo>
                    <a:pt x="0" y="0"/>
                  </a:lnTo>
                </a:path>
              </a:pathLst>
            </a:custGeom>
            <a:grpFill/>
            <a:ln w="1905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grpSp>
      <p:grpSp>
        <p:nvGrpSpPr>
          <p:cNvPr id="90" name="Group 104">
            <a:extLst>
              <a:ext uri="{FF2B5EF4-FFF2-40B4-BE49-F238E27FC236}">
                <a16:creationId xmlns:a16="http://schemas.microsoft.com/office/drawing/2014/main" id="{9D643F9B-8F48-436E-9431-13C3192F35FA}"/>
              </a:ext>
            </a:extLst>
          </p:cNvPr>
          <p:cNvGrpSpPr>
            <a:grpSpLocks/>
          </p:cNvGrpSpPr>
          <p:nvPr/>
        </p:nvGrpSpPr>
        <p:grpSpPr bwMode="auto">
          <a:xfrm>
            <a:off x="2440466" y="4907522"/>
            <a:ext cx="742867" cy="863836"/>
            <a:chOff x="3403" y="1654"/>
            <a:chExt cx="872" cy="1014"/>
          </a:xfrm>
          <a:solidFill>
            <a:schemeClr val="bg1"/>
          </a:solidFill>
        </p:grpSpPr>
        <p:sp>
          <p:nvSpPr>
            <p:cNvPr id="95" name="Freeform 109">
              <a:extLst>
                <a:ext uri="{FF2B5EF4-FFF2-40B4-BE49-F238E27FC236}">
                  <a16:creationId xmlns:a16="http://schemas.microsoft.com/office/drawing/2014/main" id="{4FE653D7-5F13-4548-BAEC-2D65D89F32CE}"/>
                </a:ext>
              </a:extLst>
            </p:cNvPr>
            <p:cNvSpPr>
              <a:spLocks/>
            </p:cNvSpPr>
            <p:nvPr/>
          </p:nvSpPr>
          <p:spPr bwMode="auto">
            <a:xfrm>
              <a:off x="3839" y="1654"/>
              <a:ext cx="362" cy="551"/>
            </a:xfrm>
            <a:custGeom>
              <a:avLst/>
              <a:gdLst>
                <a:gd name="T0" fmla="*/ 0 w 172"/>
                <a:gd name="T1" fmla="*/ 0 h 262"/>
                <a:gd name="T2" fmla="*/ 99 w 172"/>
                <a:gd name="T3" fmla="*/ 60 h 262"/>
                <a:gd name="T4" fmla="*/ 112 w 172"/>
                <a:gd name="T5" fmla="*/ 113 h 262"/>
                <a:gd name="T6" fmla="*/ 128 w 172"/>
                <a:gd name="T7" fmla="*/ 186 h 262"/>
                <a:gd name="T8" fmla="*/ 172 w 172"/>
                <a:gd name="T9" fmla="*/ 217 h 262"/>
                <a:gd name="T10" fmla="*/ 89 w 172"/>
                <a:gd name="T11" fmla="*/ 252 h 262"/>
              </a:gdLst>
              <a:ahLst/>
              <a:cxnLst>
                <a:cxn ang="0">
                  <a:pos x="T0" y="T1"/>
                </a:cxn>
                <a:cxn ang="0">
                  <a:pos x="T2" y="T3"/>
                </a:cxn>
                <a:cxn ang="0">
                  <a:pos x="T4" y="T5"/>
                </a:cxn>
                <a:cxn ang="0">
                  <a:pos x="T6" y="T7"/>
                </a:cxn>
                <a:cxn ang="0">
                  <a:pos x="T8" y="T9"/>
                </a:cxn>
                <a:cxn ang="0">
                  <a:pos x="T10" y="T11"/>
                </a:cxn>
              </a:cxnLst>
              <a:rect l="0" t="0" r="r" b="b"/>
              <a:pathLst>
                <a:path w="172" h="262">
                  <a:moveTo>
                    <a:pt x="0" y="0"/>
                  </a:moveTo>
                  <a:cubicBezTo>
                    <a:pt x="40" y="0"/>
                    <a:pt x="82" y="22"/>
                    <a:pt x="99" y="60"/>
                  </a:cubicBezTo>
                  <a:cubicBezTo>
                    <a:pt x="107" y="77"/>
                    <a:pt x="110" y="95"/>
                    <a:pt x="112" y="113"/>
                  </a:cubicBezTo>
                  <a:cubicBezTo>
                    <a:pt x="115" y="138"/>
                    <a:pt x="116" y="163"/>
                    <a:pt x="128" y="186"/>
                  </a:cubicBezTo>
                  <a:cubicBezTo>
                    <a:pt x="137" y="202"/>
                    <a:pt x="151" y="214"/>
                    <a:pt x="172" y="217"/>
                  </a:cubicBezTo>
                  <a:cubicBezTo>
                    <a:pt x="172" y="217"/>
                    <a:pt x="146" y="262"/>
                    <a:pt x="89" y="252"/>
                  </a:cubicBezTo>
                </a:path>
              </a:pathLst>
            </a:custGeom>
            <a:grpFill/>
            <a:ln w="19050" cap="rnd">
              <a:solidFill>
                <a:schemeClr val="accent4"/>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96" name="Freeform 110">
              <a:extLst>
                <a:ext uri="{FF2B5EF4-FFF2-40B4-BE49-F238E27FC236}">
                  <a16:creationId xmlns:a16="http://schemas.microsoft.com/office/drawing/2014/main" id="{57E5DDB4-F2CB-4D7F-B8C0-E809AF1CB49F}"/>
                </a:ext>
              </a:extLst>
            </p:cNvPr>
            <p:cNvSpPr>
              <a:spLocks/>
            </p:cNvSpPr>
            <p:nvPr/>
          </p:nvSpPr>
          <p:spPr bwMode="auto">
            <a:xfrm>
              <a:off x="3474" y="1654"/>
              <a:ext cx="365" cy="551"/>
            </a:xfrm>
            <a:custGeom>
              <a:avLst/>
              <a:gdLst>
                <a:gd name="T0" fmla="*/ 173 w 173"/>
                <a:gd name="T1" fmla="*/ 0 h 262"/>
                <a:gd name="T2" fmla="*/ 73 w 173"/>
                <a:gd name="T3" fmla="*/ 60 h 262"/>
                <a:gd name="T4" fmla="*/ 61 w 173"/>
                <a:gd name="T5" fmla="*/ 113 h 262"/>
                <a:gd name="T6" fmla="*/ 44 w 173"/>
                <a:gd name="T7" fmla="*/ 186 h 262"/>
                <a:gd name="T8" fmla="*/ 0 w 173"/>
                <a:gd name="T9" fmla="*/ 217 h 262"/>
                <a:gd name="T10" fmla="*/ 84 w 173"/>
                <a:gd name="T11" fmla="*/ 252 h 262"/>
              </a:gdLst>
              <a:ahLst/>
              <a:cxnLst>
                <a:cxn ang="0">
                  <a:pos x="T0" y="T1"/>
                </a:cxn>
                <a:cxn ang="0">
                  <a:pos x="T2" y="T3"/>
                </a:cxn>
                <a:cxn ang="0">
                  <a:pos x="T4" y="T5"/>
                </a:cxn>
                <a:cxn ang="0">
                  <a:pos x="T6" y="T7"/>
                </a:cxn>
                <a:cxn ang="0">
                  <a:pos x="T8" y="T9"/>
                </a:cxn>
                <a:cxn ang="0">
                  <a:pos x="T10" y="T11"/>
                </a:cxn>
              </a:cxnLst>
              <a:rect l="0" t="0" r="r" b="b"/>
              <a:pathLst>
                <a:path w="173" h="262">
                  <a:moveTo>
                    <a:pt x="173" y="0"/>
                  </a:moveTo>
                  <a:cubicBezTo>
                    <a:pt x="133" y="0"/>
                    <a:pt x="90" y="22"/>
                    <a:pt x="73" y="60"/>
                  </a:cubicBezTo>
                  <a:cubicBezTo>
                    <a:pt x="66" y="77"/>
                    <a:pt x="63" y="95"/>
                    <a:pt x="61" y="113"/>
                  </a:cubicBezTo>
                  <a:cubicBezTo>
                    <a:pt x="58" y="138"/>
                    <a:pt x="57" y="163"/>
                    <a:pt x="44" y="186"/>
                  </a:cubicBezTo>
                  <a:cubicBezTo>
                    <a:pt x="35" y="202"/>
                    <a:pt x="22" y="214"/>
                    <a:pt x="0" y="217"/>
                  </a:cubicBezTo>
                  <a:cubicBezTo>
                    <a:pt x="0" y="217"/>
                    <a:pt x="27" y="262"/>
                    <a:pt x="84" y="252"/>
                  </a:cubicBezTo>
                </a:path>
              </a:pathLst>
            </a:custGeom>
            <a:grpFill/>
            <a:ln w="19050" cap="rnd">
              <a:solidFill>
                <a:schemeClr val="accent4"/>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91" name="Freeform 105">
              <a:extLst>
                <a:ext uri="{FF2B5EF4-FFF2-40B4-BE49-F238E27FC236}">
                  <a16:creationId xmlns:a16="http://schemas.microsoft.com/office/drawing/2014/main" id="{B4AC3C30-2F3C-4BA0-867C-90786C99A636}"/>
                </a:ext>
              </a:extLst>
            </p:cNvPr>
            <p:cNvSpPr>
              <a:spLocks/>
            </p:cNvSpPr>
            <p:nvPr/>
          </p:nvSpPr>
          <p:spPr bwMode="auto">
            <a:xfrm>
              <a:off x="3403" y="1732"/>
              <a:ext cx="872" cy="936"/>
            </a:xfrm>
            <a:custGeom>
              <a:avLst/>
              <a:gdLst>
                <a:gd name="T0" fmla="*/ 375 w 414"/>
                <a:gd name="T1" fmla="*/ 427 h 445"/>
                <a:gd name="T2" fmla="*/ 414 w 414"/>
                <a:gd name="T3" fmla="*/ 419 h 445"/>
                <a:gd name="T4" fmla="*/ 398 w 414"/>
                <a:gd name="T5" fmla="*/ 339 h 445"/>
                <a:gd name="T6" fmla="*/ 370 w 414"/>
                <a:gd name="T7" fmla="*/ 293 h 445"/>
                <a:gd name="T8" fmla="*/ 344 w 414"/>
                <a:gd name="T9" fmla="*/ 279 h 445"/>
                <a:gd name="T10" fmla="*/ 275 w 414"/>
                <a:gd name="T11" fmla="*/ 259 h 445"/>
                <a:gd name="T12" fmla="*/ 270 w 414"/>
                <a:gd name="T13" fmla="*/ 257 h 445"/>
                <a:gd name="T14" fmla="*/ 264 w 414"/>
                <a:gd name="T15" fmla="*/ 246 h 445"/>
                <a:gd name="T16" fmla="*/ 261 w 414"/>
                <a:gd name="T17" fmla="*/ 219 h 445"/>
                <a:gd name="T18" fmla="*/ 290 w 414"/>
                <a:gd name="T19" fmla="*/ 158 h 445"/>
                <a:gd name="T20" fmla="*/ 275 w 414"/>
                <a:gd name="T21" fmla="*/ 56 h 445"/>
                <a:gd name="T22" fmla="*/ 207 w 414"/>
                <a:gd name="T23" fmla="*/ 3 h 445"/>
                <a:gd name="T24" fmla="*/ 138 w 414"/>
                <a:gd name="T25" fmla="*/ 56 h 445"/>
                <a:gd name="T26" fmla="*/ 124 w 414"/>
                <a:gd name="T27" fmla="*/ 158 h 445"/>
                <a:gd name="T28" fmla="*/ 153 w 414"/>
                <a:gd name="T29" fmla="*/ 219 h 445"/>
                <a:gd name="T30" fmla="*/ 150 w 414"/>
                <a:gd name="T31" fmla="*/ 246 h 445"/>
                <a:gd name="T32" fmla="*/ 143 w 414"/>
                <a:gd name="T33" fmla="*/ 257 h 445"/>
                <a:gd name="T34" fmla="*/ 139 w 414"/>
                <a:gd name="T35" fmla="*/ 259 h 445"/>
                <a:gd name="T36" fmla="*/ 70 w 414"/>
                <a:gd name="T37" fmla="*/ 279 h 445"/>
                <a:gd name="T38" fmla="*/ 43 w 414"/>
                <a:gd name="T39" fmla="*/ 293 h 445"/>
                <a:gd name="T40" fmla="*/ 16 w 414"/>
                <a:gd name="T41" fmla="*/ 339 h 445"/>
                <a:gd name="T42" fmla="*/ 0 w 414"/>
                <a:gd name="T43" fmla="*/ 419 h 445"/>
                <a:gd name="T44" fmla="*/ 39 w 414"/>
                <a:gd name="T45" fmla="*/ 427 h 445"/>
                <a:gd name="T46" fmla="*/ 207 w 414"/>
                <a:gd name="T47" fmla="*/ 445 h 445"/>
                <a:gd name="T48" fmla="*/ 207 w 414"/>
                <a:gd name="T49" fmla="*/ 445 h 445"/>
                <a:gd name="T50" fmla="*/ 375 w 414"/>
                <a:gd name="T51" fmla="*/ 427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4" h="445">
                  <a:moveTo>
                    <a:pt x="375" y="427"/>
                  </a:moveTo>
                  <a:cubicBezTo>
                    <a:pt x="414" y="419"/>
                    <a:pt x="414" y="419"/>
                    <a:pt x="414" y="419"/>
                  </a:cubicBezTo>
                  <a:cubicBezTo>
                    <a:pt x="398" y="339"/>
                    <a:pt x="398" y="339"/>
                    <a:pt x="398" y="339"/>
                  </a:cubicBezTo>
                  <a:cubicBezTo>
                    <a:pt x="394" y="321"/>
                    <a:pt x="384" y="305"/>
                    <a:pt x="370" y="293"/>
                  </a:cubicBezTo>
                  <a:cubicBezTo>
                    <a:pt x="361" y="286"/>
                    <a:pt x="352" y="281"/>
                    <a:pt x="344" y="279"/>
                  </a:cubicBezTo>
                  <a:cubicBezTo>
                    <a:pt x="275" y="259"/>
                    <a:pt x="275" y="259"/>
                    <a:pt x="275" y="259"/>
                  </a:cubicBezTo>
                  <a:cubicBezTo>
                    <a:pt x="273" y="258"/>
                    <a:pt x="272" y="258"/>
                    <a:pt x="270" y="257"/>
                  </a:cubicBezTo>
                  <a:cubicBezTo>
                    <a:pt x="267" y="254"/>
                    <a:pt x="264" y="251"/>
                    <a:pt x="264" y="246"/>
                  </a:cubicBezTo>
                  <a:cubicBezTo>
                    <a:pt x="261" y="219"/>
                    <a:pt x="261" y="219"/>
                    <a:pt x="261" y="219"/>
                  </a:cubicBezTo>
                  <a:cubicBezTo>
                    <a:pt x="282" y="200"/>
                    <a:pt x="289" y="183"/>
                    <a:pt x="290" y="158"/>
                  </a:cubicBezTo>
                  <a:cubicBezTo>
                    <a:pt x="290" y="123"/>
                    <a:pt x="275" y="56"/>
                    <a:pt x="275" y="56"/>
                  </a:cubicBezTo>
                  <a:cubicBezTo>
                    <a:pt x="259" y="0"/>
                    <a:pt x="207" y="3"/>
                    <a:pt x="207" y="3"/>
                  </a:cubicBezTo>
                  <a:cubicBezTo>
                    <a:pt x="207" y="3"/>
                    <a:pt x="155" y="0"/>
                    <a:pt x="138" y="56"/>
                  </a:cubicBezTo>
                  <a:cubicBezTo>
                    <a:pt x="138" y="56"/>
                    <a:pt x="123" y="123"/>
                    <a:pt x="124" y="158"/>
                  </a:cubicBezTo>
                  <a:cubicBezTo>
                    <a:pt x="125" y="183"/>
                    <a:pt x="132" y="200"/>
                    <a:pt x="153" y="219"/>
                  </a:cubicBezTo>
                  <a:cubicBezTo>
                    <a:pt x="150" y="246"/>
                    <a:pt x="150" y="246"/>
                    <a:pt x="150" y="246"/>
                  </a:cubicBezTo>
                  <a:cubicBezTo>
                    <a:pt x="149" y="251"/>
                    <a:pt x="147" y="254"/>
                    <a:pt x="143" y="257"/>
                  </a:cubicBezTo>
                  <a:cubicBezTo>
                    <a:pt x="142" y="258"/>
                    <a:pt x="141" y="258"/>
                    <a:pt x="139" y="259"/>
                  </a:cubicBezTo>
                  <a:cubicBezTo>
                    <a:pt x="70" y="279"/>
                    <a:pt x="70" y="279"/>
                    <a:pt x="70" y="279"/>
                  </a:cubicBezTo>
                  <a:cubicBezTo>
                    <a:pt x="61" y="281"/>
                    <a:pt x="52" y="286"/>
                    <a:pt x="43" y="293"/>
                  </a:cubicBezTo>
                  <a:cubicBezTo>
                    <a:pt x="29" y="305"/>
                    <a:pt x="20" y="321"/>
                    <a:pt x="16" y="339"/>
                  </a:cubicBezTo>
                  <a:cubicBezTo>
                    <a:pt x="0" y="419"/>
                    <a:pt x="0" y="419"/>
                    <a:pt x="0" y="419"/>
                  </a:cubicBezTo>
                  <a:cubicBezTo>
                    <a:pt x="39" y="427"/>
                    <a:pt x="39" y="427"/>
                    <a:pt x="39" y="427"/>
                  </a:cubicBezTo>
                  <a:cubicBezTo>
                    <a:pt x="94" y="439"/>
                    <a:pt x="150" y="445"/>
                    <a:pt x="207" y="445"/>
                  </a:cubicBezTo>
                  <a:cubicBezTo>
                    <a:pt x="207" y="445"/>
                    <a:pt x="207" y="445"/>
                    <a:pt x="207" y="445"/>
                  </a:cubicBezTo>
                  <a:cubicBezTo>
                    <a:pt x="263" y="445"/>
                    <a:pt x="320" y="439"/>
                    <a:pt x="375" y="427"/>
                  </a:cubicBezTo>
                  <a:close/>
                </a:path>
              </a:pathLst>
            </a:custGeom>
            <a:grpFill/>
            <a:ln w="19050" cap="rnd">
              <a:solidFill>
                <a:schemeClr val="accent4"/>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93" name="Freeform 107">
              <a:extLst>
                <a:ext uri="{FF2B5EF4-FFF2-40B4-BE49-F238E27FC236}">
                  <a16:creationId xmlns:a16="http://schemas.microsoft.com/office/drawing/2014/main" id="{F4E8BA02-2945-4A52-9DC7-F9156555A378}"/>
                </a:ext>
              </a:extLst>
            </p:cNvPr>
            <p:cNvSpPr>
              <a:spLocks/>
            </p:cNvSpPr>
            <p:nvPr/>
          </p:nvSpPr>
          <p:spPr bwMode="auto">
            <a:xfrm>
              <a:off x="3839" y="2382"/>
              <a:ext cx="160" cy="70"/>
            </a:xfrm>
            <a:custGeom>
              <a:avLst/>
              <a:gdLst>
                <a:gd name="T0" fmla="*/ 76 w 76"/>
                <a:gd name="T1" fmla="*/ 0 h 33"/>
                <a:gd name="T2" fmla="*/ 48 w 76"/>
                <a:gd name="T3" fmla="*/ 27 h 33"/>
                <a:gd name="T4" fmla="*/ 25 w 76"/>
                <a:gd name="T5" fmla="*/ 27 h 33"/>
                <a:gd name="T6" fmla="*/ 0 w 76"/>
                <a:gd name="T7" fmla="*/ 3 h 33"/>
              </a:gdLst>
              <a:ahLst/>
              <a:cxnLst>
                <a:cxn ang="0">
                  <a:pos x="T0" y="T1"/>
                </a:cxn>
                <a:cxn ang="0">
                  <a:pos x="T2" y="T3"/>
                </a:cxn>
                <a:cxn ang="0">
                  <a:pos x="T4" y="T5"/>
                </a:cxn>
                <a:cxn ang="0">
                  <a:pos x="T6" y="T7"/>
                </a:cxn>
              </a:cxnLst>
              <a:rect l="0" t="0" r="r" b="b"/>
              <a:pathLst>
                <a:path w="76" h="33">
                  <a:moveTo>
                    <a:pt x="76" y="0"/>
                  </a:moveTo>
                  <a:cubicBezTo>
                    <a:pt x="48" y="27"/>
                    <a:pt x="48" y="27"/>
                    <a:pt x="48" y="27"/>
                  </a:cubicBezTo>
                  <a:cubicBezTo>
                    <a:pt x="42" y="33"/>
                    <a:pt x="31" y="33"/>
                    <a:pt x="25" y="27"/>
                  </a:cubicBezTo>
                  <a:cubicBezTo>
                    <a:pt x="0" y="3"/>
                    <a:pt x="0" y="3"/>
                    <a:pt x="0" y="3"/>
                  </a:cubicBezTo>
                </a:path>
              </a:pathLst>
            </a:custGeom>
            <a:grpFill/>
            <a:ln w="19050" cap="rnd">
              <a:solidFill>
                <a:schemeClr val="accent4"/>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94" name="Freeform 108">
              <a:extLst>
                <a:ext uri="{FF2B5EF4-FFF2-40B4-BE49-F238E27FC236}">
                  <a16:creationId xmlns:a16="http://schemas.microsoft.com/office/drawing/2014/main" id="{F272F0F3-6EFC-48FC-B0C6-A10A71B20682}"/>
                </a:ext>
              </a:extLst>
            </p:cNvPr>
            <p:cNvSpPr>
              <a:spLocks/>
            </p:cNvSpPr>
            <p:nvPr/>
          </p:nvSpPr>
          <p:spPr bwMode="auto">
            <a:xfrm>
              <a:off x="3677" y="2382"/>
              <a:ext cx="162" cy="70"/>
            </a:xfrm>
            <a:custGeom>
              <a:avLst/>
              <a:gdLst>
                <a:gd name="T0" fmla="*/ 0 w 77"/>
                <a:gd name="T1" fmla="*/ 0 h 33"/>
                <a:gd name="T2" fmla="*/ 28 w 77"/>
                <a:gd name="T3" fmla="*/ 27 h 33"/>
                <a:gd name="T4" fmla="*/ 52 w 77"/>
                <a:gd name="T5" fmla="*/ 27 h 33"/>
                <a:gd name="T6" fmla="*/ 77 w 77"/>
                <a:gd name="T7" fmla="*/ 3 h 33"/>
              </a:gdLst>
              <a:ahLst/>
              <a:cxnLst>
                <a:cxn ang="0">
                  <a:pos x="T0" y="T1"/>
                </a:cxn>
                <a:cxn ang="0">
                  <a:pos x="T2" y="T3"/>
                </a:cxn>
                <a:cxn ang="0">
                  <a:pos x="T4" y="T5"/>
                </a:cxn>
                <a:cxn ang="0">
                  <a:pos x="T6" y="T7"/>
                </a:cxn>
              </a:cxnLst>
              <a:rect l="0" t="0" r="r" b="b"/>
              <a:pathLst>
                <a:path w="77" h="33">
                  <a:moveTo>
                    <a:pt x="0" y="0"/>
                  </a:moveTo>
                  <a:cubicBezTo>
                    <a:pt x="28" y="27"/>
                    <a:pt x="28" y="27"/>
                    <a:pt x="28" y="27"/>
                  </a:cubicBezTo>
                  <a:cubicBezTo>
                    <a:pt x="35" y="33"/>
                    <a:pt x="45" y="33"/>
                    <a:pt x="52" y="27"/>
                  </a:cubicBezTo>
                  <a:cubicBezTo>
                    <a:pt x="77" y="3"/>
                    <a:pt x="77" y="3"/>
                    <a:pt x="77" y="3"/>
                  </a:cubicBezTo>
                </a:path>
              </a:pathLst>
            </a:custGeom>
            <a:grpFill/>
            <a:ln w="19050" cap="rnd">
              <a:solidFill>
                <a:schemeClr val="accent4"/>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92" name="Freeform 106">
              <a:extLst>
                <a:ext uri="{FF2B5EF4-FFF2-40B4-BE49-F238E27FC236}">
                  <a16:creationId xmlns:a16="http://schemas.microsoft.com/office/drawing/2014/main" id="{60CF9A41-7CE3-4E4E-B83B-B56F9A788979}"/>
                </a:ext>
              </a:extLst>
            </p:cNvPr>
            <p:cNvSpPr>
              <a:spLocks/>
            </p:cNvSpPr>
            <p:nvPr/>
          </p:nvSpPr>
          <p:spPr bwMode="auto">
            <a:xfrm>
              <a:off x="3721" y="2237"/>
              <a:ext cx="236" cy="105"/>
            </a:xfrm>
            <a:custGeom>
              <a:avLst/>
              <a:gdLst>
                <a:gd name="T0" fmla="*/ 236 w 236"/>
                <a:gd name="T1" fmla="*/ 0 h 105"/>
                <a:gd name="T2" fmla="*/ 118 w 236"/>
                <a:gd name="T3" fmla="*/ 105 h 105"/>
                <a:gd name="T4" fmla="*/ 0 w 236"/>
                <a:gd name="T5" fmla="*/ 0 h 105"/>
              </a:gdLst>
              <a:ahLst/>
              <a:cxnLst>
                <a:cxn ang="0">
                  <a:pos x="T0" y="T1"/>
                </a:cxn>
                <a:cxn ang="0">
                  <a:pos x="T2" y="T3"/>
                </a:cxn>
                <a:cxn ang="0">
                  <a:pos x="T4" y="T5"/>
                </a:cxn>
              </a:cxnLst>
              <a:rect l="0" t="0" r="r" b="b"/>
              <a:pathLst>
                <a:path w="236" h="105">
                  <a:moveTo>
                    <a:pt x="236" y="0"/>
                  </a:moveTo>
                  <a:lnTo>
                    <a:pt x="118" y="105"/>
                  </a:lnTo>
                  <a:lnTo>
                    <a:pt x="0" y="0"/>
                  </a:lnTo>
                </a:path>
              </a:pathLst>
            </a:custGeom>
            <a:grpFill/>
            <a:ln w="19050" cap="rnd">
              <a:solidFill>
                <a:schemeClr val="accent4"/>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grpSp>
      <p:graphicFrame>
        <p:nvGraphicFramePr>
          <p:cNvPr id="174" name="Chart 173">
            <a:extLst>
              <a:ext uri="{FF2B5EF4-FFF2-40B4-BE49-F238E27FC236}">
                <a16:creationId xmlns:a16="http://schemas.microsoft.com/office/drawing/2014/main" id="{476F0F8B-3233-4AA8-8FAC-E6E5F4D357A8}"/>
              </a:ext>
            </a:extLst>
          </p:cNvPr>
          <p:cNvGraphicFramePr/>
          <p:nvPr>
            <p:extLst>
              <p:ext uri="{D42A27DB-BD31-4B8C-83A1-F6EECF244321}">
                <p14:modId xmlns:p14="http://schemas.microsoft.com/office/powerpoint/2010/main" val="69212671"/>
              </p:ext>
            </p:extLst>
          </p:nvPr>
        </p:nvGraphicFramePr>
        <p:xfrm>
          <a:off x="482986" y="1469877"/>
          <a:ext cx="3624255" cy="19744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2" name="Table 211">
            <a:extLst>
              <a:ext uri="{FF2B5EF4-FFF2-40B4-BE49-F238E27FC236}">
                <a16:creationId xmlns:a16="http://schemas.microsoft.com/office/drawing/2014/main" id="{288B56DF-786A-4A58-8676-DB4AEC3EBC75}"/>
              </a:ext>
            </a:extLst>
          </p:cNvPr>
          <p:cNvGraphicFramePr>
            <a:graphicFrameLocks noGrp="1"/>
          </p:cNvGraphicFramePr>
          <p:nvPr>
            <p:extLst>
              <p:ext uri="{D42A27DB-BD31-4B8C-83A1-F6EECF244321}">
                <p14:modId xmlns:p14="http://schemas.microsoft.com/office/powerpoint/2010/main" val="2818491011"/>
              </p:ext>
            </p:extLst>
          </p:nvPr>
        </p:nvGraphicFramePr>
        <p:xfrm>
          <a:off x="488843" y="1437172"/>
          <a:ext cx="3603804" cy="217371"/>
        </p:xfrm>
        <a:graphic>
          <a:graphicData uri="http://schemas.openxmlformats.org/drawingml/2006/table">
            <a:tbl>
              <a:tblPr firstRow="1" bandRow="1">
                <a:tableStyleId>{5C22544A-7EE6-4342-B048-85BDC9FD1C3A}</a:tableStyleId>
              </a:tblPr>
              <a:tblGrid>
                <a:gridCol w="1201268">
                  <a:extLst>
                    <a:ext uri="{9D8B030D-6E8A-4147-A177-3AD203B41FA5}">
                      <a16:colId xmlns:a16="http://schemas.microsoft.com/office/drawing/2014/main" val="20000"/>
                    </a:ext>
                  </a:extLst>
                </a:gridCol>
                <a:gridCol w="1201268">
                  <a:extLst>
                    <a:ext uri="{9D8B030D-6E8A-4147-A177-3AD203B41FA5}">
                      <a16:colId xmlns:a16="http://schemas.microsoft.com/office/drawing/2014/main" val="20002"/>
                    </a:ext>
                  </a:extLst>
                </a:gridCol>
                <a:gridCol w="1201268">
                  <a:extLst>
                    <a:ext uri="{9D8B030D-6E8A-4147-A177-3AD203B41FA5}">
                      <a16:colId xmlns:a16="http://schemas.microsoft.com/office/drawing/2014/main" val="20003"/>
                    </a:ext>
                  </a:extLst>
                </a:gridCol>
              </a:tblGrid>
              <a:tr h="217371">
                <a:tc>
                  <a:txBody>
                    <a:bodyPr/>
                    <a:lstStyle/>
                    <a:p>
                      <a:pPr marL="0" algn="ctr" defTabSz="914400" rtl="0" eaLnBrk="1" latinLnBrk="0" hangingPunct="1"/>
                      <a:r>
                        <a:rPr lang="nl-BE" sz="1100" b="0" kern="1200" dirty="0">
                          <a:solidFill>
                            <a:schemeClr val="bg1"/>
                          </a:solidFill>
                          <a:latin typeface="+mn-lt"/>
                          <a:ea typeface="+mn-ea"/>
                          <a:cs typeface="+mn-cs"/>
                        </a:rPr>
                        <a:t>18-34 jaar</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nl-BE" sz="1100" b="0" kern="1200" dirty="0">
                          <a:solidFill>
                            <a:schemeClr val="bg1"/>
                          </a:solidFill>
                          <a:latin typeface="+mn-lt"/>
                          <a:ea typeface="+mn-ea"/>
                          <a:cs typeface="+mn-cs"/>
                        </a:rPr>
                        <a:t>35-54 jaar</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nl-BE" sz="1100" b="0" kern="1200" dirty="0">
                          <a:solidFill>
                            <a:schemeClr val="bg1"/>
                          </a:solidFill>
                          <a:latin typeface="+mn-lt"/>
                          <a:ea typeface="Open Sans" panose="020B0606030504020204" pitchFamily="34" charset="0"/>
                          <a:cs typeface="Open Sans" panose="020B0606030504020204" pitchFamily="34" charset="0"/>
                        </a:rPr>
                        <a:t>≥ 5</a:t>
                      </a:r>
                      <a:r>
                        <a:rPr lang="nl-BE" sz="1100" b="0" kern="1200" dirty="0">
                          <a:solidFill>
                            <a:schemeClr val="bg1"/>
                          </a:solidFill>
                          <a:latin typeface="+mn-lt"/>
                          <a:ea typeface="+mn-ea"/>
                          <a:cs typeface="+mn-cs"/>
                        </a:rPr>
                        <a:t>5 jaar</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bl>
          </a:graphicData>
        </a:graphic>
      </p:graphicFrame>
      <p:grpSp>
        <p:nvGrpSpPr>
          <p:cNvPr id="8" name="Group 7">
            <a:extLst>
              <a:ext uri="{FF2B5EF4-FFF2-40B4-BE49-F238E27FC236}">
                <a16:creationId xmlns:a16="http://schemas.microsoft.com/office/drawing/2014/main" id="{34866F85-CD1D-4BC6-907B-5A4F59CF3E58}"/>
              </a:ext>
            </a:extLst>
          </p:cNvPr>
          <p:cNvGrpSpPr/>
          <p:nvPr/>
        </p:nvGrpSpPr>
        <p:grpSpPr>
          <a:xfrm>
            <a:off x="528737" y="1692859"/>
            <a:ext cx="1670584" cy="412895"/>
            <a:chOff x="5657316" y="1318274"/>
            <a:chExt cx="1670584" cy="412895"/>
          </a:xfrm>
        </p:grpSpPr>
        <p:sp>
          <p:nvSpPr>
            <p:cNvPr id="175" name="Rounded Rectangle 79">
              <a:extLst>
                <a:ext uri="{FF2B5EF4-FFF2-40B4-BE49-F238E27FC236}">
                  <a16:creationId xmlns:a16="http://schemas.microsoft.com/office/drawing/2014/main" id="{4979B281-FC98-4FE3-9A21-EFA564E84478}"/>
                </a:ext>
              </a:extLst>
            </p:cNvPr>
            <p:cNvSpPr/>
            <p:nvPr/>
          </p:nvSpPr>
          <p:spPr bwMode="auto">
            <a:xfrm>
              <a:off x="5657316" y="1318274"/>
              <a:ext cx="1670584" cy="412895"/>
            </a:xfrm>
            <a:prstGeom prst="rect">
              <a:avLst/>
            </a:prstGeom>
            <a:solidFill>
              <a:schemeClr val="bg1"/>
            </a:solidFill>
            <a:ln w="9525" cap="flat" cmpd="sng" algn="ctr">
              <a:solidFill>
                <a:schemeClr val="bg2"/>
              </a:solidFill>
              <a:prstDash val="solid"/>
              <a:round/>
              <a:headEnd type="none" w="med" len="med"/>
              <a:tailEnd type="none" w="med" len="med"/>
            </a:ln>
            <a:effectLst/>
          </p:spPr>
          <p:txBody>
            <a:bodyPr lIns="684000" rIns="0" anchor="ctr" anchorCtr="0"/>
            <a:lstStyle/>
            <a:p>
              <a:pPr>
                <a:defRPr/>
              </a:pPr>
              <a:r>
                <a:rPr lang="nl-BE" sz="1000" i="1" dirty="0">
                  <a:solidFill>
                    <a:schemeClr val="bg2"/>
                  </a:solidFill>
                  <a:latin typeface="+mj-lt"/>
                </a:rPr>
                <a:t>Gemiddelde leeftijd: 49,0</a:t>
              </a:r>
              <a:endParaRPr lang="nl-BE" sz="1050" i="1" dirty="0">
                <a:solidFill>
                  <a:schemeClr val="bg2"/>
                </a:solidFill>
                <a:latin typeface="+mj-lt"/>
              </a:endParaRPr>
            </a:p>
          </p:txBody>
        </p:sp>
        <p:grpSp>
          <p:nvGrpSpPr>
            <p:cNvPr id="176" name="Group 175">
              <a:extLst>
                <a:ext uri="{FF2B5EF4-FFF2-40B4-BE49-F238E27FC236}">
                  <a16:creationId xmlns:a16="http://schemas.microsoft.com/office/drawing/2014/main" id="{127575BB-622C-4660-96A0-53D4EAA2E55D}"/>
                </a:ext>
              </a:extLst>
            </p:cNvPr>
            <p:cNvGrpSpPr>
              <a:grpSpLocks/>
            </p:cNvGrpSpPr>
            <p:nvPr/>
          </p:nvGrpSpPr>
          <p:grpSpPr>
            <a:xfrm>
              <a:off x="5703907" y="1342285"/>
              <a:ext cx="573959" cy="364873"/>
              <a:chOff x="5318125" y="2940051"/>
              <a:chExt cx="1555751" cy="989012"/>
            </a:xfrm>
          </p:grpSpPr>
          <p:sp>
            <p:nvSpPr>
              <p:cNvPr id="177" name="Freeform 10">
                <a:extLst>
                  <a:ext uri="{FF2B5EF4-FFF2-40B4-BE49-F238E27FC236}">
                    <a16:creationId xmlns:a16="http://schemas.microsoft.com/office/drawing/2014/main" id="{6A687270-294D-448D-BD00-A527AFABD8DE}"/>
                  </a:ext>
                </a:extLst>
              </p:cNvPr>
              <p:cNvSpPr>
                <a:spLocks/>
              </p:cNvSpPr>
              <p:nvPr/>
            </p:nvSpPr>
            <p:spPr bwMode="auto">
              <a:xfrm>
                <a:off x="5326063" y="3479801"/>
                <a:ext cx="361950" cy="300038"/>
              </a:xfrm>
              <a:custGeom>
                <a:avLst/>
                <a:gdLst>
                  <a:gd name="T0" fmla="*/ 11 w 139"/>
                  <a:gd name="T1" fmla="*/ 81 h 115"/>
                  <a:gd name="T2" fmla="*/ 5 w 139"/>
                  <a:gd name="T3" fmla="*/ 105 h 115"/>
                  <a:gd name="T4" fmla="*/ 28 w 139"/>
                  <a:gd name="T5" fmla="*/ 110 h 115"/>
                  <a:gd name="T6" fmla="*/ 28 w 139"/>
                  <a:gd name="T7" fmla="*/ 110 h 115"/>
                  <a:gd name="T8" fmla="*/ 59 w 139"/>
                  <a:gd name="T9" fmla="*/ 93 h 115"/>
                  <a:gd name="T10" fmla="*/ 59 w 139"/>
                  <a:gd name="T11" fmla="*/ 93 h 115"/>
                  <a:gd name="T12" fmla="*/ 63 w 139"/>
                  <a:gd name="T13" fmla="*/ 95 h 115"/>
                  <a:gd name="T14" fmla="*/ 76 w 139"/>
                  <a:gd name="T15" fmla="*/ 95 h 115"/>
                  <a:gd name="T16" fmla="*/ 80 w 139"/>
                  <a:gd name="T17" fmla="*/ 93 h 115"/>
                  <a:gd name="T18" fmla="*/ 80 w 139"/>
                  <a:gd name="T19" fmla="*/ 93 h 115"/>
                  <a:gd name="T20" fmla="*/ 111 w 139"/>
                  <a:gd name="T21" fmla="*/ 110 h 115"/>
                  <a:gd name="T22" fmla="*/ 134 w 139"/>
                  <a:gd name="T23" fmla="*/ 104 h 115"/>
                  <a:gd name="T24" fmla="*/ 128 w 139"/>
                  <a:gd name="T25" fmla="*/ 81 h 115"/>
                  <a:gd name="T26" fmla="*/ 99 w 139"/>
                  <a:gd name="T27" fmla="*/ 63 h 115"/>
                  <a:gd name="T28" fmla="*/ 99 w 139"/>
                  <a:gd name="T29" fmla="*/ 37 h 115"/>
                  <a:gd name="T30" fmla="*/ 111 w 139"/>
                  <a:gd name="T31" fmla="*/ 44 h 115"/>
                  <a:gd name="T32" fmla="*/ 134 w 139"/>
                  <a:gd name="T33" fmla="*/ 38 h 115"/>
                  <a:gd name="T34" fmla="*/ 128 w 139"/>
                  <a:gd name="T35" fmla="*/ 15 h 115"/>
                  <a:gd name="T36" fmla="*/ 103 w 139"/>
                  <a:gd name="T37" fmla="*/ 1 h 115"/>
                  <a:gd name="T38" fmla="*/ 94 w 139"/>
                  <a:gd name="T39" fmla="*/ 1 h 115"/>
                  <a:gd name="T40" fmla="*/ 84 w 139"/>
                  <a:gd name="T41" fmla="*/ 0 h 115"/>
                  <a:gd name="T42" fmla="*/ 84 w 139"/>
                  <a:gd name="T43" fmla="*/ 59 h 115"/>
                  <a:gd name="T44" fmla="*/ 57 w 139"/>
                  <a:gd name="T45" fmla="*/ 59 h 115"/>
                  <a:gd name="T46" fmla="*/ 57 w 139"/>
                  <a:gd name="T47" fmla="*/ 0 h 115"/>
                  <a:gd name="T48" fmla="*/ 40 w 139"/>
                  <a:gd name="T49" fmla="*/ 1 h 115"/>
                  <a:gd name="T50" fmla="*/ 11 w 139"/>
                  <a:gd name="T51" fmla="*/ 15 h 115"/>
                  <a:gd name="T52" fmla="*/ 5 w 139"/>
                  <a:gd name="T53" fmla="*/ 38 h 115"/>
                  <a:gd name="T54" fmla="*/ 28 w 139"/>
                  <a:gd name="T55" fmla="*/ 44 h 115"/>
                  <a:gd name="T56" fmla="*/ 28 w 139"/>
                  <a:gd name="T57" fmla="*/ 44 h 115"/>
                  <a:gd name="T58" fmla="*/ 41 w 139"/>
                  <a:gd name="T59" fmla="*/ 37 h 115"/>
                  <a:gd name="T60" fmla="*/ 41 w 139"/>
                  <a:gd name="T61" fmla="*/ 63 h 115"/>
                  <a:gd name="T62" fmla="*/ 11 w 139"/>
                  <a:gd name="T63" fmla="*/ 8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115">
                    <a:moveTo>
                      <a:pt x="11" y="81"/>
                    </a:moveTo>
                    <a:cubicBezTo>
                      <a:pt x="3" y="86"/>
                      <a:pt x="0" y="97"/>
                      <a:pt x="5" y="105"/>
                    </a:cubicBezTo>
                    <a:cubicBezTo>
                      <a:pt x="10" y="112"/>
                      <a:pt x="20" y="115"/>
                      <a:pt x="28" y="110"/>
                    </a:cubicBezTo>
                    <a:cubicBezTo>
                      <a:pt x="28" y="110"/>
                      <a:pt x="28" y="110"/>
                      <a:pt x="28" y="110"/>
                    </a:cubicBezTo>
                    <a:cubicBezTo>
                      <a:pt x="59" y="93"/>
                      <a:pt x="59" y="93"/>
                      <a:pt x="59" y="93"/>
                    </a:cubicBezTo>
                    <a:cubicBezTo>
                      <a:pt x="59" y="93"/>
                      <a:pt x="59" y="93"/>
                      <a:pt x="59" y="93"/>
                    </a:cubicBezTo>
                    <a:cubicBezTo>
                      <a:pt x="60" y="94"/>
                      <a:pt x="62" y="95"/>
                      <a:pt x="63" y="95"/>
                    </a:cubicBezTo>
                    <a:cubicBezTo>
                      <a:pt x="76" y="95"/>
                      <a:pt x="76" y="95"/>
                      <a:pt x="76" y="95"/>
                    </a:cubicBezTo>
                    <a:cubicBezTo>
                      <a:pt x="78" y="95"/>
                      <a:pt x="79" y="94"/>
                      <a:pt x="80" y="93"/>
                    </a:cubicBezTo>
                    <a:cubicBezTo>
                      <a:pt x="80" y="93"/>
                      <a:pt x="80" y="93"/>
                      <a:pt x="80" y="93"/>
                    </a:cubicBezTo>
                    <a:cubicBezTo>
                      <a:pt x="111" y="110"/>
                      <a:pt x="111" y="110"/>
                      <a:pt x="111" y="110"/>
                    </a:cubicBezTo>
                    <a:cubicBezTo>
                      <a:pt x="119" y="115"/>
                      <a:pt x="129" y="112"/>
                      <a:pt x="134" y="104"/>
                    </a:cubicBezTo>
                    <a:cubicBezTo>
                      <a:pt x="139" y="97"/>
                      <a:pt x="136" y="86"/>
                      <a:pt x="128" y="81"/>
                    </a:cubicBezTo>
                    <a:cubicBezTo>
                      <a:pt x="99" y="63"/>
                      <a:pt x="99" y="63"/>
                      <a:pt x="99" y="63"/>
                    </a:cubicBezTo>
                    <a:cubicBezTo>
                      <a:pt x="99" y="37"/>
                      <a:pt x="99" y="37"/>
                      <a:pt x="99" y="37"/>
                    </a:cubicBezTo>
                    <a:cubicBezTo>
                      <a:pt x="111" y="44"/>
                      <a:pt x="111" y="44"/>
                      <a:pt x="111" y="44"/>
                    </a:cubicBezTo>
                    <a:cubicBezTo>
                      <a:pt x="119" y="49"/>
                      <a:pt x="129" y="46"/>
                      <a:pt x="134" y="38"/>
                    </a:cubicBezTo>
                    <a:cubicBezTo>
                      <a:pt x="139" y="30"/>
                      <a:pt x="136" y="20"/>
                      <a:pt x="128" y="15"/>
                    </a:cubicBezTo>
                    <a:cubicBezTo>
                      <a:pt x="103" y="1"/>
                      <a:pt x="103" y="1"/>
                      <a:pt x="103" y="1"/>
                    </a:cubicBezTo>
                    <a:cubicBezTo>
                      <a:pt x="103" y="1"/>
                      <a:pt x="94" y="1"/>
                      <a:pt x="94" y="1"/>
                    </a:cubicBezTo>
                    <a:cubicBezTo>
                      <a:pt x="93" y="0"/>
                      <a:pt x="85" y="0"/>
                      <a:pt x="84" y="0"/>
                    </a:cubicBezTo>
                    <a:cubicBezTo>
                      <a:pt x="84" y="2"/>
                      <a:pt x="84" y="44"/>
                      <a:pt x="84" y="59"/>
                    </a:cubicBezTo>
                    <a:cubicBezTo>
                      <a:pt x="57" y="59"/>
                      <a:pt x="57" y="59"/>
                      <a:pt x="57" y="59"/>
                    </a:cubicBezTo>
                    <a:cubicBezTo>
                      <a:pt x="57" y="0"/>
                      <a:pt x="57" y="0"/>
                      <a:pt x="57" y="0"/>
                    </a:cubicBezTo>
                    <a:cubicBezTo>
                      <a:pt x="54" y="0"/>
                      <a:pt x="44" y="1"/>
                      <a:pt x="40" y="1"/>
                    </a:cubicBezTo>
                    <a:cubicBezTo>
                      <a:pt x="11" y="15"/>
                      <a:pt x="11" y="15"/>
                      <a:pt x="11" y="15"/>
                    </a:cubicBezTo>
                    <a:cubicBezTo>
                      <a:pt x="3" y="20"/>
                      <a:pt x="0" y="30"/>
                      <a:pt x="5" y="38"/>
                    </a:cubicBezTo>
                    <a:cubicBezTo>
                      <a:pt x="10" y="46"/>
                      <a:pt x="20" y="49"/>
                      <a:pt x="28" y="44"/>
                    </a:cubicBezTo>
                    <a:cubicBezTo>
                      <a:pt x="28" y="44"/>
                      <a:pt x="28" y="44"/>
                      <a:pt x="28" y="44"/>
                    </a:cubicBezTo>
                    <a:cubicBezTo>
                      <a:pt x="41" y="37"/>
                      <a:pt x="41" y="37"/>
                      <a:pt x="41" y="37"/>
                    </a:cubicBezTo>
                    <a:cubicBezTo>
                      <a:pt x="41" y="63"/>
                      <a:pt x="41" y="63"/>
                      <a:pt x="41" y="63"/>
                    </a:cubicBezTo>
                    <a:lnTo>
                      <a:pt x="11" y="81"/>
                    </a:lnTo>
                    <a:close/>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78" name="Freeform 11">
                <a:extLst>
                  <a:ext uri="{FF2B5EF4-FFF2-40B4-BE49-F238E27FC236}">
                    <a16:creationId xmlns:a16="http://schemas.microsoft.com/office/drawing/2014/main" id="{DBB1E35A-A7C9-4A0B-9056-19B1418F29ED}"/>
                  </a:ext>
                </a:extLst>
              </p:cNvPr>
              <p:cNvSpPr>
                <a:spLocks/>
              </p:cNvSpPr>
              <p:nvPr/>
            </p:nvSpPr>
            <p:spPr bwMode="auto">
              <a:xfrm>
                <a:off x="5432425" y="3633788"/>
                <a:ext cx="46038" cy="88900"/>
              </a:xfrm>
              <a:custGeom>
                <a:avLst/>
                <a:gdLst>
                  <a:gd name="T0" fmla="*/ 29 w 29"/>
                  <a:gd name="T1" fmla="*/ 56 h 56"/>
                  <a:gd name="T2" fmla="*/ 0 w 29"/>
                  <a:gd name="T3" fmla="*/ 7 h 56"/>
                  <a:gd name="T4" fmla="*/ 26 w 29"/>
                  <a:gd name="T5" fmla="*/ 0 h 56"/>
                </a:gdLst>
                <a:ahLst/>
                <a:cxnLst>
                  <a:cxn ang="0">
                    <a:pos x="T0" y="T1"/>
                  </a:cxn>
                  <a:cxn ang="0">
                    <a:pos x="T2" y="T3"/>
                  </a:cxn>
                  <a:cxn ang="0">
                    <a:pos x="T4" y="T5"/>
                  </a:cxn>
                </a:cxnLst>
                <a:rect l="0" t="0" r="r" b="b"/>
                <a:pathLst>
                  <a:path w="29" h="56">
                    <a:moveTo>
                      <a:pt x="29" y="56"/>
                    </a:moveTo>
                    <a:lnTo>
                      <a:pt x="0" y="7"/>
                    </a:lnTo>
                    <a:lnTo>
                      <a:pt x="26" y="0"/>
                    </a:ln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79" name="Freeform 12">
                <a:extLst>
                  <a:ext uri="{FF2B5EF4-FFF2-40B4-BE49-F238E27FC236}">
                    <a16:creationId xmlns:a16="http://schemas.microsoft.com/office/drawing/2014/main" id="{8BB0FB96-D6FE-47D9-AFEF-852CA4AD9879}"/>
                  </a:ext>
                </a:extLst>
              </p:cNvPr>
              <p:cNvSpPr>
                <a:spLocks/>
              </p:cNvSpPr>
              <p:nvPr/>
            </p:nvSpPr>
            <p:spPr bwMode="auto">
              <a:xfrm>
                <a:off x="5534025" y="3633788"/>
                <a:ext cx="49213" cy="88900"/>
              </a:xfrm>
              <a:custGeom>
                <a:avLst/>
                <a:gdLst>
                  <a:gd name="T0" fmla="*/ 6 w 31"/>
                  <a:gd name="T1" fmla="*/ 0 h 56"/>
                  <a:gd name="T2" fmla="*/ 31 w 31"/>
                  <a:gd name="T3" fmla="*/ 7 h 56"/>
                  <a:gd name="T4" fmla="*/ 0 w 31"/>
                  <a:gd name="T5" fmla="*/ 56 h 56"/>
                </a:gdLst>
                <a:ahLst/>
                <a:cxnLst>
                  <a:cxn ang="0">
                    <a:pos x="T0" y="T1"/>
                  </a:cxn>
                  <a:cxn ang="0">
                    <a:pos x="T2" y="T3"/>
                  </a:cxn>
                  <a:cxn ang="0">
                    <a:pos x="T4" y="T5"/>
                  </a:cxn>
                </a:cxnLst>
                <a:rect l="0" t="0" r="r" b="b"/>
                <a:pathLst>
                  <a:path w="31" h="56">
                    <a:moveTo>
                      <a:pt x="6" y="0"/>
                    </a:moveTo>
                    <a:lnTo>
                      <a:pt x="31" y="7"/>
                    </a:lnTo>
                    <a:lnTo>
                      <a:pt x="0" y="56"/>
                    </a:ln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80" name="Oval 13">
                <a:extLst>
                  <a:ext uri="{FF2B5EF4-FFF2-40B4-BE49-F238E27FC236}">
                    <a16:creationId xmlns:a16="http://schemas.microsoft.com/office/drawing/2014/main" id="{B25975D0-70DB-437B-A700-DC2655B719AB}"/>
                  </a:ext>
                </a:extLst>
              </p:cNvPr>
              <p:cNvSpPr>
                <a:spLocks noChangeArrowheads="1"/>
              </p:cNvSpPr>
              <p:nvPr/>
            </p:nvSpPr>
            <p:spPr bwMode="auto">
              <a:xfrm>
                <a:off x="5441950" y="3325813"/>
                <a:ext cx="128588" cy="128588"/>
              </a:xfrm>
              <a:prstGeom prst="ellipse">
                <a:avLst/>
              </a:pr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81" name="Freeform 14">
                <a:extLst>
                  <a:ext uri="{FF2B5EF4-FFF2-40B4-BE49-F238E27FC236}">
                    <a16:creationId xmlns:a16="http://schemas.microsoft.com/office/drawing/2014/main" id="{387D45A3-7A22-4EFF-95D8-9AF0528E46F1}"/>
                  </a:ext>
                </a:extLst>
              </p:cNvPr>
              <p:cNvSpPr>
                <a:spLocks/>
              </p:cNvSpPr>
              <p:nvPr/>
            </p:nvSpPr>
            <p:spPr bwMode="auto">
              <a:xfrm>
                <a:off x="5981700" y="3549651"/>
                <a:ext cx="25400" cy="22225"/>
              </a:xfrm>
              <a:custGeom>
                <a:avLst/>
                <a:gdLst>
                  <a:gd name="T0" fmla="*/ 0 w 10"/>
                  <a:gd name="T1" fmla="*/ 8 h 8"/>
                  <a:gd name="T2" fmla="*/ 10 w 10"/>
                  <a:gd name="T3" fmla="*/ 0 h 8"/>
                </a:gdLst>
                <a:ahLst/>
                <a:cxnLst>
                  <a:cxn ang="0">
                    <a:pos x="T0" y="T1"/>
                  </a:cxn>
                  <a:cxn ang="0">
                    <a:pos x="T2" y="T3"/>
                  </a:cxn>
                </a:cxnLst>
                <a:rect l="0" t="0" r="r" b="b"/>
                <a:pathLst>
                  <a:path w="10" h="8">
                    <a:moveTo>
                      <a:pt x="0" y="8"/>
                    </a:moveTo>
                    <a:cubicBezTo>
                      <a:pt x="5" y="8"/>
                      <a:pt x="10" y="4"/>
                      <a:pt x="10" y="0"/>
                    </a:cubicBez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82" name="Freeform 15">
                <a:extLst>
                  <a:ext uri="{FF2B5EF4-FFF2-40B4-BE49-F238E27FC236}">
                    <a16:creationId xmlns:a16="http://schemas.microsoft.com/office/drawing/2014/main" id="{3DEDCFBF-BB6B-42BD-AB2E-19C16A225280}"/>
                  </a:ext>
                </a:extLst>
              </p:cNvPr>
              <p:cNvSpPr>
                <a:spLocks/>
              </p:cNvSpPr>
              <p:nvPr/>
            </p:nvSpPr>
            <p:spPr bwMode="auto">
              <a:xfrm>
                <a:off x="5802313" y="3336926"/>
                <a:ext cx="142875" cy="438150"/>
              </a:xfrm>
              <a:custGeom>
                <a:avLst/>
                <a:gdLst>
                  <a:gd name="T0" fmla="*/ 0 w 55"/>
                  <a:gd name="T1" fmla="*/ 0 h 168"/>
                  <a:gd name="T2" fmla="*/ 0 w 55"/>
                  <a:gd name="T3" fmla="*/ 159 h 168"/>
                  <a:gd name="T4" fmla="*/ 9 w 55"/>
                  <a:gd name="T5" fmla="*/ 168 h 168"/>
                  <a:gd name="T6" fmla="*/ 9 w 55"/>
                  <a:gd name="T7" fmla="*/ 168 h 168"/>
                  <a:gd name="T8" fmla="*/ 18 w 55"/>
                  <a:gd name="T9" fmla="*/ 159 h 168"/>
                  <a:gd name="T10" fmla="*/ 18 w 55"/>
                  <a:gd name="T11" fmla="*/ 77 h 168"/>
                  <a:gd name="T12" fmla="*/ 37 w 55"/>
                  <a:gd name="T13" fmla="*/ 77 h 168"/>
                  <a:gd name="T14" fmla="*/ 37 w 55"/>
                  <a:gd name="T15" fmla="*/ 159 h 168"/>
                  <a:gd name="T16" fmla="*/ 46 w 55"/>
                  <a:gd name="T17" fmla="*/ 168 h 168"/>
                  <a:gd name="T18" fmla="*/ 46 w 55"/>
                  <a:gd name="T19" fmla="*/ 168 h 168"/>
                  <a:gd name="T20" fmla="*/ 55 w 55"/>
                  <a:gd name="T21" fmla="*/ 159 h 168"/>
                  <a:gd name="T22" fmla="*/ 55 w 55"/>
                  <a:gd name="T2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168">
                    <a:moveTo>
                      <a:pt x="0" y="0"/>
                    </a:moveTo>
                    <a:cubicBezTo>
                      <a:pt x="0" y="159"/>
                      <a:pt x="0" y="159"/>
                      <a:pt x="0" y="159"/>
                    </a:cubicBezTo>
                    <a:cubicBezTo>
                      <a:pt x="0" y="163"/>
                      <a:pt x="3" y="168"/>
                      <a:pt x="9" y="168"/>
                    </a:cubicBezTo>
                    <a:cubicBezTo>
                      <a:pt x="9" y="168"/>
                      <a:pt x="9" y="168"/>
                      <a:pt x="9" y="168"/>
                    </a:cubicBezTo>
                    <a:cubicBezTo>
                      <a:pt x="14" y="168"/>
                      <a:pt x="18" y="163"/>
                      <a:pt x="18" y="159"/>
                    </a:cubicBezTo>
                    <a:cubicBezTo>
                      <a:pt x="18" y="77"/>
                      <a:pt x="18" y="77"/>
                      <a:pt x="18" y="77"/>
                    </a:cubicBezTo>
                    <a:cubicBezTo>
                      <a:pt x="37" y="77"/>
                      <a:pt x="37" y="77"/>
                      <a:pt x="37" y="77"/>
                    </a:cubicBezTo>
                    <a:cubicBezTo>
                      <a:pt x="37" y="159"/>
                      <a:pt x="37" y="159"/>
                      <a:pt x="37" y="159"/>
                    </a:cubicBezTo>
                    <a:cubicBezTo>
                      <a:pt x="37" y="163"/>
                      <a:pt x="40" y="168"/>
                      <a:pt x="46" y="168"/>
                    </a:cubicBezTo>
                    <a:cubicBezTo>
                      <a:pt x="46" y="168"/>
                      <a:pt x="46" y="168"/>
                      <a:pt x="46" y="168"/>
                    </a:cubicBezTo>
                    <a:cubicBezTo>
                      <a:pt x="50" y="168"/>
                      <a:pt x="55" y="163"/>
                      <a:pt x="55" y="159"/>
                    </a:cubicBezTo>
                    <a:cubicBezTo>
                      <a:pt x="55" y="0"/>
                      <a:pt x="55" y="0"/>
                      <a:pt x="55" y="0"/>
                    </a:cubicBez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83" name="Freeform 16">
                <a:extLst>
                  <a:ext uri="{FF2B5EF4-FFF2-40B4-BE49-F238E27FC236}">
                    <a16:creationId xmlns:a16="http://schemas.microsoft.com/office/drawing/2014/main" id="{02B5284D-67E8-404F-991F-EEF9FDA3EC6A}"/>
                  </a:ext>
                </a:extLst>
              </p:cNvPr>
              <p:cNvSpPr>
                <a:spLocks/>
              </p:cNvSpPr>
              <p:nvPr/>
            </p:nvSpPr>
            <p:spPr bwMode="auto">
              <a:xfrm>
                <a:off x="5738813" y="3265488"/>
                <a:ext cx="268288" cy="284163"/>
              </a:xfrm>
              <a:custGeom>
                <a:avLst/>
                <a:gdLst>
                  <a:gd name="T0" fmla="*/ 0 w 103"/>
                  <a:gd name="T1" fmla="*/ 109 h 109"/>
                  <a:gd name="T2" fmla="*/ 0 w 103"/>
                  <a:gd name="T3" fmla="*/ 24 h 109"/>
                  <a:gd name="T4" fmla="*/ 26 w 103"/>
                  <a:gd name="T5" fmla="*/ 0 h 109"/>
                  <a:gd name="T6" fmla="*/ 51 w 103"/>
                  <a:gd name="T7" fmla="*/ 0 h 109"/>
                  <a:gd name="T8" fmla="*/ 77 w 103"/>
                  <a:gd name="T9" fmla="*/ 0 h 109"/>
                  <a:gd name="T10" fmla="*/ 103 w 103"/>
                  <a:gd name="T11" fmla="*/ 24 h 109"/>
                  <a:gd name="T12" fmla="*/ 103 w 103"/>
                  <a:gd name="T13" fmla="*/ 109 h 109"/>
                </a:gdLst>
                <a:ahLst/>
                <a:cxnLst>
                  <a:cxn ang="0">
                    <a:pos x="T0" y="T1"/>
                  </a:cxn>
                  <a:cxn ang="0">
                    <a:pos x="T2" y="T3"/>
                  </a:cxn>
                  <a:cxn ang="0">
                    <a:pos x="T4" y="T5"/>
                  </a:cxn>
                  <a:cxn ang="0">
                    <a:pos x="T6" y="T7"/>
                  </a:cxn>
                  <a:cxn ang="0">
                    <a:pos x="T8" y="T9"/>
                  </a:cxn>
                  <a:cxn ang="0">
                    <a:pos x="T10" y="T11"/>
                  </a:cxn>
                  <a:cxn ang="0">
                    <a:pos x="T12" y="T13"/>
                  </a:cxn>
                </a:cxnLst>
                <a:rect l="0" t="0" r="r" b="b"/>
                <a:pathLst>
                  <a:path w="103" h="109">
                    <a:moveTo>
                      <a:pt x="0" y="109"/>
                    </a:moveTo>
                    <a:cubicBezTo>
                      <a:pt x="0" y="24"/>
                      <a:pt x="0" y="24"/>
                      <a:pt x="0" y="24"/>
                    </a:cubicBezTo>
                    <a:cubicBezTo>
                      <a:pt x="0" y="10"/>
                      <a:pt x="12" y="0"/>
                      <a:pt x="26" y="0"/>
                    </a:cubicBezTo>
                    <a:cubicBezTo>
                      <a:pt x="51" y="0"/>
                      <a:pt x="51" y="0"/>
                      <a:pt x="51" y="0"/>
                    </a:cubicBezTo>
                    <a:cubicBezTo>
                      <a:pt x="77" y="0"/>
                      <a:pt x="77" y="0"/>
                      <a:pt x="77" y="0"/>
                    </a:cubicBezTo>
                    <a:cubicBezTo>
                      <a:pt x="91" y="0"/>
                      <a:pt x="103" y="10"/>
                      <a:pt x="103" y="24"/>
                    </a:cubicBezTo>
                    <a:cubicBezTo>
                      <a:pt x="103" y="109"/>
                      <a:pt x="103" y="109"/>
                      <a:pt x="103" y="109"/>
                    </a:cubicBez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84" name="Freeform 17">
                <a:extLst>
                  <a:ext uri="{FF2B5EF4-FFF2-40B4-BE49-F238E27FC236}">
                    <a16:creationId xmlns:a16="http://schemas.microsoft.com/office/drawing/2014/main" id="{123DAEAB-8B2B-4FD2-87FA-5ECB68BD0F5A}"/>
                  </a:ext>
                </a:extLst>
              </p:cNvPr>
              <p:cNvSpPr>
                <a:spLocks/>
              </p:cNvSpPr>
              <p:nvPr/>
            </p:nvSpPr>
            <p:spPr bwMode="auto">
              <a:xfrm>
                <a:off x="5738813" y="3549651"/>
                <a:ext cx="26988" cy="22225"/>
              </a:xfrm>
              <a:custGeom>
                <a:avLst/>
                <a:gdLst>
                  <a:gd name="T0" fmla="*/ 0 w 10"/>
                  <a:gd name="T1" fmla="*/ 0 h 8"/>
                  <a:gd name="T2" fmla="*/ 10 w 10"/>
                  <a:gd name="T3" fmla="*/ 8 h 8"/>
                </a:gdLst>
                <a:ahLst/>
                <a:cxnLst>
                  <a:cxn ang="0">
                    <a:pos x="T0" y="T1"/>
                  </a:cxn>
                  <a:cxn ang="0">
                    <a:pos x="T2" y="T3"/>
                  </a:cxn>
                </a:cxnLst>
                <a:rect l="0" t="0" r="r" b="b"/>
                <a:pathLst>
                  <a:path w="10" h="8">
                    <a:moveTo>
                      <a:pt x="0" y="0"/>
                    </a:moveTo>
                    <a:cubicBezTo>
                      <a:pt x="0" y="4"/>
                      <a:pt x="3" y="8"/>
                      <a:pt x="10" y="8"/>
                    </a:cubicBez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85" name="Freeform 18">
                <a:extLst>
                  <a:ext uri="{FF2B5EF4-FFF2-40B4-BE49-F238E27FC236}">
                    <a16:creationId xmlns:a16="http://schemas.microsoft.com/office/drawing/2014/main" id="{FF78BCEF-E95B-45EE-A294-DA2806947A41}"/>
                  </a:ext>
                </a:extLst>
              </p:cNvPr>
              <p:cNvSpPr>
                <a:spLocks/>
              </p:cNvSpPr>
              <p:nvPr/>
            </p:nvSpPr>
            <p:spPr bwMode="auto">
              <a:xfrm>
                <a:off x="5981700" y="3549651"/>
                <a:ext cx="25400" cy="22225"/>
              </a:xfrm>
              <a:custGeom>
                <a:avLst/>
                <a:gdLst>
                  <a:gd name="T0" fmla="*/ 0 w 10"/>
                  <a:gd name="T1" fmla="*/ 8 h 8"/>
                  <a:gd name="T2" fmla="*/ 10 w 10"/>
                  <a:gd name="T3" fmla="*/ 0 h 8"/>
                </a:gdLst>
                <a:ahLst/>
                <a:cxnLst>
                  <a:cxn ang="0">
                    <a:pos x="T0" y="T1"/>
                  </a:cxn>
                  <a:cxn ang="0">
                    <a:pos x="T2" y="T3"/>
                  </a:cxn>
                </a:cxnLst>
                <a:rect l="0" t="0" r="r" b="b"/>
                <a:pathLst>
                  <a:path w="10" h="8">
                    <a:moveTo>
                      <a:pt x="0" y="8"/>
                    </a:moveTo>
                    <a:cubicBezTo>
                      <a:pt x="5" y="8"/>
                      <a:pt x="10" y="4"/>
                      <a:pt x="10" y="0"/>
                    </a:cubicBez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87" name="Freeform 20">
                <a:extLst>
                  <a:ext uri="{FF2B5EF4-FFF2-40B4-BE49-F238E27FC236}">
                    <a16:creationId xmlns:a16="http://schemas.microsoft.com/office/drawing/2014/main" id="{CDFAC558-912B-4962-9CEA-A022310F371D}"/>
                  </a:ext>
                </a:extLst>
              </p:cNvPr>
              <p:cNvSpPr>
                <a:spLocks/>
              </p:cNvSpPr>
              <p:nvPr/>
            </p:nvSpPr>
            <p:spPr bwMode="auto">
              <a:xfrm>
                <a:off x="5738813" y="3265488"/>
                <a:ext cx="268288" cy="284163"/>
              </a:xfrm>
              <a:custGeom>
                <a:avLst/>
                <a:gdLst>
                  <a:gd name="T0" fmla="*/ 0 w 103"/>
                  <a:gd name="T1" fmla="*/ 109 h 109"/>
                  <a:gd name="T2" fmla="*/ 0 w 103"/>
                  <a:gd name="T3" fmla="*/ 24 h 109"/>
                  <a:gd name="T4" fmla="*/ 26 w 103"/>
                  <a:gd name="T5" fmla="*/ 0 h 109"/>
                  <a:gd name="T6" fmla="*/ 51 w 103"/>
                  <a:gd name="T7" fmla="*/ 0 h 109"/>
                  <a:gd name="T8" fmla="*/ 77 w 103"/>
                  <a:gd name="T9" fmla="*/ 0 h 109"/>
                  <a:gd name="T10" fmla="*/ 103 w 103"/>
                  <a:gd name="T11" fmla="*/ 24 h 109"/>
                  <a:gd name="T12" fmla="*/ 103 w 103"/>
                  <a:gd name="T13" fmla="*/ 109 h 109"/>
                </a:gdLst>
                <a:ahLst/>
                <a:cxnLst>
                  <a:cxn ang="0">
                    <a:pos x="T0" y="T1"/>
                  </a:cxn>
                  <a:cxn ang="0">
                    <a:pos x="T2" y="T3"/>
                  </a:cxn>
                  <a:cxn ang="0">
                    <a:pos x="T4" y="T5"/>
                  </a:cxn>
                  <a:cxn ang="0">
                    <a:pos x="T6" y="T7"/>
                  </a:cxn>
                  <a:cxn ang="0">
                    <a:pos x="T8" y="T9"/>
                  </a:cxn>
                  <a:cxn ang="0">
                    <a:pos x="T10" y="T11"/>
                  </a:cxn>
                  <a:cxn ang="0">
                    <a:pos x="T12" y="T13"/>
                  </a:cxn>
                </a:cxnLst>
                <a:rect l="0" t="0" r="r" b="b"/>
                <a:pathLst>
                  <a:path w="103" h="109">
                    <a:moveTo>
                      <a:pt x="0" y="109"/>
                    </a:moveTo>
                    <a:cubicBezTo>
                      <a:pt x="0" y="24"/>
                      <a:pt x="0" y="24"/>
                      <a:pt x="0" y="24"/>
                    </a:cubicBezTo>
                    <a:cubicBezTo>
                      <a:pt x="0" y="10"/>
                      <a:pt x="12" y="0"/>
                      <a:pt x="26" y="0"/>
                    </a:cubicBezTo>
                    <a:cubicBezTo>
                      <a:pt x="51" y="0"/>
                      <a:pt x="51" y="0"/>
                      <a:pt x="51" y="0"/>
                    </a:cubicBezTo>
                    <a:cubicBezTo>
                      <a:pt x="77" y="0"/>
                      <a:pt x="77" y="0"/>
                      <a:pt x="77" y="0"/>
                    </a:cubicBezTo>
                    <a:cubicBezTo>
                      <a:pt x="91" y="0"/>
                      <a:pt x="103" y="10"/>
                      <a:pt x="103" y="24"/>
                    </a:cubicBezTo>
                    <a:cubicBezTo>
                      <a:pt x="103" y="109"/>
                      <a:pt x="103" y="109"/>
                      <a:pt x="103" y="109"/>
                    </a:cubicBez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88" name="Oval 21">
                <a:extLst>
                  <a:ext uri="{FF2B5EF4-FFF2-40B4-BE49-F238E27FC236}">
                    <a16:creationId xmlns:a16="http://schemas.microsoft.com/office/drawing/2014/main" id="{51D5D9EE-EB0A-4B76-AE0D-C9C56C4CFD3B}"/>
                  </a:ext>
                </a:extLst>
              </p:cNvPr>
              <p:cNvSpPr>
                <a:spLocks noChangeArrowheads="1"/>
              </p:cNvSpPr>
              <p:nvPr/>
            </p:nvSpPr>
            <p:spPr bwMode="auto">
              <a:xfrm>
                <a:off x="5815013" y="3094038"/>
                <a:ext cx="117475" cy="125413"/>
              </a:xfrm>
              <a:prstGeom prst="ellipse">
                <a:avLst/>
              </a:pr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89" name="Freeform 22">
                <a:extLst>
                  <a:ext uri="{FF2B5EF4-FFF2-40B4-BE49-F238E27FC236}">
                    <a16:creationId xmlns:a16="http://schemas.microsoft.com/office/drawing/2014/main" id="{80945460-7CBC-4DDF-8821-7D495258F143}"/>
                  </a:ext>
                </a:extLst>
              </p:cNvPr>
              <p:cNvSpPr>
                <a:spLocks/>
              </p:cNvSpPr>
              <p:nvPr/>
            </p:nvSpPr>
            <p:spPr bwMode="auto">
              <a:xfrm>
                <a:off x="6099175" y="3500438"/>
                <a:ext cx="30163" cy="26988"/>
              </a:xfrm>
              <a:custGeom>
                <a:avLst/>
                <a:gdLst>
                  <a:gd name="T0" fmla="*/ 0 w 12"/>
                  <a:gd name="T1" fmla="*/ 0 h 10"/>
                  <a:gd name="T2" fmla="*/ 12 w 12"/>
                  <a:gd name="T3" fmla="*/ 10 h 10"/>
                </a:gdLst>
                <a:ahLst/>
                <a:cxnLst>
                  <a:cxn ang="0">
                    <a:pos x="T0" y="T1"/>
                  </a:cxn>
                  <a:cxn ang="0">
                    <a:pos x="T2" y="T3"/>
                  </a:cxn>
                </a:cxnLst>
                <a:rect l="0" t="0" r="r" b="b"/>
                <a:pathLst>
                  <a:path w="12" h="10">
                    <a:moveTo>
                      <a:pt x="0" y="0"/>
                    </a:moveTo>
                    <a:cubicBezTo>
                      <a:pt x="0" y="5"/>
                      <a:pt x="5" y="10"/>
                      <a:pt x="12" y="10"/>
                    </a:cubicBez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90" name="Freeform 23">
                <a:extLst>
                  <a:ext uri="{FF2B5EF4-FFF2-40B4-BE49-F238E27FC236}">
                    <a16:creationId xmlns:a16="http://schemas.microsoft.com/office/drawing/2014/main" id="{F61E7297-24F4-4367-B84B-5EB00FA0F9F2}"/>
                  </a:ext>
                </a:extLst>
              </p:cNvPr>
              <p:cNvSpPr>
                <a:spLocks/>
              </p:cNvSpPr>
              <p:nvPr/>
            </p:nvSpPr>
            <p:spPr bwMode="auto">
              <a:xfrm>
                <a:off x="6397625" y="3500438"/>
                <a:ext cx="31750" cy="26988"/>
              </a:xfrm>
              <a:custGeom>
                <a:avLst/>
                <a:gdLst>
                  <a:gd name="T0" fmla="*/ 0 w 12"/>
                  <a:gd name="T1" fmla="*/ 10 h 10"/>
                  <a:gd name="T2" fmla="*/ 12 w 12"/>
                  <a:gd name="T3" fmla="*/ 0 h 10"/>
                </a:gdLst>
                <a:ahLst/>
                <a:cxnLst>
                  <a:cxn ang="0">
                    <a:pos x="T0" y="T1"/>
                  </a:cxn>
                  <a:cxn ang="0">
                    <a:pos x="T2" y="T3"/>
                  </a:cxn>
                </a:cxnLst>
                <a:rect l="0" t="0" r="r" b="b"/>
                <a:pathLst>
                  <a:path w="12" h="10">
                    <a:moveTo>
                      <a:pt x="0" y="10"/>
                    </a:moveTo>
                    <a:cubicBezTo>
                      <a:pt x="6" y="10"/>
                      <a:pt x="12" y="5"/>
                      <a:pt x="12" y="0"/>
                    </a:cubicBez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91" name="Freeform 24">
                <a:extLst>
                  <a:ext uri="{FF2B5EF4-FFF2-40B4-BE49-F238E27FC236}">
                    <a16:creationId xmlns:a16="http://schemas.microsoft.com/office/drawing/2014/main" id="{221AE6A1-ADC9-4074-BBF0-4337593805B4}"/>
                  </a:ext>
                </a:extLst>
              </p:cNvPr>
              <p:cNvSpPr>
                <a:spLocks/>
              </p:cNvSpPr>
              <p:nvPr/>
            </p:nvSpPr>
            <p:spPr bwMode="auto">
              <a:xfrm>
                <a:off x="6176963" y="3236913"/>
                <a:ext cx="174625" cy="538163"/>
              </a:xfrm>
              <a:custGeom>
                <a:avLst/>
                <a:gdLst>
                  <a:gd name="T0" fmla="*/ 0 w 67"/>
                  <a:gd name="T1" fmla="*/ 0 h 206"/>
                  <a:gd name="T2" fmla="*/ 0 w 67"/>
                  <a:gd name="T3" fmla="*/ 195 h 206"/>
                  <a:gd name="T4" fmla="*/ 11 w 67"/>
                  <a:gd name="T5" fmla="*/ 206 h 206"/>
                  <a:gd name="T6" fmla="*/ 11 w 67"/>
                  <a:gd name="T7" fmla="*/ 206 h 206"/>
                  <a:gd name="T8" fmla="*/ 22 w 67"/>
                  <a:gd name="T9" fmla="*/ 195 h 206"/>
                  <a:gd name="T10" fmla="*/ 22 w 67"/>
                  <a:gd name="T11" fmla="*/ 95 h 206"/>
                  <a:gd name="T12" fmla="*/ 45 w 67"/>
                  <a:gd name="T13" fmla="*/ 95 h 206"/>
                  <a:gd name="T14" fmla="*/ 45 w 67"/>
                  <a:gd name="T15" fmla="*/ 195 h 206"/>
                  <a:gd name="T16" fmla="*/ 56 w 67"/>
                  <a:gd name="T17" fmla="*/ 206 h 206"/>
                  <a:gd name="T18" fmla="*/ 56 w 67"/>
                  <a:gd name="T19" fmla="*/ 206 h 206"/>
                  <a:gd name="T20" fmla="*/ 67 w 67"/>
                  <a:gd name="T21" fmla="*/ 195 h 206"/>
                  <a:gd name="T22" fmla="*/ 67 w 67"/>
                  <a:gd name="T2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206">
                    <a:moveTo>
                      <a:pt x="0" y="0"/>
                    </a:moveTo>
                    <a:cubicBezTo>
                      <a:pt x="0" y="195"/>
                      <a:pt x="0" y="195"/>
                      <a:pt x="0" y="195"/>
                    </a:cubicBezTo>
                    <a:cubicBezTo>
                      <a:pt x="0" y="200"/>
                      <a:pt x="4" y="206"/>
                      <a:pt x="11" y="206"/>
                    </a:cubicBezTo>
                    <a:cubicBezTo>
                      <a:pt x="11" y="206"/>
                      <a:pt x="11" y="206"/>
                      <a:pt x="11" y="206"/>
                    </a:cubicBezTo>
                    <a:cubicBezTo>
                      <a:pt x="17" y="206"/>
                      <a:pt x="22" y="200"/>
                      <a:pt x="22" y="195"/>
                    </a:cubicBezTo>
                    <a:cubicBezTo>
                      <a:pt x="22" y="95"/>
                      <a:pt x="22" y="95"/>
                      <a:pt x="22" y="95"/>
                    </a:cubicBezTo>
                    <a:cubicBezTo>
                      <a:pt x="45" y="95"/>
                      <a:pt x="45" y="95"/>
                      <a:pt x="45" y="95"/>
                    </a:cubicBezTo>
                    <a:cubicBezTo>
                      <a:pt x="45" y="195"/>
                      <a:pt x="45" y="195"/>
                      <a:pt x="45" y="195"/>
                    </a:cubicBezTo>
                    <a:cubicBezTo>
                      <a:pt x="45" y="200"/>
                      <a:pt x="49" y="206"/>
                      <a:pt x="56" y="206"/>
                    </a:cubicBezTo>
                    <a:cubicBezTo>
                      <a:pt x="56" y="206"/>
                      <a:pt x="56" y="206"/>
                      <a:pt x="56" y="206"/>
                    </a:cubicBezTo>
                    <a:cubicBezTo>
                      <a:pt x="61" y="206"/>
                      <a:pt x="67" y="200"/>
                      <a:pt x="67" y="195"/>
                    </a:cubicBezTo>
                    <a:cubicBezTo>
                      <a:pt x="67" y="0"/>
                      <a:pt x="67" y="0"/>
                      <a:pt x="67" y="0"/>
                    </a:cubicBez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92" name="Freeform 25">
                <a:extLst>
                  <a:ext uri="{FF2B5EF4-FFF2-40B4-BE49-F238E27FC236}">
                    <a16:creationId xmlns:a16="http://schemas.microsoft.com/office/drawing/2014/main" id="{0BE89358-34FA-441C-8B81-ADD643A71F4A}"/>
                  </a:ext>
                </a:extLst>
              </p:cNvPr>
              <p:cNvSpPr>
                <a:spLocks/>
              </p:cNvSpPr>
              <p:nvPr/>
            </p:nvSpPr>
            <p:spPr bwMode="auto">
              <a:xfrm>
                <a:off x="6099175" y="3151188"/>
                <a:ext cx="330200" cy="349250"/>
              </a:xfrm>
              <a:custGeom>
                <a:avLst/>
                <a:gdLst>
                  <a:gd name="T0" fmla="*/ 0 w 127"/>
                  <a:gd name="T1" fmla="*/ 134 h 134"/>
                  <a:gd name="T2" fmla="*/ 0 w 127"/>
                  <a:gd name="T3" fmla="*/ 29 h 134"/>
                  <a:gd name="T4" fmla="*/ 32 w 127"/>
                  <a:gd name="T5" fmla="*/ 0 h 134"/>
                  <a:gd name="T6" fmla="*/ 63 w 127"/>
                  <a:gd name="T7" fmla="*/ 0 h 134"/>
                  <a:gd name="T8" fmla="*/ 95 w 127"/>
                  <a:gd name="T9" fmla="*/ 0 h 134"/>
                  <a:gd name="T10" fmla="*/ 127 w 127"/>
                  <a:gd name="T11" fmla="*/ 29 h 134"/>
                  <a:gd name="T12" fmla="*/ 127 w 127"/>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127" h="134">
                    <a:moveTo>
                      <a:pt x="0" y="134"/>
                    </a:moveTo>
                    <a:cubicBezTo>
                      <a:pt x="0" y="29"/>
                      <a:pt x="0" y="29"/>
                      <a:pt x="0" y="29"/>
                    </a:cubicBezTo>
                    <a:cubicBezTo>
                      <a:pt x="0" y="12"/>
                      <a:pt x="15" y="0"/>
                      <a:pt x="32" y="0"/>
                    </a:cubicBezTo>
                    <a:cubicBezTo>
                      <a:pt x="63" y="0"/>
                      <a:pt x="63" y="0"/>
                      <a:pt x="63" y="0"/>
                    </a:cubicBezTo>
                    <a:cubicBezTo>
                      <a:pt x="95" y="0"/>
                      <a:pt x="95" y="0"/>
                      <a:pt x="95" y="0"/>
                    </a:cubicBezTo>
                    <a:cubicBezTo>
                      <a:pt x="112" y="0"/>
                      <a:pt x="127" y="12"/>
                      <a:pt x="127" y="29"/>
                    </a:cubicBezTo>
                    <a:cubicBezTo>
                      <a:pt x="127" y="134"/>
                      <a:pt x="127" y="134"/>
                      <a:pt x="127" y="134"/>
                    </a:cubicBez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93" name="Freeform 26">
                <a:extLst>
                  <a:ext uri="{FF2B5EF4-FFF2-40B4-BE49-F238E27FC236}">
                    <a16:creationId xmlns:a16="http://schemas.microsoft.com/office/drawing/2014/main" id="{67616FCC-CED5-4BD6-8EA3-3ACC153DD5F3}"/>
                  </a:ext>
                </a:extLst>
              </p:cNvPr>
              <p:cNvSpPr>
                <a:spLocks/>
              </p:cNvSpPr>
              <p:nvPr/>
            </p:nvSpPr>
            <p:spPr bwMode="auto">
              <a:xfrm>
                <a:off x="6099175" y="3500438"/>
                <a:ext cx="30163" cy="26988"/>
              </a:xfrm>
              <a:custGeom>
                <a:avLst/>
                <a:gdLst>
                  <a:gd name="T0" fmla="*/ 0 w 12"/>
                  <a:gd name="T1" fmla="*/ 0 h 10"/>
                  <a:gd name="T2" fmla="*/ 12 w 12"/>
                  <a:gd name="T3" fmla="*/ 10 h 10"/>
                </a:gdLst>
                <a:ahLst/>
                <a:cxnLst>
                  <a:cxn ang="0">
                    <a:pos x="T0" y="T1"/>
                  </a:cxn>
                  <a:cxn ang="0">
                    <a:pos x="T2" y="T3"/>
                  </a:cxn>
                </a:cxnLst>
                <a:rect l="0" t="0" r="r" b="b"/>
                <a:pathLst>
                  <a:path w="12" h="10">
                    <a:moveTo>
                      <a:pt x="0" y="0"/>
                    </a:moveTo>
                    <a:cubicBezTo>
                      <a:pt x="0" y="5"/>
                      <a:pt x="5" y="10"/>
                      <a:pt x="12" y="10"/>
                    </a:cubicBez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94" name="Freeform 27">
                <a:extLst>
                  <a:ext uri="{FF2B5EF4-FFF2-40B4-BE49-F238E27FC236}">
                    <a16:creationId xmlns:a16="http://schemas.microsoft.com/office/drawing/2014/main" id="{70260B70-0D17-4EA0-95C0-C3F134E8BD20}"/>
                  </a:ext>
                </a:extLst>
              </p:cNvPr>
              <p:cNvSpPr>
                <a:spLocks/>
              </p:cNvSpPr>
              <p:nvPr/>
            </p:nvSpPr>
            <p:spPr bwMode="auto">
              <a:xfrm>
                <a:off x="6397625" y="3500438"/>
                <a:ext cx="31750" cy="26988"/>
              </a:xfrm>
              <a:custGeom>
                <a:avLst/>
                <a:gdLst>
                  <a:gd name="T0" fmla="*/ 0 w 12"/>
                  <a:gd name="T1" fmla="*/ 10 h 10"/>
                  <a:gd name="T2" fmla="*/ 12 w 12"/>
                  <a:gd name="T3" fmla="*/ 0 h 10"/>
                </a:gdLst>
                <a:ahLst/>
                <a:cxnLst>
                  <a:cxn ang="0">
                    <a:pos x="T0" y="T1"/>
                  </a:cxn>
                  <a:cxn ang="0">
                    <a:pos x="T2" y="T3"/>
                  </a:cxn>
                </a:cxnLst>
                <a:rect l="0" t="0" r="r" b="b"/>
                <a:pathLst>
                  <a:path w="12" h="10">
                    <a:moveTo>
                      <a:pt x="0" y="10"/>
                    </a:moveTo>
                    <a:cubicBezTo>
                      <a:pt x="6" y="10"/>
                      <a:pt x="12" y="5"/>
                      <a:pt x="12" y="0"/>
                    </a:cubicBez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96" name="Freeform 29">
                <a:extLst>
                  <a:ext uri="{FF2B5EF4-FFF2-40B4-BE49-F238E27FC236}">
                    <a16:creationId xmlns:a16="http://schemas.microsoft.com/office/drawing/2014/main" id="{20AEB9A1-7264-4FDB-8A58-D1092F2DE882}"/>
                  </a:ext>
                </a:extLst>
              </p:cNvPr>
              <p:cNvSpPr>
                <a:spLocks/>
              </p:cNvSpPr>
              <p:nvPr/>
            </p:nvSpPr>
            <p:spPr bwMode="auto">
              <a:xfrm>
                <a:off x="6099175" y="3151188"/>
                <a:ext cx="330200" cy="349250"/>
              </a:xfrm>
              <a:custGeom>
                <a:avLst/>
                <a:gdLst>
                  <a:gd name="T0" fmla="*/ 0 w 127"/>
                  <a:gd name="T1" fmla="*/ 134 h 134"/>
                  <a:gd name="T2" fmla="*/ 0 w 127"/>
                  <a:gd name="T3" fmla="*/ 29 h 134"/>
                  <a:gd name="T4" fmla="*/ 32 w 127"/>
                  <a:gd name="T5" fmla="*/ 0 h 134"/>
                  <a:gd name="T6" fmla="*/ 63 w 127"/>
                  <a:gd name="T7" fmla="*/ 0 h 134"/>
                  <a:gd name="T8" fmla="*/ 95 w 127"/>
                  <a:gd name="T9" fmla="*/ 0 h 134"/>
                  <a:gd name="T10" fmla="*/ 127 w 127"/>
                  <a:gd name="T11" fmla="*/ 29 h 134"/>
                  <a:gd name="T12" fmla="*/ 127 w 127"/>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127" h="134">
                    <a:moveTo>
                      <a:pt x="0" y="134"/>
                    </a:moveTo>
                    <a:cubicBezTo>
                      <a:pt x="0" y="29"/>
                      <a:pt x="0" y="29"/>
                      <a:pt x="0" y="29"/>
                    </a:cubicBezTo>
                    <a:cubicBezTo>
                      <a:pt x="0" y="12"/>
                      <a:pt x="15" y="0"/>
                      <a:pt x="32" y="0"/>
                    </a:cubicBezTo>
                    <a:cubicBezTo>
                      <a:pt x="63" y="0"/>
                      <a:pt x="63" y="0"/>
                      <a:pt x="63" y="0"/>
                    </a:cubicBezTo>
                    <a:cubicBezTo>
                      <a:pt x="95" y="0"/>
                      <a:pt x="95" y="0"/>
                      <a:pt x="95" y="0"/>
                    </a:cubicBezTo>
                    <a:cubicBezTo>
                      <a:pt x="112" y="0"/>
                      <a:pt x="127" y="12"/>
                      <a:pt x="127" y="29"/>
                    </a:cubicBezTo>
                    <a:cubicBezTo>
                      <a:pt x="127" y="134"/>
                      <a:pt x="127" y="134"/>
                      <a:pt x="127" y="134"/>
                    </a:cubicBezTo>
                  </a:path>
                </a:pathLst>
              </a:custGeom>
              <a:solidFill>
                <a:schemeClr val="bg1"/>
              </a:solid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97" name="Oval 30">
                <a:extLst>
                  <a:ext uri="{FF2B5EF4-FFF2-40B4-BE49-F238E27FC236}">
                    <a16:creationId xmlns:a16="http://schemas.microsoft.com/office/drawing/2014/main" id="{2A5452ED-C613-429A-8FD4-67B614266083}"/>
                  </a:ext>
                </a:extLst>
              </p:cNvPr>
              <p:cNvSpPr>
                <a:spLocks noChangeArrowheads="1"/>
              </p:cNvSpPr>
              <p:nvPr/>
            </p:nvSpPr>
            <p:spPr bwMode="auto">
              <a:xfrm>
                <a:off x="6192838" y="2940051"/>
                <a:ext cx="142875" cy="153988"/>
              </a:xfrm>
              <a:prstGeom prst="ellipse">
                <a:avLst/>
              </a:pr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98" name="Freeform 31">
                <a:extLst>
                  <a:ext uri="{FF2B5EF4-FFF2-40B4-BE49-F238E27FC236}">
                    <a16:creationId xmlns:a16="http://schemas.microsoft.com/office/drawing/2014/main" id="{C11D9FC0-E4D2-4E03-9A30-0D9409627AA2}"/>
                  </a:ext>
                </a:extLst>
              </p:cNvPr>
              <p:cNvSpPr>
                <a:spLocks/>
              </p:cNvSpPr>
              <p:nvPr/>
            </p:nvSpPr>
            <p:spPr bwMode="auto">
              <a:xfrm>
                <a:off x="6519863" y="3500438"/>
                <a:ext cx="31750" cy="26988"/>
              </a:xfrm>
              <a:custGeom>
                <a:avLst/>
                <a:gdLst>
                  <a:gd name="T0" fmla="*/ 0 w 12"/>
                  <a:gd name="T1" fmla="*/ 0 h 10"/>
                  <a:gd name="T2" fmla="*/ 12 w 12"/>
                  <a:gd name="T3" fmla="*/ 10 h 10"/>
                </a:gdLst>
                <a:ahLst/>
                <a:cxnLst>
                  <a:cxn ang="0">
                    <a:pos x="T0" y="T1"/>
                  </a:cxn>
                  <a:cxn ang="0">
                    <a:pos x="T2" y="T3"/>
                  </a:cxn>
                </a:cxnLst>
                <a:rect l="0" t="0" r="r" b="b"/>
                <a:pathLst>
                  <a:path w="12" h="10">
                    <a:moveTo>
                      <a:pt x="0" y="0"/>
                    </a:moveTo>
                    <a:cubicBezTo>
                      <a:pt x="0" y="5"/>
                      <a:pt x="4" y="10"/>
                      <a:pt x="12" y="10"/>
                    </a:cubicBez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99" name="Freeform 32">
                <a:extLst>
                  <a:ext uri="{FF2B5EF4-FFF2-40B4-BE49-F238E27FC236}">
                    <a16:creationId xmlns:a16="http://schemas.microsoft.com/office/drawing/2014/main" id="{B3CBA18A-BFFE-4A2E-9E1A-CF5DF8521486}"/>
                  </a:ext>
                </a:extLst>
              </p:cNvPr>
              <p:cNvSpPr>
                <a:spLocks/>
              </p:cNvSpPr>
              <p:nvPr/>
            </p:nvSpPr>
            <p:spPr bwMode="auto">
              <a:xfrm>
                <a:off x="6599238" y="3236913"/>
                <a:ext cx="174625" cy="538163"/>
              </a:xfrm>
              <a:custGeom>
                <a:avLst/>
                <a:gdLst>
                  <a:gd name="T0" fmla="*/ 0 w 67"/>
                  <a:gd name="T1" fmla="*/ 0 h 206"/>
                  <a:gd name="T2" fmla="*/ 0 w 67"/>
                  <a:gd name="T3" fmla="*/ 195 h 206"/>
                  <a:gd name="T4" fmla="*/ 11 w 67"/>
                  <a:gd name="T5" fmla="*/ 206 h 206"/>
                  <a:gd name="T6" fmla="*/ 11 w 67"/>
                  <a:gd name="T7" fmla="*/ 206 h 206"/>
                  <a:gd name="T8" fmla="*/ 22 w 67"/>
                  <a:gd name="T9" fmla="*/ 195 h 206"/>
                  <a:gd name="T10" fmla="*/ 22 w 67"/>
                  <a:gd name="T11" fmla="*/ 95 h 206"/>
                  <a:gd name="T12" fmla="*/ 44 w 67"/>
                  <a:gd name="T13" fmla="*/ 95 h 206"/>
                  <a:gd name="T14" fmla="*/ 44 w 67"/>
                  <a:gd name="T15" fmla="*/ 195 h 206"/>
                  <a:gd name="T16" fmla="*/ 56 w 67"/>
                  <a:gd name="T17" fmla="*/ 206 h 206"/>
                  <a:gd name="T18" fmla="*/ 56 w 67"/>
                  <a:gd name="T19" fmla="*/ 206 h 206"/>
                  <a:gd name="T20" fmla="*/ 67 w 67"/>
                  <a:gd name="T21" fmla="*/ 195 h 206"/>
                  <a:gd name="T22" fmla="*/ 67 w 67"/>
                  <a:gd name="T2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206">
                    <a:moveTo>
                      <a:pt x="0" y="0"/>
                    </a:moveTo>
                    <a:cubicBezTo>
                      <a:pt x="0" y="195"/>
                      <a:pt x="0" y="195"/>
                      <a:pt x="0" y="195"/>
                    </a:cubicBezTo>
                    <a:cubicBezTo>
                      <a:pt x="0" y="200"/>
                      <a:pt x="4" y="206"/>
                      <a:pt x="11" y="206"/>
                    </a:cubicBezTo>
                    <a:cubicBezTo>
                      <a:pt x="11" y="206"/>
                      <a:pt x="11" y="206"/>
                      <a:pt x="11" y="206"/>
                    </a:cubicBezTo>
                    <a:cubicBezTo>
                      <a:pt x="16" y="206"/>
                      <a:pt x="22" y="200"/>
                      <a:pt x="22" y="195"/>
                    </a:cubicBezTo>
                    <a:cubicBezTo>
                      <a:pt x="22" y="95"/>
                      <a:pt x="22" y="95"/>
                      <a:pt x="22" y="95"/>
                    </a:cubicBezTo>
                    <a:cubicBezTo>
                      <a:pt x="44" y="95"/>
                      <a:pt x="44" y="95"/>
                      <a:pt x="44" y="95"/>
                    </a:cubicBezTo>
                    <a:cubicBezTo>
                      <a:pt x="44" y="195"/>
                      <a:pt x="44" y="195"/>
                      <a:pt x="44" y="195"/>
                    </a:cubicBezTo>
                    <a:cubicBezTo>
                      <a:pt x="44" y="200"/>
                      <a:pt x="49" y="206"/>
                      <a:pt x="56" y="206"/>
                    </a:cubicBezTo>
                    <a:cubicBezTo>
                      <a:pt x="56" y="206"/>
                      <a:pt x="56" y="206"/>
                      <a:pt x="56" y="206"/>
                    </a:cubicBezTo>
                    <a:cubicBezTo>
                      <a:pt x="61" y="206"/>
                      <a:pt x="67" y="200"/>
                      <a:pt x="67" y="195"/>
                    </a:cubicBezTo>
                    <a:cubicBezTo>
                      <a:pt x="67" y="0"/>
                      <a:pt x="67" y="0"/>
                      <a:pt x="67" y="0"/>
                    </a:cubicBez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00" name="Freeform 33">
                <a:extLst>
                  <a:ext uri="{FF2B5EF4-FFF2-40B4-BE49-F238E27FC236}">
                    <a16:creationId xmlns:a16="http://schemas.microsoft.com/office/drawing/2014/main" id="{6ECF9EE6-EBD3-43F6-87A1-D611DCD0A2F9}"/>
                  </a:ext>
                </a:extLst>
              </p:cNvPr>
              <p:cNvSpPr>
                <a:spLocks/>
              </p:cNvSpPr>
              <p:nvPr/>
            </p:nvSpPr>
            <p:spPr bwMode="auto">
              <a:xfrm>
                <a:off x="6519863" y="3151188"/>
                <a:ext cx="328613" cy="349250"/>
              </a:xfrm>
              <a:custGeom>
                <a:avLst/>
                <a:gdLst>
                  <a:gd name="T0" fmla="*/ 0 w 126"/>
                  <a:gd name="T1" fmla="*/ 134 h 134"/>
                  <a:gd name="T2" fmla="*/ 0 w 126"/>
                  <a:gd name="T3" fmla="*/ 29 h 134"/>
                  <a:gd name="T4" fmla="*/ 32 w 126"/>
                  <a:gd name="T5" fmla="*/ 0 h 134"/>
                  <a:gd name="T6" fmla="*/ 63 w 126"/>
                  <a:gd name="T7" fmla="*/ 0 h 134"/>
                  <a:gd name="T8" fmla="*/ 95 w 126"/>
                  <a:gd name="T9" fmla="*/ 0 h 134"/>
                  <a:gd name="T10" fmla="*/ 126 w 126"/>
                  <a:gd name="T11" fmla="*/ 29 h 134"/>
                </a:gdLst>
                <a:ahLst/>
                <a:cxnLst>
                  <a:cxn ang="0">
                    <a:pos x="T0" y="T1"/>
                  </a:cxn>
                  <a:cxn ang="0">
                    <a:pos x="T2" y="T3"/>
                  </a:cxn>
                  <a:cxn ang="0">
                    <a:pos x="T4" y="T5"/>
                  </a:cxn>
                  <a:cxn ang="0">
                    <a:pos x="T6" y="T7"/>
                  </a:cxn>
                  <a:cxn ang="0">
                    <a:pos x="T8" y="T9"/>
                  </a:cxn>
                  <a:cxn ang="0">
                    <a:pos x="T10" y="T11"/>
                  </a:cxn>
                </a:cxnLst>
                <a:rect l="0" t="0" r="r" b="b"/>
                <a:pathLst>
                  <a:path w="126" h="134">
                    <a:moveTo>
                      <a:pt x="0" y="134"/>
                    </a:moveTo>
                    <a:cubicBezTo>
                      <a:pt x="0" y="29"/>
                      <a:pt x="0" y="29"/>
                      <a:pt x="0" y="29"/>
                    </a:cubicBezTo>
                    <a:cubicBezTo>
                      <a:pt x="0" y="12"/>
                      <a:pt x="14" y="0"/>
                      <a:pt x="32" y="0"/>
                    </a:cubicBezTo>
                    <a:cubicBezTo>
                      <a:pt x="63" y="0"/>
                      <a:pt x="63" y="0"/>
                      <a:pt x="63" y="0"/>
                    </a:cubicBezTo>
                    <a:cubicBezTo>
                      <a:pt x="95" y="0"/>
                      <a:pt x="95" y="0"/>
                      <a:pt x="95" y="0"/>
                    </a:cubicBezTo>
                    <a:cubicBezTo>
                      <a:pt x="112" y="0"/>
                      <a:pt x="126" y="12"/>
                      <a:pt x="126" y="29"/>
                    </a:cubicBez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01" name="Freeform 34">
                <a:extLst>
                  <a:ext uri="{FF2B5EF4-FFF2-40B4-BE49-F238E27FC236}">
                    <a16:creationId xmlns:a16="http://schemas.microsoft.com/office/drawing/2014/main" id="{EAE375D1-5AF5-4EA0-82E2-6A58FD61831D}"/>
                  </a:ext>
                </a:extLst>
              </p:cNvPr>
              <p:cNvSpPr>
                <a:spLocks/>
              </p:cNvSpPr>
              <p:nvPr/>
            </p:nvSpPr>
            <p:spPr bwMode="auto">
              <a:xfrm>
                <a:off x="6519863" y="3500438"/>
                <a:ext cx="31750" cy="26988"/>
              </a:xfrm>
              <a:custGeom>
                <a:avLst/>
                <a:gdLst>
                  <a:gd name="T0" fmla="*/ 0 w 12"/>
                  <a:gd name="T1" fmla="*/ 0 h 10"/>
                  <a:gd name="T2" fmla="*/ 12 w 12"/>
                  <a:gd name="T3" fmla="*/ 10 h 10"/>
                </a:gdLst>
                <a:ahLst/>
                <a:cxnLst>
                  <a:cxn ang="0">
                    <a:pos x="T0" y="T1"/>
                  </a:cxn>
                  <a:cxn ang="0">
                    <a:pos x="T2" y="T3"/>
                  </a:cxn>
                </a:cxnLst>
                <a:rect l="0" t="0" r="r" b="b"/>
                <a:pathLst>
                  <a:path w="12" h="10">
                    <a:moveTo>
                      <a:pt x="0" y="0"/>
                    </a:moveTo>
                    <a:cubicBezTo>
                      <a:pt x="0" y="5"/>
                      <a:pt x="4" y="10"/>
                      <a:pt x="12" y="10"/>
                    </a:cubicBez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03" name="Freeform 36">
                <a:extLst>
                  <a:ext uri="{FF2B5EF4-FFF2-40B4-BE49-F238E27FC236}">
                    <a16:creationId xmlns:a16="http://schemas.microsoft.com/office/drawing/2014/main" id="{34D0FBB7-435C-4E9D-98A2-60EB2C4A668F}"/>
                  </a:ext>
                </a:extLst>
              </p:cNvPr>
              <p:cNvSpPr>
                <a:spLocks/>
              </p:cNvSpPr>
              <p:nvPr/>
            </p:nvSpPr>
            <p:spPr bwMode="auto">
              <a:xfrm>
                <a:off x="6519863" y="3151188"/>
                <a:ext cx="331788" cy="349250"/>
              </a:xfrm>
              <a:custGeom>
                <a:avLst/>
                <a:gdLst>
                  <a:gd name="T0" fmla="*/ 127 w 127"/>
                  <a:gd name="T1" fmla="*/ 91 h 134"/>
                  <a:gd name="T2" fmla="*/ 126 w 127"/>
                  <a:gd name="T3" fmla="*/ 29 h 134"/>
                  <a:gd name="T4" fmla="*/ 95 w 127"/>
                  <a:gd name="T5" fmla="*/ 0 h 134"/>
                  <a:gd name="T6" fmla="*/ 63 w 127"/>
                  <a:gd name="T7" fmla="*/ 0 h 134"/>
                  <a:gd name="T8" fmla="*/ 32 w 127"/>
                  <a:gd name="T9" fmla="*/ 0 h 134"/>
                  <a:gd name="T10" fmla="*/ 0 w 127"/>
                  <a:gd name="T11" fmla="*/ 29 h 134"/>
                  <a:gd name="T12" fmla="*/ 0 w 127"/>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127" h="134">
                    <a:moveTo>
                      <a:pt x="127" y="91"/>
                    </a:moveTo>
                    <a:cubicBezTo>
                      <a:pt x="126" y="29"/>
                      <a:pt x="126" y="29"/>
                      <a:pt x="126" y="29"/>
                    </a:cubicBezTo>
                    <a:cubicBezTo>
                      <a:pt x="126" y="12"/>
                      <a:pt x="112" y="0"/>
                      <a:pt x="95" y="0"/>
                    </a:cubicBezTo>
                    <a:cubicBezTo>
                      <a:pt x="95" y="0"/>
                      <a:pt x="95" y="0"/>
                      <a:pt x="63" y="0"/>
                    </a:cubicBezTo>
                    <a:cubicBezTo>
                      <a:pt x="63" y="0"/>
                      <a:pt x="63" y="0"/>
                      <a:pt x="32" y="0"/>
                    </a:cubicBezTo>
                    <a:cubicBezTo>
                      <a:pt x="14" y="0"/>
                      <a:pt x="0" y="12"/>
                      <a:pt x="0" y="29"/>
                    </a:cubicBezTo>
                    <a:cubicBezTo>
                      <a:pt x="0" y="29"/>
                      <a:pt x="0" y="29"/>
                      <a:pt x="0" y="134"/>
                    </a:cubicBezTo>
                  </a:path>
                </a:pathLst>
              </a:custGeom>
              <a:solidFill>
                <a:schemeClr val="bg1"/>
              </a:solid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04" name="Oval 37">
                <a:extLst>
                  <a:ext uri="{FF2B5EF4-FFF2-40B4-BE49-F238E27FC236}">
                    <a16:creationId xmlns:a16="http://schemas.microsoft.com/office/drawing/2014/main" id="{B9A3630E-10E7-45D3-A045-FCFE570D35C2}"/>
                  </a:ext>
                </a:extLst>
              </p:cNvPr>
              <p:cNvSpPr>
                <a:spLocks noChangeArrowheads="1"/>
              </p:cNvSpPr>
              <p:nvPr/>
            </p:nvSpPr>
            <p:spPr bwMode="auto">
              <a:xfrm>
                <a:off x="6613525" y="2940051"/>
                <a:ext cx="144463" cy="153988"/>
              </a:xfrm>
              <a:prstGeom prst="ellipse">
                <a:avLst/>
              </a:pr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05" name="Line 38">
                <a:extLst>
                  <a:ext uri="{FF2B5EF4-FFF2-40B4-BE49-F238E27FC236}">
                    <a16:creationId xmlns:a16="http://schemas.microsoft.com/office/drawing/2014/main" id="{9CFC7B2F-DA2F-4626-B227-1608667E4727}"/>
                  </a:ext>
                </a:extLst>
              </p:cNvPr>
              <p:cNvSpPr>
                <a:spLocks noChangeShapeType="1"/>
              </p:cNvSpPr>
              <p:nvPr/>
            </p:nvSpPr>
            <p:spPr bwMode="auto">
              <a:xfrm>
                <a:off x="5318125" y="3836988"/>
                <a:ext cx="1473200" cy="0"/>
              </a:xfrm>
              <a:prstGeom prst="line">
                <a:avLst/>
              </a:pr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06" name="Line 39">
                <a:extLst>
                  <a:ext uri="{FF2B5EF4-FFF2-40B4-BE49-F238E27FC236}">
                    <a16:creationId xmlns:a16="http://schemas.microsoft.com/office/drawing/2014/main" id="{6B9678F3-9D90-4ED5-9D31-51F460DB6590}"/>
                  </a:ext>
                </a:extLst>
              </p:cNvPr>
              <p:cNvSpPr>
                <a:spLocks noChangeShapeType="1"/>
              </p:cNvSpPr>
              <p:nvPr/>
            </p:nvSpPr>
            <p:spPr bwMode="auto">
              <a:xfrm flipV="1">
                <a:off x="5510213" y="3836988"/>
                <a:ext cx="0" cy="92075"/>
              </a:xfrm>
              <a:prstGeom prst="line">
                <a:avLst/>
              </a:pr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07" name="Line 40">
                <a:extLst>
                  <a:ext uri="{FF2B5EF4-FFF2-40B4-BE49-F238E27FC236}">
                    <a16:creationId xmlns:a16="http://schemas.microsoft.com/office/drawing/2014/main" id="{8623DF14-738E-494E-8ACB-6CAA678AB328}"/>
                  </a:ext>
                </a:extLst>
              </p:cNvPr>
              <p:cNvSpPr>
                <a:spLocks noChangeShapeType="1"/>
              </p:cNvSpPr>
              <p:nvPr/>
            </p:nvSpPr>
            <p:spPr bwMode="auto">
              <a:xfrm flipV="1">
                <a:off x="6234113" y="3836988"/>
                <a:ext cx="0" cy="92075"/>
              </a:xfrm>
              <a:prstGeom prst="line">
                <a:avLst/>
              </a:pr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08" name="Line 41">
                <a:extLst>
                  <a:ext uri="{FF2B5EF4-FFF2-40B4-BE49-F238E27FC236}">
                    <a16:creationId xmlns:a16="http://schemas.microsoft.com/office/drawing/2014/main" id="{6EA05961-EF03-4C64-9573-1696C755DC40}"/>
                  </a:ext>
                </a:extLst>
              </p:cNvPr>
              <p:cNvSpPr>
                <a:spLocks noChangeShapeType="1"/>
              </p:cNvSpPr>
              <p:nvPr/>
            </p:nvSpPr>
            <p:spPr bwMode="auto">
              <a:xfrm flipV="1">
                <a:off x="6592888" y="3836988"/>
                <a:ext cx="0" cy="92075"/>
              </a:xfrm>
              <a:prstGeom prst="line">
                <a:avLst/>
              </a:pr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09" name="Line 42">
                <a:extLst>
                  <a:ext uri="{FF2B5EF4-FFF2-40B4-BE49-F238E27FC236}">
                    <a16:creationId xmlns:a16="http://schemas.microsoft.com/office/drawing/2014/main" id="{639A6900-87C3-4366-958A-675A427173AF}"/>
                  </a:ext>
                </a:extLst>
              </p:cNvPr>
              <p:cNvSpPr>
                <a:spLocks noChangeShapeType="1"/>
              </p:cNvSpPr>
              <p:nvPr/>
            </p:nvSpPr>
            <p:spPr bwMode="auto">
              <a:xfrm flipV="1">
                <a:off x="5872163" y="3836988"/>
                <a:ext cx="0" cy="92075"/>
              </a:xfrm>
              <a:prstGeom prst="line">
                <a:avLst/>
              </a:pr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10" name="Line 43">
                <a:extLst>
                  <a:ext uri="{FF2B5EF4-FFF2-40B4-BE49-F238E27FC236}">
                    <a16:creationId xmlns:a16="http://schemas.microsoft.com/office/drawing/2014/main" id="{7A736D3D-CF89-40A6-B435-169EAFF59470}"/>
                  </a:ext>
                </a:extLst>
              </p:cNvPr>
              <p:cNvSpPr>
                <a:spLocks noChangeShapeType="1"/>
              </p:cNvSpPr>
              <p:nvPr/>
            </p:nvSpPr>
            <p:spPr bwMode="auto">
              <a:xfrm>
                <a:off x="6570663" y="3013076"/>
                <a:ext cx="220663" cy="0"/>
              </a:xfrm>
              <a:prstGeom prst="line">
                <a:avLst/>
              </a:pr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11" name="Freeform 44">
                <a:extLst>
                  <a:ext uri="{FF2B5EF4-FFF2-40B4-BE49-F238E27FC236}">
                    <a16:creationId xmlns:a16="http://schemas.microsoft.com/office/drawing/2014/main" id="{3E1D1D4D-AAD4-4BCD-97C3-28244066DAFD}"/>
                  </a:ext>
                </a:extLst>
              </p:cNvPr>
              <p:cNvSpPr>
                <a:spLocks/>
              </p:cNvSpPr>
              <p:nvPr/>
            </p:nvSpPr>
            <p:spPr bwMode="auto">
              <a:xfrm>
                <a:off x="6843713" y="3425826"/>
                <a:ext cx="30163" cy="25400"/>
              </a:xfrm>
              <a:custGeom>
                <a:avLst/>
                <a:gdLst>
                  <a:gd name="T0" fmla="*/ 12 w 12"/>
                  <a:gd name="T1" fmla="*/ 0 h 10"/>
                  <a:gd name="T2" fmla="*/ 0 w 12"/>
                  <a:gd name="T3" fmla="*/ 10 h 10"/>
                </a:gdLst>
                <a:ahLst/>
                <a:cxnLst>
                  <a:cxn ang="0">
                    <a:pos x="T0" y="T1"/>
                  </a:cxn>
                  <a:cxn ang="0">
                    <a:pos x="T2" y="T3"/>
                  </a:cxn>
                </a:cxnLst>
                <a:rect l="0" t="0" r="r" b="b"/>
                <a:pathLst>
                  <a:path w="12" h="10">
                    <a:moveTo>
                      <a:pt x="12" y="0"/>
                    </a:moveTo>
                    <a:cubicBezTo>
                      <a:pt x="6" y="0"/>
                      <a:pt x="0" y="5"/>
                      <a:pt x="0" y="10"/>
                    </a:cubicBez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13" name="Freeform 45">
                <a:extLst>
                  <a:ext uri="{FF2B5EF4-FFF2-40B4-BE49-F238E27FC236}">
                    <a16:creationId xmlns:a16="http://schemas.microsoft.com/office/drawing/2014/main" id="{7D324EE9-CA11-4A0B-BF9E-CFF6EBEECDB9}"/>
                  </a:ext>
                </a:extLst>
              </p:cNvPr>
              <p:cNvSpPr>
                <a:spLocks/>
              </p:cNvSpPr>
              <p:nvPr/>
            </p:nvSpPr>
            <p:spPr bwMode="auto">
              <a:xfrm>
                <a:off x="6843713" y="3451226"/>
                <a:ext cx="0" cy="274638"/>
              </a:xfrm>
              <a:custGeom>
                <a:avLst/>
                <a:gdLst>
                  <a:gd name="T0" fmla="*/ 105 h 105"/>
                  <a:gd name="T1" fmla="*/ 0 h 105"/>
                </a:gdLst>
                <a:ahLst/>
                <a:cxnLst>
                  <a:cxn ang="0">
                    <a:pos x="0" y="T0"/>
                  </a:cxn>
                  <a:cxn ang="0">
                    <a:pos x="0" y="T1"/>
                  </a:cxn>
                </a:cxnLst>
                <a:rect l="0" t="0" r="r" b="b"/>
                <a:pathLst>
                  <a:path h="105">
                    <a:moveTo>
                      <a:pt x="0" y="105"/>
                    </a:moveTo>
                    <a:cubicBezTo>
                      <a:pt x="0" y="0"/>
                      <a:pt x="0" y="0"/>
                      <a:pt x="0" y="0"/>
                    </a:cubicBez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14" name="Freeform 46">
                <a:extLst>
                  <a:ext uri="{FF2B5EF4-FFF2-40B4-BE49-F238E27FC236}">
                    <a16:creationId xmlns:a16="http://schemas.microsoft.com/office/drawing/2014/main" id="{BA7B6B39-3C71-4B26-8DEA-557102E837DB}"/>
                  </a:ext>
                </a:extLst>
              </p:cNvPr>
              <p:cNvSpPr>
                <a:spLocks/>
              </p:cNvSpPr>
              <p:nvPr/>
            </p:nvSpPr>
            <p:spPr bwMode="auto">
              <a:xfrm>
                <a:off x="6843713" y="3425826"/>
                <a:ext cx="30163" cy="25400"/>
              </a:xfrm>
              <a:custGeom>
                <a:avLst/>
                <a:gdLst>
                  <a:gd name="T0" fmla="*/ 12 w 12"/>
                  <a:gd name="T1" fmla="*/ 0 h 10"/>
                  <a:gd name="T2" fmla="*/ 0 w 12"/>
                  <a:gd name="T3" fmla="*/ 10 h 10"/>
                </a:gdLst>
                <a:ahLst/>
                <a:cxnLst>
                  <a:cxn ang="0">
                    <a:pos x="T0" y="T1"/>
                  </a:cxn>
                  <a:cxn ang="0">
                    <a:pos x="T2" y="T3"/>
                  </a:cxn>
                </a:cxnLst>
                <a:rect l="0" t="0" r="r" b="b"/>
                <a:pathLst>
                  <a:path w="12" h="10">
                    <a:moveTo>
                      <a:pt x="12" y="0"/>
                    </a:moveTo>
                    <a:cubicBezTo>
                      <a:pt x="6" y="0"/>
                      <a:pt x="0" y="5"/>
                      <a:pt x="0" y="10"/>
                    </a:cubicBez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15" name="Freeform 47">
                <a:extLst>
                  <a:ext uri="{FF2B5EF4-FFF2-40B4-BE49-F238E27FC236}">
                    <a16:creationId xmlns:a16="http://schemas.microsoft.com/office/drawing/2014/main" id="{5D824412-901F-416A-A7E1-EB5094C72605}"/>
                  </a:ext>
                </a:extLst>
              </p:cNvPr>
              <p:cNvSpPr>
                <a:spLocks/>
              </p:cNvSpPr>
              <p:nvPr/>
            </p:nvSpPr>
            <p:spPr bwMode="auto">
              <a:xfrm>
                <a:off x="6843713" y="3451226"/>
                <a:ext cx="0" cy="323850"/>
              </a:xfrm>
              <a:custGeom>
                <a:avLst/>
                <a:gdLst>
                  <a:gd name="T0" fmla="*/ 124 h 124"/>
                  <a:gd name="T1" fmla="*/ 0 h 124"/>
                </a:gdLst>
                <a:ahLst/>
                <a:cxnLst>
                  <a:cxn ang="0">
                    <a:pos x="0" y="T0"/>
                  </a:cxn>
                  <a:cxn ang="0">
                    <a:pos x="0" y="T1"/>
                  </a:cxn>
                </a:cxnLst>
                <a:rect l="0" t="0" r="r" b="b"/>
                <a:pathLst>
                  <a:path h="124">
                    <a:moveTo>
                      <a:pt x="0" y="124"/>
                    </a:moveTo>
                    <a:cubicBezTo>
                      <a:pt x="0" y="19"/>
                      <a:pt x="0" y="0"/>
                      <a:pt x="0" y="0"/>
                    </a:cubicBez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86" name="Freeform 19">
                <a:extLst>
                  <a:ext uri="{FF2B5EF4-FFF2-40B4-BE49-F238E27FC236}">
                    <a16:creationId xmlns:a16="http://schemas.microsoft.com/office/drawing/2014/main" id="{29F0DD3B-C49E-4518-B7FB-9B8E85E23288}"/>
                  </a:ext>
                </a:extLst>
              </p:cNvPr>
              <p:cNvSpPr>
                <a:spLocks/>
              </p:cNvSpPr>
              <p:nvPr/>
            </p:nvSpPr>
            <p:spPr bwMode="auto">
              <a:xfrm>
                <a:off x="5802313" y="3336926"/>
                <a:ext cx="142875" cy="438150"/>
              </a:xfrm>
              <a:custGeom>
                <a:avLst/>
                <a:gdLst>
                  <a:gd name="T0" fmla="*/ 0 w 55"/>
                  <a:gd name="T1" fmla="*/ 0 h 168"/>
                  <a:gd name="T2" fmla="*/ 0 w 55"/>
                  <a:gd name="T3" fmla="*/ 159 h 168"/>
                  <a:gd name="T4" fmla="*/ 9 w 55"/>
                  <a:gd name="T5" fmla="*/ 168 h 168"/>
                  <a:gd name="T6" fmla="*/ 9 w 55"/>
                  <a:gd name="T7" fmla="*/ 168 h 168"/>
                  <a:gd name="T8" fmla="*/ 18 w 55"/>
                  <a:gd name="T9" fmla="*/ 159 h 168"/>
                  <a:gd name="T10" fmla="*/ 18 w 55"/>
                  <a:gd name="T11" fmla="*/ 77 h 168"/>
                  <a:gd name="T12" fmla="*/ 37 w 55"/>
                  <a:gd name="T13" fmla="*/ 77 h 168"/>
                  <a:gd name="T14" fmla="*/ 37 w 55"/>
                  <a:gd name="T15" fmla="*/ 159 h 168"/>
                  <a:gd name="T16" fmla="*/ 46 w 55"/>
                  <a:gd name="T17" fmla="*/ 168 h 168"/>
                  <a:gd name="T18" fmla="*/ 46 w 55"/>
                  <a:gd name="T19" fmla="*/ 168 h 168"/>
                  <a:gd name="T20" fmla="*/ 55 w 55"/>
                  <a:gd name="T21" fmla="*/ 159 h 168"/>
                  <a:gd name="T22" fmla="*/ 55 w 55"/>
                  <a:gd name="T2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168">
                    <a:moveTo>
                      <a:pt x="0" y="0"/>
                    </a:moveTo>
                    <a:cubicBezTo>
                      <a:pt x="0" y="159"/>
                      <a:pt x="0" y="159"/>
                      <a:pt x="0" y="159"/>
                    </a:cubicBezTo>
                    <a:cubicBezTo>
                      <a:pt x="0" y="163"/>
                      <a:pt x="3" y="168"/>
                      <a:pt x="9" y="168"/>
                    </a:cubicBezTo>
                    <a:cubicBezTo>
                      <a:pt x="9" y="168"/>
                      <a:pt x="9" y="168"/>
                      <a:pt x="9" y="168"/>
                    </a:cubicBezTo>
                    <a:cubicBezTo>
                      <a:pt x="14" y="168"/>
                      <a:pt x="18" y="163"/>
                      <a:pt x="18" y="159"/>
                    </a:cubicBezTo>
                    <a:cubicBezTo>
                      <a:pt x="18" y="77"/>
                      <a:pt x="18" y="77"/>
                      <a:pt x="18" y="77"/>
                    </a:cubicBezTo>
                    <a:cubicBezTo>
                      <a:pt x="37" y="77"/>
                      <a:pt x="37" y="77"/>
                      <a:pt x="37" y="77"/>
                    </a:cubicBezTo>
                    <a:cubicBezTo>
                      <a:pt x="37" y="159"/>
                      <a:pt x="37" y="159"/>
                      <a:pt x="37" y="159"/>
                    </a:cubicBezTo>
                    <a:cubicBezTo>
                      <a:pt x="37" y="163"/>
                      <a:pt x="40" y="168"/>
                      <a:pt x="46" y="168"/>
                    </a:cubicBezTo>
                    <a:cubicBezTo>
                      <a:pt x="46" y="168"/>
                      <a:pt x="46" y="168"/>
                      <a:pt x="46" y="168"/>
                    </a:cubicBezTo>
                    <a:cubicBezTo>
                      <a:pt x="50" y="168"/>
                      <a:pt x="55" y="163"/>
                      <a:pt x="55" y="159"/>
                    </a:cubicBezTo>
                    <a:cubicBezTo>
                      <a:pt x="55" y="0"/>
                      <a:pt x="55" y="0"/>
                      <a:pt x="55" y="0"/>
                    </a:cubicBezTo>
                  </a:path>
                </a:pathLst>
              </a:custGeom>
              <a:solidFill>
                <a:schemeClr val="bg1"/>
              </a:solid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95" name="Freeform 28">
                <a:extLst>
                  <a:ext uri="{FF2B5EF4-FFF2-40B4-BE49-F238E27FC236}">
                    <a16:creationId xmlns:a16="http://schemas.microsoft.com/office/drawing/2014/main" id="{78F0D7AE-2217-4323-B603-7137BFA793D0}"/>
                  </a:ext>
                </a:extLst>
              </p:cNvPr>
              <p:cNvSpPr>
                <a:spLocks/>
              </p:cNvSpPr>
              <p:nvPr/>
            </p:nvSpPr>
            <p:spPr bwMode="auto">
              <a:xfrm>
                <a:off x="6176963" y="3236913"/>
                <a:ext cx="174625" cy="538163"/>
              </a:xfrm>
              <a:custGeom>
                <a:avLst/>
                <a:gdLst>
                  <a:gd name="T0" fmla="*/ 0 w 67"/>
                  <a:gd name="T1" fmla="*/ 0 h 206"/>
                  <a:gd name="T2" fmla="*/ 0 w 67"/>
                  <a:gd name="T3" fmla="*/ 195 h 206"/>
                  <a:gd name="T4" fmla="*/ 11 w 67"/>
                  <a:gd name="T5" fmla="*/ 206 h 206"/>
                  <a:gd name="T6" fmla="*/ 11 w 67"/>
                  <a:gd name="T7" fmla="*/ 206 h 206"/>
                  <a:gd name="T8" fmla="*/ 22 w 67"/>
                  <a:gd name="T9" fmla="*/ 195 h 206"/>
                  <a:gd name="T10" fmla="*/ 22 w 67"/>
                  <a:gd name="T11" fmla="*/ 95 h 206"/>
                  <a:gd name="T12" fmla="*/ 45 w 67"/>
                  <a:gd name="T13" fmla="*/ 95 h 206"/>
                  <a:gd name="T14" fmla="*/ 45 w 67"/>
                  <a:gd name="T15" fmla="*/ 195 h 206"/>
                  <a:gd name="T16" fmla="*/ 56 w 67"/>
                  <a:gd name="T17" fmla="*/ 206 h 206"/>
                  <a:gd name="T18" fmla="*/ 56 w 67"/>
                  <a:gd name="T19" fmla="*/ 206 h 206"/>
                  <a:gd name="T20" fmla="*/ 67 w 67"/>
                  <a:gd name="T21" fmla="*/ 195 h 206"/>
                  <a:gd name="T22" fmla="*/ 67 w 67"/>
                  <a:gd name="T2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206">
                    <a:moveTo>
                      <a:pt x="0" y="0"/>
                    </a:moveTo>
                    <a:cubicBezTo>
                      <a:pt x="0" y="195"/>
                      <a:pt x="0" y="195"/>
                      <a:pt x="0" y="195"/>
                    </a:cubicBezTo>
                    <a:cubicBezTo>
                      <a:pt x="0" y="200"/>
                      <a:pt x="4" y="206"/>
                      <a:pt x="11" y="206"/>
                    </a:cubicBezTo>
                    <a:cubicBezTo>
                      <a:pt x="11" y="206"/>
                      <a:pt x="11" y="206"/>
                      <a:pt x="11" y="206"/>
                    </a:cubicBezTo>
                    <a:cubicBezTo>
                      <a:pt x="17" y="206"/>
                      <a:pt x="22" y="200"/>
                      <a:pt x="22" y="195"/>
                    </a:cubicBezTo>
                    <a:cubicBezTo>
                      <a:pt x="22" y="95"/>
                      <a:pt x="22" y="95"/>
                      <a:pt x="22" y="95"/>
                    </a:cubicBezTo>
                    <a:cubicBezTo>
                      <a:pt x="45" y="95"/>
                      <a:pt x="45" y="95"/>
                      <a:pt x="45" y="95"/>
                    </a:cubicBezTo>
                    <a:cubicBezTo>
                      <a:pt x="45" y="195"/>
                      <a:pt x="45" y="195"/>
                      <a:pt x="45" y="195"/>
                    </a:cubicBezTo>
                    <a:cubicBezTo>
                      <a:pt x="45" y="200"/>
                      <a:pt x="49" y="206"/>
                      <a:pt x="56" y="206"/>
                    </a:cubicBezTo>
                    <a:cubicBezTo>
                      <a:pt x="56" y="206"/>
                      <a:pt x="56" y="206"/>
                      <a:pt x="56" y="206"/>
                    </a:cubicBezTo>
                    <a:cubicBezTo>
                      <a:pt x="61" y="206"/>
                      <a:pt x="67" y="200"/>
                      <a:pt x="67" y="195"/>
                    </a:cubicBezTo>
                    <a:cubicBezTo>
                      <a:pt x="67" y="0"/>
                      <a:pt x="67" y="0"/>
                      <a:pt x="67" y="0"/>
                    </a:cubicBez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02" name="Freeform 35">
                <a:extLst>
                  <a:ext uri="{FF2B5EF4-FFF2-40B4-BE49-F238E27FC236}">
                    <a16:creationId xmlns:a16="http://schemas.microsoft.com/office/drawing/2014/main" id="{4EA65D6F-EBD4-475E-8F0F-DA50E150FABF}"/>
                  </a:ext>
                </a:extLst>
              </p:cNvPr>
              <p:cNvSpPr>
                <a:spLocks/>
              </p:cNvSpPr>
              <p:nvPr/>
            </p:nvSpPr>
            <p:spPr bwMode="auto">
              <a:xfrm>
                <a:off x="6599238" y="3236913"/>
                <a:ext cx="174625" cy="538163"/>
              </a:xfrm>
              <a:custGeom>
                <a:avLst/>
                <a:gdLst>
                  <a:gd name="T0" fmla="*/ 0 w 67"/>
                  <a:gd name="T1" fmla="*/ 0 h 206"/>
                  <a:gd name="T2" fmla="*/ 0 w 67"/>
                  <a:gd name="T3" fmla="*/ 195 h 206"/>
                  <a:gd name="T4" fmla="*/ 11 w 67"/>
                  <a:gd name="T5" fmla="*/ 206 h 206"/>
                  <a:gd name="T6" fmla="*/ 11 w 67"/>
                  <a:gd name="T7" fmla="*/ 206 h 206"/>
                  <a:gd name="T8" fmla="*/ 22 w 67"/>
                  <a:gd name="T9" fmla="*/ 195 h 206"/>
                  <a:gd name="T10" fmla="*/ 22 w 67"/>
                  <a:gd name="T11" fmla="*/ 95 h 206"/>
                  <a:gd name="T12" fmla="*/ 44 w 67"/>
                  <a:gd name="T13" fmla="*/ 95 h 206"/>
                  <a:gd name="T14" fmla="*/ 44 w 67"/>
                  <a:gd name="T15" fmla="*/ 195 h 206"/>
                  <a:gd name="T16" fmla="*/ 56 w 67"/>
                  <a:gd name="T17" fmla="*/ 206 h 206"/>
                  <a:gd name="T18" fmla="*/ 56 w 67"/>
                  <a:gd name="T19" fmla="*/ 206 h 206"/>
                  <a:gd name="T20" fmla="*/ 67 w 67"/>
                  <a:gd name="T21" fmla="*/ 195 h 206"/>
                  <a:gd name="T22" fmla="*/ 67 w 67"/>
                  <a:gd name="T2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206">
                    <a:moveTo>
                      <a:pt x="0" y="0"/>
                    </a:moveTo>
                    <a:cubicBezTo>
                      <a:pt x="0" y="195"/>
                      <a:pt x="0" y="195"/>
                      <a:pt x="0" y="195"/>
                    </a:cubicBezTo>
                    <a:cubicBezTo>
                      <a:pt x="0" y="200"/>
                      <a:pt x="4" y="206"/>
                      <a:pt x="11" y="206"/>
                    </a:cubicBezTo>
                    <a:cubicBezTo>
                      <a:pt x="11" y="206"/>
                      <a:pt x="11" y="206"/>
                      <a:pt x="11" y="206"/>
                    </a:cubicBezTo>
                    <a:cubicBezTo>
                      <a:pt x="16" y="206"/>
                      <a:pt x="22" y="200"/>
                      <a:pt x="22" y="195"/>
                    </a:cubicBezTo>
                    <a:cubicBezTo>
                      <a:pt x="22" y="95"/>
                      <a:pt x="22" y="95"/>
                      <a:pt x="22" y="95"/>
                    </a:cubicBezTo>
                    <a:cubicBezTo>
                      <a:pt x="44" y="95"/>
                      <a:pt x="44" y="95"/>
                      <a:pt x="44" y="95"/>
                    </a:cubicBezTo>
                    <a:cubicBezTo>
                      <a:pt x="44" y="195"/>
                      <a:pt x="44" y="195"/>
                      <a:pt x="44" y="195"/>
                    </a:cubicBezTo>
                    <a:cubicBezTo>
                      <a:pt x="44" y="200"/>
                      <a:pt x="49" y="206"/>
                      <a:pt x="56" y="206"/>
                    </a:cubicBezTo>
                    <a:cubicBezTo>
                      <a:pt x="56" y="206"/>
                      <a:pt x="56" y="206"/>
                      <a:pt x="56" y="206"/>
                    </a:cubicBezTo>
                    <a:cubicBezTo>
                      <a:pt x="61" y="206"/>
                      <a:pt x="67" y="200"/>
                      <a:pt x="67" y="195"/>
                    </a:cubicBezTo>
                    <a:cubicBezTo>
                      <a:pt x="67" y="0"/>
                      <a:pt x="67" y="0"/>
                      <a:pt x="67" y="0"/>
                    </a:cubicBezTo>
                  </a:path>
                </a:pathLst>
              </a:custGeom>
              <a:grpFill/>
              <a:ln w="12700"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grpSp>
      </p:grpSp>
      <p:grpSp>
        <p:nvGrpSpPr>
          <p:cNvPr id="9" name="Group 8">
            <a:extLst>
              <a:ext uri="{FF2B5EF4-FFF2-40B4-BE49-F238E27FC236}">
                <a16:creationId xmlns:a16="http://schemas.microsoft.com/office/drawing/2014/main" id="{02ADD50D-D436-44D5-B71F-E619174E4612}"/>
              </a:ext>
            </a:extLst>
          </p:cNvPr>
          <p:cNvGrpSpPr/>
          <p:nvPr/>
        </p:nvGrpSpPr>
        <p:grpSpPr>
          <a:xfrm>
            <a:off x="512623" y="3912191"/>
            <a:ext cx="1651754" cy="887386"/>
            <a:chOff x="-1826200" y="4605030"/>
            <a:chExt cx="1651754" cy="887386"/>
          </a:xfrm>
        </p:grpSpPr>
        <p:grpSp>
          <p:nvGrpSpPr>
            <p:cNvPr id="224" name="Group 10">
              <a:extLst>
                <a:ext uri="{FF2B5EF4-FFF2-40B4-BE49-F238E27FC236}">
                  <a16:creationId xmlns:a16="http://schemas.microsoft.com/office/drawing/2014/main" id="{15CE4E33-8057-4622-AC41-C5E7CAD954BC}"/>
                </a:ext>
              </a:extLst>
            </p:cNvPr>
            <p:cNvGrpSpPr>
              <a:grpSpLocks/>
            </p:cNvGrpSpPr>
            <p:nvPr/>
          </p:nvGrpSpPr>
          <p:grpSpPr bwMode="auto">
            <a:xfrm rot="10800000" flipH="1">
              <a:off x="-1826200" y="4672592"/>
              <a:ext cx="355601" cy="291082"/>
              <a:chOff x="1033" y="1616"/>
              <a:chExt cx="1907" cy="1561"/>
            </a:xfrm>
            <a:solidFill>
              <a:schemeClr val="bg2"/>
            </a:solidFill>
          </p:grpSpPr>
          <p:sp>
            <p:nvSpPr>
              <p:cNvPr id="225" name="Freeform 11">
                <a:extLst>
                  <a:ext uri="{FF2B5EF4-FFF2-40B4-BE49-F238E27FC236}">
                    <a16:creationId xmlns:a16="http://schemas.microsoft.com/office/drawing/2014/main" id="{097AE2A3-BD97-4BAC-B413-C07236B6F66E}"/>
                  </a:ext>
                </a:extLst>
              </p:cNvPr>
              <p:cNvSpPr>
                <a:spLocks/>
              </p:cNvSpPr>
              <p:nvPr userDrawn="1"/>
            </p:nvSpPr>
            <p:spPr bwMode="auto">
              <a:xfrm>
                <a:off x="1033" y="1616"/>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dirty="0"/>
              </a:p>
            </p:txBody>
          </p:sp>
          <p:sp>
            <p:nvSpPr>
              <p:cNvPr id="226" name="Freeform 12">
                <a:extLst>
                  <a:ext uri="{FF2B5EF4-FFF2-40B4-BE49-F238E27FC236}">
                    <a16:creationId xmlns:a16="http://schemas.microsoft.com/office/drawing/2014/main" id="{3F107027-58D9-4E20-AEA8-1BDE79F9E197}"/>
                  </a:ext>
                </a:extLst>
              </p:cNvPr>
              <p:cNvSpPr>
                <a:spLocks/>
              </p:cNvSpPr>
              <p:nvPr userDrawn="1"/>
            </p:nvSpPr>
            <p:spPr bwMode="auto">
              <a:xfrm>
                <a:off x="1895" y="1629"/>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dirty="0"/>
              </a:p>
            </p:txBody>
          </p:sp>
        </p:grpSp>
        <p:sp>
          <p:nvSpPr>
            <p:cNvPr id="227" name="Espace réservé du texte 20">
              <a:extLst>
                <a:ext uri="{FF2B5EF4-FFF2-40B4-BE49-F238E27FC236}">
                  <a16:creationId xmlns:a16="http://schemas.microsoft.com/office/drawing/2014/main" id="{D9B858ED-A4CA-4917-82F7-3A368CBA67A1}"/>
                </a:ext>
              </a:extLst>
            </p:cNvPr>
            <p:cNvSpPr txBox="1">
              <a:spLocks/>
            </p:cNvSpPr>
            <p:nvPr/>
          </p:nvSpPr>
          <p:spPr>
            <a:xfrm>
              <a:off x="-1496912" y="4631685"/>
              <a:ext cx="1322466" cy="852951"/>
            </a:xfrm>
            <a:prstGeom prst="rect">
              <a:avLst/>
            </a:prstGeom>
            <a:solidFill>
              <a:schemeClr val="bg1"/>
            </a:solidFill>
          </p:spPr>
          <p:txBody>
            <a:bodyPr rIns="0" anchor="ctr">
              <a:noAutofit/>
            </a:bodyPr>
            <a:lstStyle>
              <a:lvl1pPr marL="0" indent="0" algn="l" defTabSz="914400" rtl="0" eaLnBrk="1" latinLnBrk="0" hangingPunct="1">
                <a:lnSpc>
                  <a:spcPct val="90000"/>
                </a:lnSpc>
                <a:spcBef>
                  <a:spcPts val="1800"/>
                </a:spcBef>
                <a:buSzPct val="50000"/>
                <a:buFont typeface="Arial" panose="020B0406020202030204" pitchFamily="34" charset="0"/>
                <a:buNone/>
                <a:defRPr sz="2800" b="0" kern="1200">
                  <a:solidFill>
                    <a:schemeClr val="bg2"/>
                  </a:solidFill>
                  <a:latin typeface="+mn-lt"/>
                  <a:ea typeface="+mn-ea"/>
                  <a:cs typeface="+mn-cs"/>
                </a:defRPr>
              </a:lvl1pPr>
              <a:lvl2pPr marL="447675" indent="-314325" algn="l" defTabSz="914400" rtl="0" eaLnBrk="1" latinLnBrk="0" hangingPunct="1">
                <a:lnSpc>
                  <a:spcPct val="90000"/>
                </a:lnSpc>
                <a:spcBef>
                  <a:spcPts val="600"/>
                </a:spcBef>
                <a:buFont typeface="Arial" panose="020B0604020202020204" pitchFamily="34" charset="0"/>
                <a:buChar char="—"/>
                <a:defRPr sz="1400" kern="1200">
                  <a:solidFill>
                    <a:schemeClr val="bg2"/>
                  </a:solidFill>
                  <a:latin typeface="+mn-lt"/>
                  <a:ea typeface="+mn-ea"/>
                  <a:cs typeface="+mn-cs"/>
                </a:defRPr>
              </a:lvl2pPr>
              <a:lvl3pPr marL="714375" indent="-171450" algn="l" defTabSz="914400" rtl="0" eaLnBrk="1" latinLnBrk="0" hangingPunct="1">
                <a:lnSpc>
                  <a:spcPct val="90000"/>
                </a:lnSpc>
                <a:spcBef>
                  <a:spcPts val="600"/>
                </a:spcBef>
                <a:buFont typeface="Courier New" panose="02070309020205020404" pitchFamily="49" charset="0"/>
                <a:buChar char="o"/>
                <a:defRPr sz="1200" kern="1200">
                  <a:solidFill>
                    <a:schemeClr val="bg2"/>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Arial"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nl-BE" sz="1200" dirty="0">
                  <a:latin typeface="+mj-lt"/>
                </a:rPr>
                <a:t>NEDERLANDS:</a:t>
              </a:r>
            </a:p>
            <a:p>
              <a:pPr>
                <a:lnSpc>
                  <a:spcPct val="100000"/>
                </a:lnSpc>
                <a:spcBef>
                  <a:spcPts val="0"/>
                </a:spcBef>
              </a:pPr>
              <a:r>
                <a:rPr lang="nl-BE" sz="3200" dirty="0">
                  <a:latin typeface="+mj-lt"/>
                </a:rPr>
                <a:t>58%</a:t>
              </a:r>
            </a:p>
          </p:txBody>
        </p:sp>
        <p:cxnSp>
          <p:nvCxnSpPr>
            <p:cNvPr id="228" name="Straight Connector 35">
              <a:extLst>
                <a:ext uri="{FF2B5EF4-FFF2-40B4-BE49-F238E27FC236}">
                  <a16:creationId xmlns:a16="http://schemas.microsoft.com/office/drawing/2014/main" id="{9698EA31-226B-428D-8685-6003678066F2}"/>
                </a:ext>
              </a:extLst>
            </p:cNvPr>
            <p:cNvCxnSpPr>
              <a:cxnSpLocks/>
            </p:cNvCxnSpPr>
            <p:nvPr/>
          </p:nvCxnSpPr>
          <p:spPr>
            <a:xfrm flipV="1">
              <a:off x="-1496913" y="4605030"/>
              <a:ext cx="0" cy="887386"/>
            </a:xfrm>
            <a:prstGeom prst="line">
              <a:avLst/>
            </a:prstGeom>
            <a:ln w="12700">
              <a:gradFill>
                <a:gsLst>
                  <a:gs pos="0">
                    <a:schemeClr val="bg2">
                      <a:alpha val="0"/>
                    </a:schemeClr>
                  </a:gs>
                  <a:gs pos="55000">
                    <a:schemeClr val="bg2"/>
                  </a:gs>
                  <a:gs pos="100000">
                    <a:schemeClr val="bg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229" name="Group 228">
            <a:extLst>
              <a:ext uri="{FF2B5EF4-FFF2-40B4-BE49-F238E27FC236}">
                <a16:creationId xmlns:a16="http://schemas.microsoft.com/office/drawing/2014/main" id="{969D260E-0966-4094-9616-7B0CB949EB2D}"/>
              </a:ext>
            </a:extLst>
          </p:cNvPr>
          <p:cNvGrpSpPr/>
          <p:nvPr/>
        </p:nvGrpSpPr>
        <p:grpSpPr>
          <a:xfrm>
            <a:off x="512623" y="4928979"/>
            <a:ext cx="1472114" cy="887386"/>
            <a:chOff x="-1826200" y="4605030"/>
            <a:chExt cx="1472114" cy="887386"/>
          </a:xfrm>
        </p:grpSpPr>
        <p:grpSp>
          <p:nvGrpSpPr>
            <p:cNvPr id="230" name="Group 10">
              <a:extLst>
                <a:ext uri="{FF2B5EF4-FFF2-40B4-BE49-F238E27FC236}">
                  <a16:creationId xmlns:a16="http://schemas.microsoft.com/office/drawing/2014/main" id="{996A6B07-D260-4445-8875-2785614C6B1B}"/>
                </a:ext>
              </a:extLst>
            </p:cNvPr>
            <p:cNvGrpSpPr>
              <a:grpSpLocks/>
            </p:cNvGrpSpPr>
            <p:nvPr/>
          </p:nvGrpSpPr>
          <p:grpSpPr bwMode="auto">
            <a:xfrm rot="10800000" flipH="1">
              <a:off x="-1826200" y="4672592"/>
              <a:ext cx="355601" cy="291082"/>
              <a:chOff x="1033" y="1616"/>
              <a:chExt cx="1907" cy="1561"/>
            </a:xfrm>
            <a:solidFill>
              <a:schemeClr val="bg2"/>
            </a:solidFill>
          </p:grpSpPr>
          <p:sp>
            <p:nvSpPr>
              <p:cNvPr id="233" name="Freeform 11">
                <a:extLst>
                  <a:ext uri="{FF2B5EF4-FFF2-40B4-BE49-F238E27FC236}">
                    <a16:creationId xmlns:a16="http://schemas.microsoft.com/office/drawing/2014/main" id="{978170D5-E191-43C6-B43E-5D5C479025F9}"/>
                  </a:ext>
                </a:extLst>
              </p:cNvPr>
              <p:cNvSpPr>
                <a:spLocks/>
              </p:cNvSpPr>
              <p:nvPr userDrawn="1"/>
            </p:nvSpPr>
            <p:spPr bwMode="auto">
              <a:xfrm>
                <a:off x="1033" y="1616"/>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dirty="0"/>
              </a:p>
            </p:txBody>
          </p:sp>
          <p:sp>
            <p:nvSpPr>
              <p:cNvPr id="234" name="Freeform 12">
                <a:extLst>
                  <a:ext uri="{FF2B5EF4-FFF2-40B4-BE49-F238E27FC236}">
                    <a16:creationId xmlns:a16="http://schemas.microsoft.com/office/drawing/2014/main" id="{D61305FE-EBFB-4202-81CF-F66C5A766399}"/>
                  </a:ext>
                </a:extLst>
              </p:cNvPr>
              <p:cNvSpPr>
                <a:spLocks/>
              </p:cNvSpPr>
              <p:nvPr userDrawn="1"/>
            </p:nvSpPr>
            <p:spPr bwMode="auto">
              <a:xfrm>
                <a:off x="1895" y="1629"/>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dirty="0"/>
              </a:p>
            </p:txBody>
          </p:sp>
        </p:grpSp>
        <p:sp>
          <p:nvSpPr>
            <p:cNvPr id="231" name="Espace réservé du texte 20">
              <a:extLst>
                <a:ext uri="{FF2B5EF4-FFF2-40B4-BE49-F238E27FC236}">
                  <a16:creationId xmlns:a16="http://schemas.microsoft.com/office/drawing/2014/main" id="{6FEE01D9-A3CD-4EE2-B19B-A052B13623C2}"/>
                </a:ext>
              </a:extLst>
            </p:cNvPr>
            <p:cNvSpPr txBox="1">
              <a:spLocks/>
            </p:cNvSpPr>
            <p:nvPr/>
          </p:nvSpPr>
          <p:spPr>
            <a:xfrm>
              <a:off x="-1496912" y="4631685"/>
              <a:ext cx="1142826" cy="852951"/>
            </a:xfrm>
            <a:prstGeom prst="rect">
              <a:avLst/>
            </a:prstGeom>
            <a:solidFill>
              <a:schemeClr val="bg1"/>
            </a:solidFill>
          </p:spPr>
          <p:txBody>
            <a:bodyPr rIns="0" anchor="ctr">
              <a:noAutofit/>
            </a:bodyPr>
            <a:lstStyle>
              <a:lvl1pPr marL="0" indent="0" algn="l" defTabSz="914400" rtl="0" eaLnBrk="1" latinLnBrk="0" hangingPunct="1">
                <a:lnSpc>
                  <a:spcPct val="90000"/>
                </a:lnSpc>
                <a:spcBef>
                  <a:spcPts val="1800"/>
                </a:spcBef>
                <a:buSzPct val="50000"/>
                <a:buFont typeface="Arial" panose="020B0406020202030204" pitchFamily="34" charset="0"/>
                <a:buNone/>
                <a:defRPr sz="2800" b="0" kern="1200">
                  <a:solidFill>
                    <a:schemeClr val="bg2"/>
                  </a:solidFill>
                  <a:latin typeface="+mn-lt"/>
                  <a:ea typeface="+mn-ea"/>
                  <a:cs typeface="+mn-cs"/>
                </a:defRPr>
              </a:lvl1pPr>
              <a:lvl2pPr marL="447675" indent="-314325" algn="l" defTabSz="914400" rtl="0" eaLnBrk="1" latinLnBrk="0" hangingPunct="1">
                <a:lnSpc>
                  <a:spcPct val="90000"/>
                </a:lnSpc>
                <a:spcBef>
                  <a:spcPts val="600"/>
                </a:spcBef>
                <a:buFont typeface="Arial" panose="020B0604020202020204" pitchFamily="34" charset="0"/>
                <a:buChar char="—"/>
                <a:defRPr sz="1400" kern="1200">
                  <a:solidFill>
                    <a:schemeClr val="bg2"/>
                  </a:solidFill>
                  <a:latin typeface="+mn-lt"/>
                  <a:ea typeface="+mn-ea"/>
                  <a:cs typeface="+mn-cs"/>
                </a:defRPr>
              </a:lvl2pPr>
              <a:lvl3pPr marL="714375" indent="-171450" algn="l" defTabSz="914400" rtl="0" eaLnBrk="1" latinLnBrk="0" hangingPunct="1">
                <a:lnSpc>
                  <a:spcPct val="90000"/>
                </a:lnSpc>
                <a:spcBef>
                  <a:spcPts val="600"/>
                </a:spcBef>
                <a:buFont typeface="Courier New" panose="02070309020205020404" pitchFamily="49" charset="0"/>
                <a:buChar char="o"/>
                <a:defRPr sz="1200" kern="1200">
                  <a:solidFill>
                    <a:schemeClr val="bg2"/>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Arial"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nl-BE" sz="1200" dirty="0">
                  <a:solidFill>
                    <a:schemeClr val="tx2"/>
                  </a:solidFill>
                  <a:latin typeface="+mj-lt"/>
                </a:rPr>
                <a:t>FRANS:</a:t>
              </a:r>
            </a:p>
            <a:p>
              <a:pPr>
                <a:lnSpc>
                  <a:spcPct val="100000"/>
                </a:lnSpc>
                <a:spcBef>
                  <a:spcPts val="0"/>
                </a:spcBef>
              </a:pPr>
              <a:r>
                <a:rPr lang="nl-BE" sz="3200" dirty="0">
                  <a:solidFill>
                    <a:schemeClr val="tx2"/>
                  </a:solidFill>
                  <a:latin typeface="+mj-lt"/>
                </a:rPr>
                <a:t>42%</a:t>
              </a:r>
            </a:p>
          </p:txBody>
        </p:sp>
        <p:cxnSp>
          <p:nvCxnSpPr>
            <p:cNvPr id="232" name="Straight Connector 35">
              <a:extLst>
                <a:ext uri="{FF2B5EF4-FFF2-40B4-BE49-F238E27FC236}">
                  <a16:creationId xmlns:a16="http://schemas.microsoft.com/office/drawing/2014/main" id="{3D9E00AE-8DD6-4BC9-B022-66E95C15E6A7}"/>
                </a:ext>
              </a:extLst>
            </p:cNvPr>
            <p:cNvCxnSpPr>
              <a:cxnSpLocks/>
            </p:cNvCxnSpPr>
            <p:nvPr/>
          </p:nvCxnSpPr>
          <p:spPr>
            <a:xfrm flipV="1">
              <a:off x="-1496913" y="4605030"/>
              <a:ext cx="0" cy="887386"/>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3D92E239-C836-4B42-862D-D10492E98859}"/>
              </a:ext>
            </a:extLst>
          </p:cNvPr>
          <p:cNvGrpSpPr/>
          <p:nvPr/>
        </p:nvGrpSpPr>
        <p:grpSpPr>
          <a:xfrm>
            <a:off x="3978142" y="1424004"/>
            <a:ext cx="2680175" cy="1751067"/>
            <a:chOff x="4607419" y="1285051"/>
            <a:chExt cx="2860744" cy="1869040"/>
          </a:xfrm>
        </p:grpSpPr>
        <p:grpSp>
          <p:nvGrpSpPr>
            <p:cNvPr id="155" name="Group 154">
              <a:extLst>
                <a:ext uri="{FF2B5EF4-FFF2-40B4-BE49-F238E27FC236}">
                  <a16:creationId xmlns:a16="http://schemas.microsoft.com/office/drawing/2014/main" id="{63A7E26F-9E0C-4B42-8A62-64C61C3F5D48}"/>
                </a:ext>
              </a:extLst>
            </p:cNvPr>
            <p:cNvGrpSpPr>
              <a:grpSpLocks/>
            </p:cNvGrpSpPr>
            <p:nvPr/>
          </p:nvGrpSpPr>
          <p:grpSpPr>
            <a:xfrm>
              <a:off x="5674598" y="1973323"/>
              <a:ext cx="726387" cy="401408"/>
              <a:chOff x="797119" y="4732020"/>
              <a:chExt cx="1119604" cy="618706"/>
            </a:xfrm>
          </p:grpSpPr>
          <p:grpSp>
            <p:nvGrpSpPr>
              <p:cNvPr id="156" name="Group 155">
                <a:extLst>
                  <a:ext uri="{FF2B5EF4-FFF2-40B4-BE49-F238E27FC236}">
                    <a16:creationId xmlns:a16="http://schemas.microsoft.com/office/drawing/2014/main" id="{6ABB5413-B77B-4499-9A34-FD3C7A4A371D}"/>
                  </a:ext>
                </a:extLst>
              </p:cNvPr>
              <p:cNvGrpSpPr/>
              <p:nvPr/>
            </p:nvGrpSpPr>
            <p:grpSpPr>
              <a:xfrm>
                <a:off x="797119" y="4732020"/>
                <a:ext cx="623882" cy="618706"/>
                <a:chOff x="8651874" y="3309935"/>
                <a:chExt cx="675528" cy="669924"/>
              </a:xfrm>
            </p:grpSpPr>
            <p:grpSp>
              <p:nvGrpSpPr>
                <p:cNvPr id="169" name="Group 63">
                  <a:extLst>
                    <a:ext uri="{FF2B5EF4-FFF2-40B4-BE49-F238E27FC236}">
                      <a16:creationId xmlns:a16="http://schemas.microsoft.com/office/drawing/2014/main" id="{52F05174-AD8A-43E0-BBD9-EE78D50FD0C5}"/>
                    </a:ext>
                  </a:extLst>
                </p:cNvPr>
                <p:cNvGrpSpPr>
                  <a:grpSpLocks noChangeAspect="1"/>
                </p:cNvGrpSpPr>
                <p:nvPr/>
              </p:nvGrpSpPr>
              <p:grpSpPr bwMode="auto">
                <a:xfrm>
                  <a:off x="8651874" y="3309935"/>
                  <a:ext cx="261937" cy="669924"/>
                  <a:chOff x="5450" y="2085"/>
                  <a:chExt cx="165" cy="422"/>
                </a:xfrm>
              </p:grpSpPr>
              <p:sp>
                <p:nvSpPr>
                  <p:cNvPr id="217" name="Freeform 64">
                    <a:extLst>
                      <a:ext uri="{FF2B5EF4-FFF2-40B4-BE49-F238E27FC236}">
                        <a16:creationId xmlns:a16="http://schemas.microsoft.com/office/drawing/2014/main" id="{784B99CF-4638-4DED-ADF3-8F49A52BB221}"/>
                      </a:ext>
                    </a:extLst>
                  </p:cNvPr>
                  <p:cNvSpPr>
                    <a:spLocks/>
                  </p:cNvSpPr>
                  <p:nvPr/>
                </p:nvSpPr>
                <p:spPr bwMode="auto">
                  <a:xfrm>
                    <a:off x="5450" y="2368"/>
                    <a:ext cx="15" cy="14"/>
                  </a:xfrm>
                  <a:custGeom>
                    <a:avLst/>
                    <a:gdLst>
                      <a:gd name="T0" fmla="*/ 0 w 8"/>
                      <a:gd name="T1" fmla="*/ 0 h 8"/>
                      <a:gd name="T2" fmla="*/ 8 w 8"/>
                      <a:gd name="T3" fmla="*/ 8 h 8"/>
                    </a:gdLst>
                    <a:ahLst/>
                    <a:cxnLst>
                      <a:cxn ang="0">
                        <a:pos x="T0" y="T1"/>
                      </a:cxn>
                      <a:cxn ang="0">
                        <a:pos x="T2" y="T3"/>
                      </a:cxn>
                    </a:cxnLst>
                    <a:rect l="0" t="0" r="r" b="b"/>
                    <a:pathLst>
                      <a:path w="8" h="8">
                        <a:moveTo>
                          <a:pt x="0" y="0"/>
                        </a:moveTo>
                        <a:cubicBezTo>
                          <a:pt x="0" y="4"/>
                          <a:pt x="3" y="8"/>
                          <a:pt x="8" y="8"/>
                        </a:cubicBezTo>
                      </a:path>
                    </a:pathLst>
                  </a:custGeom>
                  <a:grpFill/>
                  <a:ln w="1587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18" name="Freeform 65">
                    <a:extLst>
                      <a:ext uri="{FF2B5EF4-FFF2-40B4-BE49-F238E27FC236}">
                        <a16:creationId xmlns:a16="http://schemas.microsoft.com/office/drawing/2014/main" id="{2A79F7E7-6C01-46A4-B911-262CE7F52E36}"/>
                      </a:ext>
                    </a:extLst>
                  </p:cNvPr>
                  <p:cNvSpPr>
                    <a:spLocks/>
                  </p:cNvSpPr>
                  <p:nvPr/>
                </p:nvSpPr>
                <p:spPr bwMode="auto">
                  <a:xfrm>
                    <a:off x="5600" y="2368"/>
                    <a:ext cx="15" cy="14"/>
                  </a:xfrm>
                  <a:custGeom>
                    <a:avLst/>
                    <a:gdLst>
                      <a:gd name="T0" fmla="*/ 0 w 8"/>
                      <a:gd name="T1" fmla="*/ 8 h 8"/>
                      <a:gd name="T2" fmla="*/ 8 w 8"/>
                      <a:gd name="T3" fmla="*/ 0 h 8"/>
                    </a:gdLst>
                    <a:ahLst/>
                    <a:cxnLst>
                      <a:cxn ang="0">
                        <a:pos x="T0" y="T1"/>
                      </a:cxn>
                      <a:cxn ang="0">
                        <a:pos x="T2" y="T3"/>
                      </a:cxn>
                    </a:cxnLst>
                    <a:rect l="0" t="0" r="r" b="b"/>
                    <a:pathLst>
                      <a:path w="8" h="8">
                        <a:moveTo>
                          <a:pt x="0" y="8"/>
                        </a:moveTo>
                        <a:cubicBezTo>
                          <a:pt x="4" y="8"/>
                          <a:pt x="8" y="4"/>
                          <a:pt x="8" y="0"/>
                        </a:cubicBezTo>
                      </a:path>
                    </a:pathLst>
                  </a:custGeom>
                  <a:grpFill/>
                  <a:ln w="1587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20" name="Freeform 66">
                    <a:extLst>
                      <a:ext uri="{FF2B5EF4-FFF2-40B4-BE49-F238E27FC236}">
                        <a16:creationId xmlns:a16="http://schemas.microsoft.com/office/drawing/2014/main" id="{EA5C149B-AD11-4D83-AACB-95265B838BEE}"/>
                      </a:ext>
                    </a:extLst>
                  </p:cNvPr>
                  <p:cNvSpPr>
                    <a:spLocks/>
                  </p:cNvSpPr>
                  <p:nvPr/>
                </p:nvSpPr>
                <p:spPr bwMode="auto">
                  <a:xfrm>
                    <a:off x="5488" y="2236"/>
                    <a:ext cx="89" cy="271"/>
                  </a:xfrm>
                  <a:custGeom>
                    <a:avLst/>
                    <a:gdLst>
                      <a:gd name="T0" fmla="*/ 0 w 48"/>
                      <a:gd name="T1" fmla="*/ 0 h 148"/>
                      <a:gd name="T2" fmla="*/ 0 w 48"/>
                      <a:gd name="T3" fmla="*/ 140 h 148"/>
                      <a:gd name="T4" fmla="*/ 8 w 48"/>
                      <a:gd name="T5" fmla="*/ 148 h 148"/>
                      <a:gd name="T6" fmla="*/ 8 w 48"/>
                      <a:gd name="T7" fmla="*/ 148 h 148"/>
                      <a:gd name="T8" fmla="*/ 16 w 48"/>
                      <a:gd name="T9" fmla="*/ 140 h 148"/>
                      <a:gd name="T10" fmla="*/ 16 w 48"/>
                      <a:gd name="T11" fmla="*/ 68 h 148"/>
                      <a:gd name="T12" fmla="*/ 32 w 48"/>
                      <a:gd name="T13" fmla="*/ 68 h 148"/>
                      <a:gd name="T14" fmla="*/ 32 w 48"/>
                      <a:gd name="T15" fmla="*/ 140 h 148"/>
                      <a:gd name="T16" fmla="*/ 40 w 48"/>
                      <a:gd name="T17" fmla="*/ 148 h 148"/>
                      <a:gd name="T18" fmla="*/ 40 w 48"/>
                      <a:gd name="T19" fmla="*/ 148 h 148"/>
                      <a:gd name="T20" fmla="*/ 48 w 48"/>
                      <a:gd name="T21" fmla="*/ 140 h 148"/>
                      <a:gd name="T22" fmla="*/ 48 w 48"/>
                      <a:gd name="T23"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148">
                        <a:moveTo>
                          <a:pt x="0" y="0"/>
                        </a:moveTo>
                        <a:cubicBezTo>
                          <a:pt x="0" y="140"/>
                          <a:pt x="0" y="140"/>
                          <a:pt x="0" y="140"/>
                        </a:cubicBezTo>
                        <a:cubicBezTo>
                          <a:pt x="0" y="144"/>
                          <a:pt x="3" y="148"/>
                          <a:pt x="8" y="148"/>
                        </a:cubicBezTo>
                        <a:cubicBezTo>
                          <a:pt x="8" y="148"/>
                          <a:pt x="8" y="148"/>
                          <a:pt x="8" y="148"/>
                        </a:cubicBezTo>
                        <a:cubicBezTo>
                          <a:pt x="12" y="148"/>
                          <a:pt x="16" y="144"/>
                          <a:pt x="16" y="140"/>
                        </a:cubicBezTo>
                        <a:cubicBezTo>
                          <a:pt x="16" y="68"/>
                          <a:pt x="16" y="68"/>
                          <a:pt x="16" y="68"/>
                        </a:cubicBezTo>
                        <a:cubicBezTo>
                          <a:pt x="32" y="68"/>
                          <a:pt x="32" y="68"/>
                          <a:pt x="32" y="68"/>
                        </a:cubicBezTo>
                        <a:cubicBezTo>
                          <a:pt x="32" y="140"/>
                          <a:pt x="32" y="140"/>
                          <a:pt x="32" y="140"/>
                        </a:cubicBezTo>
                        <a:cubicBezTo>
                          <a:pt x="32" y="144"/>
                          <a:pt x="35" y="148"/>
                          <a:pt x="40" y="148"/>
                        </a:cubicBezTo>
                        <a:cubicBezTo>
                          <a:pt x="40" y="148"/>
                          <a:pt x="40" y="148"/>
                          <a:pt x="40" y="148"/>
                        </a:cubicBezTo>
                        <a:cubicBezTo>
                          <a:pt x="44" y="148"/>
                          <a:pt x="48" y="144"/>
                          <a:pt x="48" y="140"/>
                        </a:cubicBezTo>
                        <a:cubicBezTo>
                          <a:pt x="48" y="0"/>
                          <a:pt x="48" y="0"/>
                          <a:pt x="48" y="0"/>
                        </a:cubicBezTo>
                      </a:path>
                    </a:pathLst>
                  </a:custGeom>
                  <a:grpFill/>
                  <a:ln w="1587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21" name="Freeform 67">
                    <a:extLst>
                      <a:ext uri="{FF2B5EF4-FFF2-40B4-BE49-F238E27FC236}">
                        <a16:creationId xmlns:a16="http://schemas.microsoft.com/office/drawing/2014/main" id="{3E661772-8B88-41AC-94AB-2273357DA311}"/>
                      </a:ext>
                    </a:extLst>
                  </p:cNvPr>
                  <p:cNvSpPr>
                    <a:spLocks/>
                  </p:cNvSpPr>
                  <p:nvPr/>
                </p:nvSpPr>
                <p:spPr bwMode="auto">
                  <a:xfrm>
                    <a:off x="5450" y="2192"/>
                    <a:ext cx="165" cy="176"/>
                  </a:xfrm>
                  <a:custGeom>
                    <a:avLst/>
                    <a:gdLst>
                      <a:gd name="T0" fmla="*/ 0 w 88"/>
                      <a:gd name="T1" fmla="*/ 96 h 96"/>
                      <a:gd name="T2" fmla="*/ 0 w 88"/>
                      <a:gd name="T3" fmla="*/ 21 h 96"/>
                      <a:gd name="T4" fmla="*/ 22 w 88"/>
                      <a:gd name="T5" fmla="*/ 0 h 96"/>
                      <a:gd name="T6" fmla="*/ 44 w 88"/>
                      <a:gd name="T7" fmla="*/ 0 h 96"/>
                      <a:gd name="T8" fmla="*/ 66 w 88"/>
                      <a:gd name="T9" fmla="*/ 0 h 96"/>
                      <a:gd name="T10" fmla="*/ 88 w 88"/>
                      <a:gd name="T11" fmla="*/ 21 h 96"/>
                      <a:gd name="T12" fmla="*/ 88 w 88"/>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88" h="96">
                        <a:moveTo>
                          <a:pt x="0" y="96"/>
                        </a:moveTo>
                        <a:cubicBezTo>
                          <a:pt x="0" y="21"/>
                          <a:pt x="0" y="21"/>
                          <a:pt x="0" y="21"/>
                        </a:cubicBezTo>
                        <a:cubicBezTo>
                          <a:pt x="0" y="9"/>
                          <a:pt x="10" y="0"/>
                          <a:pt x="22" y="0"/>
                        </a:cubicBezTo>
                        <a:cubicBezTo>
                          <a:pt x="44" y="0"/>
                          <a:pt x="44" y="0"/>
                          <a:pt x="44" y="0"/>
                        </a:cubicBezTo>
                        <a:cubicBezTo>
                          <a:pt x="66" y="0"/>
                          <a:pt x="66" y="0"/>
                          <a:pt x="66" y="0"/>
                        </a:cubicBezTo>
                        <a:cubicBezTo>
                          <a:pt x="78" y="0"/>
                          <a:pt x="88" y="9"/>
                          <a:pt x="88" y="21"/>
                        </a:cubicBezTo>
                        <a:cubicBezTo>
                          <a:pt x="88" y="96"/>
                          <a:pt x="88" y="96"/>
                          <a:pt x="88" y="96"/>
                        </a:cubicBezTo>
                      </a:path>
                    </a:pathLst>
                  </a:custGeom>
                  <a:grpFill/>
                  <a:ln w="1587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22" name="Freeform 68">
                    <a:extLst>
                      <a:ext uri="{FF2B5EF4-FFF2-40B4-BE49-F238E27FC236}">
                        <a16:creationId xmlns:a16="http://schemas.microsoft.com/office/drawing/2014/main" id="{9A7F42A1-3989-47E4-BEFA-F5E6C43BA058}"/>
                      </a:ext>
                    </a:extLst>
                  </p:cNvPr>
                  <p:cNvSpPr>
                    <a:spLocks/>
                  </p:cNvSpPr>
                  <p:nvPr/>
                </p:nvSpPr>
                <p:spPr bwMode="auto">
                  <a:xfrm>
                    <a:off x="5495" y="2085"/>
                    <a:ext cx="75" cy="79"/>
                  </a:xfrm>
                  <a:prstGeom prst="ellipse">
                    <a:avLst/>
                  </a:prstGeom>
                  <a:grpFill/>
                  <a:ln w="1587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grpSp>
            <p:grpSp>
              <p:nvGrpSpPr>
                <p:cNvPr id="170" name="Group 169">
                  <a:extLst>
                    <a:ext uri="{FF2B5EF4-FFF2-40B4-BE49-F238E27FC236}">
                      <a16:creationId xmlns:a16="http://schemas.microsoft.com/office/drawing/2014/main" id="{A846F36B-840E-42B7-91E0-E378EB33155D}"/>
                    </a:ext>
                  </a:extLst>
                </p:cNvPr>
                <p:cNvGrpSpPr>
                  <a:grpSpLocks noChangeAspect="1"/>
                </p:cNvGrpSpPr>
                <p:nvPr/>
              </p:nvGrpSpPr>
              <p:grpSpPr bwMode="auto">
                <a:xfrm>
                  <a:off x="8948736" y="3314496"/>
                  <a:ext cx="378666" cy="660238"/>
                  <a:chOff x="5394" y="2860"/>
                  <a:chExt cx="273" cy="476"/>
                </a:xfrm>
              </p:grpSpPr>
              <p:sp>
                <p:nvSpPr>
                  <p:cNvPr id="171" name="Freeform 76">
                    <a:extLst>
                      <a:ext uri="{FF2B5EF4-FFF2-40B4-BE49-F238E27FC236}">
                        <a16:creationId xmlns:a16="http://schemas.microsoft.com/office/drawing/2014/main" id="{B518D79C-2F9C-4B99-8BBA-7CB3B413B6E5}"/>
                      </a:ext>
                    </a:extLst>
                  </p:cNvPr>
                  <p:cNvSpPr>
                    <a:spLocks/>
                  </p:cNvSpPr>
                  <p:nvPr/>
                </p:nvSpPr>
                <p:spPr bwMode="auto">
                  <a:xfrm>
                    <a:off x="5480" y="3193"/>
                    <a:ext cx="102" cy="143"/>
                  </a:xfrm>
                  <a:custGeom>
                    <a:avLst/>
                    <a:gdLst>
                      <a:gd name="T0" fmla="*/ 0 w 48"/>
                      <a:gd name="T1" fmla="*/ 0 h 68"/>
                      <a:gd name="T2" fmla="*/ 0 w 48"/>
                      <a:gd name="T3" fmla="*/ 60 h 68"/>
                      <a:gd name="T4" fmla="*/ 8 w 48"/>
                      <a:gd name="T5" fmla="*/ 68 h 68"/>
                      <a:gd name="T6" fmla="*/ 8 w 48"/>
                      <a:gd name="T7" fmla="*/ 68 h 68"/>
                      <a:gd name="T8" fmla="*/ 16 w 48"/>
                      <a:gd name="T9" fmla="*/ 60 h 68"/>
                      <a:gd name="T10" fmla="*/ 16 w 48"/>
                      <a:gd name="T11" fmla="*/ 0 h 68"/>
                      <a:gd name="T12" fmla="*/ 32 w 48"/>
                      <a:gd name="T13" fmla="*/ 0 h 68"/>
                      <a:gd name="T14" fmla="*/ 32 w 48"/>
                      <a:gd name="T15" fmla="*/ 60 h 68"/>
                      <a:gd name="T16" fmla="*/ 40 w 48"/>
                      <a:gd name="T17" fmla="*/ 68 h 68"/>
                      <a:gd name="T18" fmla="*/ 40 w 48"/>
                      <a:gd name="T19" fmla="*/ 68 h 68"/>
                      <a:gd name="T20" fmla="*/ 48 w 48"/>
                      <a:gd name="T21" fmla="*/ 60 h 68"/>
                      <a:gd name="T22" fmla="*/ 48 w 48"/>
                      <a:gd name="T2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68">
                        <a:moveTo>
                          <a:pt x="0" y="0"/>
                        </a:moveTo>
                        <a:cubicBezTo>
                          <a:pt x="0" y="60"/>
                          <a:pt x="0" y="60"/>
                          <a:pt x="0" y="60"/>
                        </a:cubicBezTo>
                        <a:cubicBezTo>
                          <a:pt x="0" y="64"/>
                          <a:pt x="3" y="68"/>
                          <a:pt x="8" y="68"/>
                        </a:cubicBezTo>
                        <a:cubicBezTo>
                          <a:pt x="8" y="68"/>
                          <a:pt x="8" y="68"/>
                          <a:pt x="8" y="68"/>
                        </a:cubicBezTo>
                        <a:cubicBezTo>
                          <a:pt x="12" y="68"/>
                          <a:pt x="16" y="64"/>
                          <a:pt x="16" y="60"/>
                        </a:cubicBezTo>
                        <a:cubicBezTo>
                          <a:pt x="16" y="0"/>
                          <a:pt x="16" y="0"/>
                          <a:pt x="16" y="0"/>
                        </a:cubicBezTo>
                        <a:cubicBezTo>
                          <a:pt x="32" y="0"/>
                          <a:pt x="32" y="0"/>
                          <a:pt x="32" y="0"/>
                        </a:cubicBezTo>
                        <a:cubicBezTo>
                          <a:pt x="32" y="60"/>
                          <a:pt x="32" y="60"/>
                          <a:pt x="32" y="60"/>
                        </a:cubicBezTo>
                        <a:cubicBezTo>
                          <a:pt x="32" y="64"/>
                          <a:pt x="35" y="68"/>
                          <a:pt x="40" y="68"/>
                        </a:cubicBezTo>
                        <a:cubicBezTo>
                          <a:pt x="40" y="68"/>
                          <a:pt x="40" y="68"/>
                          <a:pt x="40" y="68"/>
                        </a:cubicBezTo>
                        <a:cubicBezTo>
                          <a:pt x="44" y="68"/>
                          <a:pt x="48" y="64"/>
                          <a:pt x="48" y="60"/>
                        </a:cubicBezTo>
                        <a:cubicBezTo>
                          <a:pt x="48" y="0"/>
                          <a:pt x="48" y="0"/>
                          <a:pt x="48" y="0"/>
                        </a:cubicBezTo>
                      </a:path>
                    </a:pathLst>
                  </a:custGeom>
                  <a:grpFill/>
                  <a:ln w="1587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72" name="Freeform 77">
                    <a:extLst>
                      <a:ext uri="{FF2B5EF4-FFF2-40B4-BE49-F238E27FC236}">
                        <a16:creationId xmlns:a16="http://schemas.microsoft.com/office/drawing/2014/main" id="{F8E2C74B-B99B-46A8-94BE-BEB325E4234D}"/>
                      </a:ext>
                    </a:extLst>
                  </p:cNvPr>
                  <p:cNvSpPr>
                    <a:spLocks/>
                  </p:cNvSpPr>
                  <p:nvPr/>
                </p:nvSpPr>
                <p:spPr bwMode="auto">
                  <a:xfrm>
                    <a:off x="5394" y="2972"/>
                    <a:ext cx="273" cy="212"/>
                  </a:xfrm>
                  <a:custGeom>
                    <a:avLst/>
                    <a:gdLst>
                      <a:gd name="T0" fmla="*/ 120 w 128"/>
                      <a:gd name="T1" fmla="*/ 100 h 100"/>
                      <a:gd name="T2" fmla="*/ 128 w 128"/>
                      <a:gd name="T3" fmla="*/ 92 h 100"/>
                      <a:gd name="T4" fmla="*/ 108 w 128"/>
                      <a:gd name="T5" fmla="*/ 21 h 100"/>
                      <a:gd name="T6" fmla="*/ 86 w 128"/>
                      <a:gd name="T7" fmla="*/ 0 h 100"/>
                      <a:gd name="T8" fmla="*/ 64 w 128"/>
                      <a:gd name="T9" fmla="*/ 0 h 100"/>
                      <a:gd name="T10" fmla="*/ 41 w 128"/>
                      <a:gd name="T11" fmla="*/ 0 h 100"/>
                      <a:gd name="T12" fmla="*/ 20 w 128"/>
                      <a:gd name="T13" fmla="*/ 21 h 100"/>
                      <a:gd name="T14" fmla="*/ 0 w 128"/>
                      <a:gd name="T15" fmla="*/ 92 h 100"/>
                      <a:gd name="T16" fmla="*/ 8 w 128"/>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00">
                        <a:moveTo>
                          <a:pt x="120" y="100"/>
                        </a:moveTo>
                        <a:cubicBezTo>
                          <a:pt x="124" y="100"/>
                          <a:pt x="128" y="96"/>
                          <a:pt x="128" y="92"/>
                        </a:cubicBezTo>
                        <a:cubicBezTo>
                          <a:pt x="108" y="21"/>
                          <a:pt x="108" y="21"/>
                          <a:pt x="108" y="21"/>
                        </a:cubicBezTo>
                        <a:cubicBezTo>
                          <a:pt x="104" y="8"/>
                          <a:pt x="98" y="0"/>
                          <a:pt x="86" y="0"/>
                        </a:cubicBezTo>
                        <a:cubicBezTo>
                          <a:pt x="64" y="0"/>
                          <a:pt x="64" y="0"/>
                          <a:pt x="64" y="0"/>
                        </a:cubicBezTo>
                        <a:cubicBezTo>
                          <a:pt x="41" y="0"/>
                          <a:pt x="41" y="0"/>
                          <a:pt x="41" y="0"/>
                        </a:cubicBezTo>
                        <a:cubicBezTo>
                          <a:pt x="29" y="0"/>
                          <a:pt x="24" y="8"/>
                          <a:pt x="20" y="21"/>
                        </a:cubicBezTo>
                        <a:cubicBezTo>
                          <a:pt x="0" y="92"/>
                          <a:pt x="0" y="92"/>
                          <a:pt x="0" y="92"/>
                        </a:cubicBezTo>
                        <a:cubicBezTo>
                          <a:pt x="0" y="96"/>
                          <a:pt x="3" y="100"/>
                          <a:pt x="8" y="100"/>
                        </a:cubicBezTo>
                      </a:path>
                    </a:pathLst>
                  </a:custGeom>
                  <a:grpFill/>
                  <a:ln w="1587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73" name="Freeform 78">
                    <a:extLst>
                      <a:ext uri="{FF2B5EF4-FFF2-40B4-BE49-F238E27FC236}">
                        <a16:creationId xmlns:a16="http://schemas.microsoft.com/office/drawing/2014/main" id="{137A6D14-439E-4F18-962B-02C0379BEEC0}"/>
                      </a:ext>
                    </a:extLst>
                  </p:cNvPr>
                  <p:cNvSpPr>
                    <a:spLocks/>
                  </p:cNvSpPr>
                  <p:nvPr/>
                </p:nvSpPr>
                <p:spPr bwMode="auto">
                  <a:xfrm>
                    <a:off x="5437" y="3015"/>
                    <a:ext cx="188" cy="178"/>
                  </a:xfrm>
                  <a:custGeom>
                    <a:avLst/>
                    <a:gdLst>
                      <a:gd name="T0" fmla="*/ 51 w 188"/>
                      <a:gd name="T1" fmla="*/ 0 h 178"/>
                      <a:gd name="T2" fmla="*/ 43 w 188"/>
                      <a:gd name="T3" fmla="*/ 67 h 178"/>
                      <a:gd name="T4" fmla="*/ 0 w 188"/>
                      <a:gd name="T5" fmla="*/ 178 h 178"/>
                      <a:gd name="T6" fmla="*/ 188 w 188"/>
                      <a:gd name="T7" fmla="*/ 178 h 178"/>
                      <a:gd name="T8" fmla="*/ 145 w 188"/>
                      <a:gd name="T9" fmla="*/ 67 h 178"/>
                      <a:gd name="T10" fmla="*/ 137 w 188"/>
                      <a:gd name="T11" fmla="*/ 0 h 178"/>
                    </a:gdLst>
                    <a:ahLst/>
                    <a:cxnLst>
                      <a:cxn ang="0">
                        <a:pos x="T0" y="T1"/>
                      </a:cxn>
                      <a:cxn ang="0">
                        <a:pos x="T2" y="T3"/>
                      </a:cxn>
                      <a:cxn ang="0">
                        <a:pos x="T4" y="T5"/>
                      </a:cxn>
                      <a:cxn ang="0">
                        <a:pos x="T6" y="T7"/>
                      </a:cxn>
                      <a:cxn ang="0">
                        <a:pos x="T8" y="T9"/>
                      </a:cxn>
                      <a:cxn ang="0">
                        <a:pos x="T10" y="T11"/>
                      </a:cxn>
                    </a:cxnLst>
                    <a:rect l="0" t="0" r="r" b="b"/>
                    <a:pathLst>
                      <a:path w="188" h="178">
                        <a:moveTo>
                          <a:pt x="51" y="0"/>
                        </a:moveTo>
                        <a:lnTo>
                          <a:pt x="43" y="67"/>
                        </a:lnTo>
                        <a:lnTo>
                          <a:pt x="0" y="178"/>
                        </a:lnTo>
                        <a:lnTo>
                          <a:pt x="188" y="178"/>
                        </a:lnTo>
                        <a:lnTo>
                          <a:pt x="145" y="67"/>
                        </a:lnTo>
                        <a:lnTo>
                          <a:pt x="137" y="0"/>
                        </a:lnTo>
                      </a:path>
                    </a:pathLst>
                  </a:custGeom>
                  <a:grpFill/>
                  <a:ln w="1587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16" name="Freeform 79">
                    <a:extLst>
                      <a:ext uri="{FF2B5EF4-FFF2-40B4-BE49-F238E27FC236}">
                        <a16:creationId xmlns:a16="http://schemas.microsoft.com/office/drawing/2014/main" id="{8D27FE3E-9717-4D5E-A176-FC567EBABFD1}"/>
                      </a:ext>
                    </a:extLst>
                  </p:cNvPr>
                  <p:cNvSpPr>
                    <a:spLocks/>
                  </p:cNvSpPr>
                  <p:nvPr/>
                </p:nvSpPr>
                <p:spPr bwMode="auto">
                  <a:xfrm>
                    <a:off x="5488" y="2860"/>
                    <a:ext cx="86" cy="87"/>
                  </a:xfrm>
                  <a:prstGeom prst="ellipse">
                    <a:avLst/>
                  </a:prstGeom>
                  <a:grpFill/>
                  <a:ln w="1587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grpSp>
          </p:grpSp>
          <p:grpSp>
            <p:nvGrpSpPr>
              <p:cNvPr id="157" name="Group 156">
                <a:extLst>
                  <a:ext uri="{FF2B5EF4-FFF2-40B4-BE49-F238E27FC236}">
                    <a16:creationId xmlns:a16="http://schemas.microsoft.com/office/drawing/2014/main" id="{93766863-4257-462A-B1D0-096EFEF3B2A4}"/>
                  </a:ext>
                </a:extLst>
              </p:cNvPr>
              <p:cNvGrpSpPr>
                <a:grpSpLocks noChangeAspect="1"/>
              </p:cNvGrpSpPr>
              <p:nvPr/>
            </p:nvGrpSpPr>
            <p:grpSpPr bwMode="auto">
              <a:xfrm>
                <a:off x="1463806" y="4901566"/>
                <a:ext cx="175619" cy="449160"/>
                <a:chOff x="5450" y="2085"/>
                <a:chExt cx="165" cy="422"/>
              </a:xfrm>
            </p:grpSpPr>
            <p:sp>
              <p:nvSpPr>
                <p:cNvPr id="164" name="Freeform 64">
                  <a:extLst>
                    <a:ext uri="{FF2B5EF4-FFF2-40B4-BE49-F238E27FC236}">
                      <a16:creationId xmlns:a16="http://schemas.microsoft.com/office/drawing/2014/main" id="{3E2AA433-E8B9-4C12-BEAC-DD4B65EC658C}"/>
                    </a:ext>
                  </a:extLst>
                </p:cNvPr>
                <p:cNvSpPr>
                  <a:spLocks/>
                </p:cNvSpPr>
                <p:nvPr/>
              </p:nvSpPr>
              <p:spPr bwMode="auto">
                <a:xfrm>
                  <a:off x="5450" y="2368"/>
                  <a:ext cx="15" cy="14"/>
                </a:xfrm>
                <a:custGeom>
                  <a:avLst/>
                  <a:gdLst>
                    <a:gd name="T0" fmla="*/ 0 w 8"/>
                    <a:gd name="T1" fmla="*/ 0 h 8"/>
                    <a:gd name="T2" fmla="*/ 8 w 8"/>
                    <a:gd name="T3" fmla="*/ 8 h 8"/>
                  </a:gdLst>
                  <a:ahLst/>
                  <a:cxnLst>
                    <a:cxn ang="0">
                      <a:pos x="T0" y="T1"/>
                    </a:cxn>
                    <a:cxn ang="0">
                      <a:pos x="T2" y="T3"/>
                    </a:cxn>
                  </a:cxnLst>
                  <a:rect l="0" t="0" r="r" b="b"/>
                  <a:pathLst>
                    <a:path w="8" h="8">
                      <a:moveTo>
                        <a:pt x="0" y="0"/>
                      </a:moveTo>
                      <a:cubicBezTo>
                        <a:pt x="0" y="4"/>
                        <a:pt x="3" y="8"/>
                        <a:pt x="8" y="8"/>
                      </a:cubicBezTo>
                    </a:path>
                  </a:pathLst>
                </a:custGeom>
                <a:grpFill/>
                <a:ln w="1587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65" name="Freeform 65">
                  <a:extLst>
                    <a:ext uri="{FF2B5EF4-FFF2-40B4-BE49-F238E27FC236}">
                      <a16:creationId xmlns:a16="http://schemas.microsoft.com/office/drawing/2014/main" id="{A879D392-25F7-4B47-9C0C-2E297FB15E22}"/>
                    </a:ext>
                  </a:extLst>
                </p:cNvPr>
                <p:cNvSpPr>
                  <a:spLocks/>
                </p:cNvSpPr>
                <p:nvPr/>
              </p:nvSpPr>
              <p:spPr bwMode="auto">
                <a:xfrm>
                  <a:off x="5600" y="2368"/>
                  <a:ext cx="15" cy="14"/>
                </a:xfrm>
                <a:custGeom>
                  <a:avLst/>
                  <a:gdLst>
                    <a:gd name="T0" fmla="*/ 0 w 8"/>
                    <a:gd name="T1" fmla="*/ 8 h 8"/>
                    <a:gd name="T2" fmla="*/ 8 w 8"/>
                    <a:gd name="T3" fmla="*/ 0 h 8"/>
                  </a:gdLst>
                  <a:ahLst/>
                  <a:cxnLst>
                    <a:cxn ang="0">
                      <a:pos x="T0" y="T1"/>
                    </a:cxn>
                    <a:cxn ang="0">
                      <a:pos x="T2" y="T3"/>
                    </a:cxn>
                  </a:cxnLst>
                  <a:rect l="0" t="0" r="r" b="b"/>
                  <a:pathLst>
                    <a:path w="8" h="8">
                      <a:moveTo>
                        <a:pt x="0" y="8"/>
                      </a:moveTo>
                      <a:cubicBezTo>
                        <a:pt x="4" y="8"/>
                        <a:pt x="8" y="4"/>
                        <a:pt x="8" y="0"/>
                      </a:cubicBezTo>
                    </a:path>
                  </a:pathLst>
                </a:custGeom>
                <a:grpFill/>
                <a:ln w="1587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66" name="Freeform 66">
                  <a:extLst>
                    <a:ext uri="{FF2B5EF4-FFF2-40B4-BE49-F238E27FC236}">
                      <a16:creationId xmlns:a16="http://schemas.microsoft.com/office/drawing/2014/main" id="{248C5E40-55FB-4F9B-8428-E5EB7A781E4B}"/>
                    </a:ext>
                  </a:extLst>
                </p:cNvPr>
                <p:cNvSpPr>
                  <a:spLocks/>
                </p:cNvSpPr>
                <p:nvPr/>
              </p:nvSpPr>
              <p:spPr bwMode="auto">
                <a:xfrm>
                  <a:off x="5488" y="2236"/>
                  <a:ext cx="89" cy="271"/>
                </a:xfrm>
                <a:custGeom>
                  <a:avLst/>
                  <a:gdLst>
                    <a:gd name="T0" fmla="*/ 0 w 48"/>
                    <a:gd name="T1" fmla="*/ 0 h 148"/>
                    <a:gd name="T2" fmla="*/ 0 w 48"/>
                    <a:gd name="T3" fmla="*/ 140 h 148"/>
                    <a:gd name="T4" fmla="*/ 8 w 48"/>
                    <a:gd name="T5" fmla="*/ 148 h 148"/>
                    <a:gd name="T6" fmla="*/ 8 w 48"/>
                    <a:gd name="T7" fmla="*/ 148 h 148"/>
                    <a:gd name="T8" fmla="*/ 16 w 48"/>
                    <a:gd name="T9" fmla="*/ 140 h 148"/>
                    <a:gd name="T10" fmla="*/ 16 w 48"/>
                    <a:gd name="T11" fmla="*/ 68 h 148"/>
                    <a:gd name="T12" fmla="*/ 32 w 48"/>
                    <a:gd name="T13" fmla="*/ 68 h 148"/>
                    <a:gd name="T14" fmla="*/ 32 w 48"/>
                    <a:gd name="T15" fmla="*/ 140 h 148"/>
                    <a:gd name="T16" fmla="*/ 40 w 48"/>
                    <a:gd name="T17" fmla="*/ 148 h 148"/>
                    <a:gd name="T18" fmla="*/ 40 w 48"/>
                    <a:gd name="T19" fmla="*/ 148 h 148"/>
                    <a:gd name="T20" fmla="*/ 48 w 48"/>
                    <a:gd name="T21" fmla="*/ 140 h 148"/>
                    <a:gd name="T22" fmla="*/ 48 w 48"/>
                    <a:gd name="T23"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148">
                      <a:moveTo>
                        <a:pt x="0" y="0"/>
                      </a:moveTo>
                      <a:cubicBezTo>
                        <a:pt x="0" y="140"/>
                        <a:pt x="0" y="140"/>
                        <a:pt x="0" y="140"/>
                      </a:cubicBezTo>
                      <a:cubicBezTo>
                        <a:pt x="0" y="144"/>
                        <a:pt x="3" y="148"/>
                        <a:pt x="8" y="148"/>
                      </a:cubicBezTo>
                      <a:cubicBezTo>
                        <a:pt x="8" y="148"/>
                        <a:pt x="8" y="148"/>
                        <a:pt x="8" y="148"/>
                      </a:cubicBezTo>
                      <a:cubicBezTo>
                        <a:pt x="12" y="148"/>
                        <a:pt x="16" y="144"/>
                        <a:pt x="16" y="140"/>
                      </a:cubicBezTo>
                      <a:cubicBezTo>
                        <a:pt x="16" y="68"/>
                        <a:pt x="16" y="68"/>
                        <a:pt x="16" y="68"/>
                      </a:cubicBezTo>
                      <a:cubicBezTo>
                        <a:pt x="32" y="68"/>
                        <a:pt x="32" y="68"/>
                        <a:pt x="32" y="68"/>
                      </a:cubicBezTo>
                      <a:cubicBezTo>
                        <a:pt x="32" y="140"/>
                        <a:pt x="32" y="140"/>
                        <a:pt x="32" y="140"/>
                      </a:cubicBezTo>
                      <a:cubicBezTo>
                        <a:pt x="32" y="144"/>
                        <a:pt x="35" y="148"/>
                        <a:pt x="40" y="148"/>
                      </a:cubicBezTo>
                      <a:cubicBezTo>
                        <a:pt x="40" y="148"/>
                        <a:pt x="40" y="148"/>
                        <a:pt x="40" y="148"/>
                      </a:cubicBezTo>
                      <a:cubicBezTo>
                        <a:pt x="44" y="148"/>
                        <a:pt x="48" y="144"/>
                        <a:pt x="48" y="140"/>
                      </a:cubicBezTo>
                      <a:cubicBezTo>
                        <a:pt x="48" y="0"/>
                        <a:pt x="48" y="0"/>
                        <a:pt x="48" y="0"/>
                      </a:cubicBezTo>
                    </a:path>
                  </a:pathLst>
                </a:custGeom>
                <a:grpFill/>
                <a:ln w="1587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67" name="Freeform 67">
                  <a:extLst>
                    <a:ext uri="{FF2B5EF4-FFF2-40B4-BE49-F238E27FC236}">
                      <a16:creationId xmlns:a16="http://schemas.microsoft.com/office/drawing/2014/main" id="{EA7DF0E6-5E90-478D-82CB-078BD3AF4BC7}"/>
                    </a:ext>
                  </a:extLst>
                </p:cNvPr>
                <p:cNvSpPr>
                  <a:spLocks/>
                </p:cNvSpPr>
                <p:nvPr/>
              </p:nvSpPr>
              <p:spPr bwMode="auto">
                <a:xfrm>
                  <a:off x="5450" y="2192"/>
                  <a:ext cx="165" cy="176"/>
                </a:xfrm>
                <a:custGeom>
                  <a:avLst/>
                  <a:gdLst>
                    <a:gd name="T0" fmla="*/ 0 w 88"/>
                    <a:gd name="T1" fmla="*/ 96 h 96"/>
                    <a:gd name="T2" fmla="*/ 0 w 88"/>
                    <a:gd name="T3" fmla="*/ 21 h 96"/>
                    <a:gd name="T4" fmla="*/ 22 w 88"/>
                    <a:gd name="T5" fmla="*/ 0 h 96"/>
                    <a:gd name="T6" fmla="*/ 44 w 88"/>
                    <a:gd name="T7" fmla="*/ 0 h 96"/>
                    <a:gd name="T8" fmla="*/ 66 w 88"/>
                    <a:gd name="T9" fmla="*/ 0 h 96"/>
                    <a:gd name="T10" fmla="*/ 88 w 88"/>
                    <a:gd name="T11" fmla="*/ 21 h 96"/>
                    <a:gd name="T12" fmla="*/ 88 w 88"/>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88" h="96">
                      <a:moveTo>
                        <a:pt x="0" y="96"/>
                      </a:moveTo>
                      <a:cubicBezTo>
                        <a:pt x="0" y="21"/>
                        <a:pt x="0" y="21"/>
                        <a:pt x="0" y="21"/>
                      </a:cubicBezTo>
                      <a:cubicBezTo>
                        <a:pt x="0" y="9"/>
                        <a:pt x="10" y="0"/>
                        <a:pt x="22" y="0"/>
                      </a:cubicBezTo>
                      <a:cubicBezTo>
                        <a:pt x="44" y="0"/>
                        <a:pt x="44" y="0"/>
                        <a:pt x="44" y="0"/>
                      </a:cubicBezTo>
                      <a:cubicBezTo>
                        <a:pt x="66" y="0"/>
                        <a:pt x="66" y="0"/>
                        <a:pt x="66" y="0"/>
                      </a:cubicBezTo>
                      <a:cubicBezTo>
                        <a:pt x="78" y="0"/>
                        <a:pt x="88" y="9"/>
                        <a:pt x="88" y="21"/>
                      </a:cubicBezTo>
                      <a:cubicBezTo>
                        <a:pt x="88" y="96"/>
                        <a:pt x="88" y="96"/>
                        <a:pt x="88" y="96"/>
                      </a:cubicBezTo>
                    </a:path>
                  </a:pathLst>
                </a:custGeom>
                <a:grpFill/>
                <a:ln w="1587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68" name="Freeform 68">
                  <a:extLst>
                    <a:ext uri="{FF2B5EF4-FFF2-40B4-BE49-F238E27FC236}">
                      <a16:creationId xmlns:a16="http://schemas.microsoft.com/office/drawing/2014/main" id="{373064D7-84DE-4252-A119-84765847E47C}"/>
                    </a:ext>
                  </a:extLst>
                </p:cNvPr>
                <p:cNvSpPr>
                  <a:spLocks/>
                </p:cNvSpPr>
                <p:nvPr/>
              </p:nvSpPr>
              <p:spPr bwMode="auto">
                <a:xfrm>
                  <a:off x="5495" y="2085"/>
                  <a:ext cx="75" cy="79"/>
                </a:xfrm>
                <a:prstGeom prst="ellipse">
                  <a:avLst/>
                </a:prstGeom>
                <a:grpFill/>
                <a:ln w="1587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grpSp>
          <p:grpSp>
            <p:nvGrpSpPr>
              <p:cNvPr id="158" name="Group 75">
                <a:extLst>
                  <a:ext uri="{FF2B5EF4-FFF2-40B4-BE49-F238E27FC236}">
                    <a16:creationId xmlns:a16="http://schemas.microsoft.com/office/drawing/2014/main" id="{1406F794-9214-4EFE-8276-ADFCDBC39D1C}"/>
                  </a:ext>
                </a:extLst>
              </p:cNvPr>
              <p:cNvGrpSpPr>
                <a:grpSpLocks noChangeAspect="1"/>
              </p:cNvGrpSpPr>
              <p:nvPr/>
            </p:nvGrpSpPr>
            <p:grpSpPr bwMode="auto">
              <a:xfrm>
                <a:off x="1662841" y="4904624"/>
                <a:ext cx="253882" cy="442666"/>
                <a:chOff x="5394" y="2860"/>
                <a:chExt cx="273" cy="476"/>
              </a:xfrm>
            </p:grpSpPr>
            <p:sp>
              <p:nvSpPr>
                <p:cNvPr id="159" name="Freeform 76">
                  <a:extLst>
                    <a:ext uri="{FF2B5EF4-FFF2-40B4-BE49-F238E27FC236}">
                      <a16:creationId xmlns:a16="http://schemas.microsoft.com/office/drawing/2014/main" id="{49D102FB-38F6-4DFA-B231-0192E45375EC}"/>
                    </a:ext>
                  </a:extLst>
                </p:cNvPr>
                <p:cNvSpPr>
                  <a:spLocks/>
                </p:cNvSpPr>
                <p:nvPr/>
              </p:nvSpPr>
              <p:spPr bwMode="auto">
                <a:xfrm>
                  <a:off x="5480" y="3193"/>
                  <a:ext cx="102" cy="143"/>
                </a:xfrm>
                <a:custGeom>
                  <a:avLst/>
                  <a:gdLst>
                    <a:gd name="T0" fmla="*/ 0 w 48"/>
                    <a:gd name="T1" fmla="*/ 0 h 68"/>
                    <a:gd name="T2" fmla="*/ 0 w 48"/>
                    <a:gd name="T3" fmla="*/ 60 h 68"/>
                    <a:gd name="T4" fmla="*/ 8 w 48"/>
                    <a:gd name="T5" fmla="*/ 68 h 68"/>
                    <a:gd name="T6" fmla="*/ 8 w 48"/>
                    <a:gd name="T7" fmla="*/ 68 h 68"/>
                    <a:gd name="T8" fmla="*/ 16 w 48"/>
                    <a:gd name="T9" fmla="*/ 60 h 68"/>
                    <a:gd name="T10" fmla="*/ 16 w 48"/>
                    <a:gd name="T11" fmla="*/ 0 h 68"/>
                    <a:gd name="T12" fmla="*/ 32 w 48"/>
                    <a:gd name="T13" fmla="*/ 0 h 68"/>
                    <a:gd name="T14" fmla="*/ 32 w 48"/>
                    <a:gd name="T15" fmla="*/ 60 h 68"/>
                    <a:gd name="T16" fmla="*/ 40 w 48"/>
                    <a:gd name="T17" fmla="*/ 68 h 68"/>
                    <a:gd name="T18" fmla="*/ 40 w 48"/>
                    <a:gd name="T19" fmla="*/ 68 h 68"/>
                    <a:gd name="T20" fmla="*/ 48 w 48"/>
                    <a:gd name="T21" fmla="*/ 60 h 68"/>
                    <a:gd name="T22" fmla="*/ 48 w 48"/>
                    <a:gd name="T2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68">
                      <a:moveTo>
                        <a:pt x="0" y="0"/>
                      </a:moveTo>
                      <a:cubicBezTo>
                        <a:pt x="0" y="60"/>
                        <a:pt x="0" y="60"/>
                        <a:pt x="0" y="60"/>
                      </a:cubicBezTo>
                      <a:cubicBezTo>
                        <a:pt x="0" y="64"/>
                        <a:pt x="3" y="68"/>
                        <a:pt x="8" y="68"/>
                      </a:cubicBezTo>
                      <a:cubicBezTo>
                        <a:pt x="8" y="68"/>
                        <a:pt x="8" y="68"/>
                        <a:pt x="8" y="68"/>
                      </a:cubicBezTo>
                      <a:cubicBezTo>
                        <a:pt x="12" y="68"/>
                        <a:pt x="16" y="64"/>
                        <a:pt x="16" y="60"/>
                      </a:cubicBezTo>
                      <a:cubicBezTo>
                        <a:pt x="16" y="0"/>
                        <a:pt x="16" y="0"/>
                        <a:pt x="16" y="0"/>
                      </a:cubicBezTo>
                      <a:cubicBezTo>
                        <a:pt x="32" y="0"/>
                        <a:pt x="32" y="0"/>
                        <a:pt x="32" y="0"/>
                      </a:cubicBezTo>
                      <a:cubicBezTo>
                        <a:pt x="32" y="60"/>
                        <a:pt x="32" y="60"/>
                        <a:pt x="32" y="60"/>
                      </a:cubicBezTo>
                      <a:cubicBezTo>
                        <a:pt x="32" y="64"/>
                        <a:pt x="35" y="68"/>
                        <a:pt x="40" y="68"/>
                      </a:cubicBezTo>
                      <a:cubicBezTo>
                        <a:pt x="40" y="68"/>
                        <a:pt x="40" y="68"/>
                        <a:pt x="40" y="68"/>
                      </a:cubicBezTo>
                      <a:cubicBezTo>
                        <a:pt x="44" y="68"/>
                        <a:pt x="48" y="64"/>
                        <a:pt x="48" y="60"/>
                      </a:cubicBezTo>
                      <a:cubicBezTo>
                        <a:pt x="48" y="0"/>
                        <a:pt x="48" y="0"/>
                        <a:pt x="48" y="0"/>
                      </a:cubicBezTo>
                    </a:path>
                  </a:pathLst>
                </a:custGeom>
                <a:grpFill/>
                <a:ln w="1587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60" name="Freeform 77">
                  <a:extLst>
                    <a:ext uri="{FF2B5EF4-FFF2-40B4-BE49-F238E27FC236}">
                      <a16:creationId xmlns:a16="http://schemas.microsoft.com/office/drawing/2014/main" id="{4C65B170-CCEB-4F47-9EA0-FD79CE3ED6CA}"/>
                    </a:ext>
                  </a:extLst>
                </p:cNvPr>
                <p:cNvSpPr>
                  <a:spLocks/>
                </p:cNvSpPr>
                <p:nvPr/>
              </p:nvSpPr>
              <p:spPr bwMode="auto">
                <a:xfrm>
                  <a:off x="5394" y="2972"/>
                  <a:ext cx="273" cy="212"/>
                </a:xfrm>
                <a:custGeom>
                  <a:avLst/>
                  <a:gdLst>
                    <a:gd name="T0" fmla="*/ 120 w 128"/>
                    <a:gd name="T1" fmla="*/ 100 h 100"/>
                    <a:gd name="T2" fmla="*/ 128 w 128"/>
                    <a:gd name="T3" fmla="*/ 92 h 100"/>
                    <a:gd name="T4" fmla="*/ 108 w 128"/>
                    <a:gd name="T5" fmla="*/ 21 h 100"/>
                    <a:gd name="T6" fmla="*/ 86 w 128"/>
                    <a:gd name="T7" fmla="*/ 0 h 100"/>
                    <a:gd name="T8" fmla="*/ 64 w 128"/>
                    <a:gd name="T9" fmla="*/ 0 h 100"/>
                    <a:gd name="T10" fmla="*/ 41 w 128"/>
                    <a:gd name="T11" fmla="*/ 0 h 100"/>
                    <a:gd name="T12" fmla="*/ 20 w 128"/>
                    <a:gd name="T13" fmla="*/ 21 h 100"/>
                    <a:gd name="T14" fmla="*/ 0 w 128"/>
                    <a:gd name="T15" fmla="*/ 92 h 100"/>
                    <a:gd name="T16" fmla="*/ 8 w 128"/>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00">
                      <a:moveTo>
                        <a:pt x="120" y="100"/>
                      </a:moveTo>
                      <a:cubicBezTo>
                        <a:pt x="124" y="100"/>
                        <a:pt x="128" y="96"/>
                        <a:pt x="128" y="92"/>
                      </a:cubicBezTo>
                      <a:cubicBezTo>
                        <a:pt x="108" y="21"/>
                        <a:pt x="108" y="21"/>
                        <a:pt x="108" y="21"/>
                      </a:cubicBezTo>
                      <a:cubicBezTo>
                        <a:pt x="104" y="8"/>
                        <a:pt x="98" y="0"/>
                        <a:pt x="86" y="0"/>
                      </a:cubicBezTo>
                      <a:cubicBezTo>
                        <a:pt x="64" y="0"/>
                        <a:pt x="64" y="0"/>
                        <a:pt x="64" y="0"/>
                      </a:cubicBezTo>
                      <a:cubicBezTo>
                        <a:pt x="41" y="0"/>
                        <a:pt x="41" y="0"/>
                        <a:pt x="41" y="0"/>
                      </a:cubicBezTo>
                      <a:cubicBezTo>
                        <a:pt x="29" y="0"/>
                        <a:pt x="24" y="8"/>
                        <a:pt x="20" y="21"/>
                      </a:cubicBezTo>
                      <a:cubicBezTo>
                        <a:pt x="0" y="92"/>
                        <a:pt x="0" y="92"/>
                        <a:pt x="0" y="92"/>
                      </a:cubicBezTo>
                      <a:cubicBezTo>
                        <a:pt x="0" y="96"/>
                        <a:pt x="3" y="100"/>
                        <a:pt x="8" y="100"/>
                      </a:cubicBezTo>
                    </a:path>
                  </a:pathLst>
                </a:custGeom>
                <a:grpFill/>
                <a:ln w="1587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61" name="Freeform 78">
                  <a:extLst>
                    <a:ext uri="{FF2B5EF4-FFF2-40B4-BE49-F238E27FC236}">
                      <a16:creationId xmlns:a16="http://schemas.microsoft.com/office/drawing/2014/main" id="{148D39E8-A151-4E55-8397-22B0A1A60FED}"/>
                    </a:ext>
                  </a:extLst>
                </p:cNvPr>
                <p:cNvSpPr>
                  <a:spLocks/>
                </p:cNvSpPr>
                <p:nvPr/>
              </p:nvSpPr>
              <p:spPr bwMode="auto">
                <a:xfrm>
                  <a:off x="5437" y="3015"/>
                  <a:ext cx="188" cy="178"/>
                </a:xfrm>
                <a:custGeom>
                  <a:avLst/>
                  <a:gdLst>
                    <a:gd name="T0" fmla="*/ 51 w 188"/>
                    <a:gd name="T1" fmla="*/ 0 h 178"/>
                    <a:gd name="T2" fmla="*/ 43 w 188"/>
                    <a:gd name="T3" fmla="*/ 67 h 178"/>
                    <a:gd name="T4" fmla="*/ 0 w 188"/>
                    <a:gd name="T5" fmla="*/ 178 h 178"/>
                    <a:gd name="T6" fmla="*/ 188 w 188"/>
                    <a:gd name="T7" fmla="*/ 178 h 178"/>
                    <a:gd name="T8" fmla="*/ 145 w 188"/>
                    <a:gd name="T9" fmla="*/ 67 h 178"/>
                    <a:gd name="T10" fmla="*/ 137 w 188"/>
                    <a:gd name="T11" fmla="*/ 0 h 178"/>
                  </a:gdLst>
                  <a:ahLst/>
                  <a:cxnLst>
                    <a:cxn ang="0">
                      <a:pos x="T0" y="T1"/>
                    </a:cxn>
                    <a:cxn ang="0">
                      <a:pos x="T2" y="T3"/>
                    </a:cxn>
                    <a:cxn ang="0">
                      <a:pos x="T4" y="T5"/>
                    </a:cxn>
                    <a:cxn ang="0">
                      <a:pos x="T6" y="T7"/>
                    </a:cxn>
                    <a:cxn ang="0">
                      <a:pos x="T8" y="T9"/>
                    </a:cxn>
                    <a:cxn ang="0">
                      <a:pos x="T10" y="T11"/>
                    </a:cxn>
                  </a:cxnLst>
                  <a:rect l="0" t="0" r="r" b="b"/>
                  <a:pathLst>
                    <a:path w="188" h="178">
                      <a:moveTo>
                        <a:pt x="51" y="0"/>
                      </a:moveTo>
                      <a:lnTo>
                        <a:pt x="43" y="67"/>
                      </a:lnTo>
                      <a:lnTo>
                        <a:pt x="0" y="178"/>
                      </a:lnTo>
                      <a:lnTo>
                        <a:pt x="188" y="178"/>
                      </a:lnTo>
                      <a:lnTo>
                        <a:pt x="145" y="67"/>
                      </a:lnTo>
                      <a:lnTo>
                        <a:pt x="137" y="0"/>
                      </a:lnTo>
                    </a:path>
                  </a:pathLst>
                </a:custGeom>
                <a:grpFill/>
                <a:ln w="1587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163" name="Freeform 79">
                  <a:extLst>
                    <a:ext uri="{FF2B5EF4-FFF2-40B4-BE49-F238E27FC236}">
                      <a16:creationId xmlns:a16="http://schemas.microsoft.com/office/drawing/2014/main" id="{485E47CB-F7FB-402C-8467-65274345135D}"/>
                    </a:ext>
                  </a:extLst>
                </p:cNvPr>
                <p:cNvSpPr>
                  <a:spLocks/>
                </p:cNvSpPr>
                <p:nvPr/>
              </p:nvSpPr>
              <p:spPr bwMode="auto">
                <a:xfrm>
                  <a:off x="5488" y="2860"/>
                  <a:ext cx="86" cy="87"/>
                </a:xfrm>
                <a:prstGeom prst="ellipse">
                  <a:avLst/>
                </a:prstGeom>
                <a:grpFill/>
                <a:ln w="1587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grpSp>
        </p:grpSp>
        <p:graphicFrame>
          <p:nvGraphicFramePr>
            <p:cNvPr id="255" name="Chart 254">
              <a:extLst>
                <a:ext uri="{FF2B5EF4-FFF2-40B4-BE49-F238E27FC236}">
                  <a16:creationId xmlns:a16="http://schemas.microsoft.com/office/drawing/2014/main" id="{A0498D88-1326-49EE-AE69-70AAB6257623}"/>
                </a:ext>
              </a:extLst>
            </p:cNvPr>
            <p:cNvGraphicFramePr/>
            <p:nvPr/>
          </p:nvGraphicFramePr>
          <p:xfrm>
            <a:off x="4607419" y="1285051"/>
            <a:ext cx="2860744" cy="1869040"/>
          </p:xfrm>
          <a:graphic>
            <a:graphicData uri="http://schemas.openxmlformats.org/drawingml/2006/chart">
              <c:chart xmlns:c="http://schemas.openxmlformats.org/drawingml/2006/chart" xmlns:r="http://schemas.openxmlformats.org/officeDocument/2006/relationships" r:id="rId4"/>
            </a:graphicData>
          </a:graphic>
        </p:graphicFrame>
      </p:grpSp>
      <p:graphicFrame>
        <p:nvGraphicFramePr>
          <p:cNvPr id="154" name="Table 153">
            <a:extLst>
              <a:ext uri="{FF2B5EF4-FFF2-40B4-BE49-F238E27FC236}">
                <a16:creationId xmlns:a16="http://schemas.microsoft.com/office/drawing/2014/main" id="{1656FE13-2437-44A1-9882-10BB1B154A4D}"/>
              </a:ext>
            </a:extLst>
          </p:cNvPr>
          <p:cNvGraphicFramePr>
            <a:graphicFrameLocks noGrp="1"/>
          </p:cNvGraphicFramePr>
          <p:nvPr>
            <p:extLst>
              <p:ext uri="{D42A27DB-BD31-4B8C-83A1-F6EECF244321}">
                <p14:modId xmlns:p14="http://schemas.microsoft.com/office/powerpoint/2010/main" val="1198756205"/>
              </p:ext>
            </p:extLst>
          </p:nvPr>
        </p:nvGraphicFramePr>
        <p:xfrm>
          <a:off x="6647551" y="1814197"/>
          <a:ext cx="1146943" cy="784412"/>
        </p:xfrm>
        <a:graphic>
          <a:graphicData uri="http://schemas.openxmlformats.org/drawingml/2006/table">
            <a:tbl>
              <a:tblPr>
                <a:tableStyleId>{2D5ABB26-0587-4C30-8999-92F81FD0307C}</a:tableStyleId>
              </a:tblPr>
              <a:tblGrid>
                <a:gridCol w="175629">
                  <a:extLst>
                    <a:ext uri="{9D8B030D-6E8A-4147-A177-3AD203B41FA5}">
                      <a16:colId xmlns:a16="http://schemas.microsoft.com/office/drawing/2014/main" val="2354454430"/>
                    </a:ext>
                  </a:extLst>
                </a:gridCol>
                <a:gridCol w="971314">
                  <a:extLst>
                    <a:ext uri="{9D8B030D-6E8A-4147-A177-3AD203B41FA5}">
                      <a16:colId xmlns:a16="http://schemas.microsoft.com/office/drawing/2014/main" val="2015932734"/>
                    </a:ext>
                  </a:extLst>
                </a:gridCol>
              </a:tblGrid>
              <a:tr h="196103">
                <a:tc>
                  <a:txBody>
                    <a:bodyPr/>
                    <a:lstStyle/>
                    <a:p>
                      <a:pPr algn="r"/>
                      <a:r>
                        <a:rPr lang="nl-BE" sz="1000" noProof="0" dirty="0">
                          <a:solidFill>
                            <a:schemeClr val="tx2"/>
                          </a:solidFill>
                          <a:latin typeface="+mn-lt"/>
                          <a:sym typeface="Wingdings 2" panose="05020102010507070707" pitchFamily="18" charset="2"/>
                        </a:rPr>
                        <a:t></a:t>
                      </a:r>
                      <a:endParaRPr lang="nl-BE" sz="1000" noProof="0" dirty="0">
                        <a:solidFill>
                          <a:schemeClr val="tx2"/>
                        </a:solidFill>
                        <a:latin typeface="+mn-lt"/>
                      </a:endParaRPr>
                    </a:p>
                  </a:txBody>
                  <a:tcPr marL="36000" marR="36000" marT="0" marB="0" anchor="ctr">
                    <a:noFill/>
                  </a:tcPr>
                </a:tc>
                <a:tc>
                  <a:txBody>
                    <a:bodyPr/>
                    <a:lstStyle/>
                    <a:p>
                      <a:r>
                        <a:rPr lang="nl-BE" sz="1000" noProof="0" dirty="0">
                          <a:solidFill>
                            <a:schemeClr val="tx1"/>
                          </a:solidFill>
                          <a:latin typeface="+mn-lt"/>
                        </a:rPr>
                        <a:t>1 persoon</a:t>
                      </a:r>
                    </a:p>
                  </a:txBody>
                  <a:tcPr marL="36000" marR="36000" marT="0" marB="0" anchor="ctr">
                    <a:noFill/>
                  </a:tcPr>
                </a:tc>
                <a:extLst>
                  <a:ext uri="{0D108BD9-81ED-4DB2-BD59-A6C34878D82A}">
                    <a16:rowId xmlns:a16="http://schemas.microsoft.com/office/drawing/2014/main" val="2049083711"/>
                  </a:ext>
                </a:extLst>
              </a:tr>
              <a:tr h="196103">
                <a:tc>
                  <a:txBody>
                    <a:bodyPr/>
                    <a:lstStyle/>
                    <a:p>
                      <a:pPr algn="r"/>
                      <a:r>
                        <a:rPr lang="nl-BE" sz="1000" noProof="0" dirty="0">
                          <a:solidFill>
                            <a:schemeClr val="bg2"/>
                          </a:solidFill>
                          <a:latin typeface="+mn-lt"/>
                          <a:sym typeface="Wingdings 2" panose="05020102010507070707" pitchFamily="18" charset="2"/>
                        </a:rPr>
                        <a:t></a:t>
                      </a:r>
                      <a:endParaRPr lang="nl-BE" sz="1000" noProof="0" dirty="0">
                        <a:solidFill>
                          <a:schemeClr val="bg2"/>
                        </a:solidFill>
                        <a:latin typeface="+mn-lt"/>
                      </a:endParaRPr>
                    </a:p>
                  </a:txBody>
                  <a:tcPr marL="36000" marR="36000" marT="0" marB="0" anchor="ctr">
                    <a:noFill/>
                  </a:tcPr>
                </a:tc>
                <a:tc>
                  <a:txBody>
                    <a:bodyPr/>
                    <a:lstStyle/>
                    <a:p>
                      <a:r>
                        <a:rPr lang="nl-BE" sz="1000" noProof="0" dirty="0">
                          <a:solidFill>
                            <a:schemeClr val="tx1"/>
                          </a:solidFill>
                          <a:latin typeface="+mn-lt"/>
                        </a:rPr>
                        <a:t>2 personen</a:t>
                      </a:r>
                    </a:p>
                  </a:txBody>
                  <a:tcPr marL="36000" marR="36000" marT="0" marB="0" anchor="ctr">
                    <a:noFill/>
                  </a:tcPr>
                </a:tc>
                <a:extLst>
                  <a:ext uri="{0D108BD9-81ED-4DB2-BD59-A6C34878D82A}">
                    <a16:rowId xmlns:a16="http://schemas.microsoft.com/office/drawing/2014/main" val="2428566398"/>
                  </a:ext>
                </a:extLst>
              </a:tr>
              <a:tr h="196103">
                <a:tc>
                  <a:txBody>
                    <a:bodyPr/>
                    <a:lstStyle/>
                    <a:p>
                      <a:pPr algn="r"/>
                      <a:r>
                        <a:rPr lang="nl-BE" sz="1000" noProof="0" dirty="0">
                          <a:solidFill>
                            <a:schemeClr val="accent2"/>
                          </a:solidFill>
                          <a:latin typeface="+mn-lt"/>
                          <a:sym typeface="Wingdings 2" panose="05020102010507070707" pitchFamily="18" charset="2"/>
                        </a:rPr>
                        <a:t></a:t>
                      </a:r>
                      <a:endParaRPr lang="nl-BE" sz="1000" noProof="0" dirty="0">
                        <a:solidFill>
                          <a:schemeClr val="accent2"/>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chemeClr val="tx1"/>
                          </a:solidFill>
                          <a:effectLst/>
                          <a:uLnTx/>
                          <a:uFillTx/>
                          <a:latin typeface="Arial"/>
                          <a:ea typeface="+mn-ea"/>
                          <a:cs typeface="+mn-cs"/>
                        </a:rPr>
                        <a:t>3-6 personen</a:t>
                      </a:r>
                    </a:p>
                  </a:txBody>
                  <a:tcPr marL="36000" marR="36000" marT="0" marB="0" anchor="ctr">
                    <a:noFill/>
                  </a:tcPr>
                </a:tc>
                <a:extLst>
                  <a:ext uri="{0D108BD9-81ED-4DB2-BD59-A6C34878D82A}">
                    <a16:rowId xmlns:a16="http://schemas.microsoft.com/office/drawing/2014/main" val="2426978870"/>
                  </a:ext>
                </a:extLst>
              </a:tr>
              <a:tr h="196103">
                <a:tc>
                  <a:txBody>
                    <a:bodyPr/>
                    <a:lstStyle/>
                    <a:p>
                      <a:pPr algn="r"/>
                      <a:r>
                        <a:rPr lang="nl-BE" sz="1000" noProof="0" dirty="0">
                          <a:solidFill>
                            <a:schemeClr val="accent3"/>
                          </a:solidFill>
                          <a:latin typeface="+mn-lt"/>
                          <a:sym typeface="Wingdings 2" panose="05020102010507070707" pitchFamily="18" charset="2"/>
                        </a:rPr>
                        <a:t></a:t>
                      </a:r>
                      <a:endParaRPr lang="nl-BE" sz="1000" noProof="0" dirty="0">
                        <a:solidFill>
                          <a:schemeClr val="accent3"/>
                        </a:solidFill>
                        <a:latin typeface="+mn-lt"/>
                      </a:endParaRPr>
                    </a:p>
                  </a:txBody>
                  <a:tcPr marL="36000" marR="3600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0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rPr>
                        <a:t>&gt; </a:t>
                      </a:r>
                      <a:r>
                        <a:rPr kumimoji="0" lang="nl-BE" sz="1000" b="0" i="0" u="none" strike="noStrike" kern="1200" cap="none" spc="0" normalizeH="0" baseline="0" noProof="0" dirty="0">
                          <a:ln>
                            <a:noFill/>
                          </a:ln>
                          <a:solidFill>
                            <a:schemeClr val="tx1"/>
                          </a:solidFill>
                          <a:effectLst/>
                          <a:uLnTx/>
                          <a:uFillTx/>
                          <a:latin typeface="Arial"/>
                          <a:ea typeface="+mn-ea"/>
                          <a:cs typeface="+mn-cs"/>
                        </a:rPr>
                        <a:t>6 personen</a:t>
                      </a:r>
                    </a:p>
                  </a:txBody>
                  <a:tcPr marL="36000" marR="36000" marT="0" marB="0" anchor="ctr">
                    <a:noFill/>
                  </a:tcPr>
                </a:tc>
                <a:extLst>
                  <a:ext uri="{0D108BD9-81ED-4DB2-BD59-A6C34878D82A}">
                    <a16:rowId xmlns:a16="http://schemas.microsoft.com/office/drawing/2014/main" val="15591479"/>
                  </a:ext>
                </a:extLst>
              </a:tr>
            </a:tbl>
          </a:graphicData>
        </a:graphic>
      </p:graphicFrame>
      <p:sp>
        <p:nvSpPr>
          <p:cNvPr id="237" name="Rounded Rectangle 79">
            <a:extLst>
              <a:ext uri="{FF2B5EF4-FFF2-40B4-BE49-F238E27FC236}">
                <a16:creationId xmlns:a16="http://schemas.microsoft.com/office/drawing/2014/main" id="{F5620E5A-BA2B-4638-A725-8B3C3EC2C279}"/>
              </a:ext>
            </a:extLst>
          </p:cNvPr>
          <p:cNvSpPr/>
          <p:nvPr/>
        </p:nvSpPr>
        <p:spPr bwMode="auto">
          <a:xfrm>
            <a:off x="5930599" y="2988802"/>
            <a:ext cx="1941382" cy="452482"/>
          </a:xfrm>
          <a:prstGeom prst="rect">
            <a:avLst/>
          </a:prstGeom>
          <a:solidFill>
            <a:schemeClr val="bg1"/>
          </a:solidFill>
          <a:ln w="9525" cap="flat" cmpd="sng" algn="ctr">
            <a:solidFill>
              <a:schemeClr val="bg2"/>
            </a:solidFill>
            <a:prstDash val="solid"/>
            <a:round/>
            <a:headEnd type="none" w="med" len="med"/>
            <a:tailEnd type="none" w="med" len="med"/>
          </a:ln>
          <a:effectLst/>
        </p:spPr>
        <p:txBody>
          <a:bodyPr lIns="504000" rIns="0" anchor="ctr" anchorCtr="0"/>
          <a:lstStyle/>
          <a:p>
            <a:pPr>
              <a:defRPr/>
            </a:pPr>
            <a:r>
              <a:rPr lang="nl-BE" sz="1000" i="1" dirty="0">
                <a:solidFill>
                  <a:schemeClr val="bg2"/>
                </a:solidFill>
                <a:latin typeface="+mj-lt"/>
              </a:rPr>
              <a:t>Gemiddeld aantal gezinsleden: 2,6</a:t>
            </a:r>
            <a:endParaRPr lang="nl-BE" sz="1050" i="1" dirty="0">
              <a:solidFill>
                <a:schemeClr val="bg2"/>
              </a:solidFill>
              <a:latin typeface="+mj-lt"/>
            </a:endParaRPr>
          </a:p>
        </p:txBody>
      </p:sp>
      <p:grpSp>
        <p:nvGrpSpPr>
          <p:cNvPr id="239" name="Group 238">
            <a:extLst>
              <a:ext uri="{FF2B5EF4-FFF2-40B4-BE49-F238E27FC236}">
                <a16:creationId xmlns:a16="http://schemas.microsoft.com/office/drawing/2014/main" id="{829AB55A-C14E-4896-A688-49B5197E0422}"/>
              </a:ext>
            </a:extLst>
          </p:cNvPr>
          <p:cNvGrpSpPr>
            <a:grpSpLocks/>
          </p:cNvGrpSpPr>
          <p:nvPr/>
        </p:nvGrpSpPr>
        <p:grpSpPr>
          <a:xfrm>
            <a:off x="5967596" y="3038577"/>
            <a:ext cx="332460" cy="352932"/>
            <a:chOff x="8417588" y="3122070"/>
            <a:chExt cx="911832" cy="967982"/>
          </a:xfrm>
        </p:grpSpPr>
        <p:grpSp>
          <p:nvGrpSpPr>
            <p:cNvPr id="240" name="Group 239">
              <a:extLst>
                <a:ext uri="{FF2B5EF4-FFF2-40B4-BE49-F238E27FC236}">
                  <a16:creationId xmlns:a16="http://schemas.microsoft.com/office/drawing/2014/main" id="{1EC8C59F-986F-408B-A2F2-CA4409FF5C98}"/>
                </a:ext>
              </a:extLst>
            </p:cNvPr>
            <p:cNvGrpSpPr/>
            <p:nvPr/>
          </p:nvGrpSpPr>
          <p:grpSpPr>
            <a:xfrm>
              <a:off x="8667640" y="3433530"/>
              <a:ext cx="573406" cy="568649"/>
              <a:chOff x="8651874" y="3309935"/>
              <a:chExt cx="675528" cy="669924"/>
            </a:xfrm>
          </p:grpSpPr>
          <p:grpSp>
            <p:nvGrpSpPr>
              <p:cNvPr id="244" name="Group 63">
                <a:extLst>
                  <a:ext uri="{FF2B5EF4-FFF2-40B4-BE49-F238E27FC236}">
                    <a16:creationId xmlns:a16="http://schemas.microsoft.com/office/drawing/2014/main" id="{7EF5BE1F-3322-4C87-8141-A140D98E9B93}"/>
                  </a:ext>
                </a:extLst>
              </p:cNvPr>
              <p:cNvGrpSpPr>
                <a:grpSpLocks noChangeAspect="1"/>
              </p:cNvGrpSpPr>
              <p:nvPr/>
            </p:nvGrpSpPr>
            <p:grpSpPr bwMode="auto">
              <a:xfrm>
                <a:off x="8651874" y="3309935"/>
                <a:ext cx="261937" cy="669924"/>
                <a:chOff x="5450" y="2085"/>
                <a:chExt cx="165" cy="422"/>
              </a:xfrm>
            </p:grpSpPr>
            <p:sp>
              <p:nvSpPr>
                <p:cNvPr id="250" name="Freeform 64">
                  <a:extLst>
                    <a:ext uri="{FF2B5EF4-FFF2-40B4-BE49-F238E27FC236}">
                      <a16:creationId xmlns:a16="http://schemas.microsoft.com/office/drawing/2014/main" id="{9E0B4F2C-35B8-4E88-9B38-BAC76A443596}"/>
                    </a:ext>
                  </a:extLst>
                </p:cNvPr>
                <p:cNvSpPr>
                  <a:spLocks/>
                </p:cNvSpPr>
                <p:nvPr/>
              </p:nvSpPr>
              <p:spPr bwMode="auto">
                <a:xfrm>
                  <a:off x="5450" y="2368"/>
                  <a:ext cx="15" cy="14"/>
                </a:xfrm>
                <a:custGeom>
                  <a:avLst/>
                  <a:gdLst>
                    <a:gd name="T0" fmla="*/ 0 w 8"/>
                    <a:gd name="T1" fmla="*/ 0 h 8"/>
                    <a:gd name="T2" fmla="*/ 8 w 8"/>
                    <a:gd name="T3" fmla="*/ 8 h 8"/>
                  </a:gdLst>
                  <a:ahLst/>
                  <a:cxnLst>
                    <a:cxn ang="0">
                      <a:pos x="T0" y="T1"/>
                    </a:cxn>
                    <a:cxn ang="0">
                      <a:pos x="T2" y="T3"/>
                    </a:cxn>
                  </a:cxnLst>
                  <a:rect l="0" t="0" r="r" b="b"/>
                  <a:pathLst>
                    <a:path w="8" h="8">
                      <a:moveTo>
                        <a:pt x="0" y="0"/>
                      </a:moveTo>
                      <a:cubicBezTo>
                        <a:pt x="0" y="4"/>
                        <a:pt x="3" y="8"/>
                        <a:pt x="8" y="8"/>
                      </a:cubicBezTo>
                    </a:path>
                  </a:pathLst>
                </a:custGeom>
                <a:grpFill/>
                <a:ln w="952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51" name="Freeform 65">
                  <a:extLst>
                    <a:ext uri="{FF2B5EF4-FFF2-40B4-BE49-F238E27FC236}">
                      <a16:creationId xmlns:a16="http://schemas.microsoft.com/office/drawing/2014/main" id="{23697339-483E-4969-A774-5DDDCDD7BB72}"/>
                    </a:ext>
                  </a:extLst>
                </p:cNvPr>
                <p:cNvSpPr>
                  <a:spLocks/>
                </p:cNvSpPr>
                <p:nvPr/>
              </p:nvSpPr>
              <p:spPr bwMode="auto">
                <a:xfrm>
                  <a:off x="5600" y="2368"/>
                  <a:ext cx="15" cy="14"/>
                </a:xfrm>
                <a:custGeom>
                  <a:avLst/>
                  <a:gdLst>
                    <a:gd name="T0" fmla="*/ 0 w 8"/>
                    <a:gd name="T1" fmla="*/ 8 h 8"/>
                    <a:gd name="T2" fmla="*/ 8 w 8"/>
                    <a:gd name="T3" fmla="*/ 0 h 8"/>
                  </a:gdLst>
                  <a:ahLst/>
                  <a:cxnLst>
                    <a:cxn ang="0">
                      <a:pos x="T0" y="T1"/>
                    </a:cxn>
                    <a:cxn ang="0">
                      <a:pos x="T2" y="T3"/>
                    </a:cxn>
                  </a:cxnLst>
                  <a:rect l="0" t="0" r="r" b="b"/>
                  <a:pathLst>
                    <a:path w="8" h="8">
                      <a:moveTo>
                        <a:pt x="0" y="8"/>
                      </a:moveTo>
                      <a:cubicBezTo>
                        <a:pt x="4" y="8"/>
                        <a:pt x="8" y="4"/>
                        <a:pt x="8" y="0"/>
                      </a:cubicBezTo>
                    </a:path>
                  </a:pathLst>
                </a:custGeom>
                <a:grpFill/>
                <a:ln w="952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52" name="Freeform 66">
                  <a:extLst>
                    <a:ext uri="{FF2B5EF4-FFF2-40B4-BE49-F238E27FC236}">
                      <a16:creationId xmlns:a16="http://schemas.microsoft.com/office/drawing/2014/main" id="{69EEDD55-A619-45B1-A500-BA7A6A0DD5DB}"/>
                    </a:ext>
                  </a:extLst>
                </p:cNvPr>
                <p:cNvSpPr>
                  <a:spLocks/>
                </p:cNvSpPr>
                <p:nvPr/>
              </p:nvSpPr>
              <p:spPr bwMode="auto">
                <a:xfrm>
                  <a:off x="5488" y="2236"/>
                  <a:ext cx="89" cy="271"/>
                </a:xfrm>
                <a:custGeom>
                  <a:avLst/>
                  <a:gdLst>
                    <a:gd name="T0" fmla="*/ 0 w 48"/>
                    <a:gd name="T1" fmla="*/ 0 h 148"/>
                    <a:gd name="T2" fmla="*/ 0 w 48"/>
                    <a:gd name="T3" fmla="*/ 140 h 148"/>
                    <a:gd name="T4" fmla="*/ 8 w 48"/>
                    <a:gd name="T5" fmla="*/ 148 h 148"/>
                    <a:gd name="T6" fmla="*/ 8 w 48"/>
                    <a:gd name="T7" fmla="*/ 148 h 148"/>
                    <a:gd name="T8" fmla="*/ 16 w 48"/>
                    <a:gd name="T9" fmla="*/ 140 h 148"/>
                    <a:gd name="T10" fmla="*/ 16 w 48"/>
                    <a:gd name="T11" fmla="*/ 68 h 148"/>
                    <a:gd name="T12" fmla="*/ 32 w 48"/>
                    <a:gd name="T13" fmla="*/ 68 h 148"/>
                    <a:gd name="T14" fmla="*/ 32 w 48"/>
                    <a:gd name="T15" fmla="*/ 140 h 148"/>
                    <a:gd name="T16" fmla="*/ 40 w 48"/>
                    <a:gd name="T17" fmla="*/ 148 h 148"/>
                    <a:gd name="T18" fmla="*/ 40 w 48"/>
                    <a:gd name="T19" fmla="*/ 148 h 148"/>
                    <a:gd name="T20" fmla="*/ 48 w 48"/>
                    <a:gd name="T21" fmla="*/ 140 h 148"/>
                    <a:gd name="T22" fmla="*/ 48 w 48"/>
                    <a:gd name="T23"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148">
                      <a:moveTo>
                        <a:pt x="0" y="0"/>
                      </a:moveTo>
                      <a:cubicBezTo>
                        <a:pt x="0" y="140"/>
                        <a:pt x="0" y="140"/>
                        <a:pt x="0" y="140"/>
                      </a:cubicBezTo>
                      <a:cubicBezTo>
                        <a:pt x="0" y="144"/>
                        <a:pt x="3" y="148"/>
                        <a:pt x="8" y="148"/>
                      </a:cubicBezTo>
                      <a:cubicBezTo>
                        <a:pt x="8" y="148"/>
                        <a:pt x="8" y="148"/>
                        <a:pt x="8" y="148"/>
                      </a:cubicBezTo>
                      <a:cubicBezTo>
                        <a:pt x="12" y="148"/>
                        <a:pt x="16" y="144"/>
                        <a:pt x="16" y="140"/>
                      </a:cubicBezTo>
                      <a:cubicBezTo>
                        <a:pt x="16" y="68"/>
                        <a:pt x="16" y="68"/>
                        <a:pt x="16" y="68"/>
                      </a:cubicBezTo>
                      <a:cubicBezTo>
                        <a:pt x="32" y="68"/>
                        <a:pt x="32" y="68"/>
                        <a:pt x="32" y="68"/>
                      </a:cubicBezTo>
                      <a:cubicBezTo>
                        <a:pt x="32" y="140"/>
                        <a:pt x="32" y="140"/>
                        <a:pt x="32" y="140"/>
                      </a:cubicBezTo>
                      <a:cubicBezTo>
                        <a:pt x="32" y="144"/>
                        <a:pt x="35" y="148"/>
                        <a:pt x="40" y="148"/>
                      </a:cubicBezTo>
                      <a:cubicBezTo>
                        <a:pt x="40" y="148"/>
                        <a:pt x="40" y="148"/>
                        <a:pt x="40" y="148"/>
                      </a:cubicBezTo>
                      <a:cubicBezTo>
                        <a:pt x="44" y="148"/>
                        <a:pt x="48" y="144"/>
                        <a:pt x="48" y="140"/>
                      </a:cubicBezTo>
                      <a:cubicBezTo>
                        <a:pt x="48" y="0"/>
                        <a:pt x="48" y="0"/>
                        <a:pt x="48" y="0"/>
                      </a:cubicBezTo>
                    </a:path>
                  </a:pathLst>
                </a:custGeom>
                <a:grpFill/>
                <a:ln w="952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53" name="Freeform 67">
                  <a:extLst>
                    <a:ext uri="{FF2B5EF4-FFF2-40B4-BE49-F238E27FC236}">
                      <a16:creationId xmlns:a16="http://schemas.microsoft.com/office/drawing/2014/main" id="{A7291553-2C19-4DFA-9102-6496B8421609}"/>
                    </a:ext>
                  </a:extLst>
                </p:cNvPr>
                <p:cNvSpPr>
                  <a:spLocks/>
                </p:cNvSpPr>
                <p:nvPr/>
              </p:nvSpPr>
              <p:spPr bwMode="auto">
                <a:xfrm>
                  <a:off x="5450" y="2192"/>
                  <a:ext cx="165" cy="176"/>
                </a:xfrm>
                <a:custGeom>
                  <a:avLst/>
                  <a:gdLst>
                    <a:gd name="T0" fmla="*/ 0 w 88"/>
                    <a:gd name="T1" fmla="*/ 96 h 96"/>
                    <a:gd name="T2" fmla="*/ 0 w 88"/>
                    <a:gd name="T3" fmla="*/ 21 h 96"/>
                    <a:gd name="T4" fmla="*/ 22 w 88"/>
                    <a:gd name="T5" fmla="*/ 0 h 96"/>
                    <a:gd name="T6" fmla="*/ 44 w 88"/>
                    <a:gd name="T7" fmla="*/ 0 h 96"/>
                    <a:gd name="T8" fmla="*/ 66 w 88"/>
                    <a:gd name="T9" fmla="*/ 0 h 96"/>
                    <a:gd name="T10" fmla="*/ 88 w 88"/>
                    <a:gd name="T11" fmla="*/ 21 h 96"/>
                    <a:gd name="T12" fmla="*/ 88 w 88"/>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88" h="96">
                      <a:moveTo>
                        <a:pt x="0" y="96"/>
                      </a:moveTo>
                      <a:cubicBezTo>
                        <a:pt x="0" y="21"/>
                        <a:pt x="0" y="21"/>
                        <a:pt x="0" y="21"/>
                      </a:cubicBezTo>
                      <a:cubicBezTo>
                        <a:pt x="0" y="9"/>
                        <a:pt x="10" y="0"/>
                        <a:pt x="22" y="0"/>
                      </a:cubicBezTo>
                      <a:cubicBezTo>
                        <a:pt x="44" y="0"/>
                        <a:pt x="44" y="0"/>
                        <a:pt x="44" y="0"/>
                      </a:cubicBezTo>
                      <a:cubicBezTo>
                        <a:pt x="66" y="0"/>
                        <a:pt x="66" y="0"/>
                        <a:pt x="66" y="0"/>
                      </a:cubicBezTo>
                      <a:cubicBezTo>
                        <a:pt x="78" y="0"/>
                        <a:pt x="88" y="9"/>
                        <a:pt x="88" y="21"/>
                      </a:cubicBezTo>
                      <a:cubicBezTo>
                        <a:pt x="88" y="96"/>
                        <a:pt x="88" y="96"/>
                        <a:pt x="88" y="96"/>
                      </a:cubicBezTo>
                    </a:path>
                  </a:pathLst>
                </a:custGeom>
                <a:grpFill/>
                <a:ln w="952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54" name="Freeform 68">
                  <a:extLst>
                    <a:ext uri="{FF2B5EF4-FFF2-40B4-BE49-F238E27FC236}">
                      <a16:creationId xmlns:a16="http://schemas.microsoft.com/office/drawing/2014/main" id="{543CB603-7F7A-476E-93C1-6A70FFF1492A}"/>
                    </a:ext>
                  </a:extLst>
                </p:cNvPr>
                <p:cNvSpPr>
                  <a:spLocks/>
                </p:cNvSpPr>
                <p:nvPr/>
              </p:nvSpPr>
              <p:spPr bwMode="auto">
                <a:xfrm>
                  <a:off x="5495" y="2085"/>
                  <a:ext cx="75" cy="79"/>
                </a:xfrm>
                <a:prstGeom prst="ellipse">
                  <a:avLst/>
                </a:prstGeom>
                <a:grpFill/>
                <a:ln w="952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grpSp>
          <p:grpSp>
            <p:nvGrpSpPr>
              <p:cNvPr id="245" name="Group 75">
                <a:extLst>
                  <a:ext uri="{FF2B5EF4-FFF2-40B4-BE49-F238E27FC236}">
                    <a16:creationId xmlns:a16="http://schemas.microsoft.com/office/drawing/2014/main" id="{A344E46F-90E0-4032-949C-5480E5226C52}"/>
                  </a:ext>
                </a:extLst>
              </p:cNvPr>
              <p:cNvGrpSpPr>
                <a:grpSpLocks noChangeAspect="1"/>
              </p:cNvGrpSpPr>
              <p:nvPr/>
            </p:nvGrpSpPr>
            <p:grpSpPr bwMode="auto">
              <a:xfrm>
                <a:off x="8948736" y="3314496"/>
                <a:ext cx="378666" cy="660238"/>
                <a:chOff x="5394" y="2860"/>
                <a:chExt cx="273" cy="476"/>
              </a:xfrm>
            </p:grpSpPr>
            <p:sp>
              <p:nvSpPr>
                <p:cNvPr id="246" name="Freeform 76">
                  <a:extLst>
                    <a:ext uri="{FF2B5EF4-FFF2-40B4-BE49-F238E27FC236}">
                      <a16:creationId xmlns:a16="http://schemas.microsoft.com/office/drawing/2014/main" id="{30B13BA9-2E22-46F0-A9A2-1FD657E23576}"/>
                    </a:ext>
                  </a:extLst>
                </p:cNvPr>
                <p:cNvSpPr>
                  <a:spLocks/>
                </p:cNvSpPr>
                <p:nvPr/>
              </p:nvSpPr>
              <p:spPr bwMode="auto">
                <a:xfrm>
                  <a:off x="5480" y="3193"/>
                  <a:ext cx="102" cy="143"/>
                </a:xfrm>
                <a:custGeom>
                  <a:avLst/>
                  <a:gdLst>
                    <a:gd name="T0" fmla="*/ 0 w 48"/>
                    <a:gd name="T1" fmla="*/ 0 h 68"/>
                    <a:gd name="T2" fmla="*/ 0 w 48"/>
                    <a:gd name="T3" fmla="*/ 60 h 68"/>
                    <a:gd name="T4" fmla="*/ 8 w 48"/>
                    <a:gd name="T5" fmla="*/ 68 h 68"/>
                    <a:gd name="T6" fmla="*/ 8 w 48"/>
                    <a:gd name="T7" fmla="*/ 68 h 68"/>
                    <a:gd name="T8" fmla="*/ 16 w 48"/>
                    <a:gd name="T9" fmla="*/ 60 h 68"/>
                    <a:gd name="T10" fmla="*/ 16 w 48"/>
                    <a:gd name="T11" fmla="*/ 0 h 68"/>
                    <a:gd name="T12" fmla="*/ 32 w 48"/>
                    <a:gd name="T13" fmla="*/ 0 h 68"/>
                    <a:gd name="T14" fmla="*/ 32 w 48"/>
                    <a:gd name="T15" fmla="*/ 60 h 68"/>
                    <a:gd name="T16" fmla="*/ 40 w 48"/>
                    <a:gd name="T17" fmla="*/ 68 h 68"/>
                    <a:gd name="T18" fmla="*/ 40 w 48"/>
                    <a:gd name="T19" fmla="*/ 68 h 68"/>
                    <a:gd name="T20" fmla="*/ 48 w 48"/>
                    <a:gd name="T21" fmla="*/ 60 h 68"/>
                    <a:gd name="T22" fmla="*/ 48 w 48"/>
                    <a:gd name="T2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68">
                      <a:moveTo>
                        <a:pt x="0" y="0"/>
                      </a:moveTo>
                      <a:cubicBezTo>
                        <a:pt x="0" y="60"/>
                        <a:pt x="0" y="60"/>
                        <a:pt x="0" y="60"/>
                      </a:cubicBezTo>
                      <a:cubicBezTo>
                        <a:pt x="0" y="64"/>
                        <a:pt x="3" y="68"/>
                        <a:pt x="8" y="68"/>
                      </a:cubicBezTo>
                      <a:cubicBezTo>
                        <a:pt x="8" y="68"/>
                        <a:pt x="8" y="68"/>
                        <a:pt x="8" y="68"/>
                      </a:cubicBezTo>
                      <a:cubicBezTo>
                        <a:pt x="12" y="68"/>
                        <a:pt x="16" y="64"/>
                        <a:pt x="16" y="60"/>
                      </a:cubicBezTo>
                      <a:cubicBezTo>
                        <a:pt x="16" y="0"/>
                        <a:pt x="16" y="0"/>
                        <a:pt x="16" y="0"/>
                      </a:cubicBezTo>
                      <a:cubicBezTo>
                        <a:pt x="32" y="0"/>
                        <a:pt x="32" y="0"/>
                        <a:pt x="32" y="0"/>
                      </a:cubicBezTo>
                      <a:cubicBezTo>
                        <a:pt x="32" y="60"/>
                        <a:pt x="32" y="60"/>
                        <a:pt x="32" y="60"/>
                      </a:cubicBezTo>
                      <a:cubicBezTo>
                        <a:pt x="32" y="64"/>
                        <a:pt x="35" y="68"/>
                        <a:pt x="40" y="68"/>
                      </a:cubicBezTo>
                      <a:cubicBezTo>
                        <a:pt x="40" y="68"/>
                        <a:pt x="40" y="68"/>
                        <a:pt x="40" y="68"/>
                      </a:cubicBezTo>
                      <a:cubicBezTo>
                        <a:pt x="44" y="68"/>
                        <a:pt x="48" y="64"/>
                        <a:pt x="48" y="60"/>
                      </a:cubicBezTo>
                      <a:cubicBezTo>
                        <a:pt x="48" y="0"/>
                        <a:pt x="48" y="0"/>
                        <a:pt x="48" y="0"/>
                      </a:cubicBezTo>
                    </a:path>
                  </a:pathLst>
                </a:custGeom>
                <a:grpFill/>
                <a:ln w="952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47" name="Freeform 77">
                  <a:extLst>
                    <a:ext uri="{FF2B5EF4-FFF2-40B4-BE49-F238E27FC236}">
                      <a16:creationId xmlns:a16="http://schemas.microsoft.com/office/drawing/2014/main" id="{01F12646-7D8E-4C87-82BF-9478CB77A798}"/>
                    </a:ext>
                  </a:extLst>
                </p:cNvPr>
                <p:cNvSpPr>
                  <a:spLocks/>
                </p:cNvSpPr>
                <p:nvPr/>
              </p:nvSpPr>
              <p:spPr bwMode="auto">
                <a:xfrm>
                  <a:off x="5394" y="2972"/>
                  <a:ext cx="273" cy="212"/>
                </a:xfrm>
                <a:custGeom>
                  <a:avLst/>
                  <a:gdLst>
                    <a:gd name="T0" fmla="*/ 120 w 128"/>
                    <a:gd name="T1" fmla="*/ 100 h 100"/>
                    <a:gd name="T2" fmla="*/ 128 w 128"/>
                    <a:gd name="T3" fmla="*/ 92 h 100"/>
                    <a:gd name="T4" fmla="*/ 108 w 128"/>
                    <a:gd name="T5" fmla="*/ 21 h 100"/>
                    <a:gd name="T6" fmla="*/ 86 w 128"/>
                    <a:gd name="T7" fmla="*/ 0 h 100"/>
                    <a:gd name="T8" fmla="*/ 64 w 128"/>
                    <a:gd name="T9" fmla="*/ 0 h 100"/>
                    <a:gd name="T10" fmla="*/ 41 w 128"/>
                    <a:gd name="T11" fmla="*/ 0 h 100"/>
                    <a:gd name="T12" fmla="*/ 20 w 128"/>
                    <a:gd name="T13" fmla="*/ 21 h 100"/>
                    <a:gd name="T14" fmla="*/ 0 w 128"/>
                    <a:gd name="T15" fmla="*/ 92 h 100"/>
                    <a:gd name="T16" fmla="*/ 8 w 128"/>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00">
                      <a:moveTo>
                        <a:pt x="120" y="100"/>
                      </a:moveTo>
                      <a:cubicBezTo>
                        <a:pt x="124" y="100"/>
                        <a:pt x="128" y="96"/>
                        <a:pt x="128" y="92"/>
                      </a:cubicBezTo>
                      <a:cubicBezTo>
                        <a:pt x="108" y="21"/>
                        <a:pt x="108" y="21"/>
                        <a:pt x="108" y="21"/>
                      </a:cubicBezTo>
                      <a:cubicBezTo>
                        <a:pt x="104" y="8"/>
                        <a:pt x="98" y="0"/>
                        <a:pt x="86" y="0"/>
                      </a:cubicBezTo>
                      <a:cubicBezTo>
                        <a:pt x="64" y="0"/>
                        <a:pt x="64" y="0"/>
                        <a:pt x="64" y="0"/>
                      </a:cubicBezTo>
                      <a:cubicBezTo>
                        <a:pt x="41" y="0"/>
                        <a:pt x="41" y="0"/>
                        <a:pt x="41" y="0"/>
                      </a:cubicBezTo>
                      <a:cubicBezTo>
                        <a:pt x="29" y="0"/>
                        <a:pt x="24" y="8"/>
                        <a:pt x="20" y="21"/>
                      </a:cubicBezTo>
                      <a:cubicBezTo>
                        <a:pt x="0" y="92"/>
                        <a:pt x="0" y="92"/>
                        <a:pt x="0" y="92"/>
                      </a:cubicBezTo>
                      <a:cubicBezTo>
                        <a:pt x="0" y="96"/>
                        <a:pt x="3" y="100"/>
                        <a:pt x="8" y="100"/>
                      </a:cubicBezTo>
                    </a:path>
                  </a:pathLst>
                </a:custGeom>
                <a:grpFill/>
                <a:ln w="952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48" name="Freeform 78">
                  <a:extLst>
                    <a:ext uri="{FF2B5EF4-FFF2-40B4-BE49-F238E27FC236}">
                      <a16:creationId xmlns:a16="http://schemas.microsoft.com/office/drawing/2014/main" id="{8F2C0EC1-B6F9-4A68-904A-7EFFEA4AD72C}"/>
                    </a:ext>
                  </a:extLst>
                </p:cNvPr>
                <p:cNvSpPr>
                  <a:spLocks/>
                </p:cNvSpPr>
                <p:nvPr/>
              </p:nvSpPr>
              <p:spPr bwMode="auto">
                <a:xfrm>
                  <a:off x="5437" y="3015"/>
                  <a:ext cx="188" cy="178"/>
                </a:xfrm>
                <a:custGeom>
                  <a:avLst/>
                  <a:gdLst>
                    <a:gd name="T0" fmla="*/ 51 w 188"/>
                    <a:gd name="T1" fmla="*/ 0 h 178"/>
                    <a:gd name="T2" fmla="*/ 43 w 188"/>
                    <a:gd name="T3" fmla="*/ 67 h 178"/>
                    <a:gd name="T4" fmla="*/ 0 w 188"/>
                    <a:gd name="T5" fmla="*/ 178 h 178"/>
                    <a:gd name="T6" fmla="*/ 188 w 188"/>
                    <a:gd name="T7" fmla="*/ 178 h 178"/>
                    <a:gd name="T8" fmla="*/ 145 w 188"/>
                    <a:gd name="T9" fmla="*/ 67 h 178"/>
                    <a:gd name="T10" fmla="*/ 137 w 188"/>
                    <a:gd name="T11" fmla="*/ 0 h 178"/>
                  </a:gdLst>
                  <a:ahLst/>
                  <a:cxnLst>
                    <a:cxn ang="0">
                      <a:pos x="T0" y="T1"/>
                    </a:cxn>
                    <a:cxn ang="0">
                      <a:pos x="T2" y="T3"/>
                    </a:cxn>
                    <a:cxn ang="0">
                      <a:pos x="T4" y="T5"/>
                    </a:cxn>
                    <a:cxn ang="0">
                      <a:pos x="T6" y="T7"/>
                    </a:cxn>
                    <a:cxn ang="0">
                      <a:pos x="T8" y="T9"/>
                    </a:cxn>
                    <a:cxn ang="0">
                      <a:pos x="T10" y="T11"/>
                    </a:cxn>
                  </a:cxnLst>
                  <a:rect l="0" t="0" r="r" b="b"/>
                  <a:pathLst>
                    <a:path w="188" h="178">
                      <a:moveTo>
                        <a:pt x="51" y="0"/>
                      </a:moveTo>
                      <a:lnTo>
                        <a:pt x="43" y="67"/>
                      </a:lnTo>
                      <a:lnTo>
                        <a:pt x="0" y="178"/>
                      </a:lnTo>
                      <a:lnTo>
                        <a:pt x="188" y="178"/>
                      </a:lnTo>
                      <a:lnTo>
                        <a:pt x="145" y="67"/>
                      </a:lnTo>
                      <a:lnTo>
                        <a:pt x="137" y="0"/>
                      </a:lnTo>
                    </a:path>
                  </a:pathLst>
                </a:custGeom>
                <a:grpFill/>
                <a:ln w="952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49" name="Freeform 79">
                  <a:extLst>
                    <a:ext uri="{FF2B5EF4-FFF2-40B4-BE49-F238E27FC236}">
                      <a16:creationId xmlns:a16="http://schemas.microsoft.com/office/drawing/2014/main" id="{E1F2A11B-DB4A-4793-BB94-D8EC98ED3810}"/>
                    </a:ext>
                  </a:extLst>
                </p:cNvPr>
                <p:cNvSpPr>
                  <a:spLocks/>
                </p:cNvSpPr>
                <p:nvPr/>
              </p:nvSpPr>
              <p:spPr bwMode="auto">
                <a:xfrm>
                  <a:off x="5488" y="2860"/>
                  <a:ext cx="86" cy="87"/>
                </a:xfrm>
                <a:prstGeom prst="ellipse">
                  <a:avLst/>
                </a:prstGeom>
                <a:grpFill/>
                <a:ln w="952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grpSp>
        </p:grpSp>
        <p:grpSp>
          <p:nvGrpSpPr>
            <p:cNvPr id="241" name="Group 240">
              <a:extLst>
                <a:ext uri="{FF2B5EF4-FFF2-40B4-BE49-F238E27FC236}">
                  <a16:creationId xmlns:a16="http://schemas.microsoft.com/office/drawing/2014/main" id="{F757A9D8-1796-45A1-A929-03ED6B4EF986}"/>
                </a:ext>
              </a:extLst>
            </p:cNvPr>
            <p:cNvGrpSpPr/>
            <p:nvPr/>
          </p:nvGrpSpPr>
          <p:grpSpPr>
            <a:xfrm>
              <a:off x="8417588" y="3122070"/>
              <a:ext cx="911832" cy="967982"/>
              <a:chOff x="5754688" y="3046460"/>
              <a:chExt cx="679450" cy="827041"/>
            </a:xfrm>
          </p:grpSpPr>
          <p:sp>
            <p:nvSpPr>
              <p:cNvPr id="242" name="Freeform 182">
                <a:extLst>
                  <a:ext uri="{FF2B5EF4-FFF2-40B4-BE49-F238E27FC236}">
                    <a16:creationId xmlns:a16="http://schemas.microsoft.com/office/drawing/2014/main" id="{E916D767-BA32-4DB9-9236-83CEEE43392C}"/>
                  </a:ext>
                </a:extLst>
              </p:cNvPr>
              <p:cNvSpPr>
                <a:spLocks/>
              </p:cNvSpPr>
              <p:nvPr/>
            </p:nvSpPr>
            <p:spPr bwMode="auto">
              <a:xfrm>
                <a:off x="5754688" y="3046460"/>
                <a:ext cx="585788" cy="403225"/>
              </a:xfrm>
              <a:custGeom>
                <a:avLst/>
                <a:gdLst>
                  <a:gd name="T0" fmla="*/ 0 w 369"/>
                  <a:gd name="T1" fmla="*/ 254 h 254"/>
                  <a:gd name="T2" fmla="*/ 251 w 369"/>
                  <a:gd name="T3" fmla="*/ 0 h 254"/>
                  <a:gd name="T4" fmla="*/ 369 w 369"/>
                  <a:gd name="T5" fmla="*/ 119 h 254"/>
                  <a:gd name="T6" fmla="*/ 369 w 369"/>
                  <a:gd name="T7" fmla="*/ 26 h 254"/>
                </a:gdLst>
                <a:ahLst/>
                <a:cxnLst>
                  <a:cxn ang="0">
                    <a:pos x="T0" y="T1"/>
                  </a:cxn>
                  <a:cxn ang="0">
                    <a:pos x="T2" y="T3"/>
                  </a:cxn>
                  <a:cxn ang="0">
                    <a:pos x="T4" y="T5"/>
                  </a:cxn>
                  <a:cxn ang="0">
                    <a:pos x="T6" y="T7"/>
                  </a:cxn>
                </a:cxnLst>
                <a:rect l="0" t="0" r="r" b="b"/>
                <a:pathLst>
                  <a:path w="369" h="254">
                    <a:moveTo>
                      <a:pt x="0" y="254"/>
                    </a:moveTo>
                    <a:lnTo>
                      <a:pt x="251" y="0"/>
                    </a:lnTo>
                    <a:lnTo>
                      <a:pt x="369" y="119"/>
                    </a:lnTo>
                    <a:lnTo>
                      <a:pt x="369" y="26"/>
                    </a:lnTo>
                  </a:path>
                </a:pathLst>
              </a:custGeom>
              <a:grpFill/>
              <a:ln w="952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sp>
            <p:nvSpPr>
              <p:cNvPr id="243" name="Freeform 183">
                <a:extLst>
                  <a:ext uri="{FF2B5EF4-FFF2-40B4-BE49-F238E27FC236}">
                    <a16:creationId xmlns:a16="http://schemas.microsoft.com/office/drawing/2014/main" id="{E4A983C2-1136-422A-B653-A6854C803DE4}"/>
                  </a:ext>
                </a:extLst>
              </p:cNvPr>
              <p:cNvSpPr>
                <a:spLocks/>
              </p:cNvSpPr>
              <p:nvPr/>
            </p:nvSpPr>
            <p:spPr bwMode="auto">
              <a:xfrm>
                <a:off x="5873750" y="3411538"/>
                <a:ext cx="560388" cy="461963"/>
              </a:xfrm>
              <a:custGeom>
                <a:avLst/>
                <a:gdLst>
                  <a:gd name="T0" fmla="*/ 0 w 353"/>
                  <a:gd name="T1" fmla="*/ 0 h 291"/>
                  <a:gd name="T2" fmla="*/ 0 w 353"/>
                  <a:gd name="T3" fmla="*/ 291 h 291"/>
                  <a:gd name="T4" fmla="*/ 353 w 353"/>
                  <a:gd name="T5" fmla="*/ 291 h 291"/>
                  <a:gd name="T6" fmla="*/ 353 w 353"/>
                  <a:gd name="T7" fmla="*/ 1 h 291"/>
                </a:gdLst>
                <a:ahLst/>
                <a:cxnLst>
                  <a:cxn ang="0">
                    <a:pos x="T0" y="T1"/>
                  </a:cxn>
                  <a:cxn ang="0">
                    <a:pos x="T2" y="T3"/>
                  </a:cxn>
                  <a:cxn ang="0">
                    <a:pos x="T4" y="T5"/>
                  </a:cxn>
                  <a:cxn ang="0">
                    <a:pos x="T6" y="T7"/>
                  </a:cxn>
                </a:cxnLst>
                <a:rect l="0" t="0" r="r" b="b"/>
                <a:pathLst>
                  <a:path w="353" h="291">
                    <a:moveTo>
                      <a:pt x="0" y="0"/>
                    </a:moveTo>
                    <a:lnTo>
                      <a:pt x="0" y="291"/>
                    </a:lnTo>
                    <a:lnTo>
                      <a:pt x="353" y="291"/>
                    </a:lnTo>
                    <a:lnTo>
                      <a:pt x="353" y="1"/>
                    </a:lnTo>
                  </a:path>
                </a:pathLst>
              </a:custGeom>
              <a:grpFill/>
              <a:ln w="9525" cap="rnd">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dirty="0">
                  <a:ln>
                    <a:noFill/>
                  </a:ln>
                  <a:solidFill>
                    <a:prstClr val="black"/>
                  </a:solidFill>
                  <a:effectLst/>
                  <a:uLnTx/>
                  <a:uFillTx/>
                  <a:latin typeface="Arial"/>
                  <a:ea typeface="+mn-ea"/>
                  <a:cs typeface="+mn-cs"/>
                </a:endParaRPr>
              </a:p>
            </p:txBody>
          </p:sp>
        </p:grpSp>
      </p:grpSp>
      <p:grpSp>
        <p:nvGrpSpPr>
          <p:cNvPr id="6" name="Group 5">
            <a:extLst>
              <a:ext uri="{FF2B5EF4-FFF2-40B4-BE49-F238E27FC236}">
                <a16:creationId xmlns:a16="http://schemas.microsoft.com/office/drawing/2014/main" id="{86FB934A-ACED-4AF1-983A-BFAAFF3971D1}"/>
              </a:ext>
            </a:extLst>
          </p:cNvPr>
          <p:cNvGrpSpPr/>
          <p:nvPr/>
        </p:nvGrpSpPr>
        <p:grpSpPr>
          <a:xfrm>
            <a:off x="8141498" y="4660046"/>
            <a:ext cx="2031785" cy="1127322"/>
            <a:chOff x="8141494" y="4955634"/>
            <a:chExt cx="1499041" cy="831733"/>
          </a:xfrm>
        </p:grpSpPr>
        <p:sp>
          <p:nvSpPr>
            <p:cNvPr id="48" name="Rounded Rectangle 79">
              <a:extLst>
                <a:ext uri="{FF2B5EF4-FFF2-40B4-BE49-F238E27FC236}">
                  <a16:creationId xmlns:a16="http://schemas.microsoft.com/office/drawing/2014/main" id="{A9E4DD14-E243-484F-A647-9BBFF628F75A}"/>
                </a:ext>
              </a:extLst>
            </p:cNvPr>
            <p:cNvSpPr/>
            <p:nvPr/>
          </p:nvSpPr>
          <p:spPr bwMode="auto">
            <a:xfrm>
              <a:off x="8141495" y="4955634"/>
              <a:ext cx="1499040" cy="240764"/>
            </a:xfrm>
            <a:prstGeom prst="rect">
              <a:avLst/>
            </a:prstGeom>
            <a:solidFill>
              <a:schemeClr val="bg1"/>
            </a:solidFill>
            <a:ln w="9525" cap="flat" cmpd="sng" algn="ctr">
              <a:solidFill>
                <a:schemeClr val="bg2"/>
              </a:solidFill>
              <a:prstDash val="solid"/>
              <a:round/>
              <a:headEnd type="none" w="med" len="med"/>
              <a:tailEnd type="none" w="med" len="med"/>
            </a:ln>
            <a:effectLst/>
          </p:spPr>
          <p:txBody>
            <a:bodyPr lIns="396000" rIns="0" anchor="ctr" anchorCtr="0"/>
            <a:lstStyle/>
            <a:p>
              <a:pPr>
                <a:defRPr/>
              </a:pPr>
              <a:r>
                <a:rPr lang="nl-BE" sz="1000" dirty="0">
                  <a:solidFill>
                    <a:schemeClr val="bg2"/>
                  </a:solidFill>
                  <a:latin typeface="+mj-lt"/>
                </a:rPr>
                <a:t>VLAANDEREN:   </a:t>
              </a:r>
              <a:r>
                <a:rPr lang="nl-BE" sz="1400" dirty="0">
                  <a:solidFill>
                    <a:schemeClr val="bg2"/>
                  </a:solidFill>
                  <a:latin typeface="+mj-lt"/>
                </a:rPr>
                <a:t>58%</a:t>
              </a:r>
              <a:endParaRPr lang="nl-BE" sz="1050" dirty="0">
                <a:solidFill>
                  <a:schemeClr val="bg2"/>
                </a:solidFill>
                <a:latin typeface="+mj-lt"/>
              </a:endParaRPr>
            </a:p>
          </p:txBody>
        </p:sp>
        <p:sp>
          <p:nvSpPr>
            <p:cNvPr id="49" name="Rounded Rectangle 80">
              <a:extLst>
                <a:ext uri="{FF2B5EF4-FFF2-40B4-BE49-F238E27FC236}">
                  <a16:creationId xmlns:a16="http://schemas.microsoft.com/office/drawing/2014/main" id="{E3C26ACA-B5A4-4B04-9164-1F817B0371F4}"/>
                </a:ext>
              </a:extLst>
            </p:cNvPr>
            <p:cNvSpPr/>
            <p:nvPr/>
          </p:nvSpPr>
          <p:spPr bwMode="auto">
            <a:xfrm>
              <a:off x="8141494" y="5249127"/>
              <a:ext cx="1499040" cy="240764"/>
            </a:xfrm>
            <a:prstGeom prst="rect">
              <a:avLst/>
            </a:prstGeom>
            <a:solidFill>
              <a:schemeClr val="bg1"/>
            </a:solidFill>
            <a:ln w="9525" cap="flat" cmpd="sng" algn="ctr">
              <a:solidFill>
                <a:schemeClr val="accent2"/>
              </a:solidFill>
              <a:prstDash val="solid"/>
              <a:round/>
              <a:headEnd type="none" w="med" len="med"/>
              <a:tailEnd type="none" w="med" len="med"/>
            </a:ln>
            <a:effectLst/>
          </p:spPr>
          <p:txBody>
            <a:bodyPr lIns="396000" rIns="0" anchor="ctr" anchorCtr="0"/>
            <a:lstStyle/>
            <a:p>
              <a:pPr>
                <a:defRPr/>
              </a:pPr>
              <a:r>
                <a:rPr lang="nl-BE" sz="1000" dirty="0">
                  <a:solidFill>
                    <a:schemeClr val="accent2"/>
                  </a:solidFill>
                  <a:latin typeface="+mj-lt"/>
                </a:rPr>
                <a:t>BRUSSEL:          </a:t>
              </a:r>
              <a:r>
                <a:rPr lang="nl-BE" sz="1400" dirty="0">
                  <a:solidFill>
                    <a:schemeClr val="accent2"/>
                  </a:solidFill>
                  <a:latin typeface="+mj-lt"/>
                </a:rPr>
                <a:t>11%</a:t>
              </a:r>
              <a:endParaRPr lang="nl-BE" sz="1100" dirty="0">
                <a:solidFill>
                  <a:schemeClr val="accent2"/>
                </a:solidFill>
                <a:latin typeface="+mj-lt"/>
              </a:endParaRPr>
            </a:p>
          </p:txBody>
        </p:sp>
        <p:sp>
          <p:nvSpPr>
            <p:cNvPr id="50" name="Rounded Rectangle 136">
              <a:extLst>
                <a:ext uri="{FF2B5EF4-FFF2-40B4-BE49-F238E27FC236}">
                  <a16:creationId xmlns:a16="http://schemas.microsoft.com/office/drawing/2014/main" id="{A8D4C0E1-2BF8-475E-A4FD-CA49225ABA0C}"/>
                </a:ext>
              </a:extLst>
            </p:cNvPr>
            <p:cNvSpPr>
              <a:spLocks noChangeArrowheads="1"/>
            </p:cNvSpPr>
            <p:nvPr/>
          </p:nvSpPr>
          <p:spPr bwMode="auto">
            <a:xfrm>
              <a:off x="8141495" y="5546603"/>
              <a:ext cx="1499040" cy="240764"/>
            </a:xfrm>
            <a:prstGeom prst="rect">
              <a:avLst/>
            </a:prstGeom>
            <a:solidFill>
              <a:schemeClr val="bg1"/>
            </a:solidFill>
            <a:ln w="9525" algn="ctr">
              <a:solidFill>
                <a:schemeClr val="tx2"/>
              </a:solidFill>
              <a:round/>
              <a:headEnd/>
              <a:tailEnd/>
            </a:ln>
          </p:spPr>
          <p:txBody>
            <a:bodyPr lIns="396000" rIns="0" anchor="ctr" anchorCtr="0"/>
            <a:lstStyle/>
            <a:p>
              <a:r>
                <a:rPr lang="nl-BE" sz="1000" dirty="0">
                  <a:solidFill>
                    <a:schemeClr val="tx2"/>
                  </a:solidFill>
                  <a:latin typeface="+mj-lt"/>
                </a:rPr>
                <a:t>WALLONIË:        </a:t>
              </a:r>
              <a:r>
                <a:rPr lang="nl-BE" sz="1400" dirty="0">
                  <a:solidFill>
                    <a:schemeClr val="tx2"/>
                  </a:solidFill>
                  <a:latin typeface="+mj-lt"/>
                </a:rPr>
                <a:t>32%</a:t>
              </a:r>
              <a:endParaRPr lang="nl-BE" sz="1100" dirty="0">
                <a:solidFill>
                  <a:schemeClr val="tx2"/>
                </a:solidFill>
                <a:latin typeface="+mj-lt"/>
              </a:endParaRPr>
            </a:p>
          </p:txBody>
        </p:sp>
        <p:sp>
          <p:nvSpPr>
            <p:cNvPr id="51" name="Freeform 9">
              <a:extLst>
                <a:ext uri="{FF2B5EF4-FFF2-40B4-BE49-F238E27FC236}">
                  <a16:creationId xmlns:a16="http://schemas.microsoft.com/office/drawing/2014/main" id="{AEC2EDE7-7F89-4955-98C6-CA68D7FC115C}"/>
                </a:ext>
              </a:extLst>
            </p:cNvPr>
            <p:cNvSpPr>
              <a:spLocks noChangeAspect="1" noEditPoints="1"/>
            </p:cNvSpPr>
            <p:nvPr/>
          </p:nvSpPr>
          <p:spPr bwMode="auto">
            <a:xfrm>
              <a:off x="8202422" y="4984822"/>
              <a:ext cx="173145" cy="202769"/>
            </a:xfrm>
            <a:custGeom>
              <a:avLst/>
              <a:gdLst>
                <a:gd name="T0" fmla="*/ 2147483647 w 814"/>
                <a:gd name="T1" fmla="*/ 2147483647 h 959"/>
                <a:gd name="T2" fmla="*/ 2147483647 w 814"/>
                <a:gd name="T3" fmla="*/ 2147483647 h 959"/>
                <a:gd name="T4" fmla="*/ 2147483647 w 814"/>
                <a:gd name="T5" fmla="*/ 2147483647 h 959"/>
                <a:gd name="T6" fmla="*/ 2147483647 w 814"/>
                <a:gd name="T7" fmla="*/ 2147483647 h 959"/>
                <a:gd name="T8" fmla="*/ 2147483647 w 814"/>
                <a:gd name="T9" fmla="*/ 2147483647 h 959"/>
                <a:gd name="T10" fmla="*/ 2147483647 w 814"/>
                <a:gd name="T11" fmla="*/ 2147483647 h 959"/>
                <a:gd name="T12" fmla="*/ 2147483647 w 814"/>
                <a:gd name="T13" fmla="*/ 2147483647 h 959"/>
                <a:gd name="T14" fmla="*/ 2147483647 w 814"/>
                <a:gd name="T15" fmla="*/ 2147483647 h 959"/>
                <a:gd name="T16" fmla="*/ 2147483647 w 814"/>
                <a:gd name="T17" fmla="*/ 2147483647 h 959"/>
                <a:gd name="T18" fmla="*/ 2147483647 w 814"/>
                <a:gd name="T19" fmla="*/ 2147483647 h 959"/>
                <a:gd name="T20" fmla="*/ 2147483647 w 814"/>
                <a:gd name="T21" fmla="*/ 2147483647 h 959"/>
                <a:gd name="T22" fmla="*/ 2147483647 w 814"/>
                <a:gd name="T23" fmla="*/ 2147483647 h 959"/>
                <a:gd name="T24" fmla="*/ 2147483647 w 814"/>
                <a:gd name="T25" fmla="*/ 2147483647 h 959"/>
                <a:gd name="T26" fmla="*/ 2147483647 w 814"/>
                <a:gd name="T27" fmla="*/ 2147483647 h 959"/>
                <a:gd name="T28" fmla="*/ 2147483647 w 814"/>
                <a:gd name="T29" fmla="*/ 2147483647 h 959"/>
                <a:gd name="T30" fmla="*/ 2147483647 w 814"/>
                <a:gd name="T31" fmla="*/ 2147483647 h 959"/>
                <a:gd name="T32" fmla="*/ 2147483647 w 814"/>
                <a:gd name="T33" fmla="*/ 2147483647 h 959"/>
                <a:gd name="T34" fmla="*/ 2147483647 w 814"/>
                <a:gd name="T35" fmla="*/ 2147483647 h 959"/>
                <a:gd name="T36" fmla="*/ 2147483647 w 814"/>
                <a:gd name="T37" fmla="*/ 2147483647 h 959"/>
                <a:gd name="T38" fmla="*/ 2147483647 w 814"/>
                <a:gd name="T39" fmla="*/ 2147483647 h 959"/>
                <a:gd name="T40" fmla="*/ 2147483647 w 814"/>
                <a:gd name="T41" fmla="*/ 2147483647 h 959"/>
                <a:gd name="T42" fmla="*/ 2147483647 w 814"/>
                <a:gd name="T43" fmla="*/ 2147483647 h 959"/>
                <a:gd name="T44" fmla="*/ 2147483647 w 814"/>
                <a:gd name="T45" fmla="*/ 2147483647 h 959"/>
                <a:gd name="T46" fmla="*/ 2147483647 w 814"/>
                <a:gd name="T47" fmla="*/ 2147483647 h 959"/>
                <a:gd name="T48" fmla="*/ 2147483647 w 814"/>
                <a:gd name="T49" fmla="*/ 2147483647 h 959"/>
                <a:gd name="T50" fmla="*/ 2147483647 w 814"/>
                <a:gd name="T51" fmla="*/ 2147483647 h 959"/>
                <a:gd name="T52" fmla="*/ 2147483647 w 814"/>
                <a:gd name="T53" fmla="*/ 2147483647 h 959"/>
                <a:gd name="T54" fmla="*/ 2147483647 w 814"/>
                <a:gd name="T55" fmla="*/ 2147483647 h 959"/>
                <a:gd name="T56" fmla="*/ 2147483647 w 814"/>
                <a:gd name="T57" fmla="*/ 2147483647 h 959"/>
                <a:gd name="T58" fmla="*/ 2147483647 w 814"/>
                <a:gd name="T59" fmla="*/ 2147483647 h 959"/>
                <a:gd name="T60" fmla="*/ 2147483647 w 814"/>
                <a:gd name="T61" fmla="*/ 2147483647 h 959"/>
                <a:gd name="T62" fmla="*/ 2147483647 w 814"/>
                <a:gd name="T63" fmla="*/ 2147483647 h 959"/>
                <a:gd name="T64" fmla="*/ 2147483647 w 814"/>
                <a:gd name="T65" fmla="*/ 2147483647 h 959"/>
                <a:gd name="T66" fmla="*/ 2147483647 w 814"/>
                <a:gd name="T67" fmla="*/ 2147483647 h 959"/>
                <a:gd name="T68" fmla="*/ 2147483647 w 814"/>
                <a:gd name="T69" fmla="*/ 2147483647 h 959"/>
                <a:gd name="T70" fmla="*/ 2147483647 w 814"/>
                <a:gd name="T71" fmla="*/ 2147483647 h 959"/>
                <a:gd name="T72" fmla="*/ 2147483647 w 814"/>
                <a:gd name="T73" fmla="*/ 2147483647 h 959"/>
                <a:gd name="T74" fmla="*/ 2147483647 w 814"/>
                <a:gd name="T75" fmla="*/ 2147483647 h 959"/>
                <a:gd name="T76" fmla="*/ 2147483647 w 814"/>
                <a:gd name="T77" fmla="*/ 2147483647 h 959"/>
                <a:gd name="T78" fmla="*/ 2147483647 w 814"/>
                <a:gd name="T79" fmla="*/ 2147483647 h 959"/>
                <a:gd name="T80" fmla="*/ 2147483647 w 814"/>
                <a:gd name="T81" fmla="*/ 2147483647 h 959"/>
                <a:gd name="T82" fmla="*/ 2147483647 w 814"/>
                <a:gd name="T83" fmla="*/ 2147483647 h 959"/>
                <a:gd name="T84" fmla="*/ 2147483647 w 814"/>
                <a:gd name="T85" fmla="*/ 2147483647 h 959"/>
                <a:gd name="T86" fmla="*/ 2147483647 w 814"/>
                <a:gd name="T87" fmla="*/ 2147483647 h 959"/>
                <a:gd name="T88" fmla="*/ 2147483647 w 814"/>
                <a:gd name="T89" fmla="*/ 2147483647 h 959"/>
                <a:gd name="T90" fmla="*/ 2147483647 w 814"/>
                <a:gd name="T91" fmla="*/ 2147483647 h 959"/>
                <a:gd name="T92" fmla="*/ 2147483647 w 814"/>
                <a:gd name="T93" fmla="*/ 2147483647 h 959"/>
                <a:gd name="T94" fmla="*/ 2147483647 w 814"/>
                <a:gd name="T95" fmla="*/ 2147483647 h 959"/>
                <a:gd name="T96" fmla="*/ 2147483647 w 814"/>
                <a:gd name="T97" fmla="*/ 2147483647 h 959"/>
                <a:gd name="T98" fmla="*/ 2147483647 w 814"/>
                <a:gd name="T99" fmla="*/ 2147483647 h 959"/>
                <a:gd name="T100" fmla="*/ 2147483647 w 814"/>
                <a:gd name="T101" fmla="*/ 2147483647 h 959"/>
                <a:gd name="T102" fmla="*/ 2147483647 w 814"/>
                <a:gd name="T103" fmla="*/ 2147483647 h 959"/>
                <a:gd name="T104" fmla="*/ 2147483647 w 814"/>
                <a:gd name="T105" fmla="*/ 2147483647 h 959"/>
                <a:gd name="T106" fmla="*/ 2147483647 w 814"/>
                <a:gd name="T107" fmla="*/ 2147483647 h 959"/>
                <a:gd name="T108" fmla="*/ 2147483647 w 814"/>
                <a:gd name="T109" fmla="*/ 2147483647 h 959"/>
                <a:gd name="T110" fmla="*/ 2147483647 w 814"/>
                <a:gd name="T111" fmla="*/ 2147483647 h 959"/>
                <a:gd name="T112" fmla="*/ 2147483647 w 814"/>
                <a:gd name="T113" fmla="*/ 2147483647 h 9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14"/>
                <a:gd name="T172" fmla="*/ 0 h 959"/>
                <a:gd name="T173" fmla="*/ 814 w 814"/>
                <a:gd name="T174" fmla="*/ 959 h 9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14" h="959">
                  <a:moveTo>
                    <a:pt x="720" y="0"/>
                  </a:moveTo>
                  <a:cubicBezTo>
                    <a:pt x="726" y="1"/>
                    <a:pt x="726" y="9"/>
                    <a:pt x="732" y="10"/>
                  </a:cubicBezTo>
                  <a:cubicBezTo>
                    <a:pt x="734" y="24"/>
                    <a:pt x="732" y="34"/>
                    <a:pt x="726" y="42"/>
                  </a:cubicBezTo>
                  <a:cubicBezTo>
                    <a:pt x="724" y="49"/>
                    <a:pt x="733" y="51"/>
                    <a:pt x="736" y="54"/>
                  </a:cubicBezTo>
                  <a:cubicBezTo>
                    <a:pt x="739" y="59"/>
                    <a:pt x="740" y="63"/>
                    <a:pt x="745" y="67"/>
                  </a:cubicBezTo>
                  <a:cubicBezTo>
                    <a:pt x="749" y="77"/>
                    <a:pt x="756" y="84"/>
                    <a:pt x="761" y="92"/>
                  </a:cubicBezTo>
                  <a:cubicBezTo>
                    <a:pt x="782" y="94"/>
                    <a:pt x="801" y="92"/>
                    <a:pt x="805" y="77"/>
                  </a:cubicBezTo>
                  <a:cubicBezTo>
                    <a:pt x="814" y="77"/>
                    <a:pt x="806" y="89"/>
                    <a:pt x="805" y="92"/>
                  </a:cubicBezTo>
                  <a:cubicBezTo>
                    <a:pt x="804" y="99"/>
                    <a:pt x="800" y="103"/>
                    <a:pt x="796" y="111"/>
                  </a:cubicBezTo>
                  <a:cubicBezTo>
                    <a:pt x="788" y="110"/>
                    <a:pt x="789" y="117"/>
                    <a:pt x="780" y="115"/>
                  </a:cubicBezTo>
                  <a:cubicBezTo>
                    <a:pt x="778" y="122"/>
                    <a:pt x="779" y="126"/>
                    <a:pt x="777" y="140"/>
                  </a:cubicBezTo>
                  <a:cubicBezTo>
                    <a:pt x="761" y="151"/>
                    <a:pt x="776" y="175"/>
                    <a:pt x="796" y="175"/>
                  </a:cubicBezTo>
                  <a:cubicBezTo>
                    <a:pt x="787" y="192"/>
                    <a:pt x="754" y="190"/>
                    <a:pt x="751" y="169"/>
                  </a:cubicBezTo>
                  <a:cubicBezTo>
                    <a:pt x="731" y="171"/>
                    <a:pt x="726" y="214"/>
                    <a:pt x="739" y="229"/>
                  </a:cubicBezTo>
                  <a:cubicBezTo>
                    <a:pt x="740" y="234"/>
                    <a:pt x="721" y="234"/>
                    <a:pt x="723" y="229"/>
                  </a:cubicBezTo>
                  <a:cubicBezTo>
                    <a:pt x="713" y="232"/>
                    <a:pt x="716" y="221"/>
                    <a:pt x="710" y="219"/>
                  </a:cubicBezTo>
                  <a:cubicBezTo>
                    <a:pt x="705" y="221"/>
                    <a:pt x="711" y="223"/>
                    <a:pt x="710" y="229"/>
                  </a:cubicBezTo>
                  <a:cubicBezTo>
                    <a:pt x="702" y="226"/>
                    <a:pt x="695" y="221"/>
                    <a:pt x="688" y="213"/>
                  </a:cubicBezTo>
                  <a:cubicBezTo>
                    <a:pt x="687" y="211"/>
                    <a:pt x="682" y="208"/>
                    <a:pt x="682" y="207"/>
                  </a:cubicBezTo>
                  <a:cubicBezTo>
                    <a:pt x="680" y="204"/>
                    <a:pt x="683" y="200"/>
                    <a:pt x="682" y="197"/>
                  </a:cubicBezTo>
                  <a:cubicBezTo>
                    <a:pt x="681" y="196"/>
                    <a:pt x="679" y="197"/>
                    <a:pt x="678" y="194"/>
                  </a:cubicBezTo>
                  <a:cubicBezTo>
                    <a:pt x="677" y="183"/>
                    <a:pt x="681" y="168"/>
                    <a:pt x="688" y="159"/>
                  </a:cubicBezTo>
                  <a:cubicBezTo>
                    <a:pt x="685" y="156"/>
                    <a:pt x="682" y="153"/>
                    <a:pt x="678" y="149"/>
                  </a:cubicBezTo>
                  <a:cubicBezTo>
                    <a:pt x="677" y="120"/>
                    <a:pt x="680" y="96"/>
                    <a:pt x="691" y="80"/>
                  </a:cubicBezTo>
                  <a:cubicBezTo>
                    <a:pt x="688" y="65"/>
                    <a:pt x="683" y="62"/>
                    <a:pt x="672" y="61"/>
                  </a:cubicBezTo>
                  <a:cubicBezTo>
                    <a:pt x="660" y="59"/>
                    <a:pt x="653" y="70"/>
                    <a:pt x="644" y="80"/>
                  </a:cubicBezTo>
                  <a:cubicBezTo>
                    <a:pt x="640" y="83"/>
                    <a:pt x="634" y="86"/>
                    <a:pt x="631" y="89"/>
                  </a:cubicBezTo>
                  <a:cubicBezTo>
                    <a:pt x="630" y="90"/>
                    <a:pt x="632" y="95"/>
                    <a:pt x="631" y="96"/>
                  </a:cubicBezTo>
                  <a:cubicBezTo>
                    <a:pt x="626" y="99"/>
                    <a:pt x="626" y="101"/>
                    <a:pt x="621" y="108"/>
                  </a:cubicBezTo>
                  <a:cubicBezTo>
                    <a:pt x="615" y="118"/>
                    <a:pt x="609" y="152"/>
                    <a:pt x="612" y="175"/>
                  </a:cubicBezTo>
                  <a:cubicBezTo>
                    <a:pt x="614" y="197"/>
                    <a:pt x="625" y="216"/>
                    <a:pt x="637" y="232"/>
                  </a:cubicBezTo>
                  <a:cubicBezTo>
                    <a:pt x="647" y="245"/>
                    <a:pt x="663" y="257"/>
                    <a:pt x="675" y="273"/>
                  </a:cubicBezTo>
                  <a:cubicBezTo>
                    <a:pt x="677" y="275"/>
                    <a:pt x="678" y="273"/>
                    <a:pt x="678" y="276"/>
                  </a:cubicBezTo>
                  <a:cubicBezTo>
                    <a:pt x="679" y="281"/>
                    <a:pt x="693" y="294"/>
                    <a:pt x="698" y="299"/>
                  </a:cubicBezTo>
                  <a:cubicBezTo>
                    <a:pt x="703" y="304"/>
                    <a:pt x="708" y="309"/>
                    <a:pt x="713" y="314"/>
                  </a:cubicBezTo>
                  <a:cubicBezTo>
                    <a:pt x="718" y="320"/>
                    <a:pt x="725" y="325"/>
                    <a:pt x="729" y="330"/>
                  </a:cubicBezTo>
                  <a:cubicBezTo>
                    <a:pt x="734" y="336"/>
                    <a:pt x="738" y="343"/>
                    <a:pt x="742" y="349"/>
                  </a:cubicBezTo>
                  <a:cubicBezTo>
                    <a:pt x="743" y="351"/>
                    <a:pt x="745" y="349"/>
                    <a:pt x="745" y="353"/>
                  </a:cubicBezTo>
                  <a:cubicBezTo>
                    <a:pt x="745" y="354"/>
                    <a:pt x="748" y="358"/>
                    <a:pt x="748" y="359"/>
                  </a:cubicBezTo>
                  <a:cubicBezTo>
                    <a:pt x="752" y="365"/>
                    <a:pt x="757" y="375"/>
                    <a:pt x="761" y="387"/>
                  </a:cubicBezTo>
                  <a:cubicBezTo>
                    <a:pt x="762" y="393"/>
                    <a:pt x="763" y="395"/>
                    <a:pt x="764" y="400"/>
                  </a:cubicBezTo>
                  <a:cubicBezTo>
                    <a:pt x="777" y="443"/>
                    <a:pt x="761" y="509"/>
                    <a:pt x="742" y="540"/>
                  </a:cubicBezTo>
                  <a:cubicBezTo>
                    <a:pt x="741" y="541"/>
                    <a:pt x="739" y="542"/>
                    <a:pt x="739" y="543"/>
                  </a:cubicBezTo>
                  <a:cubicBezTo>
                    <a:pt x="735" y="549"/>
                    <a:pt x="733" y="555"/>
                    <a:pt x="726" y="562"/>
                  </a:cubicBezTo>
                  <a:cubicBezTo>
                    <a:pt x="723" y="565"/>
                    <a:pt x="718" y="570"/>
                    <a:pt x="717" y="571"/>
                  </a:cubicBezTo>
                  <a:cubicBezTo>
                    <a:pt x="715" y="572"/>
                    <a:pt x="711" y="570"/>
                    <a:pt x="710" y="571"/>
                  </a:cubicBezTo>
                  <a:cubicBezTo>
                    <a:pt x="707" y="576"/>
                    <a:pt x="705" y="578"/>
                    <a:pt x="698" y="581"/>
                  </a:cubicBezTo>
                  <a:cubicBezTo>
                    <a:pt x="696" y="581"/>
                    <a:pt x="692" y="580"/>
                    <a:pt x="691" y="581"/>
                  </a:cubicBezTo>
                  <a:cubicBezTo>
                    <a:pt x="690" y="583"/>
                    <a:pt x="683" y="585"/>
                    <a:pt x="675" y="587"/>
                  </a:cubicBezTo>
                  <a:cubicBezTo>
                    <a:pt x="646" y="594"/>
                    <a:pt x="605" y="590"/>
                    <a:pt x="577" y="578"/>
                  </a:cubicBezTo>
                  <a:cubicBezTo>
                    <a:pt x="570" y="580"/>
                    <a:pt x="576" y="596"/>
                    <a:pt x="574" y="603"/>
                  </a:cubicBezTo>
                  <a:cubicBezTo>
                    <a:pt x="574" y="612"/>
                    <a:pt x="574" y="620"/>
                    <a:pt x="574" y="629"/>
                  </a:cubicBezTo>
                  <a:cubicBezTo>
                    <a:pt x="589" y="655"/>
                    <a:pt x="622" y="645"/>
                    <a:pt x="640" y="632"/>
                  </a:cubicBezTo>
                  <a:cubicBezTo>
                    <a:pt x="648" y="626"/>
                    <a:pt x="652" y="620"/>
                    <a:pt x="659" y="613"/>
                  </a:cubicBezTo>
                  <a:cubicBezTo>
                    <a:pt x="661" y="611"/>
                    <a:pt x="662" y="609"/>
                    <a:pt x="666" y="610"/>
                  </a:cubicBezTo>
                  <a:cubicBezTo>
                    <a:pt x="664" y="632"/>
                    <a:pt x="665" y="652"/>
                    <a:pt x="691" y="648"/>
                  </a:cubicBezTo>
                  <a:cubicBezTo>
                    <a:pt x="688" y="655"/>
                    <a:pt x="678" y="656"/>
                    <a:pt x="682" y="670"/>
                  </a:cubicBezTo>
                  <a:cubicBezTo>
                    <a:pt x="685" y="683"/>
                    <a:pt x="695" y="690"/>
                    <a:pt x="713" y="689"/>
                  </a:cubicBezTo>
                  <a:cubicBezTo>
                    <a:pt x="711" y="705"/>
                    <a:pt x="695" y="707"/>
                    <a:pt x="678" y="708"/>
                  </a:cubicBezTo>
                  <a:cubicBezTo>
                    <a:pt x="682" y="716"/>
                    <a:pt x="691" y="718"/>
                    <a:pt x="704" y="717"/>
                  </a:cubicBezTo>
                  <a:cubicBezTo>
                    <a:pt x="700" y="731"/>
                    <a:pt x="686" y="735"/>
                    <a:pt x="672" y="740"/>
                  </a:cubicBezTo>
                  <a:cubicBezTo>
                    <a:pt x="678" y="748"/>
                    <a:pt x="684" y="756"/>
                    <a:pt x="698" y="755"/>
                  </a:cubicBezTo>
                  <a:cubicBezTo>
                    <a:pt x="696" y="771"/>
                    <a:pt x="678" y="769"/>
                    <a:pt x="666" y="775"/>
                  </a:cubicBezTo>
                  <a:cubicBezTo>
                    <a:pt x="669" y="782"/>
                    <a:pt x="679" y="783"/>
                    <a:pt x="688" y="784"/>
                  </a:cubicBezTo>
                  <a:cubicBezTo>
                    <a:pt x="684" y="802"/>
                    <a:pt x="659" y="799"/>
                    <a:pt x="644" y="806"/>
                  </a:cubicBezTo>
                  <a:cubicBezTo>
                    <a:pt x="651" y="814"/>
                    <a:pt x="662" y="820"/>
                    <a:pt x="675" y="822"/>
                  </a:cubicBezTo>
                  <a:cubicBezTo>
                    <a:pt x="666" y="830"/>
                    <a:pt x="654" y="837"/>
                    <a:pt x="634" y="835"/>
                  </a:cubicBezTo>
                  <a:cubicBezTo>
                    <a:pt x="625" y="835"/>
                    <a:pt x="628" y="848"/>
                    <a:pt x="628" y="857"/>
                  </a:cubicBezTo>
                  <a:cubicBezTo>
                    <a:pt x="628" y="864"/>
                    <a:pt x="636" y="863"/>
                    <a:pt x="640" y="867"/>
                  </a:cubicBezTo>
                  <a:cubicBezTo>
                    <a:pt x="644" y="870"/>
                    <a:pt x="646" y="871"/>
                    <a:pt x="650" y="876"/>
                  </a:cubicBezTo>
                  <a:cubicBezTo>
                    <a:pt x="653" y="886"/>
                    <a:pt x="645" y="886"/>
                    <a:pt x="644" y="892"/>
                  </a:cubicBezTo>
                  <a:cubicBezTo>
                    <a:pt x="646" y="915"/>
                    <a:pt x="638" y="928"/>
                    <a:pt x="621" y="933"/>
                  </a:cubicBezTo>
                  <a:cubicBezTo>
                    <a:pt x="621" y="923"/>
                    <a:pt x="629" y="915"/>
                    <a:pt x="621" y="908"/>
                  </a:cubicBezTo>
                  <a:cubicBezTo>
                    <a:pt x="622" y="898"/>
                    <a:pt x="612" y="916"/>
                    <a:pt x="612" y="905"/>
                  </a:cubicBezTo>
                  <a:cubicBezTo>
                    <a:pt x="608" y="903"/>
                    <a:pt x="607" y="899"/>
                    <a:pt x="602" y="898"/>
                  </a:cubicBezTo>
                  <a:cubicBezTo>
                    <a:pt x="601" y="887"/>
                    <a:pt x="605" y="873"/>
                    <a:pt x="599" y="867"/>
                  </a:cubicBezTo>
                  <a:cubicBezTo>
                    <a:pt x="579" y="872"/>
                    <a:pt x="575" y="893"/>
                    <a:pt x="577" y="920"/>
                  </a:cubicBezTo>
                  <a:cubicBezTo>
                    <a:pt x="573" y="923"/>
                    <a:pt x="568" y="925"/>
                    <a:pt x="561" y="924"/>
                  </a:cubicBezTo>
                  <a:cubicBezTo>
                    <a:pt x="559" y="935"/>
                    <a:pt x="556" y="948"/>
                    <a:pt x="561" y="959"/>
                  </a:cubicBezTo>
                  <a:cubicBezTo>
                    <a:pt x="544" y="954"/>
                    <a:pt x="536" y="939"/>
                    <a:pt x="539" y="914"/>
                  </a:cubicBezTo>
                  <a:cubicBezTo>
                    <a:pt x="525" y="913"/>
                    <a:pt x="523" y="924"/>
                    <a:pt x="523" y="936"/>
                  </a:cubicBezTo>
                  <a:cubicBezTo>
                    <a:pt x="513" y="934"/>
                    <a:pt x="513" y="921"/>
                    <a:pt x="507" y="914"/>
                  </a:cubicBezTo>
                  <a:cubicBezTo>
                    <a:pt x="513" y="905"/>
                    <a:pt x="512" y="893"/>
                    <a:pt x="517" y="882"/>
                  </a:cubicBezTo>
                  <a:cubicBezTo>
                    <a:pt x="517" y="881"/>
                    <a:pt x="519" y="882"/>
                    <a:pt x="520" y="879"/>
                  </a:cubicBezTo>
                  <a:cubicBezTo>
                    <a:pt x="520" y="877"/>
                    <a:pt x="519" y="875"/>
                    <a:pt x="520" y="873"/>
                  </a:cubicBezTo>
                  <a:cubicBezTo>
                    <a:pt x="520" y="871"/>
                    <a:pt x="514" y="871"/>
                    <a:pt x="510" y="873"/>
                  </a:cubicBezTo>
                  <a:cubicBezTo>
                    <a:pt x="506" y="875"/>
                    <a:pt x="494" y="891"/>
                    <a:pt x="491" y="886"/>
                  </a:cubicBezTo>
                  <a:cubicBezTo>
                    <a:pt x="489" y="860"/>
                    <a:pt x="502" y="850"/>
                    <a:pt x="520" y="844"/>
                  </a:cubicBezTo>
                  <a:cubicBezTo>
                    <a:pt x="520" y="840"/>
                    <a:pt x="520" y="836"/>
                    <a:pt x="520" y="832"/>
                  </a:cubicBezTo>
                  <a:cubicBezTo>
                    <a:pt x="536" y="829"/>
                    <a:pt x="543" y="836"/>
                    <a:pt x="558" y="835"/>
                  </a:cubicBezTo>
                  <a:cubicBezTo>
                    <a:pt x="560" y="834"/>
                    <a:pt x="561" y="832"/>
                    <a:pt x="564" y="832"/>
                  </a:cubicBezTo>
                  <a:cubicBezTo>
                    <a:pt x="573" y="828"/>
                    <a:pt x="574" y="816"/>
                    <a:pt x="577" y="806"/>
                  </a:cubicBezTo>
                  <a:cubicBezTo>
                    <a:pt x="587" y="803"/>
                    <a:pt x="589" y="791"/>
                    <a:pt x="596" y="784"/>
                  </a:cubicBezTo>
                  <a:cubicBezTo>
                    <a:pt x="599" y="762"/>
                    <a:pt x="589" y="753"/>
                    <a:pt x="586" y="736"/>
                  </a:cubicBezTo>
                  <a:cubicBezTo>
                    <a:pt x="578" y="738"/>
                    <a:pt x="574" y="748"/>
                    <a:pt x="567" y="755"/>
                  </a:cubicBezTo>
                  <a:cubicBezTo>
                    <a:pt x="558" y="759"/>
                    <a:pt x="550" y="763"/>
                    <a:pt x="539" y="762"/>
                  </a:cubicBezTo>
                  <a:cubicBezTo>
                    <a:pt x="528" y="761"/>
                    <a:pt x="521" y="753"/>
                    <a:pt x="513" y="749"/>
                  </a:cubicBezTo>
                  <a:cubicBezTo>
                    <a:pt x="504" y="767"/>
                    <a:pt x="523" y="781"/>
                    <a:pt x="536" y="787"/>
                  </a:cubicBezTo>
                  <a:cubicBezTo>
                    <a:pt x="526" y="803"/>
                    <a:pt x="500" y="789"/>
                    <a:pt x="494" y="781"/>
                  </a:cubicBezTo>
                  <a:cubicBezTo>
                    <a:pt x="491" y="794"/>
                    <a:pt x="491" y="800"/>
                    <a:pt x="494" y="813"/>
                  </a:cubicBezTo>
                  <a:cubicBezTo>
                    <a:pt x="477" y="810"/>
                    <a:pt x="477" y="790"/>
                    <a:pt x="472" y="775"/>
                  </a:cubicBezTo>
                  <a:cubicBezTo>
                    <a:pt x="460" y="776"/>
                    <a:pt x="469" y="799"/>
                    <a:pt x="456" y="800"/>
                  </a:cubicBezTo>
                  <a:cubicBezTo>
                    <a:pt x="446" y="765"/>
                    <a:pt x="465" y="738"/>
                    <a:pt x="491" y="730"/>
                  </a:cubicBezTo>
                  <a:cubicBezTo>
                    <a:pt x="489" y="696"/>
                    <a:pt x="471" y="678"/>
                    <a:pt x="463" y="651"/>
                  </a:cubicBezTo>
                  <a:cubicBezTo>
                    <a:pt x="444" y="650"/>
                    <a:pt x="430" y="650"/>
                    <a:pt x="418" y="657"/>
                  </a:cubicBezTo>
                  <a:cubicBezTo>
                    <a:pt x="386" y="678"/>
                    <a:pt x="375" y="736"/>
                    <a:pt x="421" y="746"/>
                  </a:cubicBezTo>
                  <a:cubicBezTo>
                    <a:pt x="432" y="745"/>
                    <a:pt x="439" y="740"/>
                    <a:pt x="450" y="740"/>
                  </a:cubicBezTo>
                  <a:cubicBezTo>
                    <a:pt x="446" y="758"/>
                    <a:pt x="427" y="774"/>
                    <a:pt x="406" y="765"/>
                  </a:cubicBezTo>
                  <a:cubicBezTo>
                    <a:pt x="392" y="768"/>
                    <a:pt x="390" y="783"/>
                    <a:pt x="380" y="790"/>
                  </a:cubicBezTo>
                  <a:cubicBezTo>
                    <a:pt x="374" y="784"/>
                    <a:pt x="370" y="775"/>
                    <a:pt x="368" y="765"/>
                  </a:cubicBezTo>
                  <a:cubicBezTo>
                    <a:pt x="358" y="772"/>
                    <a:pt x="354" y="785"/>
                    <a:pt x="352" y="800"/>
                  </a:cubicBezTo>
                  <a:cubicBezTo>
                    <a:pt x="334" y="796"/>
                    <a:pt x="334" y="773"/>
                    <a:pt x="320" y="765"/>
                  </a:cubicBezTo>
                  <a:cubicBezTo>
                    <a:pt x="314" y="769"/>
                    <a:pt x="313" y="779"/>
                    <a:pt x="310" y="787"/>
                  </a:cubicBezTo>
                  <a:cubicBezTo>
                    <a:pt x="294" y="782"/>
                    <a:pt x="287" y="766"/>
                    <a:pt x="279" y="752"/>
                  </a:cubicBezTo>
                  <a:cubicBezTo>
                    <a:pt x="270" y="755"/>
                    <a:pt x="268" y="765"/>
                    <a:pt x="266" y="775"/>
                  </a:cubicBezTo>
                  <a:cubicBezTo>
                    <a:pt x="247" y="769"/>
                    <a:pt x="252" y="740"/>
                    <a:pt x="234" y="733"/>
                  </a:cubicBezTo>
                  <a:cubicBezTo>
                    <a:pt x="223" y="741"/>
                    <a:pt x="224" y="761"/>
                    <a:pt x="215" y="771"/>
                  </a:cubicBezTo>
                  <a:cubicBezTo>
                    <a:pt x="211" y="775"/>
                    <a:pt x="207" y="775"/>
                    <a:pt x="203" y="771"/>
                  </a:cubicBezTo>
                  <a:cubicBezTo>
                    <a:pt x="201" y="776"/>
                    <a:pt x="198" y="779"/>
                    <a:pt x="193" y="781"/>
                  </a:cubicBezTo>
                  <a:cubicBezTo>
                    <a:pt x="194" y="791"/>
                    <a:pt x="187" y="794"/>
                    <a:pt x="190" y="806"/>
                  </a:cubicBezTo>
                  <a:cubicBezTo>
                    <a:pt x="177" y="800"/>
                    <a:pt x="168" y="774"/>
                    <a:pt x="180" y="762"/>
                  </a:cubicBezTo>
                  <a:cubicBezTo>
                    <a:pt x="184" y="752"/>
                    <a:pt x="170" y="759"/>
                    <a:pt x="174" y="749"/>
                  </a:cubicBezTo>
                  <a:cubicBezTo>
                    <a:pt x="180" y="746"/>
                    <a:pt x="183" y="740"/>
                    <a:pt x="190" y="736"/>
                  </a:cubicBezTo>
                  <a:cubicBezTo>
                    <a:pt x="196" y="733"/>
                    <a:pt x="208" y="737"/>
                    <a:pt x="209" y="727"/>
                  </a:cubicBezTo>
                  <a:cubicBezTo>
                    <a:pt x="205" y="719"/>
                    <a:pt x="192" y="727"/>
                    <a:pt x="187" y="727"/>
                  </a:cubicBezTo>
                  <a:cubicBezTo>
                    <a:pt x="178" y="727"/>
                    <a:pt x="167" y="734"/>
                    <a:pt x="158" y="736"/>
                  </a:cubicBezTo>
                  <a:cubicBezTo>
                    <a:pt x="146" y="740"/>
                    <a:pt x="152" y="726"/>
                    <a:pt x="145" y="724"/>
                  </a:cubicBezTo>
                  <a:cubicBezTo>
                    <a:pt x="132" y="724"/>
                    <a:pt x="128" y="734"/>
                    <a:pt x="117" y="736"/>
                  </a:cubicBezTo>
                  <a:cubicBezTo>
                    <a:pt x="115" y="726"/>
                    <a:pt x="119" y="722"/>
                    <a:pt x="120" y="714"/>
                  </a:cubicBezTo>
                  <a:cubicBezTo>
                    <a:pt x="127" y="714"/>
                    <a:pt x="127" y="705"/>
                    <a:pt x="133" y="702"/>
                  </a:cubicBezTo>
                  <a:cubicBezTo>
                    <a:pt x="137" y="698"/>
                    <a:pt x="150" y="702"/>
                    <a:pt x="149" y="692"/>
                  </a:cubicBezTo>
                  <a:cubicBezTo>
                    <a:pt x="144" y="684"/>
                    <a:pt x="135" y="697"/>
                    <a:pt x="126" y="695"/>
                  </a:cubicBezTo>
                  <a:cubicBezTo>
                    <a:pt x="126" y="683"/>
                    <a:pt x="131" y="677"/>
                    <a:pt x="139" y="673"/>
                  </a:cubicBezTo>
                  <a:cubicBezTo>
                    <a:pt x="141" y="664"/>
                    <a:pt x="157" y="668"/>
                    <a:pt x="158" y="657"/>
                  </a:cubicBezTo>
                  <a:cubicBezTo>
                    <a:pt x="157" y="650"/>
                    <a:pt x="142" y="656"/>
                    <a:pt x="136" y="654"/>
                  </a:cubicBezTo>
                  <a:cubicBezTo>
                    <a:pt x="146" y="633"/>
                    <a:pt x="176" y="640"/>
                    <a:pt x="203" y="641"/>
                  </a:cubicBezTo>
                  <a:cubicBezTo>
                    <a:pt x="202" y="653"/>
                    <a:pt x="208" y="657"/>
                    <a:pt x="209" y="667"/>
                  </a:cubicBezTo>
                  <a:cubicBezTo>
                    <a:pt x="212" y="674"/>
                    <a:pt x="220" y="680"/>
                    <a:pt x="228" y="686"/>
                  </a:cubicBezTo>
                  <a:cubicBezTo>
                    <a:pt x="233" y="689"/>
                    <a:pt x="232" y="690"/>
                    <a:pt x="241" y="692"/>
                  </a:cubicBezTo>
                  <a:cubicBezTo>
                    <a:pt x="243" y="693"/>
                    <a:pt x="243" y="695"/>
                    <a:pt x="244" y="695"/>
                  </a:cubicBezTo>
                  <a:cubicBezTo>
                    <a:pt x="261" y="700"/>
                    <a:pt x="289" y="694"/>
                    <a:pt x="310" y="695"/>
                  </a:cubicBezTo>
                  <a:cubicBezTo>
                    <a:pt x="319" y="696"/>
                    <a:pt x="327" y="700"/>
                    <a:pt x="336" y="698"/>
                  </a:cubicBezTo>
                  <a:cubicBezTo>
                    <a:pt x="337" y="671"/>
                    <a:pt x="319" y="662"/>
                    <a:pt x="320" y="635"/>
                  </a:cubicBezTo>
                  <a:cubicBezTo>
                    <a:pt x="308" y="634"/>
                    <a:pt x="299" y="635"/>
                    <a:pt x="291" y="638"/>
                  </a:cubicBezTo>
                  <a:cubicBezTo>
                    <a:pt x="277" y="639"/>
                    <a:pt x="294" y="630"/>
                    <a:pt x="291" y="622"/>
                  </a:cubicBezTo>
                  <a:cubicBezTo>
                    <a:pt x="280" y="625"/>
                    <a:pt x="275" y="635"/>
                    <a:pt x="263" y="638"/>
                  </a:cubicBezTo>
                  <a:cubicBezTo>
                    <a:pt x="247" y="641"/>
                    <a:pt x="245" y="631"/>
                    <a:pt x="231" y="632"/>
                  </a:cubicBezTo>
                  <a:cubicBezTo>
                    <a:pt x="233" y="621"/>
                    <a:pt x="243" y="628"/>
                    <a:pt x="250" y="625"/>
                  </a:cubicBezTo>
                  <a:cubicBezTo>
                    <a:pt x="261" y="621"/>
                    <a:pt x="269" y="612"/>
                    <a:pt x="276" y="603"/>
                  </a:cubicBezTo>
                  <a:cubicBezTo>
                    <a:pt x="270" y="598"/>
                    <a:pt x="259" y="599"/>
                    <a:pt x="250" y="597"/>
                  </a:cubicBezTo>
                  <a:cubicBezTo>
                    <a:pt x="250" y="590"/>
                    <a:pt x="242" y="592"/>
                    <a:pt x="237" y="587"/>
                  </a:cubicBezTo>
                  <a:cubicBezTo>
                    <a:pt x="233" y="582"/>
                    <a:pt x="230" y="573"/>
                    <a:pt x="228" y="565"/>
                  </a:cubicBezTo>
                  <a:cubicBezTo>
                    <a:pt x="225" y="558"/>
                    <a:pt x="221" y="552"/>
                    <a:pt x="225" y="546"/>
                  </a:cubicBezTo>
                  <a:cubicBezTo>
                    <a:pt x="237" y="558"/>
                    <a:pt x="247" y="572"/>
                    <a:pt x="269" y="575"/>
                  </a:cubicBezTo>
                  <a:cubicBezTo>
                    <a:pt x="276" y="571"/>
                    <a:pt x="265" y="558"/>
                    <a:pt x="269" y="546"/>
                  </a:cubicBezTo>
                  <a:cubicBezTo>
                    <a:pt x="279" y="537"/>
                    <a:pt x="283" y="524"/>
                    <a:pt x="298" y="521"/>
                  </a:cubicBezTo>
                  <a:cubicBezTo>
                    <a:pt x="298" y="535"/>
                    <a:pt x="288" y="538"/>
                    <a:pt x="291" y="556"/>
                  </a:cubicBezTo>
                  <a:cubicBezTo>
                    <a:pt x="294" y="564"/>
                    <a:pt x="303" y="565"/>
                    <a:pt x="310" y="568"/>
                  </a:cubicBezTo>
                  <a:cubicBezTo>
                    <a:pt x="322" y="573"/>
                    <a:pt x="335" y="566"/>
                    <a:pt x="349" y="556"/>
                  </a:cubicBezTo>
                  <a:cubicBezTo>
                    <a:pt x="350" y="554"/>
                    <a:pt x="353" y="550"/>
                    <a:pt x="355" y="549"/>
                  </a:cubicBezTo>
                  <a:cubicBezTo>
                    <a:pt x="369" y="541"/>
                    <a:pt x="381" y="533"/>
                    <a:pt x="396" y="533"/>
                  </a:cubicBezTo>
                  <a:cubicBezTo>
                    <a:pt x="402" y="534"/>
                    <a:pt x="410" y="539"/>
                    <a:pt x="415" y="540"/>
                  </a:cubicBezTo>
                  <a:cubicBezTo>
                    <a:pt x="419" y="540"/>
                    <a:pt x="419" y="545"/>
                    <a:pt x="421" y="546"/>
                  </a:cubicBezTo>
                  <a:cubicBezTo>
                    <a:pt x="425" y="548"/>
                    <a:pt x="431" y="544"/>
                    <a:pt x="431" y="549"/>
                  </a:cubicBezTo>
                  <a:cubicBezTo>
                    <a:pt x="445" y="549"/>
                    <a:pt x="458" y="549"/>
                    <a:pt x="472" y="549"/>
                  </a:cubicBezTo>
                  <a:cubicBezTo>
                    <a:pt x="473" y="535"/>
                    <a:pt x="464" y="530"/>
                    <a:pt x="463" y="518"/>
                  </a:cubicBezTo>
                  <a:cubicBezTo>
                    <a:pt x="455" y="514"/>
                    <a:pt x="442" y="516"/>
                    <a:pt x="428" y="514"/>
                  </a:cubicBezTo>
                  <a:cubicBezTo>
                    <a:pt x="421" y="514"/>
                    <a:pt x="407" y="511"/>
                    <a:pt x="402" y="508"/>
                  </a:cubicBezTo>
                  <a:cubicBezTo>
                    <a:pt x="401" y="507"/>
                    <a:pt x="400" y="502"/>
                    <a:pt x="399" y="502"/>
                  </a:cubicBezTo>
                  <a:cubicBezTo>
                    <a:pt x="398" y="501"/>
                    <a:pt x="394" y="503"/>
                    <a:pt x="393" y="502"/>
                  </a:cubicBezTo>
                  <a:cubicBezTo>
                    <a:pt x="387" y="497"/>
                    <a:pt x="382" y="489"/>
                    <a:pt x="377" y="483"/>
                  </a:cubicBezTo>
                  <a:cubicBezTo>
                    <a:pt x="371" y="476"/>
                    <a:pt x="364" y="471"/>
                    <a:pt x="361" y="464"/>
                  </a:cubicBezTo>
                  <a:cubicBezTo>
                    <a:pt x="350" y="472"/>
                    <a:pt x="341" y="481"/>
                    <a:pt x="333" y="492"/>
                  </a:cubicBezTo>
                  <a:cubicBezTo>
                    <a:pt x="325" y="486"/>
                    <a:pt x="337" y="478"/>
                    <a:pt x="329" y="470"/>
                  </a:cubicBezTo>
                  <a:cubicBezTo>
                    <a:pt x="320" y="468"/>
                    <a:pt x="319" y="477"/>
                    <a:pt x="320" y="486"/>
                  </a:cubicBezTo>
                  <a:cubicBezTo>
                    <a:pt x="307" y="486"/>
                    <a:pt x="300" y="480"/>
                    <a:pt x="291" y="476"/>
                  </a:cubicBezTo>
                  <a:cubicBezTo>
                    <a:pt x="283" y="480"/>
                    <a:pt x="301" y="483"/>
                    <a:pt x="298" y="492"/>
                  </a:cubicBezTo>
                  <a:cubicBezTo>
                    <a:pt x="285" y="490"/>
                    <a:pt x="274" y="487"/>
                    <a:pt x="266" y="479"/>
                  </a:cubicBezTo>
                  <a:cubicBezTo>
                    <a:pt x="261" y="479"/>
                    <a:pt x="261" y="499"/>
                    <a:pt x="266" y="498"/>
                  </a:cubicBezTo>
                  <a:cubicBezTo>
                    <a:pt x="259" y="508"/>
                    <a:pt x="253" y="491"/>
                    <a:pt x="244" y="492"/>
                  </a:cubicBezTo>
                  <a:cubicBezTo>
                    <a:pt x="238" y="504"/>
                    <a:pt x="259" y="507"/>
                    <a:pt x="250" y="511"/>
                  </a:cubicBezTo>
                  <a:cubicBezTo>
                    <a:pt x="232" y="512"/>
                    <a:pt x="230" y="498"/>
                    <a:pt x="218" y="492"/>
                  </a:cubicBezTo>
                  <a:cubicBezTo>
                    <a:pt x="211" y="493"/>
                    <a:pt x="217" y="506"/>
                    <a:pt x="215" y="511"/>
                  </a:cubicBezTo>
                  <a:cubicBezTo>
                    <a:pt x="207" y="510"/>
                    <a:pt x="204" y="503"/>
                    <a:pt x="199" y="498"/>
                  </a:cubicBezTo>
                  <a:cubicBezTo>
                    <a:pt x="192" y="500"/>
                    <a:pt x="199" y="515"/>
                    <a:pt x="193" y="518"/>
                  </a:cubicBezTo>
                  <a:cubicBezTo>
                    <a:pt x="187" y="517"/>
                    <a:pt x="186" y="512"/>
                    <a:pt x="187" y="505"/>
                  </a:cubicBezTo>
                  <a:cubicBezTo>
                    <a:pt x="180" y="509"/>
                    <a:pt x="180" y="519"/>
                    <a:pt x="177" y="527"/>
                  </a:cubicBezTo>
                  <a:cubicBezTo>
                    <a:pt x="173" y="526"/>
                    <a:pt x="171" y="523"/>
                    <a:pt x="171" y="518"/>
                  </a:cubicBezTo>
                  <a:cubicBezTo>
                    <a:pt x="165" y="516"/>
                    <a:pt x="167" y="525"/>
                    <a:pt x="164" y="527"/>
                  </a:cubicBezTo>
                  <a:cubicBezTo>
                    <a:pt x="164" y="527"/>
                    <a:pt x="162" y="527"/>
                    <a:pt x="161" y="527"/>
                  </a:cubicBezTo>
                  <a:cubicBezTo>
                    <a:pt x="161" y="528"/>
                    <a:pt x="162" y="533"/>
                    <a:pt x="161" y="533"/>
                  </a:cubicBezTo>
                  <a:cubicBezTo>
                    <a:pt x="155" y="538"/>
                    <a:pt x="148" y="546"/>
                    <a:pt x="142" y="556"/>
                  </a:cubicBezTo>
                  <a:cubicBezTo>
                    <a:pt x="128" y="542"/>
                    <a:pt x="144" y="519"/>
                    <a:pt x="136" y="502"/>
                  </a:cubicBezTo>
                  <a:cubicBezTo>
                    <a:pt x="108" y="503"/>
                    <a:pt x="116" y="541"/>
                    <a:pt x="111" y="565"/>
                  </a:cubicBezTo>
                  <a:cubicBezTo>
                    <a:pt x="104" y="572"/>
                    <a:pt x="100" y="562"/>
                    <a:pt x="95" y="568"/>
                  </a:cubicBezTo>
                  <a:cubicBezTo>
                    <a:pt x="91" y="577"/>
                    <a:pt x="91" y="588"/>
                    <a:pt x="91" y="600"/>
                  </a:cubicBezTo>
                  <a:cubicBezTo>
                    <a:pt x="70" y="596"/>
                    <a:pt x="72" y="569"/>
                    <a:pt x="72" y="543"/>
                  </a:cubicBezTo>
                  <a:cubicBezTo>
                    <a:pt x="77" y="538"/>
                    <a:pt x="81" y="533"/>
                    <a:pt x="85" y="527"/>
                  </a:cubicBezTo>
                  <a:cubicBezTo>
                    <a:pt x="88" y="523"/>
                    <a:pt x="96" y="520"/>
                    <a:pt x="95" y="511"/>
                  </a:cubicBezTo>
                  <a:cubicBezTo>
                    <a:pt x="84" y="501"/>
                    <a:pt x="76" y="516"/>
                    <a:pt x="69" y="521"/>
                  </a:cubicBezTo>
                  <a:cubicBezTo>
                    <a:pt x="62" y="527"/>
                    <a:pt x="54" y="533"/>
                    <a:pt x="50" y="540"/>
                  </a:cubicBezTo>
                  <a:cubicBezTo>
                    <a:pt x="46" y="540"/>
                    <a:pt x="42" y="540"/>
                    <a:pt x="38" y="540"/>
                  </a:cubicBezTo>
                  <a:cubicBezTo>
                    <a:pt x="27" y="544"/>
                    <a:pt x="23" y="555"/>
                    <a:pt x="19" y="565"/>
                  </a:cubicBezTo>
                  <a:cubicBezTo>
                    <a:pt x="0" y="549"/>
                    <a:pt x="19" y="531"/>
                    <a:pt x="19" y="508"/>
                  </a:cubicBezTo>
                  <a:cubicBezTo>
                    <a:pt x="29" y="497"/>
                    <a:pt x="52" y="499"/>
                    <a:pt x="63" y="489"/>
                  </a:cubicBezTo>
                  <a:cubicBezTo>
                    <a:pt x="63" y="482"/>
                    <a:pt x="49" y="488"/>
                    <a:pt x="44" y="486"/>
                  </a:cubicBezTo>
                  <a:cubicBezTo>
                    <a:pt x="41" y="483"/>
                    <a:pt x="42" y="477"/>
                    <a:pt x="38" y="476"/>
                  </a:cubicBezTo>
                  <a:cubicBezTo>
                    <a:pt x="27" y="476"/>
                    <a:pt x="15" y="475"/>
                    <a:pt x="12" y="483"/>
                  </a:cubicBezTo>
                  <a:cubicBezTo>
                    <a:pt x="5" y="483"/>
                    <a:pt x="10" y="473"/>
                    <a:pt x="12" y="470"/>
                  </a:cubicBezTo>
                  <a:cubicBezTo>
                    <a:pt x="16" y="464"/>
                    <a:pt x="26" y="449"/>
                    <a:pt x="41" y="451"/>
                  </a:cubicBezTo>
                  <a:cubicBezTo>
                    <a:pt x="44" y="448"/>
                    <a:pt x="47" y="445"/>
                    <a:pt x="50" y="441"/>
                  </a:cubicBezTo>
                  <a:cubicBezTo>
                    <a:pt x="63" y="446"/>
                    <a:pt x="68" y="449"/>
                    <a:pt x="79" y="457"/>
                  </a:cubicBezTo>
                  <a:cubicBezTo>
                    <a:pt x="81" y="459"/>
                    <a:pt x="83" y="463"/>
                    <a:pt x="85" y="464"/>
                  </a:cubicBezTo>
                  <a:cubicBezTo>
                    <a:pt x="88" y="465"/>
                    <a:pt x="92" y="462"/>
                    <a:pt x="95" y="464"/>
                  </a:cubicBezTo>
                  <a:cubicBezTo>
                    <a:pt x="96" y="464"/>
                    <a:pt x="95" y="466"/>
                    <a:pt x="98" y="467"/>
                  </a:cubicBezTo>
                  <a:cubicBezTo>
                    <a:pt x="103" y="467"/>
                    <a:pt x="103" y="464"/>
                    <a:pt x="107" y="464"/>
                  </a:cubicBezTo>
                  <a:cubicBezTo>
                    <a:pt x="115" y="462"/>
                    <a:pt x="119" y="463"/>
                    <a:pt x="126" y="460"/>
                  </a:cubicBezTo>
                  <a:cubicBezTo>
                    <a:pt x="137" y="457"/>
                    <a:pt x="149" y="447"/>
                    <a:pt x="161" y="438"/>
                  </a:cubicBezTo>
                  <a:cubicBezTo>
                    <a:pt x="172" y="431"/>
                    <a:pt x="183" y="423"/>
                    <a:pt x="193" y="416"/>
                  </a:cubicBezTo>
                  <a:cubicBezTo>
                    <a:pt x="195" y="415"/>
                    <a:pt x="193" y="413"/>
                    <a:pt x="196" y="413"/>
                  </a:cubicBezTo>
                  <a:cubicBezTo>
                    <a:pt x="197" y="413"/>
                    <a:pt x="201" y="410"/>
                    <a:pt x="203" y="410"/>
                  </a:cubicBezTo>
                  <a:cubicBezTo>
                    <a:pt x="205" y="408"/>
                    <a:pt x="207" y="405"/>
                    <a:pt x="209" y="403"/>
                  </a:cubicBezTo>
                  <a:cubicBezTo>
                    <a:pt x="211" y="402"/>
                    <a:pt x="213" y="402"/>
                    <a:pt x="215" y="400"/>
                  </a:cubicBezTo>
                  <a:cubicBezTo>
                    <a:pt x="217" y="399"/>
                    <a:pt x="218" y="397"/>
                    <a:pt x="218" y="397"/>
                  </a:cubicBezTo>
                  <a:cubicBezTo>
                    <a:pt x="221" y="396"/>
                    <a:pt x="225" y="396"/>
                    <a:pt x="228" y="394"/>
                  </a:cubicBezTo>
                  <a:cubicBezTo>
                    <a:pt x="229" y="393"/>
                    <a:pt x="230" y="388"/>
                    <a:pt x="231" y="387"/>
                  </a:cubicBezTo>
                  <a:cubicBezTo>
                    <a:pt x="235" y="385"/>
                    <a:pt x="238" y="385"/>
                    <a:pt x="244" y="381"/>
                  </a:cubicBezTo>
                  <a:cubicBezTo>
                    <a:pt x="249" y="377"/>
                    <a:pt x="253" y="371"/>
                    <a:pt x="260" y="372"/>
                  </a:cubicBezTo>
                  <a:cubicBezTo>
                    <a:pt x="250" y="356"/>
                    <a:pt x="238" y="343"/>
                    <a:pt x="234" y="321"/>
                  </a:cubicBezTo>
                  <a:cubicBezTo>
                    <a:pt x="228" y="325"/>
                    <a:pt x="227" y="335"/>
                    <a:pt x="225" y="343"/>
                  </a:cubicBezTo>
                  <a:cubicBezTo>
                    <a:pt x="215" y="338"/>
                    <a:pt x="217" y="311"/>
                    <a:pt x="222" y="302"/>
                  </a:cubicBezTo>
                  <a:cubicBezTo>
                    <a:pt x="212" y="301"/>
                    <a:pt x="211" y="310"/>
                    <a:pt x="209" y="318"/>
                  </a:cubicBezTo>
                  <a:cubicBezTo>
                    <a:pt x="204" y="313"/>
                    <a:pt x="205" y="301"/>
                    <a:pt x="206" y="292"/>
                  </a:cubicBezTo>
                  <a:cubicBezTo>
                    <a:pt x="207" y="284"/>
                    <a:pt x="210" y="275"/>
                    <a:pt x="212" y="270"/>
                  </a:cubicBezTo>
                  <a:cubicBezTo>
                    <a:pt x="200" y="270"/>
                    <a:pt x="202" y="283"/>
                    <a:pt x="196" y="289"/>
                  </a:cubicBezTo>
                  <a:cubicBezTo>
                    <a:pt x="189" y="282"/>
                    <a:pt x="193" y="255"/>
                    <a:pt x="196" y="245"/>
                  </a:cubicBezTo>
                  <a:cubicBezTo>
                    <a:pt x="191" y="243"/>
                    <a:pt x="190" y="247"/>
                    <a:pt x="190" y="251"/>
                  </a:cubicBezTo>
                  <a:cubicBezTo>
                    <a:pt x="175" y="244"/>
                    <a:pt x="189" y="221"/>
                    <a:pt x="187" y="207"/>
                  </a:cubicBezTo>
                  <a:cubicBezTo>
                    <a:pt x="177" y="203"/>
                    <a:pt x="181" y="214"/>
                    <a:pt x="180" y="219"/>
                  </a:cubicBezTo>
                  <a:cubicBezTo>
                    <a:pt x="173" y="212"/>
                    <a:pt x="172" y="203"/>
                    <a:pt x="168" y="191"/>
                  </a:cubicBezTo>
                  <a:cubicBezTo>
                    <a:pt x="166" y="186"/>
                    <a:pt x="166" y="177"/>
                    <a:pt x="164" y="172"/>
                  </a:cubicBezTo>
                  <a:cubicBezTo>
                    <a:pt x="164" y="170"/>
                    <a:pt x="161" y="172"/>
                    <a:pt x="161" y="169"/>
                  </a:cubicBezTo>
                  <a:cubicBezTo>
                    <a:pt x="161" y="159"/>
                    <a:pt x="150" y="155"/>
                    <a:pt x="139" y="149"/>
                  </a:cubicBezTo>
                  <a:cubicBezTo>
                    <a:pt x="126" y="151"/>
                    <a:pt x="124" y="164"/>
                    <a:pt x="114" y="169"/>
                  </a:cubicBezTo>
                  <a:cubicBezTo>
                    <a:pt x="102" y="163"/>
                    <a:pt x="87" y="168"/>
                    <a:pt x="79" y="162"/>
                  </a:cubicBezTo>
                  <a:cubicBezTo>
                    <a:pt x="77" y="161"/>
                    <a:pt x="76" y="160"/>
                    <a:pt x="76" y="159"/>
                  </a:cubicBezTo>
                  <a:cubicBezTo>
                    <a:pt x="74" y="158"/>
                    <a:pt x="67" y="157"/>
                    <a:pt x="66" y="156"/>
                  </a:cubicBezTo>
                  <a:cubicBezTo>
                    <a:pt x="64" y="154"/>
                    <a:pt x="64" y="148"/>
                    <a:pt x="63" y="146"/>
                  </a:cubicBezTo>
                  <a:cubicBezTo>
                    <a:pt x="62" y="145"/>
                    <a:pt x="59" y="143"/>
                    <a:pt x="60" y="140"/>
                  </a:cubicBezTo>
                  <a:cubicBezTo>
                    <a:pt x="71" y="141"/>
                    <a:pt x="78" y="145"/>
                    <a:pt x="91" y="143"/>
                  </a:cubicBezTo>
                  <a:cubicBezTo>
                    <a:pt x="96" y="141"/>
                    <a:pt x="97" y="136"/>
                    <a:pt x="98" y="130"/>
                  </a:cubicBezTo>
                  <a:cubicBezTo>
                    <a:pt x="110" y="127"/>
                    <a:pt x="121" y="124"/>
                    <a:pt x="130" y="118"/>
                  </a:cubicBezTo>
                  <a:cubicBezTo>
                    <a:pt x="123" y="106"/>
                    <a:pt x="114" y="98"/>
                    <a:pt x="98" y="105"/>
                  </a:cubicBezTo>
                  <a:cubicBezTo>
                    <a:pt x="89" y="106"/>
                    <a:pt x="90" y="98"/>
                    <a:pt x="88" y="92"/>
                  </a:cubicBezTo>
                  <a:cubicBezTo>
                    <a:pt x="75" y="93"/>
                    <a:pt x="58" y="89"/>
                    <a:pt x="53" y="99"/>
                  </a:cubicBezTo>
                  <a:cubicBezTo>
                    <a:pt x="46" y="92"/>
                    <a:pt x="60" y="80"/>
                    <a:pt x="63" y="73"/>
                  </a:cubicBezTo>
                  <a:cubicBezTo>
                    <a:pt x="66" y="71"/>
                    <a:pt x="74" y="73"/>
                    <a:pt x="76" y="70"/>
                  </a:cubicBezTo>
                  <a:cubicBezTo>
                    <a:pt x="79" y="66"/>
                    <a:pt x="82" y="69"/>
                    <a:pt x="88" y="67"/>
                  </a:cubicBezTo>
                  <a:cubicBezTo>
                    <a:pt x="93" y="65"/>
                    <a:pt x="97" y="58"/>
                    <a:pt x="104" y="61"/>
                  </a:cubicBezTo>
                  <a:cubicBezTo>
                    <a:pt x="102" y="50"/>
                    <a:pt x="91" y="48"/>
                    <a:pt x="79" y="48"/>
                  </a:cubicBezTo>
                  <a:cubicBezTo>
                    <a:pt x="92" y="22"/>
                    <a:pt x="131" y="35"/>
                    <a:pt x="145" y="51"/>
                  </a:cubicBezTo>
                  <a:cubicBezTo>
                    <a:pt x="152" y="45"/>
                    <a:pt x="147" y="33"/>
                    <a:pt x="145" y="26"/>
                  </a:cubicBezTo>
                  <a:cubicBezTo>
                    <a:pt x="142" y="24"/>
                    <a:pt x="129" y="15"/>
                    <a:pt x="136" y="13"/>
                  </a:cubicBezTo>
                  <a:cubicBezTo>
                    <a:pt x="166" y="14"/>
                    <a:pt x="174" y="37"/>
                    <a:pt x="183" y="57"/>
                  </a:cubicBezTo>
                  <a:cubicBezTo>
                    <a:pt x="181" y="76"/>
                    <a:pt x="172" y="97"/>
                    <a:pt x="187" y="111"/>
                  </a:cubicBezTo>
                  <a:cubicBezTo>
                    <a:pt x="188" y="112"/>
                    <a:pt x="192" y="110"/>
                    <a:pt x="193" y="111"/>
                  </a:cubicBezTo>
                  <a:cubicBezTo>
                    <a:pt x="194" y="112"/>
                    <a:pt x="195" y="117"/>
                    <a:pt x="196" y="118"/>
                  </a:cubicBezTo>
                  <a:cubicBezTo>
                    <a:pt x="198" y="119"/>
                    <a:pt x="204" y="119"/>
                    <a:pt x="206" y="121"/>
                  </a:cubicBezTo>
                  <a:cubicBezTo>
                    <a:pt x="212" y="126"/>
                    <a:pt x="218" y="136"/>
                    <a:pt x="225" y="143"/>
                  </a:cubicBezTo>
                  <a:cubicBezTo>
                    <a:pt x="233" y="151"/>
                    <a:pt x="243" y="157"/>
                    <a:pt x="247" y="162"/>
                  </a:cubicBezTo>
                  <a:cubicBezTo>
                    <a:pt x="248" y="163"/>
                    <a:pt x="246" y="168"/>
                    <a:pt x="247" y="169"/>
                  </a:cubicBezTo>
                  <a:cubicBezTo>
                    <a:pt x="252" y="173"/>
                    <a:pt x="256" y="179"/>
                    <a:pt x="260" y="188"/>
                  </a:cubicBezTo>
                  <a:cubicBezTo>
                    <a:pt x="264" y="197"/>
                    <a:pt x="265" y="205"/>
                    <a:pt x="269" y="213"/>
                  </a:cubicBezTo>
                  <a:cubicBezTo>
                    <a:pt x="270" y="215"/>
                    <a:pt x="272" y="213"/>
                    <a:pt x="272" y="216"/>
                  </a:cubicBezTo>
                  <a:cubicBezTo>
                    <a:pt x="273" y="221"/>
                    <a:pt x="278" y="223"/>
                    <a:pt x="279" y="229"/>
                  </a:cubicBezTo>
                  <a:cubicBezTo>
                    <a:pt x="279" y="233"/>
                    <a:pt x="283" y="233"/>
                    <a:pt x="285" y="235"/>
                  </a:cubicBezTo>
                  <a:cubicBezTo>
                    <a:pt x="286" y="236"/>
                    <a:pt x="284" y="241"/>
                    <a:pt x="285" y="241"/>
                  </a:cubicBezTo>
                  <a:cubicBezTo>
                    <a:pt x="288" y="244"/>
                    <a:pt x="289" y="245"/>
                    <a:pt x="291" y="248"/>
                  </a:cubicBezTo>
                  <a:cubicBezTo>
                    <a:pt x="292" y="249"/>
                    <a:pt x="297" y="250"/>
                    <a:pt x="298" y="251"/>
                  </a:cubicBezTo>
                  <a:cubicBezTo>
                    <a:pt x="298" y="252"/>
                    <a:pt x="297" y="256"/>
                    <a:pt x="298" y="257"/>
                  </a:cubicBezTo>
                  <a:cubicBezTo>
                    <a:pt x="300" y="260"/>
                    <a:pt x="306" y="260"/>
                    <a:pt x="310" y="264"/>
                  </a:cubicBezTo>
                  <a:cubicBezTo>
                    <a:pt x="313" y="266"/>
                    <a:pt x="314" y="271"/>
                    <a:pt x="317" y="273"/>
                  </a:cubicBezTo>
                  <a:cubicBezTo>
                    <a:pt x="318" y="274"/>
                    <a:pt x="322" y="272"/>
                    <a:pt x="323" y="273"/>
                  </a:cubicBezTo>
                  <a:cubicBezTo>
                    <a:pt x="327" y="278"/>
                    <a:pt x="333" y="281"/>
                    <a:pt x="339" y="286"/>
                  </a:cubicBezTo>
                  <a:cubicBezTo>
                    <a:pt x="363" y="278"/>
                    <a:pt x="381" y="264"/>
                    <a:pt x="415" y="267"/>
                  </a:cubicBezTo>
                  <a:cubicBezTo>
                    <a:pt x="422" y="263"/>
                    <a:pt x="433" y="254"/>
                    <a:pt x="425" y="245"/>
                  </a:cubicBezTo>
                  <a:cubicBezTo>
                    <a:pt x="425" y="239"/>
                    <a:pt x="409" y="247"/>
                    <a:pt x="402" y="248"/>
                  </a:cubicBezTo>
                  <a:cubicBezTo>
                    <a:pt x="384" y="250"/>
                    <a:pt x="360" y="246"/>
                    <a:pt x="345" y="251"/>
                  </a:cubicBezTo>
                  <a:cubicBezTo>
                    <a:pt x="345" y="242"/>
                    <a:pt x="354" y="240"/>
                    <a:pt x="355" y="232"/>
                  </a:cubicBezTo>
                  <a:cubicBezTo>
                    <a:pt x="357" y="222"/>
                    <a:pt x="349" y="223"/>
                    <a:pt x="352" y="213"/>
                  </a:cubicBezTo>
                  <a:cubicBezTo>
                    <a:pt x="359" y="220"/>
                    <a:pt x="363" y="219"/>
                    <a:pt x="364" y="207"/>
                  </a:cubicBezTo>
                  <a:cubicBezTo>
                    <a:pt x="358" y="199"/>
                    <a:pt x="343" y="206"/>
                    <a:pt x="329" y="203"/>
                  </a:cubicBezTo>
                  <a:cubicBezTo>
                    <a:pt x="330" y="203"/>
                    <a:pt x="328" y="201"/>
                    <a:pt x="326" y="200"/>
                  </a:cubicBezTo>
                  <a:cubicBezTo>
                    <a:pt x="323" y="199"/>
                    <a:pt x="317" y="199"/>
                    <a:pt x="314" y="197"/>
                  </a:cubicBezTo>
                  <a:cubicBezTo>
                    <a:pt x="303" y="189"/>
                    <a:pt x="296" y="162"/>
                    <a:pt x="301" y="146"/>
                  </a:cubicBezTo>
                  <a:cubicBezTo>
                    <a:pt x="301" y="145"/>
                    <a:pt x="304" y="146"/>
                    <a:pt x="304" y="143"/>
                  </a:cubicBezTo>
                  <a:cubicBezTo>
                    <a:pt x="304" y="137"/>
                    <a:pt x="310" y="131"/>
                    <a:pt x="320" y="130"/>
                  </a:cubicBezTo>
                  <a:cubicBezTo>
                    <a:pt x="314" y="167"/>
                    <a:pt x="335" y="177"/>
                    <a:pt x="361" y="181"/>
                  </a:cubicBezTo>
                  <a:cubicBezTo>
                    <a:pt x="363" y="167"/>
                    <a:pt x="354" y="165"/>
                    <a:pt x="345" y="162"/>
                  </a:cubicBezTo>
                  <a:cubicBezTo>
                    <a:pt x="345" y="153"/>
                    <a:pt x="345" y="143"/>
                    <a:pt x="345" y="134"/>
                  </a:cubicBezTo>
                  <a:cubicBezTo>
                    <a:pt x="347" y="122"/>
                    <a:pt x="336" y="115"/>
                    <a:pt x="342" y="108"/>
                  </a:cubicBezTo>
                  <a:cubicBezTo>
                    <a:pt x="347" y="103"/>
                    <a:pt x="361" y="106"/>
                    <a:pt x="371" y="105"/>
                  </a:cubicBezTo>
                  <a:cubicBezTo>
                    <a:pt x="374" y="102"/>
                    <a:pt x="381" y="102"/>
                    <a:pt x="387" y="99"/>
                  </a:cubicBezTo>
                  <a:cubicBezTo>
                    <a:pt x="390" y="96"/>
                    <a:pt x="393" y="95"/>
                    <a:pt x="396" y="92"/>
                  </a:cubicBezTo>
                  <a:cubicBezTo>
                    <a:pt x="399" y="90"/>
                    <a:pt x="401" y="90"/>
                    <a:pt x="406" y="89"/>
                  </a:cubicBezTo>
                  <a:cubicBezTo>
                    <a:pt x="408" y="88"/>
                    <a:pt x="411" y="87"/>
                    <a:pt x="415" y="86"/>
                  </a:cubicBezTo>
                  <a:cubicBezTo>
                    <a:pt x="417" y="85"/>
                    <a:pt x="418" y="83"/>
                    <a:pt x="418" y="83"/>
                  </a:cubicBezTo>
                  <a:cubicBezTo>
                    <a:pt x="424" y="82"/>
                    <a:pt x="432" y="85"/>
                    <a:pt x="437" y="83"/>
                  </a:cubicBezTo>
                  <a:cubicBezTo>
                    <a:pt x="450" y="77"/>
                    <a:pt x="454" y="66"/>
                    <a:pt x="463" y="57"/>
                  </a:cubicBezTo>
                  <a:cubicBezTo>
                    <a:pt x="475" y="58"/>
                    <a:pt x="476" y="70"/>
                    <a:pt x="472" y="80"/>
                  </a:cubicBezTo>
                  <a:cubicBezTo>
                    <a:pt x="473" y="85"/>
                    <a:pt x="478" y="84"/>
                    <a:pt x="482" y="86"/>
                  </a:cubicBezTo>
                  <a:cubicBezTo>
                    <a:pt x="484" y="87"/>
                    <a:pt x="486" y="91"/>
                    <a:pt x="488" y="92"/>
                  </a:cubicBezTo>
                  <a:cubicBezTo>
                    <a:pt x="493" y="96"/>
                    <a:pt x="498" y="101"/>
                    <a:pt x="504" y="105"/>
                  </a:cubicBezTo>
                  <a:cubicBezTo>
                    <a:pt x="502" y="115"/>
                    <a:pt x="509" y="114"/>
                    <a:pt x="507" y="124"/>
                  </a:cubicBezTo>
                  <a:cubicBezTo>
                    <a:pt x="517" y="120"/>
                    <a:pt x="532" y="122"/>
                    <a:pt x="536" y="111"/>
                  </a:cubicBezTo>
                  <a:cubicBezTo>
                    <a:pt x="545" y="120"/>
                    <a:pt x="534" y="135"/>
                    <a:pt x="526" y="137"/>
                  </a:cubicBezTo>
                  <a:cubicBezTo>
                    <a:pt x="535" y="150"/>
                    <a:pt x="538" y="169"/>
                    <a:pt x="542" y="188"/>
                  </a:cubicBezTo>
                  <a:cubicBezTo>
                    <a:pt x="544" y="196"/>
                    <a:pt x="552" y="199"/>
                    <a:pt x="564" y="197"/>
                  </a:cubicBezTo>
                  <a:cubicBezTo>
                    <a:pt x="561" y="208"/>
                    <a:pt x="555" y="216"/>
                    <a:pt x="542" y="216"/>
                  </a:cubicBezTo>
                  <a:cubicBezTo>
                    <a:pt x="540" y="237"/>
                    <a:pt x="546" y="250"/>
                    <a:pt x="555" y="261"/>
                  </a:cubicBezTo>
                  <a:cubicBezTo>
                    <a:pt x="567" y="262"/>
                    <a:pt x="564" y="262"/>
                    <a:pt x="577" y="261"/>
                  </a:cubicBezTo>
                  <a:cubicBezTo>
                    <a:pt x="571" y="274"/>
                    <a:pt x="554" y="278"/>
                    <a:pt x="539" y="283"/>
                  </a:cubicBezTo>
                  <a:cubicBezTo>
                    <a:pt x="540" y="295"/>
                    <a:pt x="536" y="313"/>
                    <a:pt x="542" y="321"/>
                  </a:cubicBezTo>
                  <a:cubicBezTo>
                    <a:pt x="545" y="327"/>
                    <a:pt x="554" y="328"/>
                    <a:pt x="564" y="327"/>
                  </a:cubicBezTo>
                  <a:cubicBezTo>
                    <a:pt x="561" y="341"/>
                    <a:pt x="541" y="337"/>
                    <a:pt x="529" y="343"/>
                  </a:cubicBezTo>
                  <a:cubicBezTo>
                    <a:pt x="532" y="357"/>
                    <a:pt x="539" y="367"/>
                    <a:pt x="552" y="372"/>
                  </a:cubicBezTo>
                  <a:cubicBezTo>
                    <a:pt x="546" y="379"/>
                    <a:pt x="538" y="384"/>
                    <a:pt x="529" y="384"/>
                  </a:cubicBezTo>
                  <a:cubicBezTo>
                    <a:pt x="517" y="384"/>
                    <a:pt x="510" y="370"/>
                    <a:pt x="501" y="365"/>
                  </a:cubicBezTo>
                  <a:cubicBezTo>
                    <a:pt x="501" y="378"/>
                    <a:pt x="506" y="387"/>
                    <a:pt x="513" y="397"/>
                  </a:cubicBezTo>
                  <a:cubicBezTo>
                    <a:pt x="515" y="399"/>
                    <a:pt x="519" y="402"/>
                    <a:pt x="520" y="403"/>
                  </a:cubicBezTo>
                  <a:cubicBezTo>
                    <a:pt x="521" y="404"/>
                    <a:pt x="519" y="409"/>
                    <a:pt x="520" y="410"/>
                  </a:cubicBezTo>
                  <a:cubicBezTo>
                    <a:pt x="524" y="413"/>
                    <a:pt x="525" y="415"/>
                    <a:pt x="529" y="422"/>
                  </a:cubicBezTo>
                  <a:cubicBezTo>
                    <a:pt x="530" y="424"/>
                    <a:pt x="532" y="422"/>
                    <a:pt x="533" y="426"/>
                  </a:cubicBezTo>
                  <a:cubicBezTo>
                    <a:pt x="533" y="427"/>
                    <a:pt x="535" y="430"/>
                    <a:pt x="536" y="432"/>
                  </a:cubicBezTo>
                  <a:cubicBezTo>
                    <a:pt x="537" y="434"/>
                    <a:pt x="537" y="438"/>
                    <a:pt x="539" y="441"/>
                  </a:cubicBezTo>
                  <a:cubicBezTo>
                    <a:pt x="540" y="443"/>
                    <a:pt x="545" y="443"/>
                    <a:pt x="545" y="445"/>
                  </a:cubicBezTo>
                  <a:cubicBezTo>
                    <a:pt x="546" y="446"/>
                    <a:pt x="544" y="449"/>
                    <a:pt x="545" y="451"/>
                  </a:cubicBezTo>
                  <a:cubicBezTo>
                    <a:pt x="546" y="453"/>
                    <a:pt x="551" y="455"/>
                    <a:pt x="552" y="457"/>
                  </a:cubicBezTo>
                  <a:cubicBezTo>
                    <a:pt x="554" y="462"/>
                    <a:pt x="552" y="465"/>
                    <a:pt x="555" y="470"/>
                  </a:cubicBezTo>
                  <a:cubicBezTo>
                    <a:pt x="556" y="472"/>
                    <a:pt x="560" y="475"/>
                    <a:pt x="561" y="476"/>
                  </a:cubicBezTo>
                  <a:cubicBezTo>
                    <a:pt x="563" y="481"/>
                    <a:pt x="562" y="485"/>
                    <a:pt x="564" y="489"/>
                  </a:cubicBezTo>
                  <a:cubicBezTo>
                    <a:pt x="565" y="491"/>
                    <a:pt x="570" y="494"/>
                    <a:pt x="571" y="495"/>
                  </a:cubicBezTo>
                  <a:cubicBezTo>
                    <a:pt x="571" y="496"/>
                    <a:pt x="570" y="501"/>
                    <a:pt x="571" y="502"/>
                  </a:cubicBezTo>
                  <a:cubicBezTo>
                    <a:pt x="572" y="502"/>
                    <a:pt x="576" y="504"/>
                    <a:pt x="577" y="505"/>
                  </a:cubicBezTo>
                  <a:cubicBezTo>
                    <a:pt x="579" y="508"/>
                    <a:pt x="578" y="511"/>
                    <a:pt x="580" y="514"/>
                  </a:cubicBezTo>
                  <a:cubicBezTo>
                    <a:pt x="583" y="518"/>
                    <a:pt x="587" y="525"/>
                    <a:pt x="593" y="530"/>
                  </a:cubicBezTo>
                  <a:cubicBezTo>
                    <a:pt x="600" y="537"/>
                    <a:pt x="606" y="540"/>
                    <a:pt x="615" y="546"/>
                  </a:cubicBezTo>
                  <a:cubicBezTo>
                    <a:pt x="617" y="547"/>
                    <a:pt x="620" y="552"/>
                    <a:pt x="621" y="552"/>
                  </a:cubicBezTo>
                  <a:cubicBezTo>
                    <a:pt x="623" y="553"/>
                    <a:pt x="626" y="552"/>
                    <a:pt x="628" y="552"/>
                  </a:cubicBezTo>
                  <a:cubicBezTo>
                    <a:pt x="636" y="554"/>
                    <a:pt x="658" y="557"/>
                    <a:pt x="672" y="552"/>
                  </a:cubicBezTo>
                  <a:cubicBezTo>
                    <a:pt x="684" y="548"/>
                    <a:pt x="690" y="540"/>
                    <a:pt x="701" y="530"/>
                  </a:cubicBezTo>
                  <a:cubicBezTo>
                    <a:pt x="705" y="526"/>
                    <a:pt x="710" y="525"/>
                    <a:pt x="713" y="521"/>
                  </a:cubicBezTo>
                  <a:cubicBezTo>
                    <a:pt x="715" y="518"/>
                    <a:pt x="715" y="514"/>
                    <a:pt x="717" y="511"/>
                  </a:cubicBezTo>
                  <a:cubicBezTo>
                    <a:pt x="718" y="509"/>
                    <a:pt x="722" y="506"/>
                    <a:pt x="723" y="505"/>
                  </a:cubicBezTo>
                  <a:cubicBezTo>
                    <a:pt x="724" y="503"/>
                    <a:pt x="722" y="500"/>
                    <a:pt x="723" y="498"/>
                  </a:cubicBezTo>
                  <a:cubicBezTo>
                    <a:pt x="725" y="491"/>
                    <a:pt x="728" y="469"/>
                    <a:pt x="723" y="457"/>
                  </a:cubicBezTo>
                  <a:cubicBezTo>
                    <a:pt x="713" y="435"/>
                    <a:pt x="675" y="411"/>
                    <a:pt x="656" y="435"/>
                  </a:cubicBezTo>
                  <a:cubicBezTo>
                    <a:pt x="655" y="452"/>
                    <a:pt x="664" y="459"/>
                    <a:pt x="675" y="464"/>
                  </a:cubicBezTo>
                  <a:cubicBezTo>
                    <a:pt x="672" y="475"/>
                    <a:pt x="655" y="473"/>
                    <a:pt x="640" y="473"/>
                  </a:cubicBezTo>
                  <a:cubicBezTo>
                    <a:pt x="639" y="469"/>
                    <a:pt x="633" y="469"/>
                    <a:pt x="631" y="467"/>
                  </a:cubicBezTo>
                  <a:cubicBezTo>
                    <a:pt x="628" y="464"/>
                    <a:pt x="631" y="457"/>
                    <a:pt x="625" y="457"/>
                  </a:cubicBezTo>
                  <a:cubicBezTo>
                    <a:pt x="605" y="466"/>
                    <a:pt x="615" y="495"/>
                    <a:pt x="618" y="514"/>
                  </a:cubicBezTo>
                  <a:cubicBezTo>
                    <a:pt x="605" y="507"/>
                    <a:pt x="590" y="492"/>
                    <a:pt x="590" y="473"/>
                  </a:cubicBezTo>
                  <a:cubicBezTo>
                    <a:pt x="589" y="457"/>
                    <a:pt x="599" y="447"/>
                    <a:pt x="605" y="435"/>
                  </a:cubicBezTo>
                  <a:cubicBezTo>
                    <a:pt x="602" y="430"/>
                    <a:pt x="597" y="429"/>
                    <a:pt x="593" y="426"/>
                  </a:cubicBezTo>
                  <a:cubicBezTo>
                    <a:pt x="589" y="422"/>
                    <a:pt x="589" y="417"/>
                    <a:pt x="583" y="416"/>
                  </a:cubicBezTo>
                  <a:cubicBezTo>
                    <a:pt x="583" y="406"/>
                    <a:pt x="583" y="397"/>
                    <a:pt x="583" y="387"/>
                  </a:cubicBezTo>
                  <a:cubicBezTo>
                    <a:pt x="592" y="399"/>
                    <a:pt x="601" y="410"/>
                    <a:pt x="618" y="413"/>
                  </a:cubicBezTo>
                  <a:cubicBezTo>
                    <a:pt x="627" y="414"/>
                    <a:pt x="626" y="406"/>
                    <a:pt x="628" y="400"/>
                  </a:cubicBezTo>
                  <a:cubicBezTo>
                    <a:pt x="636" y="401"/>
                    <a:pt x="638" y="395"/>
                    <a:pt x="640" y="391"/>
                  </a:cubicBezTo>
                  <a:cubicBezTo>
                    <a:pt x="629" y="366"/>
                    <a:pt x="637" y="335"/>
                    <a:pt x="666" y="333"/>
                  </a:cubicBezTo>
                  <a:cubicBezTo>
                    <a:pt x="658" y="351"/>
                    <a:pt x="654" y="371"/>
                    <a:pt x="669" y="384"/>
                  </a:cubicBezTo>
                  <a:cubicBezTo>
                    <a:pt x="693" y="387"/>
                    <a:pt x="708" y="398"/>
                    <a:pt x="723" y="410"/>
                  </a:cubicBezTo>
                  <a:cubicBezTo>
                    <a:pt x="718" y="379"/>
                    <a:pt x="707" y="358"/>
                    <a:pt x="691" y="337"/>
                  </a:cubicBezTo>
                  <a:cubicBezTo>
                    <a:pt x="687" y="331"/>
                    <a:pt x="681" y="323"/>
                    <a:pt x="675" y="318"/>
                  </a:cubicBezTo>
                  <a:cubicBezTo>
                    <a:pt x="670" y="312"/>
                    <a:pt x="665" y="306"/>
                    <a:pt x="659" y="302"/>
                  </a:cubicBezTo>
                  <a:cubicBezTo>
                    <a:pt x="656" y="298"/>
                    <a:pt x="651" y="299"/>
                    <a:pt x="647" y="295"/>
                  </a:cubicBezTo>
                  <a:cubicBezTo>
                    <a:pt x="644" y="293"/>
                    <a:pt x="643" y="288"/>
                    <a:pt x="640" y="286"/>
                  </a:cubicBezTo>
                  <a:cubicBezTo>
                    <a:pt x="639" y="285"/>
                    <a:pt x="635" y="287"/>
                    <a:pt x="634" y="286"/>
                  </a:cubicBezTo>
                  <a:cubicBezTo>
                    <a:pt x="626" y="276"/>
                    <a:pt x="612" y="260"/>
                    <a:pt x="602" y="245"/>
                  </a:cubicBezTo>
                  <a:cubicBezTo>
                    <a:pt x="601" y="243"/>
                    <a:pt x="601" y="241"/>
                    <a:pt x="599" y="238"/>
                  </a:cubicBezTo>
                  <a:cubicBezTo>
                    <a:pt x="597" y="235"/>
                    <a:pt x="593" y="224"/>
                    <a:pt x="590" y="216"/>
                  </a:cubicBezTo>
                  <a:cubicBezTo>
                    <a:pt x="588" y="212"/>
                    <a:pt x="582" y="197"/>
                    <a:pt x="580" y="188"/>
                  </a:cubicBezTo>
                  <a:cubicBezTo>
                    <a:pt x="576" y="163"/>
                    <a:pt x="578" y="141"/>
                    <a:pt x="583" y="121"/>
                  </a:cubicBezTo>
                  <a:cubicBezTo>
                    <a:pt x="584" y="116"/>
                    <a:pt x="587" y="108"/>
                    <a:pt x="590" y="102"/>
                  </a:cubicBezTo>
                  <a:cubicBezTo>
                    <a:pt x="591" y="100"/>
                    <a:pt x="592" y="100"/>
                    <a:pt x="593" y="99"/>
                  </a:cubicBezTo>
                  <a:cubicBezTo>
                    <a:pt x="597" y="88"/>
                    <a:pt x="602" y="78"/>
                    <a:pt x="612" y="67"/>
                  </a:cubicBezTo>
                  <a:cubicBezTo>
                    <a:pt x="613" y="65"/>
                    <a:pt x="615" y="67"/>
                    <a:pt x="615" y="64"/>
                  </a:cubicBezTo>
                  <a:cubicBezTo>
                    <a:pt x="615" y="60"/>
                    <a:pt x="619" y="63"/>
                    <a:pt x="621" y="61"/>
                  </a:cubicBezTo>
                  <a:cubicBezTo>
                    <a:pt x="624" y="59"/>
                    <a:pt x="625" y="53"/>
                    <a:pt x="628" y="51"/>
                  </a:cubicBezTo>
                  <a:cubicBezTo>
                    <a:pt x="629" y="50"/>
                    <a:pt x="633" y="52"/>
                    <a:pt x="634" y="51"/>
                  </a:cubicBezTo>
                  <a:cubicBezTo>
                    <a:pt x="636" y="49"/>
                    <a:pt x="636" y="49"/>
                    <a:pt x="640" y="48"/>
                  </a:cubicBezTo>
                  <a:cubicBezTo>
                    <a:pt x="643" y="47"/>
                    <a:pt x="646" y="46"/>
                    <a:pt x="650" y="45"/>
                  </a:cubicBezTo>
                  <a:cubicBezTo>
                    <a:pt x="661" y="42"/>
                    <a:pt x="687" y="40"/>
                    <a:pt x="701" y="32"/>
                  </a:cubicBezTo>
                  <a:cubicBezTo>
                    <a:pt x="706" y="29"/>
                    <a:pt x="710" y="23"/>
                    <a:pt x="717" y="19"/>
                  </a:cubicBezTo>
                  <a:cubicBezTo>
                    <a:pt x="716" y="14"/>
                    <a:pt x="720" y="14"/>
                    <a:pt x="720" y="10"/>
                  </a:cubicBezTo>
                  <a:cubicBezTo>
                    <a:pt x="720" y="7"/>
                    <a:pt x="720" y="4"/>
                    <a:pt x="720" y="0"/>
                  </a:cubicBezTo>
                  <a:close/>
                  <a:moveTo>
                    <a:pt x="374" y="181"/>
                  </a:moveTo>
                  <a:cubicBezTo>
                    <a:pt x="387" y="181"/>
                    <a:pt x="399" y="181"/>
                    <a:pt x="412" y="181"/>
                  </a:cubicBezTo>
                  <a:cubicBezTo>
                    <a:pt x="412" y="176"/>
                    <a:pt x="412" y="171"/>
                    <a:pt x="412" y="165"/>
                  </a:cubicBezTo>
                  <a:cubicBezTo>
                    <a:pt x="395" y="166"/>
                    <a:pt x="372" y="161"/>
                    <a:pt x="374" y="181"/>
                  </a:cubicBezTo>
                  <a:close/>
                  <a:moveTo>
                    <a:pt x="377" y="222"/>
                  </a:moveTo>
                  <a:cubicBezTo>
                    <a:pt x="396" y="223"/>
                    <a:pt x="415" y="222"/>
                    <a:pt x="415" y="203"/>
                  </a:cubicBezTo>
                  <a:cubicBezTo>
                    <a:pt x="401" y="203"/>
                    <a:pt x="388" y="203"/>
                    <a:pt x="374" y="203"/>
                  </a:cubicBezTo>
                  <a:cubicBezTo>
                    <a:pt x="372" y="213"/>
                    <a:pt x="379" y="213"/>
                    <a:pt x="377" y="222"/>
                  </a:cubicBezTo>
                  <a:close/>
                </a:path>
              </a:pathLst>
            </a:custGeom>
            <a:solidFill>
              <a:schemeClr val="bg2"/>
            </a:solidFill>
            <a:ln w="3175">
              <a:noFill/>
              <a:round/>
              <a:headEnd/>
              <a:tailEnd/>
            </a:ln>
          </p:spPr>
          <p:txBody>
            <a:bodyPr/>
            <a:lstStyle/>
            <a:p>
              <a:endParaRPr lang="nl-BE" sz="1200" dirty="0">
                <a:solidFill>
                  <a:srgbClr val="1F497D"/>
                </a:solidFill>
              </a:endParaRPr>
            </a:p>
          </p:txBody>
        </p:sp>
        <p:sp>
          <p:nvSpPr>
            <p:cNvPr id="52" name="Freeform 46">
              <a:extLst>
                <a:ext uri="{FF2B5EF4-FFF2-40B4-BE49-F238E27FC236}">
                  <a16:creationId xmlns:a16="http://schemas.microsoft.com/office/drawing/2014/main" id="{B1EC57A5-183E-46C1-BF93-D28738D0F8F0}"/>
                </a:ext>
              </a:extLst>
            </p:cNvPr>
            <p:cNvSpPr>
              <a:spLocks noChangeAspect="1" noEditPoints="1"/>
            </p:cNvSpPr>
            <p:nvPr/>
          </p:nvSpPr>
          <p:spPr bwMode="auto">
            <a:xfrm>
              <a:off x="8197094" y="5279649"/>
              <a:ext cx="197432" cy="194323"/>
            </a:xfrm>
            <a:custGeom>
              <a:avLst/>
              <a:gdLst>
                <a:gd name="T0" fmla="*/ 2147483647 w 1511"/>
                <a:gd name="T1" fmla="*/ 0 h 1496"/>
                <a:gd name="T2" fmla="*/ 2147483647 w 1511"/>
                <a:gd name="T3" fmla="*/ 2147483647 h 1496"/>
                <a:gd name="T4" fmla="*/ 2147483647 w 1511"/>
                <a:gd name="T5" fmla="*/ 2147483647 h 1496"/>
                <a:gd name="T6" fmla="*/ 2147483647 w 1511"/>
                <a:gd name="T7" fmla="*/ 2147483647 h 1496"/>
                <a:gd name="T8" fmla="*/ 2147483647 w 1511"/>
                <a:gd name="T9" fmla="*/ 2147483647 h 1496"/>
                <a:gd name="T10" fmla="*/ 2147483647 w 1511"/>
                <a:gd name="T11" fmla="*/ 2147483647 h 1496"/>
                <a:gd name="T12" fmla="*/ 2147483647 w 1511"/>
                <a:gd name="T13" fmla="*/ 2147483647 h 1496"/>
                <a:gd name="T14" fmla="*/ 2147483647 w 1511"/>
                <a:gd name="T15" fmla="*/ 2147483647 h 1496"/>
                <a:gd name="T16" fmla="*/ 2147483647 w 1511"/>
                <a:gd name="T17" fmla="*/ 2147483647 h 1496"/>
                <a:gd name="T18" fmla="*/ 2147483647 w 1511"/>
                <a:gd name="T19" fmla="*/ 2147483647 h 1496"/>
                <a:gd name="T20" fmla="*/ 2147483647 w 1511"/>
                <a:gd name="T21" fmla="*/ 2147483647 h 1496"/>
                <a:gd name="T22" fmla="*/ 2147483647 w 1511"/>
                <a:gd name="T23" fmla="*/ 2147483647 h 1496"/>
                <a:gd name="T24" fmla="*/ 2147483647 w 1511"/>
                <a:gd name="T25" fmla="*/ 2147483647 h 1496"/>
                <a:gd name="T26" fmla="*/ 2147483647 w 1511"/>
                <a:gd name="T27" fmla="*/ 2147483647 h 1496"/>
                <a:gd name="T28" fmla="*/ 0 w 1511"/>
                <a:gd name="T29" fmla="*/ 2147483647 h 1496"/>
                <a:gd name="T30" fmla="*/ 2147483647 w 1511"/>
                <a:gd name="T31" fmla="*/ 2147483647 h 1496"/>
                <a:gd name="T32" fmla="*/ 2147483647 w 1511"/>
                <a:gd name="T33" fmla="*/ 2147483647 h 1496"/>
                <a:gd name="T34" fmla="*/ 2147483647 w 1511"/>
                <a:gd name="T35" fmla="*/ 2147483647 h 1496"/>
                <a:gd name="T36" fmla="*/ 2147483647 w 1511"/>
                <a:gd name="T37" fmla="*/ 2147483647 h 1496"/>
                <a:gd name="T38" fmla="*/ 2147483647 w 1511"/>
                <a:gd name="T39" fmla="*/ 2147483647 h 1496"/>
                <a:gd name="T40" fmla="*/ 2147483647 w 1511"/>
                <a:gd name="T41" fmla="*/ 2147483647 h 1496"/>
                <a:gd name="T42" fmla="*/ 2147483647 w 1511"/>
                <a:gd name="T43" fmla="*/ 2147483647 h 1496"/>
                <a:gd name="T44" fmla="*/ 2147483647 w 1511"/>
                <a:gd name="T45" fmla="*/ 2147483647 h 1496"/>
                <a:gd name="T46" fmla="*/ 2147483647 w 1511"/>
                <a:gd name="T47" fmla="*/ 2147483647 h 1496"/>
                <a:gd name="T48" fmla="*/ 2147483647 w 1511"/>
                <a:gd name="T49" fmla="*/ 2147483647 h 1496"/>
                <a:gd name="T50" fmla="*/ 2147483647 w 1511"/>
                <a:gd name="T51" fmla="*/ 2147483647 h 1496"/>
                <a:gd name="T52" fmla="*/ 2147483647 w 1511"/>
                <a:gd name="T53" fmla="*/ 2147483647 h 1496"/>
                <a:gd name="T54" fmla="*/ 2147483647 w 1511"/>
                <a:gd name="T55" fmla="*/ 2147483647 h 1496"/>
                <a:gd name="T56" fmla="*/ 2147483647 w 1511"/>
                <a:gd name="T57" fmla="*/ 2147483647 h 1496"/>
                <a:gd name="T58" fmla="*/ 2147483647 w 1511"/>
                <a:gd name="T59" fmla="*/ 2147483647 h 1496"/>
                <a:gd name="T60" fmla="*/ 2147483647 w 1511"/>
                <a:gd name="T61" fmla="*/ 2147483647 h 1496"/>
                <a:gd name="T62" fmla="*/ 2147483647 w 1511"/>
                <a:gd name="T63" fmla="*/ 2147483647 h 1496"/>
                <a:gd name="T64" fmla="*/ 2147483647 w 1511"/>
                <a:gd name="T65" fmla="*/ 2147483647 h 1496"/>
                <a:gd name="T66" fmla="*/ 2147483647 w 1511"/>
                <a:gd name="T67" fmla="*/ 2147483647 h 1496"/>
                <a:gd name="T68" fmla="*/ 2147483647 w 1511"/>
                <a:gd name="T69" fmla="*/ 2147483647 h 1496"/>
                <a:gd name="T70" fmla="*/ 2147483647 w 1511"/>
                <a:gd name="T71" fmla="*/ 2147483647 h 1496"/>
                <a:gd name="T72" fmla="*/ 2147483647 w 1511"/>
                <a:gd name="T73" fmla="*/ 2147483647 h 1496"/>
                <a:gd name="T74" fmla="*/ 2147483647 w 1511"/>
                <a:gd name="T75" fmla="*/ 2147483647 h 1496"/>
                <a:gd name="T76" fmla="*/ 2147483647 w 1511"/>
                <a:gd name="T77" fmla="*/ 2147483647 h 1496"/>
                <a:gd name="T78" fmla="*/ 2147483647 w 1511"/>
                <a:gd name="T79" fmla="*/ 2147483647 h 1496"/>
                <a:gd name="T80" fmla="*/ 2147483647 w 1511"/>
                <a:gd name="T81" fmla="*/ 2147483647 h 1496"/>
                <a:gd name="T82" fmla="*/ 2147483647 w 1511"/>
                <a:gd name="T83" fmla="*/ 2147483647 h 1496"/>
                <a:gd name="T84" fmla="*/ 2147483647 w 1511"/>
                <a:gd name="T85" fmla="*/ 2147483647 h 1496"/>
                <a:gd name="T86" fmla="*/ 2147483647 w 1511"/>
                <a:gd name="T87" fmla="*/ 2147483647 h 1496"/>
                <a:gd name="T88" fmla="*/ 2147483647 w 1511"/>
                <a:gd name="T89" fmla="*/ 0 h 1496"/>
                <a:gd name="T90" fmla="*/ 2147483647 w 1511"/>
                <a:gd name="T91" fmla="*/ 2147483647 h 1496"/>
                <a:gd name="T92" fmla="*/ 2147483647 w 1511"/>
                <a:gd name="T93" fmla="*/ 2147483647 h 1496"/>
                <a:gd name="T94" fmla="*/ 2147483647 w 1511"/>
                <a:gd name="T95" fmla="*/ 2147483647 h 1496"/>
                <a:gd name="T96" fmla="*/ 2147483647 w 1511"/>
                <a:gd name="T97" fmla="*/ 2147483647 h 14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11"/>
                <a:gd name="T148" fmla="*/ 0 h 1496"/>
                <a:gd name="T149" fmla="*/ 1511 w 1511"/>
                <a:gd name="T150" fmla="*/ 1496 h 149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11" h="1496">
                  <a:moveTo>
                    <a:pt x="781" y="0"/>
                  </a:moveTo>
                  <a:cubicBezTo>
                    <a:pt x="691" y="0"/>
                    <a:pt x="569" y="121"/>
                    <a:pt x="569" y="353"/>
                  </a:cubicBezTo>
                  <a:cubicBezTo>
                    <a:pt x="569" y="434"/>
                    <a:pt x="588" y="620"/>
                    <a:pt x="589" y="668"/>
                  </a:cubicBezTo>
                  <a:cubicBezTo>
                    <a:pt x="565" y="598"/>
                    <a:pt x="530" y="406"/>
                    <a:pt x="530" y="313"/>
                  </a:cubicBezTo>
                  <a:cubicBezTo>
                    <a:pt x="530" y="267"/>
                    <a:pt x="544" y="126"/>
                    <a:pt x="513" y="87"/>
                  </a:cubicBezTo>
                  <a:cubicBezTo>
                    <a:pt x="457" y="110"/>
                    <a:pt x="433" y="187"/>
                    <a:pt x="433" y="278"/>
                  </a:cubicBezTo>
                  <a:cubicBezTo>
                    <a:pt x="433" y="408"/>
                    <a:pt x="497" y="545"/>
                    <a:pt x="532" y="624"/>
                  </a:cubicBezTo>
                  <a:cubicBezTo>
                    <a:pt x="482" y="545"/>
                    <a:pt x="428" y="494"/>
                    <a:pt x="365" y="494"/>
                  </a:cubicBezTo>
                  <a:cubicBezTo>
                    <a:pt x="281" y="494"/>
                    <a:pt x="228" y="571"/>
                    <a:pt x="248" y="603"/>
                  </a:cubicBezTo>
                  <a:cubicBezTo>
                    <a:pt x="448" y="632"/>
                    <a:pt x="493" y="695"/>
                    <a:pt x="493" y="864"/>
                  </a:cubicBezTo>
                  <a:cubicBezTo>
                    <a:pt x="493" y="990"/>
                    <a:pt x="522" y="1031"/>
                    <a:pt x="561" y="1058"/>
                  </a:cubicBezTo>
                  <a:cubicBezTo>
                    <a:pt x="555" y="1074"/>
                    <a:pt x="550" y="1089"/>
                    <a:pt x="545" y="1104"/>
                  </a:cubicBezTo>
                  <a:cubicBezTo>
                    <a:pt x="477" y="1078"/>
                    <a:pt x="470" y="1012"/>
                    <a:pt x="454" y="865"/>
                  </a:cubicBezTo>
                  <a:cubicBezTo>
                    <a:pt x="433" y="663"/>
                    <a:pt x="294" y="640"/>
                    <a:pt x="234" y="640"/>
                  </a:cubicBezTo>
                  <a:cubicBezTo>
                    <a:pt x="64" y="640"/>
                    <a:pt x="0" y="743"/>
                    <a:pt x="0" y="803"/>
                  </a:cubicBezTo>
                  <a:cubicBezTo>
                    <a:pt x="0" y="851"/>
                    <a:pt x="43" y="899"/>
                    <a:pt x="96" y="899"/>
                  </a:cubicBezTo>
                  <a:cubicBezTo>
                    <a:pt x="186" y="899"/>
                    <a:pt x="244" y="798"/>
                    <a:pt x="318" y="798"/>
                  </a:cubicBezTo>
                  <a:cubicBezTo>
                    <a:pt x="467" y="798"/>
                    <a:pt x="373" y="1127"/>
                    <a:pt x="531" y="1177"/>
                  </a:cubicBezTo>
                  <a:cubicBezTo>
                    <a:pt x="517" y="1311"/>
                    <a:pt x="567" y="1430"/>
                    <a:pt x="631" y="1467"/>
                  </a:cubicBezTo>
                  <a:cubicBezTo>
                    <a:pt x="680" y="1496"/>
                    <a:pt x="686" y="1462"/>
                    <a:pt x="686" y="1458"/>
                  </a:cubicBezTo>
                  <a:cubicBezTo>
                    <a:pt x="686" y="1425"/>
                    <a:pt x="633" y="1434"/>
                    <a:pt x="633" y="1354"/>
                  </a:cubicBezTo>
                  <a:cubicBezTo>
                    <a:pt x="633" y="1201"/>
                    <a:pt x="730" y="1085"/>
                    <a:pt x="853" y="1085"/>
                  </a:cubicBezTo>
                  <a:cubicBezTo>
                    <a:pt x="963" y="1085"/>
                    <a:pt x="950" y="1151"/>
                    <a:pt x="1041" y="1151"/>
                  </a:cubicBezTo>
                  <a:cubicBezTo>
                    <a:pt x="1065" y="1151"/>
                    <a:pt x="1119" y="1142"/>
                    <a:pt x="1119" y="1100"/>
                  </a:cubicBezTo>
                  <a:cubicBezTo>
                    <a:pt x="1119" y="1026"/>
                    <a:pt x="1016" y="979"/>
                    <a:pt x="916" y="979"/>
                  </a:cubicBezTo>
                  <a:cubicBezTo>
                    <a:pt x="809" y="979"/>
                    <a:pt x="581" y="1060"/>
                    <a:pt x="591" y="1345"/>
                  </a:cubicBezTo>
                  <a:cubicBezTo>
                    <a:pt x="580" y="1312"/>
                    <a:pt x="573" y="1275"/>
                    <a:pt x="573" y="1235"/>
                  </a:cubicBezTo>
                  <a:cubicBezTo>
                    <a:pt x="573" y="1012"/>
                    <a:pt x="786" y="857"/>
                    <a:pt x="1031" y="852"/>
                  </a:cubicBezTo>
                  <a:cubicBezTo>
                    <a:pt x="1292" y="846"/>
                    <a:pt x="1288" y="1016"/>
                    <a:pt x="1392" y="1016"/>
                  </a:cubicBezTo>
                  <a:cubicBezTo>
                    <a:pt x="1483" y="1016"/>
                    <a:pt x="1511" y="986"/>
                    <a:pt x="1511" y="943"/>
                  </a:cubicBezTo>
                  <a:cubicBezTo>
                    <a:pt x="1511" y="877"/>
                    <a:pt x="1423" y="719"/>
                    <a:pt x="1169" y="719"/>
                  </a:cubicBezTo>
                  <a:cubicBezTo>
                    <a:pt x="1077" y="719"/>
                    <a:pt x="1023" y="724"/>
                    <a:pt x="937" y="751"/>
                  </a:cubicBezTo>
                  <a:cubicBezTo>
                    <a:pt x="937" y="663"/>
                    <a:pt x="844" y="616"/>
                    <a:pt x="745" y="644"/>
                  </a:cubicBezTo>
                  <a:cubicBezTo>
                    <a:pt x="824" y="587"/>
                    <a:pt x="1021" y="422"/>
                    <a:pt x="1021" y="274"/>
                  </a:cubicBezTo>
                  <a:cubicBezTo>
                    <a:pt x="1021" y="205"/>
                    <a:pt x="982" y="160"/>
                    <a:pt x="944" y="160"/>
                  </a:cubicBezTo>
                  <a:cubicBezTo>
                    <a:pt x="937" y="160"/>
                    <a:pt x="932" y="162"/>
                    <a:pt x="932" y="171"/>
                  </a:cubicBezTo>
                  <a:cubicBezTo>
                    <a:pt x="931" y="422"/>
                    <a:pt x="787" y="567"/>
                    <a:pt x="690" y="644"/>
                  </a:cubicBezTo>
                  <a:cubicBezTo>
                    <a:pt x="742" y="584"/>
                    <a:pt x="898" y="358"/>
                    <a:pt x="898" y="162"/>
                  </a:cubicBezTo>
                  <a:cubicBezTo>
                    <a:pt x="898" y="68"/>
                    <a:pt x="849" y="64"/>
                    <a:pt x="837" y="64"/>
                  </a:cubicBezTo>
                  <a:cubicBezTo>
                    <a:pt x="813" y="64"/>
                    <a:pt x="801" y="78"/>
                    <a:pt x="793" y="87"/>
                  </a:cubicBezTo>
                  <a:cubicBezTo>
                    <a:pt x="794" y="94"/>
                    <a:pt x="796" y="108"/>
                    <a:pt x="796" y="133"/>
                  </a:cubicBezTo>
                  <a:cubicBezTo>
                    <a:pt x="796" y="361"/>
                    <a:pt x="704" y="582"/>
                    <a:pt x="614" y="710"/>
                  </a:cubicBezTo>
                  <a:cubicBezTo>
                    <a:pt x="638" y="630"/>
                    <a:pt x="662" y="300"/>
                    <a:pt x="688" y="223"/>
                  </a:cubicBezTo>
                  <a:cubicBezTo>
                    <a:pt x="725" y="111"/>
                    <a:pt x="752" y="84"/>
                    <a:pt x="826" y="16"/>
                  </a:cubicBezTo>
                  <a:cubicBezTo>
                    <a:pt x="821" y="12"/>
                    <a:pt x="806" y="0"/>
                    <a:pt x="781" y="0"/>
                  </a:cubicBezTo>
                  <a:close/>
                  <a:moveTo>
                    <a:pt x="836" y="788"/>
                  </a:moveTo>
                  <a:cubicBezTo>
                    <a:pt x="712" y="848"/>
                    <a:pt x="632" y="927"/>
                    <a:pt x="585" y="1010"/>
                  </a:cubicBezTo>
                  <a:cubicBezTo>
                    <a:pt x="574" y="998"/>
                    <a:pt x="568" y="983"/>
                    <a:pt x="568" y="965"/>
                  </a:cubicBezTo>
                  <a:cubicBezTo>
                    <a:pt x="568" y="854"/>
                    <a:pt x="703" y="790"/>
                    <a:pt x="836" y="788"/>
                  </a:cubicBezTo>
                  <a:close/>
                </a:path>
              </a:pathLst>
            </a:custGeom>
            <a:solidFill>
              <a:schemeClr val="accent2"/>
            </a:solidFill>
            <a:ln w="3175">
              <a:noFill/>
              <a:round/>
              <a:headEnd/>
              <a:tailEnd/>
            </a:ln>
          </p:spPr>
          <p:txBody>
            <a:bodyPr/>
            <a:lstStyle/>
            <a:p>
              <a:endParaRPr lang="nl-BE" sz="1200" dirty="0">
                <a:solidFill>
                  <a:srgbClr val="1F497D"/>
                </a:solidFill>
              </a:endParaRPr>
            </a:p>
          </p:txBody>
        </p:sp>
        <p:grpSp>
          <p:nvGrpSpPr>
            <p:cNvPr id="53" name="Group 116">
              <a:extLst>
                <a:ext uri="{FF2B5EF4-FFF2-40B4-BE49-F238E27FC236}">
                  <a16:creationId xmlns:a16="http://schemas.microsoft.com/office/drawing/2014/main" id="{E8B373DF-433F-486D-B973-24646495521A}"/>
                </a:ext>
              </a:extLst>
            </p:cNvPr>
            <p:cNvGrpSpPr>
              <a:grpSpLocks noChangeAspect="1"/>
            </p:cNvGrpSpPr>
            <p:nvPr/>
          </p:nvGrpSpPr>
          <p:grpSpPr bwMode="auto">
            <a:xfrm>
              <a:off x="8201775" y="5577781"/>
              <a:ext cx="188068" cy="194323"/>
              <a:chOff x="1403648" y="-2259632"/>
              <a:chExt cx="1152128" cy="1197298"/>
            </a:xfrm>
            <a:solidFill>
              <a:schemeClr val="tx2"/>
            </a:solidFill>
          </p:grpSpPr>
          <p:sp>
            <p:nvSpPr>
              <p:cNvPr id="54" name="Freeform 14">
                <a:extLst>
                  <a:ext uri="{FF2B5EF4-FFF2-40B4-BE49-F238E27FC236}">
                    <a16:creationId xmlns:a16="http://schemas.microsoft.com/office/drawing/2014/main" id="{CB730080-6B7C-42AE-91FF-0E1D7E2489CA}"/>
                  </a:ext>
                </a:extLst>
              </p:cNvPr>
              <p:cNvSpPr>
                <a:spLocks/>
              </p:cNvSpPr>
              <p:nvPr/>
            </p:nvSpPr>
            <p:spPr bwMode="auto">
              <a:xfrm>
                <a:off x="1542678" y="-1985386"/>
                <a:ext cx="228783" cy="397730"/>
              </a:xfrm>
              <a:custGeom>
                <a:avLst/>
                <a:gdLst>
                  <a:gd name="T0" fmla="*/ 2147483647 w 330"/>
                  <a:gd name="T1" fmla="*/ 2147483647 h 574"/>
                  <a:gd name="T2" fmla="*/ 2147483647 w 330"/>
                  <a:gd name="T3" fmla="*/ 2147483647 h 574"/>
                  <a:gd name="T4" fmla="*/ 2147483647 w 330"/>
                  <a:gd name="T5" fmla="*/ 2147483647 h 574"/>
                  <a:gd name="T6" fmla="*/ 2147483647 w 330"/>
                  <a:gd name="T7" fmla="*/ 2147483647 h 574"/>
                  <a:gd name="T8" fmla="*/ 2147483647 w 330"/>
                  <a:gd name="T9" fmla="*/ 2147483647 h 574"/>
                  <a:gd name="T10" fmla="*/ 2147483647 w 330"/>
                  <a:gd name="T11" fmla="*/ 2147483647 h 574"/>
                  <a:gd name="T12" fmla="*/ 2147483647 w 330"/>
                  <a:gd name="T13" fmla="*/ 2147483647 h 574"/>
                  <a:gd name="T14" fmla="*/ 2147483647 w 330"/>
                  <a:gd name="T15" fmla="*/ 2147483647 h 574"/>
                  <a:gd name="T16" fmla="*/ 2147483647 w 330"/>
                  <a:gd name="T17" fmla="*/ 2147483647 h 574"/>
                  <a:gd name="T18" fmla="*/ 2147483647 w 330"/>
                  <a:gd name="T19" fmla="*/ 2147483647 h 574"/>
                  <a:gd name="T20" fmla="*/ 2147483647 w 330"/>
                  <a:gd name="T21" fmla="*/ 2147483647 h 574"/>
                  <a:gd name="T22" fmla="*/ 2147483647 w 330"/>
                  <a:gd name="T23" fmla="*/ 2147483647 h 5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0"/>
                  <a:gd name="T37" fmla="*/ 0 h 574"/>
                  <a:gd name="T38" fmla="*/ 330 w 330"/>
                  <a:gd name="T39" fmla="*/ 574 h 5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0" h="574">
                    <a:moveTo>
                      <a:pt x="257" y="574"/>
                    </a:moveTo>
                    <a:cubicBezTo>
                      <a:pt x="131" y="549"/>
                      <a:pt x="0" y="437"/>
                      <a:pt x="3" y="294"/>
                    </a:cubicBezTo>
                    <a:cubicBezTo>
                      <a:pt x="6" y="235"/>
                      <a:pt x="24" y="251"/>
                      <a:pt x="29" y="206"/>
                    </a:cubicBezTo>
                    <a:cubicBezTo>
                      <a:pt x="17" y="100"/>
                      <a:pt x="132" y="36"/>
                      <a:pt x="196" y="4"/>
                    </a:cubicBezTo>
                    <a:cubicBezTo>
                      <a:pt x="232" y="0"/>
                      <a:pt x="251" y="15"/>
                      <a:pt x="311" y="12"/>
                    </a:cubicBezTo>
                    <a:cubicBezTo>
                      <a:pt x="270" y="30"/>
                      <a:pt x="241" y="45"/>
                      <a:pt x="242" y="60"/>
                    </a:cubicBezTo>
                    <a:cubicBezTo>
                      <a:pt x="276" y="56"/>
                      <a:pt x="276" y="56"/>
                      <a:pt x="276" y="56"/>
                    </a:cubicBezTo>
                    <a:cubicBezTo>
                      <a:pt x="276" y="56"/>
                      <a:pt x="296" y="82"/>
                      <a:pt x="189" y="100"/>
                    </a:cubicBezTo>
                    <a:cubicBezTo>
                      <a:pt x="222" y="134"/>
                      <a:pt x="242" y="134"/>
                      <a:pt x="280" y="126"/>
                    </a:cubicBezTo>
                    <a:cubicBezTo>
                      <a:pt x="330" y="112"/>
                      <a:pt x="144" y="191"/>
                      <a:pt x="273" y="282"/>
                    </a:cubicBezTo>
                    <a:cubicBezTo>
                      <a:pt x="277" y="356"/>
                      <a:pt x="157" y="270"/>
                      <a:pt x="133" y="396"/>
                    </a:cubicBezTo>
                    <a:cubicBezTo>
                      <a:pt x="122" y="449"/>
                      <a:pt x="205" y="523"/>
                      <a:pt x="257" y="574"/>
                    </a:cubicBezTo>
                    <a:close/>
                  </a:path>
                </a:pathLst>
              </a:custGeom>
              <a:grpFill/>
              <a:ln w="3175">
                <a:noFill/>
                <a:round/>
                <a:headEnd/>
                <a:tailEnd/>
              </a:ln>
            </p:spPr>
            <p:txBody>
              <a:bodyPr/>
              <a:lstStyle/>
              <a:p>
                <a:endParaRPr lang="nl-BE" sz="1200" dirty="0">
                  <a:solidFill>
                    <a:srgbClr val="1F497D"/>
                  </a:solidFill>
                </a:endParaRPr>
              </a:p>
            </p:txBody>
          </p:sp>
          <p:sp>
            <p:nvSpPr>
              <p:cNvPr id="55" name="Freeform 15">
                <a:extLst>
                  <a:ext uri="{FF2B5EF4-FFF2-40B4-BE49-F238E27FC236}">
                    <a16:creationId xmlns:a16="http://schemas.microsoft.com/office/drawing/2014/main" id="{B91712A9-9C47-4A7B-B0CC-DB6AEB8049C9}"/>
                  </a:ext>
                </a:extLst>
              </p:cNvPr>
              <p:cNvSpPr>
                <a:spLocks/>
              </p:cNvSpPr>
              <p:nvPr/>
            </p:nvSpPr>
            <p:spPr bwMode="auto">
              <a:xfrm>
                <a:off x="1643284" y="-1800893"/>
                <a:ext cx="285392" cy="253421"/>
              </a:xfrm>
              <a:custGeom>
                <a:avLst/>
                <a:gdLst>
                  <a:gd name="T0" fmla="*/ 2147483647 w 412"/>
                  <a:gd name="T1" fmla="*/ 2147483647 h 366"/>
                  <a:gd name="T2" fmla="*/ 2147483647 w 412"/>
                  <a:gd name="T3" fmla="*/ 2147483647 h 366"/>
                  <a:gd name="T4" fmla="*/ 2147483647 w 412"/>
                  <a:gd name="T5" fmla="*/ 2147483647 h 366"/>
                  <a:gd name="T6" fmla="*/ 2147483647 w 412"/>
                  <a:gd name="T7" fmla="*/ 2147483647 h 366"/>
                  <a:gd name="T8" fmla="*/ 2147483647 w 412"/>
                  <a:gd name="T9" fmla="*/ 2147483647 h 366"/>
                  <a:gd name="T10" fmla="*/ 2147483647 w 412"/>
                  <a:gd name="T11" fmla="*/ 2147483647 h 366"/>
                  <a:gd name="T12" fmla="*/ 2147483647 w 412"/>
                  <a:gd name="T13" fmla="*/ 2147483647 h 366"/>
                  <a:gd name="T14" fmla="*/ 2147483647 w 412"/>
                  <a:gd name="T15" fmla="*/ 2147483647 h 366"/>
                  <a:gd name="T16" fmla="*/ 2147483647 w 412"/>
                  <a:gd name="T17" fmla="*/ 2147483647 h 3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2"/>
                  <a:gd name="T28" fmla="*/ 0 h 366"/>
                  <a:gd name="T29" fmla="*/ 412 w 412"/>
                  <a:gd name="T30" fmla="*/ 366 h 3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2" h="366">
                    <a:moveTo>
                      <a:pt x="5" y="151"/>
                    </a:moveTo>
                    <a:cubicBezTo>
                      <a:pt x="9" y="186"/>
                      <a:pt x="112" y="303"/>
                      <a:pt x="189" y="340"/>
                    </a:cubicBezTo>
                    <a:cubicBezTo>
                      <a:pt x="269" y="366"/>
                      <a:pt x="373" y="303"/>
                      <a:pt x="388" y="266"/>
                    </a:cubicBezTo>
                    <a:cubicBezTo>
                      <a:pt x="409" y="221"/>
                      <a:pt x="412" y="149"/>
                      <a:pt x="392" y="119"/>
                    </a:cubicBezTo>
                    <a:cubicBezTo>
                      <a:pt x="385" y="108"/>
                      <a:pt x="312" y="22"/>
                      <a:pt x="269" y="16"/>
                    </a:cubicBezTo>
                    <a:cubicBezTo>
                      <a:pt x="166" y="0"/>
                      <a:pt x="185" y="25"/>
                      <a:pt x="143" y="20"/>
                    </a:cubicBezTo>
                    <a:cubicBezTo>
                      <a:pt x="143" y="42"/>
                      <a:pt x="135" y="58"/>
                      <a:pt x="120" y="66"/>
                    </a:cubicBezTo>
                    <a:cubicBezTo>
                      <a:pt x="105" y="73"/>
                      <a:pt x="86" y="66"/>
                      <a:pt x="49" y="77"/>
                    </a:cubicBezTo>
                    <a:cubicBezTo>
                      <a:pt x="38" y="81"/>
                      <a:pt x="0" y="104"/>
                      <a:pt x="5" y="151"/>
                    </a:cubicBezTo>
                    <a:close/>
                  </a:path>
                </a:pathLst>
              </a:custGeom>
              <a:grpFill/>
              <a:ln w="3175">
                <a:noFill/>
                <a:round/>
                <a:headEnd/>
                <a:tailEnd/>
              </a:ln>
            </p:spPr>
            <p:txBody>
              <a:bodyPr/>
              <a:lstStyle/>
              <a:p>
                <a:endParaRPr lang="nl-BE" sz="1200" dirty="0">
                  <a:solidFill>
                    <a:srgbClr val="1F497D"/>
                  </a:solidFill>
                </a:endParaRPr>
              </a:p>
            </p:txBody>
          </p:sp>
          <p:sp>
            <p:nvSpPr>
              <p:cNvPr id="56" name="Freeform 16">
                <a:extLst>
                  <a:ext uri="{FF2B5EF4-FFF2-40B4-BE49-F238E27FC236}">
                    <a16:creationId xmlns:a16="http://schemas.microsoft.com/office/drawing/2014/main" id="{78E606AB-9849-4C86-928B-A115107DBDC3}"/>
                  </a:ext>
                </a:extLst>
              </p:cNvPr>
              <p:cNvSpPr>
                <a:spLocks/>
              </p:cNvSpPr>
              <p:nvPr/>
            </p:nvSpPr>
            <p:spPr bwMode="auto">
              <a:xfrm>
                <a:off x="1609259" y="-1629012"/>
                <a:ext cx="264860" cy="155162"/>
              </a:xfrm>
              <a:custGeom>
                <a:avLst/>
                <a:gdLst>
                  <a:gd name="T0" fmla="*/ 0 w 382"/>
                  <a:gd name="T1" fmla="*/ 0 h 224"/>
                  <a:gd name="T2" fmla="*/ 2147483647 w 382"/>
                  <a:gd name="T3" fmla="*/ 2147483647 h 224"/>
                  <a:gd name="T4" fmla="*/ 2147483647 w 382"/>
                  <a:gd name="T5" fmla="*/ 2147483647 h 224"/>
                  <a:gd name="T6" fmla="*/ 0 w 382"/>
                  <a:gd name="T7" fmla="*/ 0 h 224"/>
                  <a:gd name="T8" fmla="*/ 0 60000 65536"/>
                  <a:gd name="T9" fmla="*/ 0 60000 65536"/>
                  <a:gd name="T10" fmla="*/ 0 60000 65536"/>
                  <a:gd name="T11" fmla="*/ 0 60000 65536"/>
                  <a:gd name="T12" fmla="*/ 0 w 382"/>
                  <a:gd name="T13" fmla="*/ 0 h 224"/>
                  <a:gd name="T14" fmla="*/ 382 w 382"/>
                  <a:gd name="T15" fmla="*/ 224 h 224"/>
                </a:gdLst>
                <a:ahLst/>
                <a:cxnLst>
                  <a:cxn ang="T8">
                    <a:pos x="T0" y="T1"/>
                  </a:cxn>
                  <a:cxn ang="T9">
                    <a:pos x="T2" y="T3"/>
                  </a:cxn>
                  <a:cxn ang="T10">
                    <a:pos x="T4" y="T5"/>
                  </a:cxn>
                  <a:cxn ang="T11">
                    <a:pos x="T6" y="T7"/>
                  </a:cxn>
                </a:cxnLst>
                <a:rect l="T12" t="T13" r="T14" b="T15"/>
                <a:pathLst>
                  <a:path w="382" h="224">
                    <a:moveTo>
                      <a:pt x="0" y="0"/>
                    </a:moveTo>
                    <a:cubicBezTo>
                      <a:pt x="53" y="140"/>
                      <a:pt x="262" y="224"/>
                      <a:pt x="382" y="208"/>
                    </a:cubicBezTo>
                    <a:cubicBezTo>
                      <a:pt x="319" y="148"/>
                      <a:pt x="271" y="163"/>
                      <a:pt x="173" y="79"/>
                    </a:cubicBezTo>
                    <a:cubicBezTo>
                      <a:pt x="135" y="74"/>
                      <a:pt x="42" y="41"/>
                      <a:pt x="0" y="0"/>
                    </a:cubicBezTo>
                    <a:close/>
                  </a:path>
                </a:pathLst>
              </a:custGeom>
              <a:grpFill/>
              <a:ln w="3175">
                <a:noFill/>
                <a:round/>
                <a:headEnd/>
                <a:tailEnd/>
              </a:ln>
            </p:spPr>
            <p:txBody>
              <a:bodyPr/>
              <a:lstStyle/>
              <a:p>
                <a:endParaRPr lang="nl-BE" sz="1200" dirty="0">
                  <a:solidFill>
                    <a:srgbClr val="1F497D"/>
                  </a:solidFill>
                </a:endParaRPr>
              </a:p>
            </p:txBody>
          </p:sp>
          <p:sp>
            <p:nvSpPr>
              <p:cNvPr id="57" name="Freeform 17">
                <a:extLst>
                  <a:ext uri="{FF2B5EF4-FFF2-40B4-BE49-F238E27FC236}">
                    <a16:creationId xmlns:a16="http://schemas.microsoft.com/office/drawing/2014/main" id="{B0AD7E80-9B70-47C3-A051-0F90ABE4F1CD}"/>
                  </a:ext>
                </a:extLst>
              </p:cNvPr>
              <p:cNvSpPr>
                <a:spLocks/>
              </p:cNvSpPr>
              <p:nvPr/>
            </p:nvSpPr>
            <p:spPr bwMode="auto">
              <a:xfrm>
                <a:off x="1670855" y="-2081592"/>
                <a:ext cx="215584" cy="260461"/>
              </a:xfrm>
              <a:custGeom>
                <a:avLst/>
                <a:gdLst>
                  <a:gd name="T0" fmla="*/ 2147483647 w 311"/>
                  <a:gd name="T1" fmla="*/ 2147483647 h 376"/>
                  <a:gd name="T2" fmla="*/ 2147483647 w 311"/>
                  <a:gd name="T3" fmla="*/ 2147483647 h 376"/>
                  <a:gd name="T4" fmla="*/ 2147483647 w 311"/>
                  <a:gd name="T5" fmla="*/ 2147483647 h 376"/>
                  <a:gd name="T6" fmla="*/ 2147483647 w 311"/>
                  <a:gd name="T7" fmla="*/ 0 h 376"/>
                  <a:gd name="T8" fmla="*/ 2147483647 w 311"/>
                  <a:gd name="T9" fmla="*/ 2147483647 h 376"/>
                  <a:gd name="T10" fmla="*/ 2147483647 w 311"/>
                  <a:gd name="T11" fmla="*/ 2147483647 h 376"/>
                  <a:gd name="T12" fmla="*/ 2147483647 w 311"/>
                  <a:gd name="T13" fmla="*/ 2147483647 h 376"/>
                  <a:gd name="T14" fmla="*/ 2147483647 w 311"/>
                  <a:gd name="T15" fmla="*/ 2147483647 h 376"/>
                  <a:gd name="T16" fmla="*/ 2147483647 w 311"/>
                  <a:gd name="T17" fmla="*/ 2147483647 h 376"/>
                  <a:gd name="T18" fmla="*/ 2147483647 w 311"/>
                  <a:gd name="T19" fmla="*/ 2147483647 h 376"/>
                  <a:gd name="T20" fmla="*/ 2147483647 w 311"/>
                  <a:gd name="T21" fmla="*/ 2147483647 h 376"/>
                  <a:gd name="T22" fmla="*/ 2147483647 w 311"/>
                  <a:gd name="T23" fmla="*/ 2147483647 h 376"/>
                  <a:gd name="T24" fmla="*/ 2147483647 w 311"/>
                  <a:gd name="T25" fmla="*/ 2147483647 h 376"/>
                  <a:gd name="T26" fmla="*/ 2147483647 w 311"/>
                  <a:gd name="T27" fmla="*/ 2147483647 h 376"/>
                  <a:gd name="T28" fmla="*/ 2147483647 w 311"/>
                  <a:gd name="T29" fmla="*/ 2147483647 h 376"/>
                  <a:gd name="T30" fmla="*/ 2147483647 w 311"/>
                  <a:gd name="T31" fmla="*/ 2147483647 h 376"/>
                  <a:gd name="T32" fmla="*/ 2147483647 w 311"/>
                  <a:gd name="T33" fmla="*/ 2147483647 h 376"/>
                  <a:gd name="T34" fmla="*/ 2147483647 w 311"/>
                  <a:gd name="T35" fmla="*/ 2147483647 h 376"/>
                  <a:gd name="T36" fmla="*/ 2147483647 w 311"/>
                  <a:gd name="T37" fmla="*/ 2147483647 h 376"/>
                  <a:gd name="T38" fmla="*/ 2147483647 w 311"/>
                  <a:gd name="T39" fmla="*/ 2147483647 h 3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1"/>
                  <a:gd name="T61" fmla="*/ 0 h 376"/>
                  <a:gd name="T62" fmla="*/ 311 w 311"/>
                  <a:gd name="T63" fmla="*/ 376 h 37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1" h="376">
                    <a:moveTo>
                      <a:pt x="14" y="122"/>
                    </a:moveTo>
                    <a:cubicBezTo>
                      <a:pt x="0" y="109"/>
                      <a:pt x="17" y="88"/>
                      <a:pt x="49" y="72"/>
                    </a:cubicBezTo>
                    <a:cubicBezTo>
                      <a:pt x="82" y="56"/>
                      <a:pt x="101" y="61"/>
                      <a:pt x="114" y="61"/>
                    </a:cubicBezTo>
                    <a:cubicBezTo>
                      <a:pt x="184" y="42"/>
                      <a:pt x="143" y="43"/>
                      <a:pt x="213" y="0"/>
                    </a:cubicBezTo>
                    <a:cubicBezTo>
                      <a:pt x="228" y="9"/>
                      <a:pt x="287" y="49"/>
                      <a:pt x="309" y="72"/>
                    </a:cubicBezTo>
                    <a:cubicBezTo>
                      <a:pt x="311" y="252"/>
                      <a:pt x="262" y="252"/>
                      <a:pt x="255" y="376"/>
                    </a:cubicBezTo>
                    <a:cubicBezTo>
                      <a:pt x="240" y="353"/>
                      <a:pt x="240" y="296"/>
                      <a:pt x="225" y="239"/>
                    </a:cubicBezTo>
                    <a:cubicBezTo>
                      <a:pt x="194" y="282"/>
                      <a:pt x="169" y="283"/>
                      <a:pt x="141" y="318"/>
                    </a:cubicBezTo>
                    <a:cubicBezTo>
                      <a:pt x="141" y="297"/>
                      <a:pt x="130" y="297"/>
                      <a:pt x="125" y="287"/>
                    </a:cubicBezTo>
                    <a:cubicBezTo>
                      <a:pt x="121" y="303"/>
                      <a:pt x="85" y="325"/>
                      <a:pt x="65" y="357"/>
                    </a:cubicBezTo>
                    <a:cubicBezTo>
                      <a:pt x="54" y="308"/>
                      <a:pt x="137" y="272"/>
                      <a:pt x="128" y="242"/>
                    </a:cubicBezTo>
                    <a:cubicBezTo>
                      <a:pt x="103" y="241"/>
                      <a:pt x="74" y="256"/>
                      <a:pt x="41" y="247"/>
                    </a:cubicBezTo>
                    <a:cubicBezTo>
                      <a:pt x="128" y="220"/>
                      <a:pt x="98" y="212"/>
                      <a:pt x="122" y="187"/>
                    </a:cubicBezTo>
                    <a:cubicBezTo>
                      <a:pt x="109" y="184"/>
                      <a:pt x="106" y="182"/>
                      <a:pt x="88" y="184"/>
                    </a:cubicBezTo>
                    <a:cubicBezTo>
                      <a:pt x="123" y="163"/>
                      <a:pt x="158" y="154"/>
                      <a:pt x="157" y="140"/>
                    </a:cubicBezTo>
                    <a:cubicBezTo>
                      <a:pt x="157" y="121"/>
                      <a:pt x="150" y="103"/>
                      <a:pt x="147" y="85"/>
                    </a:cubicBezTo>
                    <a:cubicBezTo>
                      <a:pt x="141" y="102"/>
                      <a:pt x="132" y="115"/>
                      <a:pt x="122" y="127"/>
                    </a:cubicBezTo>
                    <a:cubicBezTo>
                      <a:pt x="113" y="139"/>
                      <a:pt x="67" y="140"/>
                      <a:pt x="61" y="135"/>
                    </a:cubicBezTo>
                    <a:cubicBezTo>
                      <a:pt x="47" y="120"/>
                      <a:pt x="57" y="107"/>
                      <a:pt x="79" y="82"/>
                    </a:cubicBezTo>
                    <a:cubicBezTo>
                      <a:pt x="44" y="93"/>
                      <a:pt x="30" y="135"/>
                      <a:pt x="14" y="122"/>
                    </a:cubicBezTo>
                    <a:close/>
                  </a:path>
                </a:pathLst>
              </a:custGeom>
              <a:grpFill/>
              <a:ln w="3175">
                <a:noFill/>
                <a:round/>
                <a:headEnd/>
                <a:tailEnd/>
              </a:ln>
            </p:spPr>
            <p:txBody>
              <a:bodyPr/>
              <a:lstStyle/>
              <a:p>
                <a:endParaRPr lang="nl-BE" sz="1200" dirty="0">
                  <a:solidFill>
                    <a:srgbClr val="1F497D"/>
                  </a:solidFill>
                </a:endParaRPr>
              </a:p>
            </p:txBody>
          </p:sp>
          <p:sp>
            <p:nvSpPr>
              <p:cNvPr id="58" name="Freeform 18">
                <a:extLst>
                  <a:ext uri="{FF2B5EF4-FFF2-40B4-BE49-F238E27FC236}">
                    <a16:creationId xmlns:a16="http://schemas.microsoft.com/office/drawing/2014/main" id="{C8974D84-389C-44A1-B245-E5A2B2A80CD7}"/>
                  </a:ext>
                </a:extLst>
              </p:cNvPr>
              <p:cNvSpPr>
                <a:spLocks/>
              </p:cNvSpPr>
              <p:nvPr/>
            </p:nvSpPr>
            <p:spPr bwMode="auto">
              <a:xfrm>
                <a:off x="1723064" y="-1889766"/>
                <a:ext cx="104419" cy="90047"/>
              </a:xfrm>
              <a:custGeom>
                <a:avLst/>
                <a:gdLst>
                  <a:gd name="T0" fmla="*/ 0 w 151"/>
                  <a:gd name="T1" fmla="*/ 2147483647 h 130"/>
                  <a:gd name="T2" fmla="*/ 2147483647 w 151"/>
                  <a:gd name="T3" fmla="*/ 2147483647 h 130"/>
                  <a:gd name="T4" fmla="*/ 2147483647 w 151"/>
                  <a:gd name="T5" fmla="*/ 2147483647 h 130"/>
                  <a:gd name="T6" fmla="*/ 2147483647 w 151"/>
                  <a:gd name="T7" fmla="*/ 0 h 130"/>
                  <a:gd name="T8" fmla="*/ 2147483647 w 151"/>
                  <a:gd name="T9" fmla="*/ 2147483647 h 130"/>
                  <a:gd name="T10" fmla="*/ 2147483647 w 151"/>
                  <a:gd name="T11" fmla="*/ 2147483647 h 130"/>
                  <a:gd name="T12" fmla="*/ 0 w 151"/>
                  <a:gd name="T13" fmla="*/ 2147483647 h 130"/>
                  <a:gd name="T14" fmla="*/ 0 60000 65536"/>
                  <a:gd name="T15" fmla="*/ 0 60000 65536"/>
                  <a:gd name="T16" fmla="*/ 0 60000 65536"/>
                  <a:gd name="T17" fmla="*/ 0 60000 65536"/>
                  <a:gd name="T18" fmla="*/ 0 60000 65536"/>
                  <a:gd name="T19" fmla="*/ 0 60000 65536"/>
                  <a:gd name="T20" fmla="*/ 0 60000 65536"/>
                  <a:gd name="T21" fmla="*/ 0 w 151"/>
                  <a:gd name="T22" fmla="*/ 0 h 130"/>
                  <a:gd name="T23" fmla="*/ 151 w 151"/>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 h="130">
                    <a:moveTo>
                      <a:pt x="0" y="101"/>
                    </a:moveTo>
                    <a:cubicBezTo>
                      <a:pt x="5" y="114"/>
                      <a:pt x="24" y="125"/>
                      <a:pt x="40" y="130"/>
                    </a:cubicBezTo>
                    <a:cubicBezTo>
                      <a:pt x="51" y="114"/>
                      <a:pt x="151" y="120"/>
                      <a:pt x="149" y="120"/>
                    </a:cubicBezTo>
                    <a:cubicBezTo>
                      <a:pt x="138" y="89"/>
                      <a:pt x="132" y="57"/>
                      <a:pt x="141" y="0"/>
                    </a:cubicBezTo>
                    <a:cubicBezTo>
                      <a:pt x="124" y="14"/>
                      <a:pt x="85" y="38"/>
                      <a:pt x="55" y="91"/>
                    </a:cubicBezTo>
                    <a:cubicBezTo>
                      <a:pt x="47" y="75"/>
                      <a:pt x="55" y="65"/>
                      <a:pt x="47" y="44"/>
                    </a:cubicBezTo>
                    <a:cubicBezTo>
                      <a:pt x="36" y="64"/>
                      <a:pt x="3" y="81"/>
                      <a:pt x="0" y="101"/>
                    </a:cubicBezTo>
                    <a:close/>
                  </a:path>
                </a:pathLst>
              </a:custGeom>
              <a:grpFill/>
              <a:ln w="3175">
                <a:noFill/>
                <a:round/>
                <a:headEnd/>
                <a:tailEnd/>
              </a:ln>
            </p:spPr>
            <p:txBody>
              <a:bodyPr/>
              <a:lstStyle/>
              <a:p>
                <a:endParaRPr lang="nl-BE" sz="1200" dirty="0">
                  <a:solidFill>
                    <a:srgbClr val="1F497D"/>
                  </a:solidFill>
                </a:endParaRPr>
              </a:p>
            </p:txBody>
          </p:sp>
          <p:sp>
            <p:nvSpPr>
              <p:cNvPr id="59" name="Freeform 19">
                <a:extLst>
                  <a:ext uri="{FF2B5EF4-FFF2-40B4-BE49-F238E27FC236}">
                    <a16:creationId xmlns:a16="http://schemas.microsoft.com/office/drawing/2014/main" id="{F4750F04-0613-4C67-AFA0-FC492101EF76}"/>
                  </a:ext>
                </a:extLst>
              </p:cNvPr>
              <p:cNvSpPr>
                <a:spLocks/>
              </p:cNvSpPr>
              <p:nvPr/>
            </p:nvSpPr>
            <p:spPr bwMode="auto">
              <a:xfrm>
                <a:off x="1725704" y="-1501715"/>
                <a:ext cx="145483" cy="128177"/>
              </a:xfrm>
              <a:custGeom>
                <a:avLst/>
                <a:gdLst>
                  <a:gd name="T0" fmla="*/ 0 w 210"/>
                  <a:gd name="T1" fmla="*/ 0 h 185"/>
                  <a:gd name="T2" fmla="*/ 2147483647 w 210"/>
                  <a:gd name="T3" fmla="*/ 2147483647 h 185"/>
                  <a:gd name="T4" fmla="*/ 2147483647 w 210"/>
                  <a:gd name="T5" fmla="*/ 2147483647 h 185"/>
                  <a:gd name="T6" fmla="*/ 2147483647 w 210"/>
                  <a:gd name="T7" fmla="*/ 2147483647 h 185"/>
                  <a:gd name="T8" fmla="*/ 0 w 210"/>
                  <a:gd name="T9" fmla="*/ 0 h 185"/>
                  <a:gd name="T10" fmla="*/ 0 60000 65536"/>
                  <a:gd name="T11" fmla="*/ 0 60000 65536"/>
                  <a:gd name="T12" fmla="*/ 0 60000 65536"/>
                  <a:gd name="T13" fmla="*/ 0 60000 65536"/>
                  <a:gd name="T14" fmla="*/ 0 60000 65536"/>
                  <a:gd name="T15" fmla="*/ 0 w 210"/>
                  <a:gd name="T16" fmla="*/ 0 h 185"/>
                  <a:gd name="T17" fmla="*/ 210 w 210"/>
                  <a:gd name="T18" fmla="*/ 185 h 185"/>
                </a:gdLst>
                <a:ahLst/>
                <a:cxnLst>
                  <a:cxn ang="T10">
                    <a:pos x="T0" y="T1"/>
                  </a:cxn>
                  <a:cxn ang="T11">
                    <a:pos x="T2" y="T3"/>
                  </a:cxn>
                  <a:cxn ang="T12">
                    <a:pos x="T4" y="T5"/>
                  </a:cxn>
                  <a:cxn ang="T13">
                    <a:pos x="T6" y="T7"/>
                  </a:cxn>
                  <a:cxn ang="T14">
                    <a:pos x="T8" y="T9"/>
                  </a:cxn>
                </a:cxnLst>
                <a:rect l="T15" t="T16" r="T17" b="T18"/>
                <a:pathLst>
                  <a:path w="210" h="185">
                    <a:moveTo>
                      <a:pt x="0" y="0"/>
                    </a:moveTo>
                    <a:cubicBezTo>
                      <a:pt x="5" y="121"/>
                      <a:pt x="76" y="185"/>
                      <a:pt x="87" y="180"/>
                    </a:cubicBezTo>
                    <a:cubicBezTo>
                      <a:pt x="114" y="182"/>
                      <a:pt x="123" y="154"/>
                      <a:pt x="210" y="153"/>
                    </a:cubicBezTo>
                    <a:cubicBezTo>
                      <a:pt x="170" y="122"/>
                      <a:pt x="111" y="55"/>
                      <a:pt x="101" y="32"/>
                    </a:cubicBezTo>
                    <a:cubicBezTo>
                      <a:pt x="81" y="29"/>
                      <a:pt x="53" y="29"/>
                      <a:pt x="0" y="0"/>
                    </a:cubicBezTo>
                    <a:close/>
                  </a:path>
                </a:pathLst>
              </a:custGeom>
              <a:grpFill/>
              <a:ln w="3175">
                <a:noFill/>
                <a:round/>
                <a:headEnd/>
                <a:tailEnd/>
              </a:ln>
            </p:spPr>
            <p:txBody>
              <a:bodyPr/>
              <a:lstStyle/>
              <a:p>
                <a:endParaRPr lang="nl-BE" sz="1200" dirty="0">
                  <a:solidFill>
                    <a:srgbClr val="1F497D"/>
                  </a:solidFill>
                </a:endParaRPr>
              </a:p>
            </p:txBody>
          </p:sp>
          <p:sp>
            <p:nvSpPr>
              <p:cNvPr id="60" name="Freeform 20">
                <a:extLst>
                  <a:ext uri="{FF2B5EF4-FFF2-40B4-BE49-F238E27FC236}">
                    <a16:creationId xmlns:a16="http://schemas.microsoft.com/office/drawing/2014/main" id="{6203F3F1-853C-441F-985B-1E1A830E00DE}"/>
                  </a:ext>
                </a:extLst>
              </p:cNvPr>
              <p:cNvSpPr>
                <a:spLocks/>
              </p:cNvSpPr>
              <p:nvPr/>
            </p:nvSpPr>
            <p:spPr bwMode="auto">
              <a:xfrm>
                <a:off x="1403648" y="-1513447"/>
                <a:ext cx="344934" cy="111752"/>
              </a:xfrm>
              <a:custGeom>
                <a:avLst/>
                <a:gdLst>
                  <a:gd name="T0" fmla="*/ 2147483647 w 498"/>
                  <a:gd name="T1" fmla="*/ 2147483647 h 161"/>
                  <a:gd name="T2" fmla="*/ 2147483647 w 498"/>
                  <a:gd name="T3" fmla="*/ 2147483647 h 161"/>
                  <a:gd name="T4" fmla="*/ 2147483647 w 498"/>
                  <a:gd name="T5" fmla="*/ 2147483647 h 161"/>
                  <a:gd name="T6" fmla="*/ 2147483647 w 498"/>
                  <a:gd name="T7" fmla="*/ 2147483647 h 161"/>
                  <a:gd name="T8" fmla="*/ 2147483647 w 498"/>
                  <a:gd name="T9" fmla="*/ 2147483647 h 161"/>
                  <a:gd name="T10" fmla="*/ 2147483647 w 498"/>
                  <a:gd name="T11" fmla="*/ 2147483647 h 161"/>
                  <a:gd name="T12" fmla="*/ 2147483647 w 498"/>
                  <a:gd name="T13" fmla="*/ 2147483647 h 161"/>
                  <a:gd name="T14" fmla="*/ 2147483647 w 498"/>
                  <a:gd name="T15" fmla="*/ 2147483647 h 161"/>
                  <a:gd name="T16" fmla="*/ 2147483647 w 498"/>
                  <a:gd name="T17" fmla="*/ 2147483647 h 161"/>
                  <a:gd name="T18" fmla="*/ 2147483647 w 498"/>
                  <a:gd name="T19" fmla="*/ 2147483647 h 161"/>
                  <a:gd name="T20" fmla="*/ 2147483647 w 498"/>
                  <a:gd name="T21" fmla="*/ 2147483647 h 161"/>
                  <a:gd name="T22" fmla="*/ 2147483647 w 498"/>
                  <a:gd name="T23" fmla="*/ 2147483647 h 161"/>
                  <a:gd name="T24" fmla="*/ 2147483647 w 498"/>
                  <a:gd name="T25" fmla="*/ 2147483647 h 161"/>
                  <a:gd name="T26" fmla="*/ 2147483647 w 498"/>
                  <a:gd name="T27" fmla="*/ 2147483647 h 161"/>
                  <a:gd name="T28" fmla="*/ 2147483647 w 498"/>
                  <a:gd name="T29" fmla="*/ 2147483647 h 161"/>
                  <a:gd name="T30" fmla="*/ 2147483647 w 498"/>
                  <a:gd name="T31" fmla="*/ 2147483647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8"/>
                  <a:gd name="T49" fmla="*/ 0 h 161"/>
                  <a:gd name="T50" fmla="*/ 498 w 498"/>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8" h="161">
                    <a:moveTo>
                      <a:pt x="6" y="91"/>
                    </a:moveTo>
                    <a:cubicBezTo>
                      <a:pt x="0" y="55"/>
                      <a:pt x="15" y="39"/>
                      <a:pt x="92" y="30"/>
                    </a:cubicBezTo>
                    <a:cubicBezTo>
                      <a:pt x="158" y="11"/>
                      <a:pt x="144" y="5"/>
                      <a:pt x="185" y="3"/>
                    </a:cubicBezTo>
                    <a:cubicBezTo>
                      <a:pt x="232" y="0"/>
                      <a:pt x="253" y="49"/>
                      <a:pt x="457" y="77"/>
                    </a:cubicBezTo>
                    <a:cubicBezTo>
                      <a:pt x="458" y="99"/>
                      <a:pt x="470" y="125"/>
                      <a:pt x="498" y="161"/>
                    </a:cubicBezTo>
                    <a:cubicBezTo>
                      <a:pt x="430" y="146"/>
                      <a:pt x="395" y="119"/>
                      <a:pt x="358" y="109"/>
                    </a:cubicBezTo>
                    <a:cubicBezTo>
                      <a:pt x="340" y="107"/>
                      <a:pt x="347" y="139"/>
                      <a:pt x="330" y="148"/>
                    </a:cubicBezTo>
                    <a:cubicBezTo>
                      <a:pt x="321" y="131"/>
                      <a:pt x="332" y="92"/>
                      <a:pt x="319" y="89"/>
                    </a:cubicBezTo>
                    <a:cubicBezTo>
                      <a:pt x="243" y="66"/>
                      <a:pt x="243" y="66"/>
                      <a:pt x="243" y="66"/>
                    </a:cubicBezTo>
                    <a:cubicBezTo>
                      <a:pt x="237" y="100"/>
                      <a:pt x="253" y="120"/>
                      <a:pt x="270" y="157"/>
                    </a:cubicBezTo>
                    <a:cubicBezTo>
                      <a:pt x="228" y="154"/>
                      <a:pt x="217" y="119"/>
                      <a:pt x="221" y="64"/>
                    </a:cubicBezTo>
                    <a:cubicBezTo>
                      <a:pt x="185" y="67"/>
                      <a:pt x="164" y="65"/>
                      <a:pt x="165" y="68"/>
                    </a:cubicBezTo>
                    <a:cubicBezTo>
                      <a:pt x="154" y="76"/>
                      <a:pt x="108" y="144"/>
                      <a:pt x="116" y="159"/>
                    </a:cubicBezTo>
                    <a:cubicBezTo>
                      <a:pt x="95" y="153"/>
                      <a:pt x="88" y="143"/>
                      <a:pt x="87" y="122"/>
                    </a:cubicBezTo>
                    <a:cubicBezTo>
                      <a:pt x="85" y="113"/>
                      <a:pt x="111" y="95"/>
                      <a:pt x="131" y="65"/>
                    </a:cubicBezTo>
                    <a:cubicBezTo>
                      <a:pt x="88" y="60"/>
                      <a:pt x="49" y="74"/>
                      <a:pt x="6" y="91"/>
                    </a:cubicBezTo>
                    <a:close/>
                  </a:path>
                </a:pathLst>
              </a:custGeom>
              <a:grpFill/>
              <a:ln w="3175">
                <a:noFill/>
                <a:round/>
                <a:headEnd/>
                <a:tailEnd/>
              </a:ln>
            </p:spPr>
            <p:txBody>
              <a:bodyPr/>
              <a:lstStyle/>
              <a:p>
                <a:endParaRPr lang="nl-BE" sz="1200" dirty="0">
                  <a:solidFill>
                    <a:srgbClr val="1F497D"/>
                  </a:solidFill>
                </a:endParaRPr>
              </a:p>
            </p:txBody>
          </p:sp>
          <p:sp>
            <p:nvSpPr>
              <p:cNvPr id="61" name="Freeform 21">
                <a:extLst>
                  <a:ext uri="{FF2B5EF4-FFF2-40B4-BE49-F238E27FC236}">
                    <a16:creationId xmlns:a16="http://schemas.microsoft.com/office/drawing/2014/main" id="{27124C5F-A41C-4361-AB49-AF009CCAB5AE}"/>
                  </a:ext>
                </a:extLst>
              </p:cNvPr>
              <p:cNvSpPr>
                <a:spLocks/>
              </p:cNvSpPr>
              <p:nvPr/>
            </p:nvSpPr>
            <p:spPr bwMode="auto">
              <a:xfrm>
                <a:off x="1811644" y="-1476783"/>
                <a:ext cx="241102" cy="167774"/>
              </a:xfrm>
              <a:custGeom>
                <a:avLst/>
                <a:gdLst>
                  <a:gd name="T0" fmla="*/ 0 w 348"/>
                  <a:gd name="T1" fmla="*/ 0 h 242"/>
                  <a:gd name="T2" fmla="*/ 2147483647 w 348"/>
                  <a:gd name="T3" fmla="*/ 2147483647 h 242"/>
                  <a:gd name="T4" fmla="*/ 2147483647 w 348"/>
                  <a:gd name="T5" fmla="*/ 2147483647 h 242"/>
                  <a:gd name="T6" fmla="*/ 2147483647 w 348"/>
                  <a:gd name="T7" fmla="*/ 2147483647 h 242"/>
                  <a:gd name="T8" fmla="*/ 2147483647 w 348"/>
                  <a:gd name="T9" fmla="*/ 2147483647 h 242"/>
                  <a:gd name="T10" fmla="*/ 2147483647 w 348"/>
                  <a:gd name="T11" fmla="*/ 2147483647 h 242"/>
                  <a:gd name="T12" fmla="*/ 2147483647 w 348"/>
                  <a:gd name="T13" fmla="*/ 2147483647 h 242"/>
                  <a:gd name="T14" fmla="*/ 2147483647 w 348"/>
                  <a:gd name="T15" fmla="*/ 2147483647 h 242"/>
                  <a:gd name="T16" fmla="*/ 2147483647 w 348"/>
                  <a:gd name="T17" fmla="*/ 2147483647 h 242"/>
                  <a:gd name="T18" fmla="*/ 2147483647 w 348"/>
                  <a:gd name="T19" fmla="*/ 2147483647 h 242"/>
                  <a:gd name="T20" fmla="*/ 0 w 348"/>
                  <a:gd name="T21" fmla="*/ 0 h 2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8"/>
                  <a:gd name="T34" fmla="*/ 0 h 242"/>
                  <a:gd name="T35" fmla="*/ 348 w 348"/>
                  <a:gd name="T36" fmla="*/ 242 h 2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8" h="242">
                    <a:moveTo>
                      <a:pt x="0" y="0"/>
                    </a:moveTo>
                    <a:cubicBezTo>
                      <a:pt x="112" y="145"/>
                      <a:pt x="187" y="157"/>
                      <a:pt x="218" y="204"/>
                    </a:cubicBezTo>
                    <a:cubicBezTo>
                      <a:pt x="230" y="223"/>
                      <a:pt x="245" y="238"/>
                      <a:pt x="254" y="240"/>
                    </a:cubicBezTo>
                    <a:cubicBezTo>
                      <a:pt x="279" y="242"/>
                      <a:pt x="313" y="241"/>
                      <a:pt x="329" y="239"/>
                    </a:cubicBezTo>
                    <a:cubicBezTo>
                      <a:pt x="348" y="214"/>
                      <a:pt x="327" y="197"/>
                      <a:pt x="323" y="178"/>
                    </a:cubicBezTo>
                    <a:cubicBezTo>
                      <a:pt x="322" y="147"/>
                      <a:pt x="337" y="132"/>
                      <a:pt x="331" y="107"/>
                    </a:cubicBezTo>
                    <a:cubicBezTo>
                      <a:pt x="313" y="119"/>
                      <a:pt x="295" y="134"/>
                      <a:pt x="267" y="131"/>
                    </a:cubicBezTo>
                    <a:cubicBezTo>
                      <a:pt x="271" y="102"/>
                      <a:pt x="296" y="103"/>
                      <a:pt x="290" y="74"/>
                    </a:cubicBezTo>
                    <a:cubicBezTo>
                      <a:pt x="313" y="48"/>
                      <a:pt x="307" y="34"/>
                      <a:pt x="308" y="23"/>
                    </a:cubicBezTo>
                    <a:cubicBezTo>
                      <a:pt x="179" y="38"/>
                      <a:pt x="131" y="2"/>
                      <a:pt x="106" y="5"/>
                    </a:cubicBezTo>
                    <a:cubicBezTo>
                      <a:pt x="88" y="6"/>
                      <a:pt x="44" y="11"/>
                      <a:pt x="0" y="0"/>
                    </a:cubicBezTo>
                    <a:close/>
                  </a:path>
                </a:pathLst>
              </a:custGeom>
              <a:grpFill/>
              <a:ln w="3175">
                <a:noFill/>
                <a:round/>
                <a:headEnd/>
                <a:tailEnd/>
              </a:ln>
            </p:spPr>
            <p:txBody>
              <a:bodyPr/>
              <a:lstStyle/>
              <a:p>
                <a:endParaRPr lang="nl-BE" sz="1200" dirty="0">
                  <a:solidFill>
                    <a:srgbClr val="1F497D"/>
                  </a:solidFill>
                </a:endParaRPr>
              </a:p>
            </p:txBody>
          </p:sp>
          <p:sp>
            <p:nvSpPr>
              <p:cNvPr id="62" name="Freeform 22">
                <a:extLst>
                  <a:ext uri="{FF2B5EF4-FFF2-40B4-BE49-F238E27FC236}">
                    <a16:creationId xmlns:a16="http://schemas.microsoft.com/office/drawing/2014/main" id="{F2A378FA-453D-4DA2-9D0B-6412378C540F}"/>
                  </a:ext>
                </a:extLst>
              </p:cNvPr>
              <p:cNvSpPr>
                <a:spLocks/>
              </p:cNvSpPr>
              <p:nvPr/>
            </p:nvSpPr>
            <p:spPr bwMode="auto">
              <a:xfrm>
                <a:off x="1733917" y="-1320742"/>
                <a:ext cx="284219" cy="258408"/>
              </a:xfrm>
              <a:custGeom>
                <a:avLst/>
                <a:gdLst>
                  <a:gd name="T0" fmla="*/ 2147483647 w 410"/>
                  <a:gd name="T1" fmla="*/ 0 h 373"/>
                  <a:gd name="T2" fmla="*/ 2147483647 w 410"/>
                  <a:gd name="T3" fmla="*/ 2147483647 h 373"/>
                  <a:gd name="T4" fmla="*/ 2147483647 w 410"/>
                  <a:gd name="T5" fmla="*/ 2147483647 h 373"/>
                  <a:gd name="T6" fmla="*/ 0 w 410"/>
                  <a:gd name="T7" fmla="*/ 2147483647 h 373"/>
                  <a:gd name="T8" fmla="*/ 2147483647 w 410"/>
                  <a:gd name="T9" fmla="*/ 2147483647 h 373"/>
                  <a:gd name="T10" fmla="*/ 2147483647 w 410"/>
                  <a:gd name="T11" fmla="*/ 2147483647 h 373"/>
                  <a:gd name="T12" fmla="*/ 2147483647 w 410"/>
                  <a:gd name="T13" fmla="*/ 2147483647 h 373"/>
                  <a:gd name="T14" fmla="*/ 2147483647 w 410"/>
                  <a:gd name="T15" fmla="*/ 2147483647 h 373"/>
                  <a:gd name="T16" fmla="*/ 2147483647 w 410"/>
                  <a:gd name="T17" fmla="*/ 2147483647 h 373"/>
                  <a:gd name="T18" fmla="*/ 2147483647 w 410"/>
                  <a:gd name="T19" fmla="*/ 2147483647 h 373"/>
                  <a:gd name="T20" fmla="*/ 2147483647 w 410"/>
                  <a:gd name="T21" fmla="*/ 2147483647 h 373"/>
                  <a:gd name="T22" fmla="*/ 2147483647 w 410"/>
                  <a:gd name="T23" fmla="*/ 2147483647 h 373"/>
                  <a:gd name="T24" fmla="*/ 2147483647 w 410"/>
                  <a:gd name="T25" fmla="*/ 2147483647 h 373"/>
                  <a:gd name="T26" fmla="*/ 2147483647 w 410"/>
                  <a:gd name="T27" fmla="*/ 2147483647 h 373"/>
                  <a:gd name="T28" fmla="*/ 2147483647 w 410"/>
                  <a:gd name="T29" fmla="*/ 2147483647 h 373"/>
                  <a:gd name="T30" fmla="*/ 2147483647 w 410"/>
                  <a:gd name="T31" fmla="*/ 2147483647 h 373"/>
                  <a:gd name="T32" fmla="*/ 2147483647 w 410"/>
                  <a:gd name="T33" fmla="*/ 2147483647 h 373"/>
                  <a:gd name="T34" fmla="*/ 2147483647 w 410"/>
                  <a:gd name="T35" fmla="*/ 2147483647 h 373"/>
                  <a:gd name="T36" fmla="*/ 2147483647 w 410"/>
                  <a:gd name="T37" fmla="*/ 2147483647 h 373"/>
                  <a:gd name="T38" fmla="*/ 2147483647 w 410"/>
                  <a:gd name="T39" fmla="*/ 2147483647 h 373"/>
                  <a:gd name="T40" fmla="*/ 2147483647 w 410"/>
                  <a:gd name="T41" fmla="*/ 0 h 3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0"/>
                  <a:gd name="T64" fmla="*/ 0 h 373"/>
                  <a:gd name="T65" fmla="*/ 410 w 410"/>
                  <a:gd name="T66" fmla="*/ 373 h 3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0" h="373">
                    <a:moveTo>
                      <a:pt x="320" y="0"/>
                    </a:moveTo>
                    <a:cubicBezTo>
                      <a:pt x="258" y="149"/>
                      <a:pt x="198" y="206"/>
                      <a:pt x="165" y="239"/>
                    </a:cubicBezTo>
                    <a:cubicBezTo>
                      <a:pt x="148" y="255"/>
                      <a:pt x="89" y="240"/>
                      <a:pt x="58" y="242"/>
                    </a:cubicBezTo>
                    <a:cubicBezTo>
                      <a:pt x="2" y="245"/>
                      <a:pt x="4" y="272"/>
                      <a:pt x="0" y="293"/>
                    </a:cubicBezTo>
                    <a:cubicBezTo>
                      <a:pt x="32" y="289"/>
                      <a:pt x="40" y="271"/>
                      <a:pt x="62" y="272"/>
                    </a:cubicBezTo>
                    <a:cubicBezTo>
                      <a:pt x="92" y="276"/>
                      <a:pt x="107" y="274"/>
                      <a:pt x="130" y="276"/>
                    </a:cubicBezTo>
                    <a:cubicBezTo>
                      <a:pt x="147" y="271"/>
                      <a:pt x="155" y="273"/>
                      <a:pt x="167" y="271"/>
                    </a:cubicBezTo>
                    <a:cubicBezTo>
                      <a:pt x="166" y="286"/>
                      <a:pt x="118" y="310"/>
                      <a:pt x="93" y="330"/>
                    </a:cubicBezTo>
                    <a:cubicBezTo>
                      <a:pt x="80" y="350"/>
                      <a:pt x="91" y="367"/>
                      <a:pt x="97" y="373"/>
                    </a:cubicBezTo>
                    <a:cubicBezTo>
                      <a:pt x="111" y="362"/>
                      <a:pt x="113" y="363"/>
                      <a:pt x="128" y="358"/>
                    </a:cubicBezTo>
                    <a:cubicBezTo>
                      <a:pt x="129" y="323"/>
                      <a:pt x="162" y="322"/>
                      <a:pt x="185" y="292"/>
                    </a:cubicBezTo>
                    <a:cubicBezTo>
                      <a:pt x="214" y="309"/>
                      <a:pt x="236" y="296"/>
                      <a:pt x="254" y="282"/>
                    </a:cubicBezTo>
                    <a:cubicBezTo>
                      <a:pt x="268" y="290"/>
                      <a:pt x="282" y="331"/>
                      <a:pt x="321" y="359"/>
                    </a:cubicBezTo>
                    <a:cubicBezTo>
                      <a:pt x="331" y="342"/>
                      <a:pt x="327" y="337"/>
                      <a:pt x="327" y="326"/>
                    </a:cubicBezTo>
                    <a:cubicBezTo>
                      <a:pt x="305" y="312"/>
                      <a:pt x="281" y="288"/>
                      <a:pt x="269" y="256"/>
                    </a:cubicBezTo>
                    <a:cubicBezTo>
                      <a:pt x="258" y="209"/>
                      <a:pt x="280" y="183"/>
                      <a:pt x="292" y="167"/>
                    </a:cubicBezTo>
                    <a:cubicBezTo>
                      <a:pt x="316" y="189"/>
                      <a:pt x="326" y="198"/>
                      <a:pt x="363" y="190"/>
                    </a:cubicBezTo>
                    <a:cubicBezTo>
                      <a:pt x="332" y="174"/>
                      <a:pt x="316" y="167"/>
                      <a:pt x="308" y="148"/>
                    </a:cubicBezTo>
                    <a:cubicBezTo>
                      <a:pt x="322" y="130"/>
                      <a:pt x="358" y="88"/>
                      <a:pt x="410" y="40"/>
                    </a:cubicBezTo>
                    <a:cubicBezTo>
                      <a:pt x="385" y="36"/>
                      <a:pt x="361" y="37"/>
                      <a:pt x="350" y="31"/>
                    </a:cubicBezTo>
                    <a:cubicBezTo>
                      <a:pt x="338" y="26"/>
                      <a:pt x="330" y="10"/>
                      <a:pt x="320" y="0"/>
                    </a:cubicBezTo>
                    <a:close/>
                  </a:path>
                </a:pathLst>
              </a:custGeom>
              <a:grpFill/>
              <a:ln w="3175">
                <a:noFill/>
                <a:round/>
                <a:headEnd/>
                <a:tailEnd/>
              </a:ln>
            </p:spPr>
            <p:txBody>
              <a:bodyPr/>
              <a:lstStyle/>
              <a:p>
                <a:endParaRPr lang="nl-BE" sz="1200" dirty="0">
                  <a:solidFill>
                    <a:srgbClr val="1F497D"/>
                  </a:solidFill>
                </a:endParaRPr>
              </a:p>
            </p:txBody>
          </p:sp>
          <p:sp>
            <p:nvSpPr>
              <p:cNvPr id="63" name="Freeform 23">
                <a:extLst>
                  <a:ext uri="{FF2B5EF4-FFF2-40B4-BE49-F238E27FC236}">
                    <a16:creationId xmlns:a16="http://schemas.microsoft.com/office/drawing/2014/main" id="{136C138E-E63F-4D5A-981B-A6913669BEB3}"/>
                  </a:ext>
                </a:extLst>
              </p:cNvPr>
              <p:cNvSpPr>
                <a:spLocks/>
              </p:cNvSpPr>
              <p:nvPr/>
            </p:nvSpPr>
            <p:spPr bwMode="auto">
              <a:xfrm>
                <a:off x="1691680" y="-2092738"/>
                <a:ext cx="48690" cy="28451"/>
              </a:xfrm>
              <a:custGeom>
                <a:avLst/>
                <a:gdLst>
                  <a:gd name="T0" fmla="*/ 0 w 70"/>
                  <a:gd name="T1" fmla="*/ 2147483647 h 41"/>
                  <a:gd name="T2" fmla="*/ 2147483647 w 70"/>
                  <a:gd name="T3" fmla="*/ 0 h 41"/>
                  <a:gd name="T4" fmla="*/ 2147483647 w 70"/>
                  <a:gd name="T5" fmla="*/ 2147483647 h 41"/>
                  <a:gd name="T6" fmla="*/ 0 w 70"/>
                  <a:gd name="T7" fmla="*/ 2147483647 h 41"/>
                  <a:gd name="T8" fmla="*/ 0 60000 65536"/>
                  <a:gd name="T9" fmla="*/ 0 60000 65536"/>
                  <a:gd name="T10" fmla="*/ 0 60000 65536"/>
                  <a:gd name="T11" fmla="*/ 0 60000 65536"/>
                  <a:gd name="T12" fmla="*/ 0 w 70"/>
                  <a:gd name="T13" fmla="*/ 0 h 41"/>
                  <a:gd name="T14" fmla="*/ 70 w 70"/>
                  <a:gd name="T15" fmla="*/ 41 h 41"/>
                </a:gdLst>
                <a:ahLst/>
                <a:cxnLst>
                  <a:cxn ang="T8">
                    <a:pos x="T0" y="T1"/>
                  </a:cxn>
                  <a:cxn ang="T9">
                    <a:pos x="T2" y="T3"/>
                  </a:cxn>
                  <a:cxn ang="T10">
                    <a:pos x="T4" y="T5"/>
                  </a:cxn>
                  <a:cxn ang="T11">
                    <a:pos x="T6" y="T7"/>
                  </a:cxn>
                </a:cxnLst>
                <a:rect l="T12" t="T13" r="T14" b="T15"/>
                <a:pathLst>
                  <a:path w="70" h="41">
                    <a:moveTo>
                      <a:pt x="0" y="41"/>
                    </a:moveTo>
                    <a:cubicBezTo>
                      <a:pt x="4" y="28"/>
                      <a:pt x="26" y="15"/>
                      <a:pt x="52" y="0"/>
                    </a:cubicBezTo>
                    <a:cubicBezTo>
                      <a:pt x="61" y="9"/>
                      <a:pt x="62" y="15"/>
                      <a:pt x="70" y="22"/>
                    </a:cubicBezTo>
                    <a:cubicBezTo>
                      <a:pt x="46" y="28"/>
                      <a:pt x="24" y="35"/>
                      <a:pt x="0" y="41"/>
                    </a:cubicBezTo>
                    <a:close/>
                  </a:path>
                </a:pathLst>
              </a:custGeom>
              <a:grpFill/>
              <a:ln w="3175">
                <a:noFill/>
                <a:round/>
                <a:headEnd/>
                <a:tailEnd/>
              </a:ln>
            </p:spPr>
            <p:txBody>
              <a:bodyPr/>
              <a:lstStyle/>
              <a:p>
                <a:endParaRPr lang="nl-BE" sz="1200" dirty="0">
                  <a:solidFill>
                    <a:srgbClr val="1F497D"/>
                  </a:solidFill>
                </a:endParaRPr>
              </a:p>
            </p:txBody>
          </p:sp>
          <p:sp>
            <p:nvSpPr>
              <p:cNvPr id="64" name="Freeform 24">
                <a:extLst>
                  <a:ext uri="{FF2B5EF4-FFF2-40B4-BE49-F238E27FC236}">
                    <a16:creationId xmlns:a16="http://schemas.microsoft.com/office/drawing/2014/main" id="{6FB4D8E2-C7D9-437E-BC46-886C7F945F88}"/>
                  </a:ext>
                </a:extLst>
              </p:cNvPr>
              <p:cNvSpPr>
                <a:spLocks/>
              </p:cNvSpPr>
              <p:nvPr/>
            </p:nvSpPr>
            <p:spPr bwMode="auto">
              <a:xfrm>
                <a:off x="1694613" y="-2071912"/>
                <a:ext cx="70688" cy="26398"/>
              </a:xfrm>
              <a:custGeom>
                <a:avLst/>
                <a:gdLst>
                  <a:gd name="T0" fmla="*/ 0 w 102"/>
                  <a:gd name="T1" fmla="*/ 2147483647 h 38"/>
                  <a:gd name="T2" fmla="*/ 2147483647 w 102"/>
                  <a:gd name="T3" fmla="*/ 0 h 38"/>
                  <a:gd name="T4" fmla="*/ 2147483647 w 102"/>
                  <a:gd name="T5" fmla="*/ 2147483647 h 38"/>
                  <a:gd name="T6" fmla="*/ 2147483647 w 102"/>
                  <a:gd name="T7" fmla="*/ 2147483647 h 38"/>
                  <a:gd name="T8" fmla="*/ 2147483647 w 102"/>
                  <a:gd name="T9" fmla="*/ 2147483647 h 38"/>
                  <a:gd name="T10" fmla="*/ 0 w 102"/>
                  <a:gd name="T11" fmla="*/ 2147483647 h 38"/>
                  <a:gd name="T12" fmla="*/ 0 60000 65536"/>
                  <a:gd name="T13" fmla="*/ 0 60000 65536"/>
                  <a:gd name="T14" fmla="*/ 0 60000 65536"/>
                  <a:gd name="T15" fmla="*/ 0 60000 65536"/>
                  <a:gd name="T16" fmla="*/ 0 60000 65536"/>
                  <a:gd name="T17" fmla="*/ 0 60000 65536"/>
                  <a:gd name="T18" fmla="*/ 0 w 102"/>
                  <a:gd name="T19" fmla="*/ 0 h 38"/>
                  <a:gd name="T20" fmla="*/ 102 w 102"/>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102" h="38">
                    <a:moveTo>
                      <a:pt x="0" y="20"/>
                    </a:moveTo>
                    <a:cubicBezTo>
                      <a:pt x="26" y="13"/>
                      <a:pt x="51" y="9"/>
                      <a:pt x="73" y="0"/>
                    </a:cubicBezTo>
                    <a:cubicBezTo>
                      <a:pt x="83" y="11"/>
                      <a:pt x="89" y="22"/>
                      <a:pt x="102" y="30"/>
                    </a:cubicBezTo>
                    <a:cubicBezTo>
                      <a:pt x="93" y="33"/>
                      <a:pt x="86" y="36"/>
                      <a:pt x="76" y="38"/>
                    </a:cubicBezTo>
                    <a:cubicBezTo>
                      <a:pt x="73" y="38"/>
                      <a:pt x="65" y="36"/>
                      <a:pt x="64" y="25"/>
                    </a:cubicBezTo>
                    <a:cubicBezTo>
                      <a:pt x="36" y="27"/>
                      <a:pt x="3" y="22"/>
                      <a:pt x="0" y="20"/>
                    </a:cubicBezTo>
                    <a:close/>
                  </a:path>
                </a:pathLst>
              </a:custGeom>
              <a:grpFill/>
              <a:ln w="3175">
                <a:noFill/>
                <a:round/>
                <a:headEnd/>
                <a:tailEnd/>
              </a:ln>
            </p:spPr>
            <p:txBody>
              <a:bodyPr/>
              <a:lstStyle/>
              <a:p>
                <a:endParaRPr lang="nl-BE" sz="1200" dirty="0">
                  <a:solidFill>
                    <a:srgbClr val="1F497D"/>
                  </a:solidFill>
                </a:endParaRPr>
              </a:p>
            </p:txBody>
          </p:sp>
          <p:sp>
            <p:nvSpPr>
              <p:cNvPr id="65" name="Freeform 25">
                <a:extLst>
                  <a:ext uri="{FF2B5EF4-FFF2-40B4-BE49-F238E27FC236}">
                    <a16:creationId xmlns:a16="http://schemas.microsoft.com/office/drawing/2014/main" id="{70E7BB51-7C8C-46E3-9579-A1CE7F5D0772}"/>
                  </a:ext>
                </a:extLst>
              </p:cNvPr>
              <p:cNvSpPr>
                <a:spLocks noEditPoints="1"/>
              </p:cNvSpPr>
              <p:nvPr/>
            </p:nvSpPr>
            <p:spPr bwMode="auto">
              <a:xfrm>
                <a:off x="1739490" y="-2129401"/>
                <a:ext cx="143429" cy="82421"/>
              </a:xfrm>
              <a:custGeom>
                <a:avLst/>
                <a:gdLst>
                  <a:gd name="T0" fmla="*/ 2147483647 w 207"/>
                  <a:gd name="T1" fmla="*/ 2147483647 h 119"/>
                  <a:gd name="T2" fmla="*/ 2147483647 w 207"/>
                  <a:gd name="T3" fmla="*/ 2147483647 h 119"/>
                  <a:gd name="T4" fmla="*/ 0 w 207"/>
                  <a:gd name="T5" fmla="*/ 2147483647 h 119"/>
                  <a:gd name="T6" fmla="*/ 2147483647 w 207"/>
                  <a:gd name="T7" fmla="*/ 2147483647 h 119"/>
                  <a:gd name="T8" fmla="*/ 2147483647 w 207"/>
                  <a:gd name="T9" fmla="*/ 2147483647 h 119"/>
                  <a:gd name="T10" fmla="*/ 2147483647 w 207"/>
                  <a:gd name="T11" fmla="*/ 2147483647 h 119"/>
                  <a:gd name="T12" fmla="*/ 2147483647 w 207"/>
                  <a:gd name="T13" fmla="*/ 2147483647 h 119"/>
                  <a:gd name="T14" fmla="*/ 2147483647 w 207"/>
                  <a:gd name="T15" fmla="*/ 2147483647 h 119"/>
                  <a:gd name="T16" fmla="*/ 2147483647 w 207"/>
                  <a:gd name="T17" fmla="*/ 2147483647 h 119"/>
                  <a:gd name="T18" fmla="*/ 2147483647 w 207"/>
                  <a:gd name="T19" fmla="*/ 2147483647 h 119"/>
                  <a:gd name="T20" fmla="*/ 2147483647 w 207"/>
                  <a:gd name="T21" fmla="*/ 2147483647 h 119"/>
                  <a:gd name="T22" fmla="*/ 2147483647 w 207"/>
                  <a:gd name="T23" fmla="*/ 2147483647 h 119"/>
                  <a:gd name="T24" fmla="*/ 2147483647 w 207"/>
                  <a:gd name="T25" fmla="*/ 2147483647 h 1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7"/>
                  <a:gd name="T40" fmla="*/ 0 h 119"/>
                  <a:gd name="T41" fmla="*/ 207 w 207"/>
                  <a:gd name="T42" fmla="*/ 119 h 1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7" h="119">
                    <a:moveTo>
                      <a:pt x="86" y="1"/>
                    </a:moveTo>
                    <a:cubicBezTo>
                      <a:pt x="78" y="0"/>
                      <a:pt x="68" y="3"/>
                      <a:pt x="53" y="10"/>
                    </a:cubicBezTo>
                    <a:cubicBezTo>
                      <a:pt x="37" y="19"/>
                      <a:pt x="15" y="39"/>
                      <a:pt x="0" y="47"/>
                    </a:cubicBezTo>
                    <a:cubicBezTo>
                      <a:pt x="11" y="63"/>
                      <a:pt x="37" y="97"/>
                      <a:pt x="50" y="107"/>
                    </a:cubicBezTo>
                    <a:cubicBezTo>
                      <a:pt x="66" y="84"/>
                      <a:pt x="89" y="71"/>
                      <a:pt x="100" y="58"/>
                    </a:cubicBezTo>
                    <a:cubicBezTo>
                      <a:pt x="115" y="48"/>
                      <a:pt x="133" y="67"/>
                      <a:pt x="145" y="75"/>
                    </a:cubicBezTo>
                    <a:cubicBezTo>
                      <a:pt x="178" y="97"/>
                      <a:pt x="190" y="109"/>
                      <a:pt x="207" y="119"/>
                    </a:cubicBezTo>
                    <a:cubicBezTo>
                      <a:pt x="205" y="67"/>
                      <a:pt x="180" y="13"/>
                      <a:pt x="129" y="13"/>
                    </a:cubicBezTo>
                    <a:cubicBezTo>
                      <a:pt x="107" y="13"/>
                      <a:pt x="102" y="1"/>
                      <a:pt x="86" y="1"/>
                    </a:cubicBezTo>
                    <a:close/>
                    <a:moveTo>
                      <a:pt x="54" y="31"/>
                    </a:moveTo>
                    <a:cubicBezTo>
                      <a:pt x="70" y="30"/>
                      <a:pt x="63" y="43"/>
                      <a:pt x="69" y="52"/>
                    </a:cubicBezTo>
                    <a:cubicBezTo>
                      <a:pt x="75" y="60"/>
                      <a:pt x="62" y="67"/>
                      <a:pt x="53" y="59"/>
                    </a:cubicBezTo>
                    <a:cubicBezTo>
                      <a:pt x="46" y="52"/>
                      <a:pt x="46" y="37"/>
                      <a:pt x="54" y="31"/>
                    </a:cubicBezTo>
                    <a:close/>
                  </a:path>
                </a:pathLst>
              </a:custGeom>
              <a:grpFill/>
              <a:ln w="3175">
                <a:noFill/>
                <a:round/>
                <a:headEnd/>
                <a:tailEnd/>
              </a:ln>
            </p:spPr>
            <p:txBody>
              <a:bodyPr/>
              <a:lstStyle/>
              <a:p>
                <a:endParaRPr lang="nl-BE" sz="1200" dirty="0">
                  <a:solidFill>
                    <a:srgbClr val="1F497D"/>
                  </a:solidFill>
                </a:endParaRPr>
              </a:p>
            </p:txBody>
          </p:sp>
          <p:sp>
            <p:nvSpPr>
              <p:cNvPr id="66" name="Freeform 26">
                <a:extLst>
                  <a:ext uri="{FF2B5EF4-FFF2-40B4-BE49-F238E27FC236}">
                    <a16:creationId xmlns:a16="http://schemas.microsoft.com/office/drawing/2014/main" id="{DF20128A-94F6-4670-B9F9-0CDB574EC7DF}"/>
                  </a:ext>
                </a:extLst>
              </p:cNvPr>
              <p:cNvSpPr>
                <a:spLocks/>
              </p:cNvSpPr>
              <p:nvPr/>
            </p:nvSpPr>
            <p:spPr bwMode="auto">
              <a:xfrm>
                <a:off x="1695200" y="-2259632"/>
                <a:ext cx="223210" cy="162788"/>
              </a:xfrm>
              <a:custGeom>
                <a:avLst/>
                <a:gdLst>
                  <a:gd name="T0" fmla="*/ 2147483647 w 322"/>
                  <a:gd name="T1" fmla="*/ 2147483647 h 235"/>
                  <a:gd name="T2" fmla="*/ 2147483647 w 322"/>
                  <a:gd name="T3" fmla="*/ 2147483647 h 235"/>
                  <a:gd name="T4" fmla="*/ 0 w 322"/>
                  <a:gd name="T5" fmla="*/ 2147483647 h 235"/>
                  <a:gd name="T6" fmla="*/ 2147483647 w 322"/>
                  <a:gd name="T7" fmla="*/ 2147483647 h 235"/>
                  <a:gd name="T8" fmla="*/ 2147483647 w 322"/>
                  <a:gd name="T9" fmla="*/ 2147483647 h 235"/>
                  <a:gd name="T10" fmla="*/ 2147483647 w 322"/>
                  <a:gd name="T11" fmla="*/ 2147483647 h 235"/>
                  <a:gd name="T12" fmla="*/ 2147483647 w 322"/>
                  <a:gd name="T13" fmla="*/ 2147483647 h 235"/>
                  <a:gd name="T14" fmla="*/ 2147483647 w 322"/>
                  <a:gd name="T15" fmla="*/ 2147483647 h 235"/>
                  <a:gd name="T16" fmla="*/ 2147483647 w 322"/>
                  <a:gd name="T17" fmla="*/ 2147483647 h 235"/>
                  <a:gd name="T18" fmla="*/ 2147483647 w 322"/>
                  <a:gd name="T19" fmla="*/ 2147483647 h 235"/>
                  <a:gd name="T20" fmla="*/ 2147483647 w 322"/>
                  <a:gd name="T21" fmla="*/ 2147483647 h 235"/>
                  <a:gd name="T22" fmla="*/ 2147483647 w 322"/>
                  <a:gd name="T23" fmla="*/ 2147483647 h 235"/>
                  <a:gd name="T24" fmla="*/ 2147483647 w 322"/>
                  <a:gd name="T25" fmla="*/ 2147483647 h 235"/>
                  <a:gd name="T26" fmla="*/ 2147483647 w 322"/>
                  <a:gd name="T27" fmla="*/ 2147483647 h 235"/>
                  <a:gd name="T28" fmla="*/ 2147483647 w 322"/>
                  <a:gd name="T29" fmla="*/ 2147483647 h 235"/>
                  <a:gd name="T30" fmla="*/ 2147483647 w 322"/>
                  <a:gd name="T31" fmla="*/ 2147483647 h 235"/>
                  <a:gd name="T32" fmla="*/ 2147483647 w 322"/>
                  <a:gd name="T33" fmla="*/ 2147483647 h 235"/>
                  <a:gd name="T34" fmla="*/ 2147483647 w 322"/>
                  <a:gd name="T35" fmla="*/ 2147483647 h 2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2"/>
                  <a:gd name="T55" fmla="*/ 0 h 235"/>
                  <a:gd name="T56" fmla="*/ 322 w 322"/>
                  <a:gd name="T57" fmla="*/ 235 h 2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2" h="235">
                    <a:moveTo>
                      <a:pt x="51" y="227"/>
                    </a:moveTo>
                    <a:cubicBezTo>
                      <a:pt x="35" y="234"/>
                      <a:pt x="23" y="235"/>
                      <a:pt x="16" y="230"/>
                    </a:cubicBezTo>
                    <a:cubicBezTo>
                      <a:pt x="8" y="221"/>
                      <a:pt x="3" y="214"/>
                      <a:pt x="0" y="189"/>
                    </a:cubicBezTo>
                    <a:cubicBezTo>
                      <a:pt x="9" y="158"/>
                      <a:pt x="31" y="136"/>
                      <a:pt x="57" y="99"/>
                    </a:cubicBezTo>
                    <a:cubicBezTo>
                      <a:pt x="62" y="95"/>
                      <a:pt x="74" y="111"/>
                      <a:pt x="89" y="120"/>
                    </a:cubicBezTo>
                    <a:cubicBezTo>
                      <a:pt x="85" y="92"/>
                      <a:pt x="88" y="84"/>
                      <a:pt x="95" y="73"/>
                    </a:cubicBezTo>
                    <a:cubicBezTo>
                      <a:pt x="104" y="57"/>
                      <a:pt x="124" y="27"/>
                      <a:pt x="129" y="32"/>
                    </a:cubicBezTo>
                    <a:cubicBezTo>
                      <a:pt x="138" y="47"/>
                      <a:pt x="128" y="81"/>
                      <a:pt x="138" y="79"/>
                    </a:cubicBezTo>
                    <a:cubicBezTo>
                      <a:pt x="159" y="80"/>
                      <a:pt x="156" y="15"/>
                      <a:pt x="200" y="3"/>
                    </a:cubicBezTo>
                    <a:cubicBezTo>
                      <a:pt x="210" y="0"/>
                      <a:pt x="189" y="60"/>
                      <a:pt x="202" y="60"/>
                    </a:cubicBezTo>
                    <a:cubicBezTo>
                      <a:pt x="232" y="66"/>
                      <a:pt x="239" y="0"/>
                      <a:pt x="267" y="9"/>
                    </a:cubicBezTo>
                    <a:cubicBezTo>
                      <a:pt x="291" y="11"/>
                      <a:pt x="321" y="69"/>
                      <a:pt x="321" y="85"/>
                    </a:cubicBezTo>
                    <a:cubicBezTo>
                      <a:pt x="322" y="122"/>
                      <a:pt x="302" y="159"/>
                      <a:pt x="285" y="166"/>
                    </a:cubicBezTo>
                    <a:cubicBezTo>
                      <a:pt x="254" y="182"/>
                      <a:pt x="227" y="194"/>
                      <a:pt x="184" y="187"/>
                    </a:cubicBezTo>
                    <a:cubicBezTo>
                      <a:pt x="188" y="161"/>
                      <a:pt x="136" y="173"/>
                      <a:pt x="127" y="179"/>
                    </a:cubicBezTo>
                    <a:cubicBezTo>
                      <a:pt x="113" y="185"/>
                      <a:pt x="109" y="189"/>
                      <a:pt x="96" y="197"/>
                    </a:cubicBezTo>
                    <a:cubicBezTo>
                      <a:pt x="91" y="192"/>
                      <a:pt x="85" y="173"/>
                      <a:pt x="80" y="180"/>
                    </a:cubicBezTo>
                    <a:cubicBezTo>
                      <a:pt x="78" y="204"/>
                      <a:pt x="70" y="216"/>
                      <a:pt x="51" y="227"/>
                    </a:cubicBezTo>
                    <a:close/>
                  </a:path>
                </a:pathLst>
              </a:custGeom>
              <a:grpFill/>
              <a:ln w="3175">
                <a:noFill/>
                <a:round/>
                <a:headEnd/>
                <a:tailEnd/>
              </a:ln>
            </p:spPr>
            <p:txBody>
              <a:bodyPr/>
              <a:lstStyle/>
              <a:p>
                <a:endParaRPr lang="nl-BE" sz="1200" dirty="0">
                  <a:solidFill>
                    <a:srgbClr val="1F497D"/>
                  </a:solidFill>
                </a:endParaRPr>
              </a:p>
            </p:txBody>
          </p:sp>
          <p:sp>
            <p:nvSpPr>
              <p:cNvPr id="67" name="Freeform 27">
                <a:extLst>
                  <a:ext uri="{FF2B5EF4-FFF2-40B4-BE49-F238E27FC236}">
                    <a16:creationId xmlns:a16="http://schemas.microsoft.com/office/drawing/2014/main" id="{D25B86CD-934E-49DA-BDE8-A4D8CB296B5C}"/>
                  </a:ext>
                </a:extLst>
              </p:cNvPr>
              <p:cNvSpPr>
                <a:spLocks/>
              </p:cNvSpPr>
              <p:nvPr/>
            </p:nvSpPr>
            <p:spPr bwMode="auto">
              <a:xfrm>
                <a:off x="1782607" y="-1582082"/>
                <a:ext cx="252248" cy="115858"/>
              </a:xfrm>
              <a:custGeom>
                <a:avLst/>
                <a:gdLst>
                  <a:gd name="T0" fmla="*/ 0 w 364"/>
                  <a:gd name="T1" fmla="*/ 2147483647 h 167"/>
                  <a:gd name="T2" fmla="*/ 2147483647 w 364"/>
                  <a:gd name="T3" fmla="*/ 2147483647 h 167"/>
                  <a:gd name="T4" fmla="*/ 2147483647 w 364"/>
                  <a:gd name="T5" fmla="*/ 2147483647 h 167"/>
                  <a:gd name="T6" fmla="*/ 2147483647 w 364"/>
                  <a:gd name="T7" fmla="*/ 2147483647 h 167"/>
                  <a:gd name="T8" fmla="*/ 2147483647 w 364"/>
                  <a:gd name="T9" fmla="*/ 2147483647 h 167"/>
                  <a:gd name="T10" fmla="*/ 2147483647 w 364"/>
                  <a:gd name="T11" fmla="*/ 2147483647 h 167"/>
                  <a:gd name="T12" fmla="*/ 2147483647 w 364"/>
                  <a:gd name="T13" fmla="*/ 2147483647 h 167"/>
                  <a:gd name="T14" fmla="*/ 2147483647 w 364"/>
                  <a:gd name="T15" fmla="*/ 2147483647 h 167"/>
                  <a:gd name="T16" fmla="*/ 2147483647 w 364"/>
                  <a:gd name="T17" fmla="*/ 2147483647 h 167"/>
                  <a:gd name="T18" fmla="*/ 2147483647 w 364"/>
                  <a:gd name="T19" fmla="*/ 2147483647 h 167"/>
                  <a:gd name="T20" fmla="*/ 2147483647 w 364"/>
                  <a:gd name="T21" fmla="*/ 2147483647 h 167"/>
                  <a:gd name="T22" fmla="*/ 2147483647 w 364"/>
                  <a:gd name="T23" fmla="*/ 2147483647 h 167"/>
                  <a:gd name="T24" fmla="*/ 2147483647 w 364"/>
                  <a:gd name="T25" fmla="*/ 0 h 167"/>
                  <a:gd name="T26" fmla="*/ 2147483647 w 364"/>
                  <a:gd name="T27" fmla="*/ 2147483647 h 167"/>
                  <a:gd name="T28" fmla="*/ 0 w 364"/>
                  <a:gd name="T29" fmla="*/ 2147483647 h 1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4"/>
                  <a:gd name="T46" fmla="*/ 0 h 167"/>
                  <a:gd name="T47" fmla="*/ 364 w 364"/>
                  <a:gd name="T48" fmla="*/ 167 h 1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4" h="167">
                    <a:moveTo>
                      <a:pt x="0" y="48"/>
                    </a:moveTo>
                    <a:cubicBezTo>
                      <a:pt x="24" y="59"/>
                      <a:pt x="84" y="94"/>
                      <a:pt x="145" y="85"/>
                    </a:cubicBezTo>
                    <a:cubicBezTo>
                      <a:pt x="135" y="94"/>
                      <a:pt x="127" y="98"/>
                      <a:pt x="117" y="107"/>
                    </a:cubicBezTo>
                    <a:cubicBezTo>
                      <a:pt x="149" y="142"/>
                      <a:pt x="176" y="139"/>
                      <a:pt x="215" y="154"/>
                    </a:cubicBezTo>
                    <a:cubicBezTo>
                      <a:pt x="265" y="167"/>
                      <a:pt x="345" y="160"/>
                      <a:pt x="358" y="162"/>
                    </a:cubicBezTo>
                    <a:cubicBezTo>
                      <a:pt x="353" y="127"/>
                      <a:pt x="364" y="137"/>
                      <a:pt x="357" y="41"/>
                    </a:cubicBezTo>
                    <a:cubicBezTo>
                      <a:pt x="340" y="76"/>
                      <a:pt x="339" y="112"/>
                      <a:pt x="295" y="130"/>
                    </a:cubicBezTo>
                    <a:cubicBezTo>
                      <a:pt x="292" y="120"/>
                      <a:pt x="293" y="112"/>
                      <a:pt x="296" y="92"/>
                    </a:cubicBezTo>
                    <a:cubicBezTo>
                      <a:pt x="279" y="104"/>
                      <a:pt x="272" y="133"/>
                      <a:pt x="212" y="134"/>
                    </a:cubicBezTo>
                    <a:cubicBezTo>
                      <a:pt x="221" y="114"/>
                      <a:pt x="229" y="98"/>
                      <a:pt x="248" y="79"/>
                    </a:cubicBezTo>
                    <a:cubicBezTo>
                      <a:pt x="230" y="62"/>
                      <a:pt x="187" y="80"/>
                      <a:pt x="142" y="53"/>
                    </a:cubicBezTo>
                    <a:cubicBezTo>
                      <a:pt x="192" y="56"/>
                      <a:pt x="230" y="49"/>
                      <a:pt x="262" y="44"/>
                    </a:cubicBezTo>
                    <a:cubicBezTo>
                      <a:pt x="260" y="27"/>
                      <a:pt x="262" y="16"/>
                      <a:pt x="255" y="0"/>
                    </a:cubicBezTo>
                    <a:cubicBezTo>
                      <a:pt x="228" y="21"/>
                      <a:pt x="205" y="12"/>
                      <a:pt x="170" y="4"/>
                    </a:cubicBezTo>
                    <a:cubicBezTo>
                      <a:pt x="70" y="56"/>
                      <a:pt x="39" y="46"/>
                      <a:pt x="0" y="48"/>
                    </a:cubicBezTo>
                    <a:close/>
                  </a:path>
                </a:pathLst>
              </a:custGeom>
              <a:grpFill/>
              <a:ln w="3175">
                <a:noFill/>
                <a:round/>
                <a:headEnd/>
                <a:tailEnd/>
              </a:ln>
            </p:spPr>
            <p:txBody>
              <a:bodyPr/>
              <a:lstStyle/>
              <a:p>
                <a:endParaRPr lang="nl-BE" sz="1200" dirty="0">
                  <a:solidFill>
                    <a:srgbClr val="1F497D"/>
                  </a:solidFill>
                </a:endParaRPr>
              </a:p>
            </p:txBody>
          </p:sp>
          <p:sp>
            <p:nvSpPr>
              <p:cNvPr id="68" name="Freeform 28">
                <a:extLst>
                  <a:ext uri="{FF2B5EF4-FFF2-40B4-BE49-F238E27FC236}">
                    <a16:creationId xmlns:a16="http://schemas.microsoft.com/office/drawing/2014/main" id="{9F33017F-8027-41FD-AB2D-75A36D13155D}"/>
                  </a:ext>
                </a:extLst>
              </p:cNvPr>
              <p:cNvSpPr>
                <a:spLocks/>
              </p:cNvSpPr>
              <p:nvPr/>
            </p:nvSpPr>
            <p:spPr bwMode="auto">
              <a:xfrm>
                <a:off x="1909317" y="-1641624"/>
                <a:ext cx="45757" cy="63062"/>
              </a:xfrm>
              <a:custGeom>
                <a:avLst/>
                <a:gdLst>
                  <a:gd name="T0" fmla="*/ 0 w 66"/>
                  <a:gd name="T1" fmla="*/ 2147483647 h 91"/>
                  <a:gd name="T2" fmla="*/ 2147483647 w 66"/>
                  <a:gd name="T3" fmla="*/ 0 h 91"/>
                  <a:gd name="T4" fmla="*/ 2147483647 w 66"/>
                  <a:gd name="T5" fmla="*/ 2147483647 h 91"/>
                  <a:gd name="T6" fmla="*/ 0 w 66"/>
                  <a:gd name="T7" fmla="*/ 2147483647 h 91"/>
                  <a:gd name="T8" fmla="*/ 0 60000 65536"/>
                  <a:gd name="T9" fmla="*/ 0 60000 65536"/>
                  <a:gd name="T10" fmla="*/ 0 60000 65536"/>
                  <a:gd name="T11" fmla="*/ 0 60000 65536"/>
                  <a:gd name="T12" fmla="*/ 0 w 66"/>
                  <a:gd name="T13" fmla="*/ 0 h 91"/>
                  <a:gd name="T14" fmla="*/ 66 w 66"/>
                  <a:gd name="T15" fmla="*/ 91 h 91"/>
                </a:gdLst>
                <a:ahLst/>
                <a:cxnLst>
                  <a:cxn ang="T8">
                    <a:pos x="T0" y="T1"/>
                  </a:cxn>
                  <a:cxn ang="T9">
                    <a:pos x="T2" y="T3"/>
                  </a:cxn>
                  <a:cxn ang="T10">
                    <a:pos x="T4" y="T5"/>
                  </a:cxn>
                  <a:cxn ang="T11">
                    <a:pos x="T6" y="T7"/>
                  </a:cxn>
                </a:cxnLst>
                <a:rect l="T12" t="T13" r="T14" b="T15"/>
                <a:pathLst>
                  <a:path w="66" h="91">
                    <a:moveTo>
                      <a:pt x="0" y="76"/>
                    </a:moveTo>
                    <a:cubicBezTo>
                      <a:pt x="22" y="51"/>
                      <a:pt x="27" y="27"/>
                      <a:pt x="35" y="0"/>
                    </a:cubicBezTo>
                    <a:cubicBezTo>
                      <a:pt x="47" y="19"/>
                      <a:pt x="65" y="56"/>
                      <a:pt x="66" y="72"/>
                    </a:cubicBezTo>
                    <a:cubicBezTo>
                      <a:pt x="54" y="78"/>
                      <a:pt x="34" y="91"/>
                      <a:pt x="0" y="76"/>
                    </a:cubicBezTo>
                    <a:close/>
                  </a:path>
                </a:pathLst>
              </a:custGeom>
              <a:grpFill/>
              <a:ln w="3175">
                <a:noFill/>
                <a:round/>
                <a:headEnd/>
                <a:tailEnd/>
              </a:ln>
            </p:spPr>
            <p:txBody>
              <a:bodyPr/>
              <a:lstStyle/>
              <a:p>
                <a:endParaRPr lang="nl-BE" sz="1200" dirty="0">
                  <a:solidFill>
                    <a:srgbClr val="1F497D"/>
                  </a:solidFill>
                </a:endParaRPr>
              </a:p>
            </p:txBody>
          </p:sp>
          <p:sp>
            <p:nvSpPr>
              <p:cNvPr id="69" name="Freeform 29">
                <a:extLst>
                  <a:ext uri="{FF2B5EF4-FFF2-40B4-BE49-F238E27FC236}">
                    <a16:creationId xmlns:a16="http://schemas.microsoft.com/office/drawing/2014/main" id="{A497508D-738B-4206-9CA4-CEDFA18BF730}"/>
                  </a:ext>
                </a:extLst>
              </p:cNvPr>
              <p:cNvSpPr>
                <a:spLocks/>
              </p:cNvSpPr>
              <p:nvPr/>
            </p:nvSpPr>
            <p:spPr bwMode="auto">
              <a:xfrm>
                <a:off x="1859454" y="-1789747"/>
                <a:ext cx="315897" cy="473698"/>
              </a:xfrm>
              <a:custGeom>
                <a:avLst/>
                <a:gdLst>
                  <a:gd name="T0" fmla="*/ 0 w 456"/>
                  <a:gd name="T1" fmla="*/ 0 h 684"/>
                  <a:gd name="T2" fmla="*/ 2147483647 w 456"/>
                  <a:gd name="T3" fmla="*/ 2147483647 h 684"/>
                  <a:gd name="T4" fmla="*/ 2147483647 w 456"/>
                  <a:gd name="T5" fmla="*/ 2147483647 h 684"/>
                  <a:gd name="T6" fmla="*/ 2147483647 w 456"/>
                  <a:gd name="T7" fmla="*/ 2147483647 h 684"/>
                  <a:gd name="T8" fmla="*/ 2147483647 w 456"/>
                  <a:gd name="T9" fmla="*/ 2147483647 h 684"/>
                  <a:gd name="T10" fmla="*/ 2147483647 w 456"/>
                  <a:gd name="T11" fmla="*/ 2147483647 h 684"/>
                  <a:gd name="T12" fmla="*/ 2147483647 w 456"/>
                  <a:gd name="T13" fmla="*/ 2147483647 h 684"/>
                  <a:gd name="T14" fmla="*/ 2147483647 w 456"/>
                  <a:gd name="T15" fmla="*/ 2147483647 h 684"/>
                  <a:gd name="T16" fmla="*/ 2147483647 w 456"/>
                  <a:gd name="T17" fmla="*/ 2147483647 h 684"/>
                  <a:gd name="T18" fmla="*/ 2147483647 w 456"/>
                  <a:gd name="T19" fmla="*/ 2147483647 h 684"/>
                  <a:gd name="T20" fmla="*/ 2147483647 w 456"/>
                  <a:gd name="T21" fmla="*/ 2147483647 h 684"/>
                  <a:gd name="T22" fmla="*/ 2147483647 w 456"/>
                  <a:gd name="T23" fmla="*/ 2147483647 h 684"/>
                  <a:gd name="T24" fmla="*/ 2147483647 w 456"/>
                  <a:gd name="T25" fmla="*/ 2147483647 h 684"/>
                  <a:gd name="T26" fmla="*/ 2147483647 w 456"/>
                  <a:gd name="T27" fmla="*/ 2147483647 h 684"/>
                  <a:gd name="T28" fmla="*/ 2147483647 w 456"/>
                  <a:gd name="T29" fmla="*/ 2147483647 h 684"/>
                  <a:gd name="T30" fmla="*/ 2147483647 w 456"/>
                  <a:gd name="T31" fmla="*/ 2147483647 h 684"/>
                  <a:gd name="T32" fmla="*/ 2147483647 w 456"/>
                  <a:gd name="T33" fmla="*/ 2147483647 h 684"/>
                  <a:gd name="T34" fmla="*/ 2147483647 w 456"/>
                  <a:gd name="T35" fmla="*/ 2147483647 h 684"/>
                  <a:gd name="T36" fmla="*/ 2147483647 w 456"/>
                  <a:gd name="T37" fmla="*/ 2147483647 h 684"/>
                  <a:gd name="T38" fmla="*/ 2147483647 w 456"/>
                  <a:gd name="T39" fmla="*/ 2147483647 h 684"/>
                  <a:gd name="T40" fmla="*/ 2147483647 w 456"/>
                  <a:gd name="T41" fmla="*/ 2147483647 h 684"/>
                  <a:gd name="T42" fmla="*/ 0 w 456"/>
                  <a:gd name="T43" fmla="*/ 0 h 6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6"/>
                  <a:gd name="T67" fmla="*/ 0 h 684"/>
                  <a:gd name="T68" fmla="*/ 456 w 456"/>
                  <a:gd name="T69" fmla="*/ 684 h 68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6" h="684">
                    <a:moveTo>
                      <a:pt x="0" y="0"/>
                    </a:moveTo>
                    <a:cubicBezTo>
                      <a:pt x="77" y="58"/>
                      <a:pt x="96" y="94"/>
                      <a:pt x="102" y="112"/>
                    </a:cubicBezTo>
                    <a:cubicBezTo>
                      <a:pt x="112" y="142"/>
                      <a:pt x="111" y="168"/>
                      <a:pt x="110" y="188"/>
                    </a:cubicBezTo>
                    <a:cubicBezTo>
                      <a:pt x="135" y="215"/>
                      <a:pt x="160" y="266"/>
                      <a:pt x="165" y="299"/>
                    </a:cubicBezTo>
                    <a:cubicBezTo>
                      <a:pt x="175" y="380"/>
                      <a:pt x="132" y="404"/>
                      <a:pt x="128" y="417"/>
                    </a:cubicBezTo>
                    <a:cubicBezTo>
                      <a:pt x="147" y="413"/>
                      <a:pt x="174" y="384"/>
                      <a:pt x="198" y="367"/>
                    </a:cubicBezTo>
                    <a:cubicBezTo>
                      <a:pt x="200" y="380"/>
                      <a:pt x="196" y="393"/>
                      <a:pt x="195" y="406"/>
                    </a:cubicBezTo>
                    <a:cubicBezTo>
                      <a:pt x="208" y="398"/>
                      <a:pt x="238" y="327"/>
                      <a:pt x="243" y="311"/>
                    </a:cubicBezTo>
                    <a:cubicBezTo>
                      <a:pt x="269" y="301"/>
                      <a:pt x="269" y="433"/>
                      <a:pt x="262" y="480"/>
                    </a:cubicBezTo>
                    <a:cubicBezTo>
                      <a:pt x="263" y="490"/>
                      <a:pt x="235" y="537"/>
                      <a:pt x="224" y="561"/>
                    </a:cubicBezTo>
                    <a:cubicBezTo>
                      <a:pt x="239" y="559"/>
                      <a:pt x="265" y="533"/>
                      <a:pt x="286" y="499"/>
                    </a:cubicBezTo>
                    <a:cubicBezTo>
                      <a:pt x="286" y="522"/>
                      <a:pt x="289" y="545"/>
                      <a:pt x="294" y="552"/>
                    </a:cubicBezTo>
                    <a:cubicBezTo>
                      <a:pt x="305" y="534"/>
                      <a:pt x="298" y="476"/>
                      <a:pt x="321" y="478"/>
                    </a:cubicBezTo>
                    <a:cubicBezTo>
                      <a:pt x="310" y="569"/>
                      <a:pt x="325" y="601"/>
                      <a:pt x="336" y="684"/>
                    </a:cubicBezTo>
                    <a:cubicBezTo>
                      <a:pt x="347" y="659"/>
                      <a:pt x="340" y="558"/>
                      <a:pt x="354" y="515"/>
                    </a:cubicBezTo>
                    <a:cubicBezTo>
                      <a:pt x="363" y="514"/>
                      <a:pt x="395" y="560"/>
                      <a:pt x="416" y="567"/>
                    </a:cubicBezTo>
                    <a:cubicBezTo>
                      <a:pt x="396" y="527"/>
                      <a:pt x="360" y="505"/>
                      <a:pt x="356" y="454"/>
                    </a:cubicBezTo>
                    <a:cubicBezTo>
                      <a:pt x="362" y="445"/>
                      <a:pt x="397" y="492"/>
                      <a:pt x="421" y="507"/>
                    </a:cubicBezTo>
                    <a:cubicBezTo>
                      <a:pt x="436" y="517"/>
                      <a:pt x="447" y="511"/>
                      <a:pt x="456" y="505"/>
                    </a:cubicBezTo>
                    <a:cubicBezTo>
                      <a:pt x="419" y="497"/>
                      <a:pt x="360" y="421"/>
                      <a:pt x="352" y="395"/>
                    </a:cubicBezTo>
                    <a:cubicBezTo>
                      <a:pt x="323" y="310"/>
                      <a:pt x="321" y="232"/>
                      <a:pt x="192" y="112"/>
                    </a:cubicBezTo>
                    <a:cubicBezTo>
                      <a:pt x="112" y="38"/>
                      <a:pt x="87" y="13"/>
                      <a:pt x="0" y="0"/>
                    </a:cubicBezTo>
                    <a:close/>
                  </a:path>
                </a:pathLst>
              </a:custGeom>
              <a:grpFill/>
              <a:ln w="3175">
                <a:noFill/>
                <a:round/>
                <a:headEnd/>
                <a:tailEnd/>
              </a:ln>
            </p:spPr>
            <p:txBody>
              <a:bodyPr/>
              <a:lstStyle/>
              <a:p>
                <a:endParaRPr lang="nl-BE" sz="1200" dirty="0">
                  <a:solidFill>
                    <a:srgbClr val="1F497D"/>
                  </a:solidFill>
                </a:endParaRPr>
              </a:p>
            </p:txBody>
          </p:sp>
          <p:sp>
            <p:nvSpPr>
              <p:cNvPr id="70" name="Freeform 30">
                <a:extLst>
                  <a:ext uri="{FF2B5EF4-FFF2-40B4-BE49-F238E27FC236}">
                    <a16:creationId xmlns:a16="http://schemas.microsoft.com/office/drawing/2014/main" id="{FB1B1435-AE75-4967-9430-46DF0D4AD594}"/>
                  </a:ext>
                </a:extLst>
              </p:cNvPr>
              <p:cNvSpPr>
                <a:spLocks/>
              </p:cNvSpPr>
              <p:nvPr/>
            </p:nvSpPr>
            <p:spPr bwMode="auto">
              <a:xfrm>
                <a:off x="1978539" y="-2058713"/>
                <a:ext cx="577237" cy="345814"/>
              </a:xfrm>
              <a:custGeom>
                <a:avLst/>
                <a:gdLst>
                  <a:gd name="T0" fmla="*/ 2147483647 w 833"/>
                  <a:gd name="T1" fmla="*/ 2147483647 h 499"/>
                  <a:gd name="T2" fmla="*/ 2147483647 w 833"/>
                  <a:gd name="T3" fmla="*/ 2147483647 h 499"/>
                  <a:gd name="T4" fmla="*/ 2147483647 w 833"/>
                  <a:gd name="T5" fmla="*/ 2147483647 h 499"/>
                  <a:gd name="T6" fmla="*/ 2147483647 w 833"/>
                  <a:gd name="T7" fmla="*/ 2147483647 h 499"/>
                  <a:gd name="T8" fmla="*/ 2147483647 w 833"/>
                  <a:gd name="T9" fmla="*/ 2147483647 h 499"/>
                  <a:gd name="T10" fmla="*/ 2147483647 w 833"/>
                  <a:gd name="T11" fmla="*/ 2147483647 h 499"/>
                  <a:gd name="T12" fmla="*/ 2147483647 w 833"/>
                  <a:gd name="T13" fmla="*/ 2147483647 h 499"/>
                  <a:gd name="T14" fmla="*/ 2147483647 w 833"/>
                  <a:gd name="T15" fmla="*/ 2147483647 h 499"/>
                  <a:gd name="T16" fmla="*/ 2147483647 w 833"/>
                  <a:gd name="T17" fmla="*/ 2147483647 h 499"/>
                  <a:gd name="T18" fmla="*/ 2147483647 w 833"/>
                  <a:gd name="T19" fmla="*/ 2147483647 h 499"/>
                  <a:gd name="T20" fmla="*/ 2147483647 w 833"/>
                  <a:gd name="T21" fmla="*/ 2147483647 h 499"/>
                  <a:gd name="T22" fmla="*/ 2147483647 w 833"/>
                  <a:gd name="T23" fmla="*/ 2147483647 h 4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33"/>
                  <a:gd name="T37" fmla="*/ 0 h 499"/>
                  <a:gd name="T38" fmla="*/ 833 w 833"/>
                  <a:gd name="T39" fmla="*/ 499 h 4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33" h="499">
                    <a:moveTo>
                      <a:pt x="46" y="499"/>
                    </a:moveTo>
                    <a:cubicBezTo>
                      <a:pt x="0" y="446"/>
                      <a:pt x="38" y="301"/>
                      <a:pt x="80" y="206"/>
                    </a:cubicBezTo>
                    <a:cubicBezTo>
                      <a:pt x="108" y="145"/>
                      <a:pt x="205" y="28"/>
                      <a:pt x="398" y="10"/>
                    </a:cubicBezTo>
                    <a:cubicBezTo>
                      <a:pt x="536" y="0"/>
                      <a:pt x="655" y="62"/>
                      <a:pt x="719" y="136"/>
                    </a:cubicBezTo>
                    <a:cubicBezTo>
                      <a:pt x="706" y="132"/>
                      <a:pt x="694" y="127"/>
                      <a:pt x="681" y="136"/>
                    </a:cubicBezTo>
                    <a:cubicBezTo>
                      <a:pt x="693" y="140"/>
                      <a:pt x="833" y="257"/>
                      <a:pt x="746" y="392"/>
                    </a:cubicBezTo>
                    <a:cubicBezTo>
                      <a:pt x="765" y="298"/>
                      <a:pt x="693" y="200"/>
                      <a:pt x="616" y="169"/>
                    </a:cubicBezTo>
                    <a:cubicBezTo>
                      <a:pt x="513" y="125"/>
                      <a:pt x="390" y="135"/>
                      <a:pt x="279" y="180"/>
                    </a:cubicBezTo>
                    <a:cubicBezTo>
                      <a:pt x="201" y="217"/>
                      <a:pt x="86" y="317"/>
                      <a:pt x="76" y="421"/>
                    </a:cubicBezTo>
                    <a:cubicBezTo>
                      <a:pt x="113" y="343"/>
                      <a:pt x="168" y="283"/>
                      <a:pt x="191" y="266"/>
                    </a:cubicBezTo>
                    <a:cubicBezTo>
                      <a:pt x="143" y="356"/>
                      <a:pt x="147" y="370"/>
                      <a:pt x="145" y="384"/>
                    </a:cubicBezTo>
                    <a:cubicBezTo>
                      <a:pt x="115" y="423"/>
                      <a:pt x="72" y="452"/>
                      <a:pt x="46" y="499"/>
                    </a:cubicBezTo>
                    <a:close/>
                  </a:path>
                </a:pathLst>
              </a:custGeom>
              <a:grpFill/>
              <a:ln w="3175">
                <a:noFill/>
                <a:round/>
                <a:headEnd/>
                <a:tailEnd/>
              </a:ln>
            </p:spPr>
            <p:txBody>
              <a:bodyPr/>
              <a:lstStyle/>
              <a:p>
                <a:endParaRPr lang="nl-BE" sz="1200" dirty="0">
                  <a:solidFill>
                    <a:srgbClr val="1F497D"/>
                  </a:solidFill>
                </a:endParaRPr>
              </a:p>
            </p:txBody>
          </p:sp>
          <p:sp>
            <p:nvSpPr>
              <p:cNvPr id="71" name="Freeform 31">
                <a:extLst>
                  <a:ext uri="{FF2B5EF4-FFF2-40B4-BE49-F238E27FC236}">
                    <a16:creationId xmlns:a16="http://schemas.microsoft.com/office/drawing/2014/main" id="{E54FD3B5-3BF7-4DB9-A76B-D44E3DC9E23D}"/>
                  </a:ext>
                </a:extLst>
              </p:cNvPr>
              <p:cNvSpPr>
                <a:spLocks/>
              </p:cNvSpPr>
              <p:nvPr/>
            </p:nvSpPr>
            <p:spPr bwMode="auto">
              <a:xfrm>
                <a:off x="2146900" y="-2252006"/>
                <a:ext cx="315310" cy="215584"/>
              </a:xfrm>
              <a:custGeom>
                <a:avLst/>
                <a:gdLst>
                  <a:gd name="T0" fmla="*/ 0 w 455"/>
                  <a:gd name="T1" fmla="*/ 2147483647 h 311"/>
                  <a:gd name="T2" fmla="*/ 2147483647 w 455"/>
                  <a:gd name="T3" fmla="*/ 0 h 311"/>
                  <a:gd name="T4" fmla="*/ 2147483647 w 455"/>
                  <a:gd name="T5" fmla="*/ 2147483647 h 311"/>
                  <a:gd name="T6" fmla="*/ 2147483647 w 455"/>
                  <a:gd name="T7" fmla="*/ 2147483647 h 311"/>
                  <a:gd name="T8" fmla="*/ 2147483647 w 455"/>
                  <a:gd name="T9" fmla="*/ 2147483647 h 311"/>
                  <a:gd name="T10" fmla="*/ 0 w 455"/>
                  <a:gd name="T11" fmla="*/ 2147483647 h 311"/>
                  <a:gd name="T12" fmla="*/ 0 60000 65536"/>
                  <a:gd name="T13" fmla="*/ 0 60000 65536"/>
                  <a:gd name="T14" fmla="*/ 0 60000 65536"/>
                  <a:gd name="T15" fmla="*/ 0 60000 65536"/>
                  <a:gd name="T16" fmla="*/ 0 60000 65536"/>
                  <a:gd name="T17" fmla="*/ 0 60000 65536"/>
                  <a:gd name="T18" fmla="*/ 0 w 455"/>
                  <a:gd name="T19" fmla="*/ 0 h 311"/>
                  <a:gd name="T20" fmla="*/ 455 w 455"/>
                  <a:gd name="T21" fmla="*/ 311 h 311"/>
                </a:gdLst>
                <a:ahLst/>
                <a:cxnLst>
                  <a:cxn ang="T12">
                    <a:pos x="T0" y="T1"/>
                  </a:cxn>
                  <a:cxn ang="T13">
                    <a:pos x="T2" y="T3"/>
                  </a:cxn>
                  <a:cxn ang="T14">
                    <a:pos x="T4" y="T5"/>
                  </a:cxn>
                  <a:cxn ang="T15">
                    <a:pos x="T6" y="T7"/>
                  </a:cxn>
                  <a:cxn ang="T16">
                    <a:pos x="T8" y="T9"/>
                  </a:cxn>
                  <a:cxn ang="T17">
                    <a:pos x="T10" y="T11"/>
                  </a:cxn>
                </a:cxnLst>
                <a:rect l="T18" t="T19" r="T20" b="T21"/>
                <a:pathLst>
                  <a:path w="455" h="311">
                    <a:moveTo>
                      <a:pt x="0" y="311"/>
                    </a:moveTo>
                    <a:cubicBezTo>
                      <a:pt x="60" y="253"/>
                      <a:pt x="354" y="110"/>
                      <a:pt x="407" y="0"/>
                    </a:cubicBezTo>
                    <a:cubicBezTo>
                      <a:pt x="392" y="132"/>
                      <a:pt x="273" y="187"/>
                      <a:pt x="258" y="208"/>
                    </a:cubicBezTo>
                    <a:cubicBezTo>
                      <a:pt x="301" y="217"/>
                      <a:pt x="389" y="174"/>
                      <a:pt x="455" y="158"/>
                    </a:cubicBezTo>
                    <a:cubicBezTo>
                      <a:pt x="405" y="211"/>
                      <a:pt x="310" y="267"/>
                      <a:pt x="279" y="284"/>
                    </a:cubicBezTo>
                    <a:cubicBezTo>
                      <a:pt x="149" y="255"/>
                      <a:pt x="65" y="285"/>
                      <a:pt x="0" y="311"/>
                    </a:cubicBezTo>
                    <a:close/>
                  </a:path>
                </a:pathLst>
              </a:custGeom>
              <a:grpFill/>
              <a:ln w="3175">
                <a:noFill/>
                <a:round/>
                <a:headEnd/>
                <a:tailEnd/>
              </a:ln>
            </p:spPr>
            <p:txBody>
              <a:bodyPr/>
              <a:lstStyle/>
              <a:p>
                <a:endParaRPr lang="nl-BE" sz="1200" dirty="0">
                  <a:solidFill>
                    <a:srgbClr val="1F497D"/>
                  </a:solidFill>
                </a:endParaRPr>
              </a:p>
            </p:txBody>
          </p:sp>
          <p:sp>
            <p:nvSpPr>
              <p:cNvPr id="72" name="Freeform 32">
                <a:extLst>
                  <a:ext uri="{FF2B5EF4-FFF2-40B4-BE49-F238E27FC236}">
                    <a16:creationId xmlns:a16="http://schemas.microsoft.com/office/drawing/2014/main" id="{96638D17-3EDC-4987-8688-C980B09294F4}"/>
                  </a:ext>
                </a:extLst>
              </p:cNvPr>
              <p:cNvSpPr>
                <a:spLocks/>
              </p:cNvSpPr>
              <p:nvPr/>
            </p:nvSpPr>
            <p:spPr bwMode="auto">
              <a:xfrm>
                <a:off x="2092344" y="-1948428"/>
                <a:ext cx="304751" cy="149589"/>
              </a:xfrm>
              <a:custGeom>
                <a:avLst/>
                <a:gdLst>
                  <a:gd name="T0" fmla="*/ 0 w 440"/>
                  <a:gd name="T1" fmla="*/ 2147483647 h 216"/>
                  <a:gd name="T2" fmla="*/ 2147483647 w 440"/>
                  <a:gd name="T3" fmla="*/ 0 h 216"/>
                  <a:gd name="T4" fmla="*/ 2147483647 w 440"/>
                  <a:gd name="T5" fmla="*/ 2147483647 h 216"/>
                  <a:gd name="T6" fmla="*/ 2147483647 w 440"/>
                  <a:gd name="T7" fmla="*/ 2147483647 h 216"/>
                  <a:gd name="T8" fmla="*/ 2147483647 w 440"/>
                  <a:gd name="T9" fmla="*/ 2147483647 h 216"/>
                  <a:gd name="T10" fmla="*/ 0 w 440"/>
                  <a:gd name="T11" fmla="*/ 2147483647 h 216"/>
                  <a:gd name="T12" fmla="*/ 0 60000 65536"/>
                  <a:gd name="T13" fmla="*/ 0 60000 65536"/>
                  <a:gd name="T14" fmla="*/ 0 60000 65536"/>
                  <a:gd name="T15" fmla="*/ 0 60000 65536"/>
                  <a:gd name="T16" fmla="*/ 0 60000 65536"/>
                  <a:gd name="T17" fmla="*/ 0 60000 65536"/>
                  <a:gd name="T18" fmla="*/ 0 w 440"/>
                  <a:gd name="T19" fmla="*/ 0 h 216"/>
                  <a:gd name="T20" fmla="*/ 440 w 440"/>
                  <a:gd name="T21" fmla="*/ 216 h 216"/>
                </a:gdLst>
                <a:ahLst/>
                <a:cxnLst>
                  <a:cxn ang="T12">
                    <a:pos x="T0" y="T1"/>
                  </a:cxn>
                  <a:cxn ang="T13">
                    <a:pos x="T2" y="T3"/>
                  </a:cxn>
                  <a:cxn ang="T14">
                    <a:pos x="T4" y="T5"/>
                  </a:cxn>
                  <a:cxn ang="T15">
                    <a:pos x="T6" y="T7"/>
                  </a:cxn>
                  <a:cxn ang="T16">
                    <a:pos x="T8" y="T9"/>
                  </a:cxn>
                  <a:cxn ang="T17">
                    <a:pos x="T10" y="T11"/>
                  </a:cxn>
                </a:cxnLst>
                <a:rect l="T18" t="T19" r="T20" b="T21"/>
                <a:pathLst>
                  <a:path w="440" h="216">
                    <a:moveTo>
                      <a:pt x="0" y="216"/>
                    </a:moveTo>
                    <a:cubicBezTo>
                      <a:pt x="34" y="24"/>
                      <a:pt x="234" y="5"/>
                      <a:pt x="265" y="0"/>
                    </a:cubicBezTo>
                    <a:cubicBezTo>
                      <a:pt x="256" y="31"/>
                      <a:pt x="229" y="61"/>
                      <a:pt x="213" y="75"/>
                    </a:cubicBezTo>
                    <a:cubicBezTo>
                      <a:pt x="340" y="77"/>
                      <a:pt x="370" y="114"/>
                      <a:pt x="440" y="179"/>
                    </a:cubicBezTo>
                    <a:cubicBezTo>
                      <a:pt x="327" y="115"/>
                      <a:pt x="257" y="111"/>
                      <a:pt x="188" y="111"/>
                    </a:cubicBezTo>
                    <a:cubicBezTo>
                      <a:pt x="150" y="171"/>
                      <a:pt x="86" y="158"/>
                      <a:pt x="0" y="216"/>
                    </a:cubicBezTo>
                    <a:close/>
                  </a:path>
                </a:pathLst>
              </a:custGeom>
              <a:grpFill/>
              <a:ln w="3175">
                <a:noFill/>
                <a:round/>
                <a:headEnd/>
                <a:tailEnd/>
              </a:ln>
            </p:spPr>
            <p:txBody>
              <a:bodyPr/>
              <a:lstStyle/>
              <a:p>
                <a:endParaRPr lang="nl-BE" sz="1200" dirty="0">
                  <a:solidFill>
                    <a:srgbClr val="1F497D"/>
                  </a:solidFill>
                </a:endParaRPr>
              </a:p>
            </p:txBody>
          </p:sp>
          <p:sp>
            <p:nvSpPr>
              <p:cNvPr id="73" name="Freeform 33">
                <a:extLst>
                  <a:ext uri="{FF2B5EF4-FFF2-40B4-BE49-F238E27FC236}">
                    <a16:creationId xmlns:a16="http://schemas.microsoft.com/office/drawing/2014/main" id="{B46A9E45-BDBC-4B27-8718-38A734760CA0}"/>
                  </a:ext>
                </a:extLst>
              </p:cNvPr>
              <p:cNvSpPr>
                <a:spLocks/>
              </p:cNvSpPr>
              <p:nvPr/>
            </p:nvSpPr>
            <p:spPr bwMode="auto">
              <a:xfrm>
                <a:off x="2260705" y="-1950775"/>
                <a:ext cx="65702" cy="50743"/>
              </a:xfrm>
              <a:custGeom>
                <a:avLst/>
                <a:gdLst>
                  <a:gd name="T0" fmla="*/ 2147483647 w 95"/>
                  <a:gd name="T1" fmla="*/ 2147483647 h 73"/>
                  <a:gd name="T2" fmla="*/ 0 w 95"/>
                  <a:gd name="T3" fmla="*/ 2147483647 h 73"/>
                  <a:gd name="T4" fmla="*/ 2147483647 w 95"/>
                  <a:gd name="T5" fmla="*/ 2147483647 h 73"/>
                  <a:gd name="T6" fmla="*/ 2147483647 w 95"/>
                  <a:gd name="T7" fmla="*/ 2147483647 h 73"/>
                  <a:gd name="T8" fmla="*/ 2147483647 w 95"/>
                  <a:gd name="T9" fmla="*/ 2147483647 h 73"/>
                  <a:gd name="T10" fmla="*/ 0 60000 65536"/>
                  <a:gd name="T11" fmla="*/ 0 60000 65536"/>
                  <a:gd name="T12" fmla="*/ 0 60000 65536"/>
                  <a:gd name="T13" fmla="*/ 0 60000 65536"/>
                  <a:gd name="T14" fmla="*/ 0 60000 65536"/>
                  <a:gd name="T15" fmla="*/ 0 w 95"/>
                  <a:gd name="T16" fmla="*/ 0 h 73"/>
                  <a:gd name="T17" fmla="*/ 95 w 95"/>
                  <a:gd name="T18" fmla="*/ 73 h 73"/>
                </a:gdLst>
                <a:ahLst/>
                <a:cxnLst>
                  <a:cxn ang="T10">
                    <a:pos x="T0" y="T1"/>
                  </a:cxn>
                  <a:cxn ang="T11">
                    <a:pos x="T2" y="T3"/>
                  </a:cxn>
                  <a:cxn ang="T12">
                    <a:pos x="T4" y="T5"/>
                  </a:cxn>
                  <a:cxn ang="T13">
                    <a:pos x="T6" y="T7"/>
                  </a:cxn>
                  <a:cxn ang="T14">
                    <a:pos x="T8" y="T9"/>
                  </a:cxn>
                </a:cxnLst>
                <a:rect l="T15" t="T16" r="T17" b="T18"/>
                <a:pathLst>
                  <a:path w="95" h="73">
                    <a:moveTo>
                      <a:pt x="44" y="2"/>
                    </a:moveTo>
                    <a:cubicBezTo>
                      <a:pt x="38" y="7"/>
                      <a:pt x="14" y="57"/>
                      <a:pt x="0" y="67"/>
                    </a:cubicBezTo>
                    <a:cubicBezTo>
                      <a:pt x="22" y="67"/>
                      <a:pt x="34" y="70"/>
                      <a:pt x="45" y="73"/>
                    </a:cubicBezTo>
                    <a:cubicBezTo>
                      <a:pt x="59" y="49"/>
                      <a:pt x="73" y="25"/>
                      <a:pt x="95" y="3"/>
                    </a:cubicBezTo>
                    <a:cubicBezTo>
                      <a:pt x="81" y="0"/>
                      <a:pt x="61" y="0"/>
                      <a:pt x="44" y="2"/>
                    </a:cubicBezTo>
                    <a:close/>
                  </a:path>
                </a:pathLst>
              </a:custGeom>
              <a:grpFill/>
              <a:ln w="3175">
                <a:noFill/>
                <a:round/>
                <a:headEnd/>
                <a:tailEnd/>
              </a:ln>
            </p:spPr>
            <p:txBody>
              <a:bodyPr/>
              <a:lstStyle/>
              <a:p>
                <a:endParaRPr lang="nl-BE" sz="1200" dirty="0">
                  <a:solidFill>
                    <a:srgbClr val="1F497D"/>
                  </a:solidFill>
                </a:endParaRPr>
              </a:p>
            </p:txBody>
          </p:sp>
          <p:sp>
            <p:nvSpPr>
              <p:cNvPr id="74" name="Freeform 34">
                <a:extLst>
                  <a:ext uri="{FF2B5EF4-FFF2-40B4-BE49-F238E27FC236}">
                    <a16:creationId xmlns:a16="http://schemas.microsoft.com/office/drawing/2014/main" id="{0777F29B-FB9E-4A5A-89CA-AD79B1A635F6}"/>
                  </a:ext>
                </a:extLst>
              </p:cNvPr>
              <p:cNvSpPr>
                <a:spLocks/>
              </p:cNvSpPr>
              <p:nvPr/>
            </p:nvSpPr>
            <p:spPr bwMode="auto">
              <a:xfrm>
                <a:off x="2214948" y="-1863955"/>
                <a:ext cx="55436" cy="17892"/>
              </a:xfrm>
              <a:custGeom>
                <a:avLst/>
                <a:gdLst>
                  <a:gd name="T0" fmla="*/ 2147483647 w 80"/>
                  <a:gd name="T1" fmla="*/ 0 h 26"/>
                  <a:gd name="T2" fmla="*/ 0 w 80"/>
                  <a:gd name="T3" fmla="*/ 2147483647 h 26"/>
                  <a:gd name="T4" fmla="*/ 2147483647 w 80"/>
                  <a:gd name="T5" fmla="*/ 2147483647 h 26"/>
                  <a:gd name="T6" fmla="*/ 2147483647 w 80"/>
                  <a:gd name="T7" fmla="*/ 2147483647 h 26"/>
                  <a:gd name="T8" fmla="*/ 2147483647 w 80"/>
                  <a:gd name="T9" fmla="*/ 0 h 26"/>
                  <a:gd name="T10" fmla="*/ 0 60000 65536"/>
                  <a:gd name="T11" fmla="*/ 0 60000 65536"/>
                  <a:gd name="T12" fmla="*/ 0 60000 65536"/>
                  <a:gd name="T13" fmla="*/ 0 60000 65536"/>
                  <a:gd name="T14" fmla="*/ 0 60000 65536"/>
                  <a:gd name="T15" fmla="*/ 0 w 80"/>
                  <a:gd name="T16" fmla="*/ 0 h 26"/>
                  <a:gd name="T17" fmla="*/ 80 w 80"/>
                  <a:gd name="T18" fmla="*/ 26 h 26"/>
                </a:gdLst>
                <a:ahLst/>
                <a:cxnLst>
                  <a:cxn ang="T10">
                    <a:pos x="T0" y="T1"/>
                  </a:cxn>
                  <a:cxn ang="T11">
                    <a:pos x="T2" y="T3"/>
                  </a:cxn>
                  <a:cxn ang="T12">
                    <a:pos x="T4" y="T5"/>
                  </a:cxn>
                  <a:cxn ang="T13">
                    <a:pos x="T6" y="T7"/>
                  </a:cxn>
                  <a:cxn ang="T14">
                    <a:pos x="T8" y="T9"/>
                  </a:cxn>
                </a:cxnLst>
                <a:rect l="T15" t="T16" r="T17" b="T18"/>
                <a:pathLst>
                  <a:path w="80" h="26">
                    <a:moveTo>
                      <a:pt x="20" y="0"/>
                    </a:moveTo>
                    <a:cubicBezTo>
                      <a:pt x="14" y="11"/>
                      <a:pt x="7" y="17"/>
                      <a:pt x="0" y="25"/>
                    </a:cubicBezTo>
                    <a:cubicBezTo>
                      <a:pt x="18" y="25"/>
                      <a:pt x="53" y="26"/>
                      <a:pt x="69" y="22"/>
                    </a:cubicBezTo>
                    <a:cubicBezTo>
                      <a:pt x="73" y="10"/>
                      <a:pt x="76" y="11"/>
                      <a:pt x="80" y="4"/>
                    </a:cubicBezTo>
                    <a:cubicBezTo>
                      <a:pt x="68" y="2"/>
                      <a:pt x="47" y="1"/>
                      <a:pt x="20" y="0"/>
                    </a:cubicBezTo>
                    <a:close/>
                  </a:path>
                </a:pathLst>
              </a:custGeom>
              <a:grpFill/>
              <a:ln w="3175">
                <a:noFill/>
                <a:round/>
                <a:headEnd/>
                <a:tailEnd/>
              </a:ln>
            </p:spPr>
            <p:txBody>
              <a:bodyPr/>
              <a:lstStyle/>
              <a:p>
                <a:endParaRPr lang="nl-BE" sz="1200" dirty="0">
                  <a:solidFill>
                    <a:srgbClr val="1F497D"/>
                  </a:solidFill>
                </a:endParaRPr>
              </a:p>
            </p:txBody>
          </p:sp>
          <p:sp>
            <p:nvSpPr>
              <p:cNvPr id="75" name="Freeform 35">
                <a:extLst>
                  <a:ext uri="{FF2B5EF4-FFF2-40B4-BE49-F238E27FC236}">
                    <a16:creationId xmlns:a16="http://schemas.microsoft.com/office/drawing/2014/main" id="{37F047F2-9302-4268-B742-55D5EFEB9F44}"/>
                  </a:ext>
                </a:extLst>
              </p:cNvPr>
              <p:cNvSpPr>
                <a:spLocks/>
              </p:cNvSpPr>
              <p:nvPr/>
            </p:nvSpPr>
            <p:spPr bwMode="auto">
              <a:xfrm>
                <a:off x="2019602" y="-1846649"/>
                <a:ext cx="403304" cy="165428"/>
              </a:xfrm>
              <a:custGeom>
                <a:avLst/>
                <a:gdLst>
                  <a:gd name="T0" fmla="*/ 0 w 582"/>
                  <a:gd name="T1" fmla="*/ 2147483647 h 239"/>
                  <a:gd name="T2" fmla="*/ 2147483647 w 582"/>
                  <a:gd name="T3" fmla="*/ 2147483647 h 239"/>
                  <a:gd name="T4" fmla="*/ 2147483647 w 582"/>
                  <a:gd name="T5" fmla="*/ 2147483647 h 239"/>
                  <a:gd name="T6" fmla="*/ 2147483647 w 582"/>
                  <a:gd name="T7" fmla="*/ 2147483647 h 239"/>
                  <a:gd name="T8" fmla="*/ 2147483647 w 582"/>
                  <a:gd name="T9" fmla="*/ 2147483647 h 239"/>
                  <a:gd name="T10" fmla="*/ 0 w 582"/>
                  <a:gd name="T11" fmla="*/ 2147483647 h 239"/>
                  <a:gd name="T12" fmla="*/ 0 60000 65536"/>
                  <a:gd name="T13" fmla="*/ 0 60000 65536"/>
                  <a:gd name="T14" fmla="*/ 0 60000 65536"/>
                  <a:gd name="T15" fmla="*/ 0 60000 65536"/>
                  <a:gd name="T16" fmla="*/ 0 60000 65536"/>
                  <a:gd name="T17" fmla="*/ 0 60000 65536"/>
                  <a:gd name="T18" fmla="*/ 0 w 582"/>
                  <a:gd name="T19" fmla="*/ 0 h 239"/>
                  <a:gd name="T20" fmla="*/ 582 w 582"/>
                  <a:gd name="T21" fmla="*/ 239 h 239"/>
                </a:gdLst>
                <a:ahLst/>
                <a:cxnLst>
                  <a:cxn ang="T12">
                    <a:pos x="T0" y="T1"/>
                  </a:cxn>
                  <a:cxn ang="T13">
                    <a:pos x="T2" y="T3"/>
                  </a:cxn>
                  <a:cxn ang="T14">
                    <a:pos x="T4" y="T5"/>
                  </a:cxn>
                  <a:cxn ang="T15">
                    <a:pos x="T6" y="T7"/>
                  </a:cxn>
                  <a:cxn ang="T16">
                    <a:pos x="T8" y="T9"/>
                  </a:cxn>
                  <a:cxn ang="T17">
                    <a:pos x="T10" y="T11"/>
                  </a:cxn>
                </a:cxnLst>
                <a:rect l="T18" t="T19" r="T20" b="T21"/>
                <a:pathLst>
                  <a:path w="582" h="239">
                    <a:moveTo>
                      <a:pt x="0" y="206"/>
                    </a:moveTo>
                    <a:cubicBezTo>
                      <a:pt x="33" y="148"/>
                      <a:pt x="156" y="28"/>
                      <a:pt x="289" y="17"/>
                    </a:cubicBezTo>
                    <a:cubicBezTo>
                      <a:pt x="344" y="13"/>
                      <a:pt x="513" y="0"/>
                      <a:pt x="582" y="97"/>
                    </a:cubicBezTo>
                    <a:cubicBezTo>
                      <a:pt x="488" y="32"/>
                      <a:pt x="329" y="47"/>
                      <a:pt x="256" y="91"/>
                    </a:cubicBezTo>
                    <a:cubicBezTo>
                      <a:pt x="145" y="105"/>
                      <a:pt x="69" y="192"/>
                      <a:pt x="31" y="239"/>
                    </a:cubicBezTo>
                    <a:cubicBezTo>
                      <a:pt x="20" y="227"/>
                      <a:pt x="18" y="222"/>
                      <a:pt x="0" y="206"/>
                    </a:cubicBezTo>
                    <a:close/>
                  </a:path>
                </a:pathLst>
              </a:custGeom>
              <a:grpFill/>
              <a:ln w="3175">
                <a:noFill/>
                <a:round/>
                <a:headEnd/>
                <a:tailEnd/>
              </a:ln>
            </p:spPr>
            <p:txBody>
              <a:bodyPr/>
              <a:lstStyle/>
              <a:p>
                <a:endParaRPr lang="nl-BE" sz="1200" dirty="0">
                  <a:solidFill>
                    <a:srgbClr val="1F497D"/>
                  </a:solidFill>
                </a:endParaRPr>
              </a:p>
            </p:txBody>
          </p:sp>
          <p:sp>
            <p:nvSpPr>
              <p:cNvPr id="76" name="Freeform 36">
                <a:extLst>
                  <a:ext uri="{FF2B5EF4-FFF2-40B4-BE49-F238E27FC236}">
                    <a16:creationId xmlns:a16="http://schemas.microsoft.com/office/drawing/2014/main" id="{F4538317-1BFF-4566-9030-45DD53653CB1}"/>
                  </a:ext>
                </a:extLst>
              </p:cNvPr>
              <p:cNvSpPr>
                <a:spLocks/>
              </p:cNvSpPr>
              <p:nvPr/>
            </p:nvSpPr>
            <p:spPr bwMode="auto">
              <a:xfrm>
                <a:off x="2045707" y="-1802946"/>
                <a:ext cx="240515" cy="150176"/>
              </a:xfrm>
              <a:custGeom>
                <a:avLst/>
                <a:gdLst>
                  <a:gd name="T0" fmla="*/ 0 w 347"/>
                  <a:gd name="T1" fmla="*/ 2147483647 h 217"/>
                  <a:gd name="T2" fmla="*/ 2147483647 w 347"/>
                  <a:gd name="T3" fmla="*/ 2147483647 h 217"/>
                  <a:gd name="T4" fmla="*/ 2147483647 w 347"/>
                  <a:gd name="T5" fmla="*/ 2147483647 h 217"/>
                  <a:gd name="T6" fmla="*/ 2147483647 w 347"/>
                  <a:gd name="T7" fmla="*/ 2147483647 h 217"/>
                  <a:gd name="T8" fmla="*/ 2147483647 w 347"/>
                  <a:gd name="T9" fmla="*/ 2147483647 h 217"/>
                  <a:gd name="T10" fmla="*/ 0 w 347"/>
                  <a:gd name="T11" fmla="*/ 2147483647 h 217"/>
                  <a:gd name="T12" fmla="*/ 0 60000 65536"/>
                  <a:gd name="T13" fmla="*/ 0 60000 65536"/>
                  <a:gd name="T14" fmla="*/ 0 60000 65536"/>
                  <a:gd name="T15" fmla="*/ 0 60000 65536"/>
                  <a:gd name="T16" fmla="*/ 0 60000 65536"/>
                  <a:gd name="T17" fmla="*/ 0 60000 65536"/>
                  <a:gd name="T18" fmla="*/ 0 w 347"/>
                  <a:gd name="T19" fmla="*/ 0 h 217"/>
                  <a:gd name="T20" fmla="*/ 347 w 347"/>
                  <a:gd name="T21" fmla="*/ 217 h 217"/>
                </a:gdLst>
                <a:ahLst/>
                <a:cxnLst>
                  <a:cxn ang="T12">
                    <a:pos x="T0" y="T1"/>
                  </a:cxn>
                  <a:cxn ang="T13">
                    <a:pos x="T2" y="T3"/>
                  </a:cxn>
                  <a:cxn ang="T14">
                    <a:pos x="T4" y="T5"/>
                  </a:cxn>
                  <a:cxn ang="T15">
                    <a:pos x="T6" y="T7"/>
                  </a:cxn>
                  <a:cxn ang="T16">
                    <a:pos x="T8" y="T9"/>
                  </a:cxn>
                  <a:cxn ang="T17">
                    <a:pos x="T10" y="T11"/>
                  </a:cxn>
                </a:cxnLst>
                <a:rect l="T18" t="T19" r="T20" b="T21"/>
                <a:pathLst>
                  <a:path w="347" h="217">
                    <a:moveTo>
                      <a:pt x="0" y="184"/>
                    </a:moveTo>
                    <a:cubicBezTo>
                      <a:pt x="8" y="195"/>
                      <a:pt x="16" y="206"/>
                      <a:pt x="23" y="217"/>
                    </a:cubicBezTo>
                    <a:cubicBezTo>
                      <a:pt x="33" y="208"/>
                      <a:pt x="158" y="63"/>
                      <a:pt x="335" y="119"/>
                    </a:cubicBezTo>
                    <a:cubicBezTo>
                      <a:pt x="306" y="89"/>
                      <a:pt x="288" y="78"/>
                      <a:pt x="266" y="78"/>
                    </a:cubicBezTo>
                    <a:cubicBezTo>
                      <a:pt x="269" y="71"/>
                      <a:pt x="294" y="63"/>
                      <a:pt x="347" y="63"/>
                    </a:cubicBezTo>
                    <a:cubicBezTo>
                      <a:pt x="174" y="0"/>
                      <a:pt x="58" y="121"/>
                      <a:pt x="0" y="184"/>
                    </a:cubicBezTo>
                    <a:close/>
                  </a:path>
                </a:pathLst>
              </a:custGeom>
              <a:grpFill/>
              <a:ln w="3175">
                <a:noFill/>
                <a:round/>
                <a:headEnd/>
                <a:tailEnd/>
              </a:ln>
            </p:spPr>
            <p:txBody>
              <a:bodyPr/>
              <a:lstStyle/>
              <a:p>
                <a:endParaRPr lang="nl-BE" sz="1200" dirty="0">
                  <a:solidFill>
                    <a:srgbClr val="1F497D"/>
                  </a:solidFill>
                </a:endParaRPr>
              </a:p>
            </p:txBody>
          </p:sp>
          <p:sp>
            <p:nvSpPr>
              <p:cNvPr id="77" name="Freeform 37">
                <a:extLst>
                  <a:ext uri="{FF2B5EF4-FFF2-40B4-BE49-F238E27FC236}">
                    <a16:creationId xmlns:a16="http://schemas.microsoft.com/office/drawing/2014/main" id="{E2A45192-34AA-49FA-98AD-D5681A999A9A}"/>
                  </a:ext>
                </a:extLst>
              </p:cNvPr>
              <p:cNvSpPr>
                <a:spLocks/>
              </p:cNvSpPr>
              <p:nvPr/>
            </p:nvSpPr>
            <p:spPr bwMode="auto">
              <a:xfrm>
                <a:off x="2238413" y="-1803826"/>
                <a:ext cx="313843" cy="664644"/>
              </a:xfrm>
              <a:custGeom>
                <a:avLst/>
                <a:gdLst>
                  <a:gd name="T0" fmla="*/ 0 w 453"/>
                  <a:gd name="T1" fmla="*/ 2147483647 h 959"/>
                  <a:gd name="T2" fmla="*/ 2147483647 w 453"/>
                  <a:gd name="T3" fmla="*/ 2147483647 h 959"/>
                  <a:gd name="T4" fmla="*/ 2147483647 w 453"/>
                  <a:gd name="T5" fmla="*/ 2147483647 h 959"/>
                  <a:gd name="T6" fmla="*/ 2147483647 w 453"/>
                  <a:gd name="T7" fmla="*/ 2147483647 h 959"/>
                  <a:gd name="T8" fmla="*/ 2147483647 w 453"/>
                  <a:gd name="T9" fmla="*/ 2147483647 h 959"/>
                  <a:gd name="T10" fmla="*/ 2147483647 w 453"/>
                  <a:gd name="T11" fmla="*/ 2147483647 h 959"/>
                  <a:gd name="T12" fmla="*/ 2147483647 w 453"/>
                  <a:gd name="T13" fmla="*/ 2147483647 h 959"/>
                  <a:gd name="T14" fmla="*/ 2147483647 w 453"/>
                  <a:gd name="T15" fmla="*/ 2147483647 h 959"/>
                  <a:gd name="T16" fmla="*/ 0 w 453"/>
                  <a:gd name="T17" fmla="*/ 2147483647 h 9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3"/>
                  <a:gd name="T28" fmla="*/ 0 h 959"/>
                  <a:gd name="T29" fmla="*/ 453 w 453"/>
                  <a:gd name="T30" fmla="*/ 959 h 9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3" h="959">
                    <a:moveTo>
                      <a:pt x="0" y="25"/>
                    </a:moveTo>
                    <a:cubicBezTo>
                      <a:pt x="16" y="9"/>
                      <a:pt x="154" y="0"/>
                      <a:pt x="193" y="16"/>
                    </a:cubicBezTo>
                    <a:cubicBezTo>
                      <a:pt x="291" y="43"/>
                      <a:pt x="393" y="136"/>
                      <a:pt x="411" y="262"/>
                    </a:cubicBezTo>
                    <a:cubicBezTo>
                      <a:pt x="453" y="549"/>
                      <a:pt x="323" y="664"/>
                      <a:pt x="342" y="959"/>
                    </a:cubicBezTo>
                    <a:cubicBezTo>
                      <a:pt x="291" y="861"/>
                      <a:pt x="290" y="793"/>
                      <a:pt x="300" y="707"/>
                    </a:cubicBezTo>
                    <a:cubicBezTo>
                      <a:pt x="249" y="747"/>
                      <a:pt x="213" y="783"/>
                      <a:pt x="197" y="861"/>
                    </a:cubicBezTo>
                    <a:cubicBezTo>
                      <a:pt x="166" y="728"/>
                      <a:pt x="272" y="671"/>
                      <a:pt x="313" y="553"/>
                    </a:cubicBezTo>
                    <a:cubicBezTo>
                      <a:pt x="358" y="426"/>
                      <a:pt x="338" y="305"/>
                      <a:pt x="317" y="240"/>
                    </a:cubicBezTo>
                    <a:cubicBezTo>
                      <a:pt x="278" y="119"/>
                      <a:pt x="190" y="24"/>
                      <a:pt x="0" y="25"/>
                    </a:cubicBezTo>
                    <a:close/>
                  </a:path>
                </a:pathLst>
              </a:custGeom>
              <a:grpFill/>
              <a:ln w="3175">
                <a:noFill/>
                <a:round/>
                <a:headEnd/>
                <a:tailEnd/>
              </a:ln>
            </p:spPr>
            <p:txBody>
              <a:bodyPr/>
              <a:lstStyle/>
              <a:p>
                <a:endParaRPr lang="nl-BE" sz="1200" dirty="0">
                  <a:solidFill>
                    <a:srgbClr val="1F497D"/>
                  </a:solidFill>
                </a:endParaRPr>
              </a:p>
            </p:txBody>
          </p:sp>
          <p:sp>
            <p:nvSpPr>
              <p:cNvPr id="78" name="Freeform 38">
                <a:extLst>
                  <a:ext uri="{FF2B5EF4-FFF2-40B4-BE49-F238E27FC236}">
                    <a16:creationId xmlns:a16="http://schemas.microsoft.com/office/drawing/2014/main" id="{7E42F72C-32AB-4F0E-91D6-B5E83D4DE706}"/>
                  </a:ext>
                </a:extLst>
              </p:cNvPr>
              <p:cNvSpPr>
                <a:spLocks/>
              </p:cNvSpPr>
              <p:nvPr/>
            </p:nvSpPr>
            <p:spPr bwMode="auto">
              <a:xfrm>
                <a:off x="2202335" y="-1773321"/>
                <a:ext cx="253128" cy="367226"/>
              </a:xfrm>
              <a:custGeom>
                <a:avLst/>
                <a:gdLst>
                  <a:gd name="T0" fmla="*/ 2147483647 w 365"/>
                  <a:gd name="T1" fmla="*/ 2147483647 h 530"/>
                  <a:gd name="T2" fmla="*/ 2147483647 w 365"/>
                  <a:gd name="T3" fmla="*/ 2147483647 h 530"/>
                  <a:gd name="T4" fmla="*/ 2147483647 w 365"/>
                  <a:gd name="T5" fmla="*/ 2147483647 h 530"/>
                  <a:gd name="T6" fmla="*/ 2147483647 w 365"/>
                  <a:gd name="T7" fmla="*/ 2147483647 h 530"/>
                  <a:gd name="T8" fmla="*/ 0 w 365"/>
                  <a:gd name="T9" fmla="*/ 2147483647 h 530"/>
                  <a:gd name="T10" fmla="*/ 2147483647 w 365"/>
                  <a:gd name="T11" fmla="*/ 2147483647 h 530"/>
                  <a:gd name="T12" fmla="*/ 2147483647 w 365"/>
                  <a:gd name="T13" fmla="*/ 2147483647 h 530"/>
                  <a:gd name="T14" fmla="*/ 2147483647 w 365"/>
                  <a:gd name="T15" fmla="*/ 2147483647 h 530"/>
                  <a:gd name="T16" fmla="*/ 2147483647 w 365"/>
                  <a:gd name="T17" fmla="*/ 2147483647 h 530"/>
                  <a:gd name="T18" fmla="*/ 2147483647 w 365"/>
                  <a:gd name="T19" fmla="*/ 0 h 530"/>
                  <a:gd name="T20" fmla="*/ 2147483647 w 365"/>
                  <a:gd name="T21" fmla="*/ 2147483647 h 530"/>
                  <a:gd name="T22" fmla="*/ 2147483647 w 365"/>
                  <a:gd name="T23" fmla="*/ 2147483647 h 5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5"/>
                  <a:gd name="T37" fmla="*/ 0 h 530"/>
                  <a:gd name="T38" fmla="*/ 365 w 365"/>
                  <a:gd name="T39" fmla="*/ 530 h 5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5" h="530">
                    <a:moveTo>
                      <a:pt x="82" y="35"/>
                    </a:moveTo>
                    <a:cubicBezTo>
                      <a:pt x="109" y="46"/>
                      <a:pt x="122" y="68"/>
                      <a:pt x="145" y="98"/>
                    </a:cubicBezTo>
                    <a:cubicBezTo>
                      <a:pt x="189" y="142"/>
                      <a:pt x="239" y="188"/>
                      <a:pt x="245" y="246"/>
                    </a:cubicBezTo>
                    <a:cubicBezTo>
                      <a:pt x="254" y="337"/>
                      <a:pt x="229" y="398"/>
                      <a:pt x="189" y="430"/>
                    </a:cubicBezTo>
                    <a:cubicBezTo>
                      <a:pt x="147" y="461"/>
                      <a:pt x="98" y="475"/>
                      <a:pt x="0" y="448"/>
                    </a:cubicBezTo>
                    <a:cubicBezTo>
                      <a:pt x="55" y="493"/>
                      <a:pt x="77" y="493"/>
                      <a:pt x="119" y="494"/>
                    </a:cubicBezTo>
                    <a:cubicBezTo>
                      <a:pt x="161" y="496"/>
                      <a:pt x="230" y="480"/>
                      <a:pt x="304" y="396"/>
                    </a:cubicBezTo>
                    <a:cubicBezTo>
                      <a:pt x="316" y="485"/>
                      <a:pt x="232" y="526"/>
                      <a:pt x="235" y="526"/>
                    </a:cubicBezTo>
                    <a:cubicBezTo>
                      <a:pt x="239" y="530"/>
                      <a:pt x="365" y="518"/>
                      <a:pt x="365" y="315"/>
                    </a:cubicBezTo>
                    <a:cubicBezTo>
                      <a:pt x="365" y="136"/>
                      <a:pt x="242" y="16"/>
                      <a:pt x="121" y="0"/>
                    </a:cubicBezTo>
                    <a:cubicBezTo>
                      <a:pt x="173" y="19"/>
                      <a:pt x="177" y="46"/>
                      <a:pt x="176" y="65"/>
                    </a:cubicBezTo>
                    <a:cubicBezTo>
                      <a:pt x="147" y="31"/>
                      <a:pt x="115" y="35"/>
                      <a:pt x="82" y="35"/>
                    </a:cubicBezTo>
                    <a:close/>
                  </a:path>
                </a:pathLst>
              </a:custGeom>
              <a:grpFill/>
              <a:ln w="3175">
                <a:noFill/>
                <a:round/>
                <a:headEnd/>
                <a:tailEnd/>
              </a:ln>
            </p:spPr>
            <p:txBody>
              <a:bodyPr/>
              <a:lstStyle/>
              <a:p>
                <a:endParaRPr lang="nl-BE" sz="1200" dirty="0">
                  <a:solidFill>
                    <a:srgbClr val="1F497D"/>
                  </a:solidFill>
                </a:endParaRPr>
              </a:p>
            </p:txBody>
          </p:sp>
          <p:sp>
            <p:nvSpPr>
              <p:cNvPr id="79" name="Freeform 39">
                <a:extLst>
                  <a:ext uri="{FF2B5EF4-FFF2-40B4-BE49-F238E27FC236}">
                    <a16:creationId xmlns:a16="http://schemas.microsoft.com/office/drawing/2014/main" id="{DADD35BB-94B4-4A2D-9649-0DEB423C1A32}"/>
                  </a:ext>
                </a:extLst>
              </p:cNvPr>
              <p:cNvSpPr>
                <a:spLocks/>
              </p:cNvSpPr>
              <p:nvPr/>
            </p:nvSpPr>
            <p:spPr bwMode="auto">
              <a:xfrm>
                <a:off x="2068585" y="-1725512"/>
                <a:ext cx="311790" cy="259874"/>
              </a:xfrm>
              <a:custGeom>
                <a:avLst/>
                <a:gdLst>
                  <a:gd name="T0" fmla="*/ 0 w 450"/>
                  <a:gd name="T1" fmla="*/ 2147483647 h 375"/>
                  <a:gd name="T2" fmla="*/ 2147483647 w 450"/>
                  <a:gd name="T3" fmla="*/ 2147483647 h 375"/>
                  <a:gd name="T4" fmla="*/ 2147483647 w 450"/>
                  <a:gd name="T5" fmla="*/ 2147483647 h 375"/>
                  <a:gd name="T6" fmla="*/ 2147483647 w 450"/>
                  <a:gd name="T7" fmla="*/ 2147483647 h 375"/>
                  <a:gd name="T8" fmla="*/ 2147483647 w 450"/>
                  <a:gd name="T9" fmla="*/ 2147483647 h 375"/>
                  <a:gd name="T10" fmla="*/ 2147483647 w 450"/>
                  <a:gd name="T11" fmla="*/ 2147483647 h 375"/>
                  <a:gd name="T12" fmla="*/ 2147483647 w 450"/>
                  <a:gd name="T13" fmla="*/ 2147483647 h 375"/>
                  <a:gd name="T14" fmla="*/ 2147483647 w 450"/>
                  <a:gd name="T15" fmla="*/ 2147483647 h 375"/>
                  <a:gd name="T16" fmla="*/ 2147483647 w 450"/>
                  <a:gd name="T17" fmla="*/ 2147483647 h 375"/>
                  <a:gd name="T18" fmla="*/ 2147483647 w 450"/>
                  <a:gd name="T19" fmla="*/ 2147483647 h 375"/>
                  <a:gd name="T20" fmla="*/ 2147483647 w 450"/>
                  <a:gd name="T21" fmla="*/ 2147483647 h 375"/>
                  <a:gd name="T22" fmla="*/ 2147483647 w 450"/>
                  <a:gd name="T23" fmla="*/ 2147483647 h 375"/>
                  <a:gd name="T24" fmla="*/ 2147483647 w 450"/>
                  <a:gd name="T25" fmla="*/ 2147483647 h 375"/>
                  <a:gd name="T26" fmla="*/ 2147483647 w 450"/>
                  <a:gd name="T27" fmla="*/ 2147483647 h 375"/>
                  <a:gd name="T28" fmla="*/ 2147483647 w 450"/>
                  <a:gd name="T29" fmla="*/ 2147483647 h 375"/>
                  <a:gd name="T30" fmla="*/ 0 w 450"/>
                  <a:gd name="T31" fmla="*/ 2147483647 h 3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0"/>
                  <a:gd name="T49" fmla="*/ 0 h 375"/>
                  <a:gd name="T50" fmla="*/ 450 w 450"/>
                  <a:gd name="T51" fmla="*/ 375 h 3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0" h="375">
                    <a:moveTo>
                      <a:pt x="0" y="114"/>
                    </a:moveTo>
                    <a:cubicBezTo>
                      <a:pt x="51" y="64"/>
                      <a:pt x="133" y="21"/>
                      <a:pt x="199" y="14"/>
                    </a:cubicBezTo>
                    <a:cubicBezTo>
                      <a:pt x="343" y="0"/>
                      <a:pt x="445" y="169"/>
                      <a:pt x="423" y="248"/>
                    </a:cubicBezTo>
                    <a:cubicBezTo>
                      <a:pt x="411" y="220"/>
                      <a:pt x="400" y="204"/>
                      <a:pt x="384" y="203"/>
                    </a:cubicBezTo>
                    <a:cubicBezTo>
                      <a:pt x="450" y="319"/>
                      <a:pt x="344" y="372"/>
                      <a:pt x="314" y="375"/>
                    </a:cubicBezTo>
                    <a:cubicBezTo>
                      <a:pt x="334" y="349"/>
                      <a:pt x="339" y="279"/>
                      <a:pt x="325" y="257"/>
                    </a:cubicBezTo>
                    <a:cubicBezTo>
                      <a:pt x="298" y="282"/>
                      <a:pt x="287" y="306"/>
                      <a:pt x="252" y="305"/>
                    </a:cubicBezTo>
                    <a:cubicBezTo>
                      <a:pt x="288" y="280"/>
                      <a:pt x="278" y="270"/>
                      <a:pt x="291" y="253"/>
                    </a:cubicBezTo>
                    <a:cubicBezTo>
                      <a:pt x="271" y="257"/>
                      <a:pt x="241" y="287"/>
                      <a:pt x="187" y="287"/>
                    </a:cubicBezTo>
                    <a:cubicBezTo>
                      <a:pt x="228" y="268"/>
                      <a:pt x="219" y="205"/>
                      <a:pt x="218" y="187"/>
                    </a:cubicBezTo>
                    <a:cubicBezTo>
                      <a:pt x="196" y="194"/>
                      <a:pt x="197" y="220"/>
                      <a:pt x="176" y="242"/>
                    </a:cubicBezTo>
                    <a:cubicBezTo>
                      <a:pt x="182" y="215"/>
                      <a:pt x="177" y="210"/>
                      <a:pt x="176" y="194"/>
                    </a:cubicBezTo>
                    <a:cubicBezTo>
                      <a:pt x="155" y="230"/>
                      <a:pt x="127" y="236"/>
                      <a:pt x="115" y="227"/>
                    </a:cubicBezTo>
                    <a:cubicBezTo>
                      <a:pt x="135" y="212"/>
                      <a:pt x="128" y="176"/>
                      <a:pt x="118" y="168"/>
                    </a:cubicBezTo>
                    <a:cubicBezTo>
                      <a:pt x="95" y="150"/>
                      <a:pt x="57" y="157"/>
                      <a:pt x="34" y="183"/>
                    </a:cubicBezTo>
                    <a:cubicBezTo>
                      <a:pt x="27" y="161"/>
                      <a:pt x="11" y="132"/>
                      <a:pt x="0" y="114"/>
                    </a:cubicBezTo>
                    <a:close/>
                  </a:path>
                </a:pathLst>
              </a:custGeom>
              <a:grpFill/>
              <a:ln w="3175">
                <a:noFill/>
                <a:round/>
                <a:headEnd/>
                <a:tailEnd/>
              </a:ln>
            </p:spPr>
            <p:txBody>
              <a:bodyPr/>
              <a:lstStyle/>
              <a:p>
                <a:endParaRPr lang="nl-BE" sz="1200" dirty="0">
                  <a:solidFill>
                    <a:srgbClr val="1F497D"/>
                  </a:solidFill>
                </a:endParaRPr>
              </a:p>
            </p:txBody>
          </p:sp>
          <p:sp>
            <p:nvSpPr>
              <p:cNvPr id="80" name="Freeform 40">
                <a:extLst>
                  <a:ext uri="{FF2B5EF4-FFF2-40B4-BE49-F238E27FC236}">
                    <a16:creationId xmlns:a16="http://schemas.microsoft.com/office/drawing/2014/main" id="{58A0C6EA-B105-44EA-A47A-B571F6637A48}"/>
                  </a:ext>
                </a:extLst>
              </p:cNvPr>
              <p:cNvSpPr>
                <a:spLocks/>
              </p:cNvSpPr>
              <p:nvPr/>
            </p:nvSpPr>
            <p:spPr bwMode="auto">
              <a:xfrm>
                <a:off x="2150419" y="-1460064"/>
                <a:ext cx="244035" cy="280113"/>
              </a:xfrm>
              <a:custGeom>
                <a:avLst/>
                <a:gdLst>
                  <a:gd name="T0" fmla="*/ 2147483647 w 352"/>
                  <a:gd name="T1" fmla="*/ 2147483647 h 404"/>
                  <a:gd name="T2" fmla="*/ 2147483647 w 352"/>
                  <a:gd name="T3" fmla="*/ 2147483647 h 404"/>
                  <a:gd name="T4" fmla="*/ 2147483647 w 352"/>
                  <a:gd name="T5" fmla="*/ 0 h 404"/>
                  <a:gd name="T6" fmla="*/ 2147483647 w 352"/>
                  <a:gd name="T7" fmla="*/ 2147483647 h 404"/>
                  <a:gd name="T8" fmla="*/ 2147483647 w 352"/>
                  <a:gd name="T9" fmla="*/ 2147483647 h 404"/>
                  <a:gd name="T10" fmla="*/ 2147483647 w 352"/>
                  <a:gd name="T11" fmla="*/ 2147483647 h 404"/>
                  <a:gd name="T12" fmla="*/ 2147483647 w 352"/>
                  <a:gd name="T13" fmla="*/ 2147483647 h 404"/>
                  <a:gd name="T14" fmla="*/ 2147483647 w 352"/>
                  <a:gd name="T15" fmla="*/ 2147483647 h 404"/>
                  <a:gd name="T16" fmla="*/ 2147483647 w 352"/>
                  <a:gd name="T17" fmla="*/ 2147483647 h 404"/>
                  <a:gd name="T18" fmla="*/ 2147483647 w 352"/>
                  <a:gd name="T19" fmla="*/ 2147483647 h 404"/>
                  <a:gd name="T20" fmla="*/ 2147483647 w 352"/>
                  <a:gd name="T21" fmla="*/ 2147483647 h 404"/>
                  <a:gd name="T22" fmla="*/ 0 w 352"/>
                  <a:gd name="T23" fmla="*/ 2147483647 h 404"/>
                  <a:gd name="T24" fmla="*/ 2147483647 w 352"/>
                  <a:gd name="T25" fmla="*/ 2147483647 h 404"/>
                  <a:gd name="T26" fmla="*/ 2147483647 w 352"/>
                  <a:gd name="T27" fmla="*/ 2147483647 h 4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2"/>
                  <a:gd name="T43" fmla="*/ 0 h 404"/>
                  <a:gd name="T44" fmla="*/ 352 w 352"/>
                  <a:gd name="T45" fmla="*/ 404 h 4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2" h="404">
                    <a:moveTo>
                      <a:pt x="14" y="120"/>
                    </a:moveTo>
                    <a:cubicBezTo>
                      <a:pt x="71" y="116"/>
                      <a:pt x="104" y="104"/>
                      <a:pt x="146" y="59"/>
                    </a:cubicBezTo>
                    <a:cubicBezTo>
                      <a:pt x="230" y="64"/>
                      <a:pt x="280" y="54"/>
                      <a:pt x="352" y="0"/>
                    </a:cubicBezTo>
                    <a:cubicBezTo>
                      <a:pt x="350" y="25"/>
                      <a:pt x="298" y="71"/>
                      <a:pt x="276" y="78"/>
                    </a:cubicBezTo>
                    <a:cubicBezTo>
                      <a:pt x="290" y="86"/>
                      <a:pt x="304" y="95"/>
                      <a:pt x="318" y="89"/>
                    </a:cubicBezTo>
                    <a:cubicBezTo>
                      <a:pt x="299" y="127"/>
                      <a:pt x="287" y="165"/>
                      <a:pt x="284" y="259"/>
                    </a:cubicBezTo>
                    <a:cubicBezTo>
                      <a:pt x="268" y="233"/>
                      <a:pt x="263" y="191"/>
                      <a:pt x="270" y="135"/>
                    </a:cubicBezTo>
                    <a:cubicBezTo>
                      <a:pt x="240" y="146"/>
                      <a:pt x="241" y="248"/>
                      <a:pt x="241" y="248"/>
                    </a:cubicBezTo>
                    <a:cubicBezTo>
                      <a:pt x="231" y="216"/>
                      <a:pt x="229" y="225"/>
                      <a:pt x="234" y="163"/>
                    </a:cubicBezTo>
                    <a:cubicBezTo>
                      <a:pt x="194" y="208"/>
                      <a:pt x="178" y="276"/>
                      <a:pt x="173" y="404"/>
                    </a:cubicBezTo>
                    <a:cubicBezTo>
                      <a:pt x="126" y="339"/>
                      <a:pt x="156" y="208"/>
                      <a:pt x="167" y="163"/>
                    </a:cubicBezTo>
                    <a:cubicBezTo>
                      <a:pt x="144" y="189"/>
                      <a:pt x="46" y="242"/>
                      <a:pt x="0" y="194"/>
                    </a:cubicBezTo>
                    <a:cubicBezTo>
                      <a:pt x="39" y="191"/>
                      <a:pt x="96" y="165"/>
                      <a:pt x="123" y="120"/>
                    </a:cubicBezTo>
                    <a:cubicBezTo>
                      <a:pt x="72" y="131"/>
                      <a:pt x="37" y="139"/>
                      <a:pt x="14" y="120"/>
                    </a:cubicBezTo>
                    <a:close/>
                  </a:path>
                </a:pathLst>
              </a:custGeom>
              <a:grpFill/>
              <a:ln w="3175">
                <a:noFill/>
                <a:round/>
                <a:headEnd/>
                <a:tailEnd/>
              </a:ln>
            </p:spPr>
            <p:txBody>
              <a:bodyPr/>
              <a:lstStyle/>
              <a:p>
                <a:endParaRPr lang="nl-BE" sz="1200" dirty="0">
                  <a:solidFill>
                    <a:srgbClr val="1F497D"/>
                  </a:solidFill>
                </a:endParaRPr>
              </a:p>
            </p:txBody>
          </p:sp>
          <p:sp>
            <p:nvSpPr>
              <p:cNvPr id="81" name="Freeform 41">
                <a:extLst>
                  <a:ext uri="{FF2B5EF4-FFF2-40B4-BE49-F238E27FC236}">
                    <a16:creationId xmlns:a16="http://schemas.microsoft.com/office/drawing/2014/main" id="{E15361D3-3F7C-48A2-BF6C-E0A192C903C6}"/>
                  </a:ext>
                </a:extLst>
              </p:cNvPr>
              <p:cNvSpPr>
                <a:spLocks/>
              </p:cNvSpPr>
              <p:nvPr/>
            </p:nvSpPr>
            <p:spPr bwMode="auto">
              <a:xfrm>
                <a:off x="2094983" y="-1604960"/>
                <a:ext cx="99726" cy="120551"/>
              </a:xfrm>
              <a:custGeom>
                <a:avLst/>
                <a:gdLst>
                  <a:gd name="T0" fmla="*/ 0 w 144"/>
                  <a:gd name="T1" fmla="*/ 2147483647 h 174"/>
                  <a:gd name="T2" fmla="*/ 2147483647 w 144"/>
                  <a:gd name="T3" fmla="*/ 2147483647 h 174"/>
                  <a:gd name="T4" fmla="*/ 2147483647 w 144"/>
                  <a:gd name="T5" fmla="*/ 2147483647 h 174"/>
                  <a:gd name="T6" fmla="*/ 2147483647 w 144"/>
                  <a:gd name="T7" fmla="*/ 2147483647 h 174"/>
                  <a:gd name="T8" fmla="*/ 2147483647 w 144"/>
                  <a:gd name="T9" fmla="*/ 2147483647 h 174"/>
                  <a:gd name="T10" fmla="*/ 0 w 144"/>
                  <a:gd name="T11" fmla="*/ 2147483647 h 174"/>
                  <a:gd name="T12" fmla="*/ 0 60000 65536"/>
                  <a:gd name="T13" fmla="*/ 0 60000 65536"/>
                  <a:gd name="T14" fmla="*/ 0 60000 65536"/>
                  <a:gd name="T15" fmla="*/ 0 60000 65536"/>
                  <a:gd name="T16" fmla="*/ 0 60000 65536"/>
                  <a:gd name="T17" fmla="*/ 0 60000 65536"/>
                  <a:gd name="T18" fmla="*/ 0 w 144"/>
                  <a:gd name="T19" fmla="*/ 0 h 174"/>
                  <a:gd name="T20" fmla="*/ 144 w 144"/>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144" h="174">
                    <a:moveTo>
                      <a:pt x="0" y="24"/>
                    </a:moveTo>
                    <a:cubicBezTo>
                      <a:pt x="20" y="145"/>
                      <a:pt x="73" y="162"/>
                      <a:pt x="144" y="174"/>
                    </a:cubicBezTo>
                    <a:cubicBezTo>
                      <a:pt x="73" y="131"/>
                      <a:pt x="40" y="77"/>
                      <a:pt x="25" y="40"/>
                    </a:cubicBezTo>
                    <a:cubicBezTo>
                      <a:pt x="45" y="45"/>
                      <a:pt x="50" y="34"/>
                      <a:pt x="73" y="29"/>
                    </a:cubicBezTo>
                    <a:cubicBezTo>
                      <a:pt x="74" y="16"/>
                      <a:pt x="70" y="2"/>
                      <a:pt x="57" y="1"/>
                    </a:cubicBezTo>
                    <a:cubicBezTo>
                      <a:pt x="27" y="0"/>
                      <a:pt x="17" y="10"/>
                      <a:pt x="0" y="24"/>
                    </a:cubicBezTo>
                    <a:close/>
                  </a:path>
                </a:pathLst>
              </a:custGeom>
              <a:grpFill/>
              <a:ln w="3175">
                <a:noFill/>
                <a:round/>
                <a:headEnd/>
                <a:tailEnd/>
              </a:ln>
            </p:spPr>
            <p:txBody>
              <a:bodyPr/>
              <a:lstStyle/>
              <a:p>
                <a:endParaRPr lang="nl-BE" sz="1200" dirty="0">
                  <a:solidFill>
                    <a:srgbClr val="1F497D"/>
                  </a:solidFill>
                </a:endParaRPr>
              </a:p>
            </p:txBody>
          </p:sp>
        </p:grpSp>
      </p:grpSp>
    </p:spTree>
    <p:extLst>
      <p:ext uri="{BB962C8B-B14F-4D97-AF65-F5344CB8AC3E}">
        <p14:creationId xmlns:p14="http://schemas.microsoft.com/office/powerpoint/2010/main" val="3303922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rTitlePosition">
            <a:extLst>
              <a:ext uri="{FF2B5EF4-FFF2-40B4-BE49-F238E27FC236}">
                <a16:creationId xmlns:a16="http://schemas.microsoft.com/office/drawing/2014/main" id="{2173B778-5C90-4FC2-90CB-3E3BD1619105}"/>
              </a:ext>
            </a:extLst>
          </p:cNvPr>
          <p:cNvSpPr>
            <a:spLocks noGrp="1"/>
          </p:cNvSpPr>
          <p:nvPr>
            <p:ph type="body" sz="quarter" idx="13"/>
          </p:nvPr>
        </p:nvSpPr>
        <p:spPr>
          <a:xfrm>
            <a:off x="9804707" y="3287"/>
            <a:ext cx="1972313" cy="4416594"/>
          </a:xfrm>
        </p:spPr>
        <p:txBody>
          <a:bodyPr/>
          <a:lstStyle/>
          <a:p>
            <a:r>
              <a:rPr lang="nl-BE" dirty="0"/>
              <a:t>2</a:t>
            </a:r>
          </a:p>
        </p:txBody>
      </p:sp>
      <p:sp>
        <p:nvSpPr>
          <p:cNvPr id="3" name="strTitle">
            <a:extLst>
              <a:ext uri="{FF2B5EF4-FFF2-40B4-BE49-F238E27FC236}">
                <a16:creationId xmlns:a16="http://schemas.microsoft.com/office/drawing/2014/main" id="{B8C004B9-4175-4372-AC28-63935162946B}"/>
              </a:ext>
            </a:extLst>
          </p:cNvPr>
          <p:cNvSpPr>
            <a:spLocks noGrp="1"/>
          </p:cNvSpPr>
          <p:nvPr>
            <p:ph type="title"/>
          </p:nvPr>
        </p:nvSpPr>
        <p:spPr>
          <a:xfrm>
            <a:off x="414980" y="367200"/>
            <a:ext cx="7560000" cy="1677104"/>
          </a:xfrm>
        </p:spPr>
        <p:txBody>
          <a:bodyPr/>
          <a:lstStyle/>
          <a:p>
            <a:r>
              <a:rPr lang="nl-BE" dirty="0"/>
              <a:t>BELANGRIJKSTE RESULTATEN</a:t>
            </a:r>
          </a:p>
        </p:txBody>
      </p:sp>
      <p:sp>
        <p:nvSpPr>
          <p:cNvPr id="5" name="Slide Number Placeholder 4">
            <a:extLst>
              <a:ext uri="{FF2B5EF4-FFF2-40B4-BE49-F238E27FC236}">
                <a16:creationId xmlns:a16="http://schemas.microsoft.com/office/drawing/2014/main" id="{098168C8-6A4F-4C2A-8E12-097E5ABD75F1}"/>
              </a:ext>
            </a:extLst>
          </p:cNvPr>
          <p:cNvSpPr>
            <a:spLocks noGrp="1"/>
          </p:cNvSpPr>
          <p:nvPr>
            <p:ph type="sldNum" sz="quarter" idx="14"/>
          </p:nvPr>
        </p:nvSpPr>
        <p:spPr/>
        <p:txBody>
          <a:bodyPr/>
          <a:lstStyle/>
          <a:p>
            <a:fld id="{D61AABEC-672F-4B68-B914-690DA978312C}" type="slidenum">
              <a:rPr lang="nl-BE" smtClean="0"/>
              <a:pPr/>
              <a:t>8</a:t>
            </a:fld>
            <a:r>
              <a:rPr lang="nl-BE" dirty="0"/>
              <a:t> </a:t>
            </a:r>
          </a:p>
        </p:txBody>
      </p:sp>
    </p:spTree>
    <p:extLst>
      <p:ext uri="{BB962C8B-B14F-4D97-AF65-F5344CB8AC3E}">
        <p14:creationId xmlns:p14="http://schemas.microsoft.com/office/powerpoint/2010/main" val="514504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rTitlePosition">
            <a:extLst>
              <a:ext uri="{FF2B5EF4-FFF2-40B4-BE49-F238E27FC236}">
                <a16:creationId xmlns:a16="http://schemas.microsoft.com/office/drawing/2014/main" id="{9D0AE09B-692A-411D-819A-6473C0D4D58C}"/>
              </a:ext>
            </a:extLst>
          </p:cNvPr>
          <p:cNvSpPr>
            <a:spLocks noGrp="1"/>
          </p:cNvSpPr>
          <p:nvPr>
            <p:ph type="body" sz="quarter" idx="13"/>
          </p:nvPr>
        </p:nvSpPr>
        <p:spPr>
          <a:xfrm>
            <a:off x="8621691" y="3287"/>
            <a:ext cx="3155329" cy="3231654"/>
          </a:xfrm>
        </p:spPr>
        <p:txBody>
          <a:bodyPr/>
          <a:lstStyle/>
          <a:p>
            <a:r>
              <a:rPr lang="nl-BE" dirty="0"/>
              <a:t>2.1</a:t>
            </a:r>
          </a:p>
        </p:txBody>
      </p:sp>
      <p:sp>
        <p:nvSpPr>
          <p:cNvPr id="3" name="strChapterNumber">
            <a:extLst>
              <a:ext uri="{FF2B5EF4-FFF2-40B4-BE49-F238E27FC236}">
                <a16:creationId xmlns:a16="http://schemas.microsoft.com/office/drawing/2014/main" id="{2B5C069F-C747-4051-A286-148571CB8B36}"/>
              </a:ext>
            </a:extLst>
          </p:cNvPr>
          <p:cNvSpPr>
            <a:spLocks noGrp="1"/>
          </p:cNvSpPr>
          <p:nvPr>
            <p:ph type="body" idx="15"/>
          </p:nvPr>
        </p:nvSpPr>
        <p:spPr/>
        <p:txBody>
          <a:bodyPr/>
          <a:lstStyle/>
          <a:p>
            <a:r>
              <a:rPr lang="nl-BE" dirty="0"/>
              <a:t>2. BELANGRIJKSTE RESULTATEN</a:t>
            </a:r>
          </a:p>
        </p:txBody>
      </p:sp>
      <p:sp>
        <p:nvSpPr>
          <p:cNvPr id="2" name="strSectionTitle">
            <a:extLst>
              <a:ext uri="{FF2B5EF4-FFF2-40B4-BE49-F238E27FC236}">
                <a16:creationId xmlns:a16="http://schemas.microsoft.com/office/drawing/2014/main" id="{9408F13F-EA61-4C6F-AB84-0C89E015B03B}"/>
              </a:ext>
            </a:extLst>
          </p:cNvPr>
          <p:cNvSpPr>
            <a:spLocks noGrp="1"/>
          </p:cNvSpPr>
          <p:nvPr>
            <p:ph type="title"/>
          </p:nvPr>
        </p:nvSpPr>
        <p:spPr>
          <a:xfrm>
            <a:off x="414980" y="368300"/>
            <a:ext cx="7920128" cy="2192373"/>
          </a:xfrm>
        </p:spPr>
        <p:txBody>
          <a:bodyPr/>
          <a:lstStyle/>
          <a:p>
            <a:r>
              <a:rPr lang="nl-BE" dirty="0"/>
              <a:t>ATTITUDE TEN AANZIEN VAN </a:t>
            </a:r>
            <a:r>
              <a:rPr lang="nl-BE" dirty="0" err="1"/>
              <a:t>VLEESvervangers</a:t>
            </a:r>
            <a:endParaRPr lang="nl-BE" dirty="0"/>
          </a:p>
        </p:txBody>
      </p:sp>
      <p:sp>
        <p:nvSpPr>
          <p:cNvPr id="6" name="Slide Number Placeholder 5">
            <a:extLst>
              <a:ext uri="{FF2B5EF4-FFF2-40B4-BE49-F238E27FC236}">
                <a16:creationId xmlns:a16="http://schemas.microsoft.com/office/drawing/2014/main" id="{2C3E579B-B1BA-4CF1-8006-A9D4F06087C2}"/>
              </a:ext>
            </a:extLst>
          </p:cNvPr>
          <p:cNvSpPr>
            <a:spLocks noGrp="1"/>
          </p:cNvSpPr>
          <p:nvPr>
            <p:ph type="sldNum" sz="quarter" idx="14"/>
          </p:nvPr>
        </p:nvSpPr>
        <p:spPr/>
        <p:txBody>
          <a:bodyPr/>
          <a:lstStyle/>
          <a:p>
            <a:fld id="{D61AABEC-672F-4B68-B914-690DA978312C}" type="slidenum">
              <a:rPr lang="nl-BE" smtClean="0"/>
              <a:pPr/>
              <a:t>9</a:t>
            </a:fld>
            <a:r>
              <a:rPr lang="nl-BE" dirty="0"/>
              <a:t> </a:t>
            </a:r>
          </a:p>
        </p:txBody>
      </p:sp>
    </p:spTree>
    <p:extLst>
      <p:ext uri="{BB962C8B-B14F-4D97-AF65-F5344CB8AC3E}">
        <p14:creationId xmlns:p14="http://schemas.microsoft.com/office/powerpoint/2010/main" val="39781881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IPSOS - Classical Template - 16x9">
  <a:themeElements>
    <a:clrScheme name="Ipsos 2019">
      <a:dk1>
        <a:srgbClr val="282828"/>
      </a:dk1>
      <a:lt1>
        <a:sysClr val="window" lastClr="FFFFFF"/>
      </a:lt1>
      <a:dk2>
        <a:srgbClr val="009D9C"/>
      </a:dk2>
      <a:lt2>
        <a:srgbClr val="2F469C"/>
      </a:lt2>
      <a:accent1>
        <a:srgbClr val="002554"/>
      </a:accent1>
      <a:accent2>
        <a:srgbClr val="F1BE48"/>
      </a:accent2>
      <a:accent3>
        <a:srgbClr val="E87722"/>
      </a:accent3>
      <a:accent4>
        <a:srgbClr val="84329B"/>
      </a:accent4>
      <a:accent5>
        <a:srgbClr val="C43A3A"/>
      </a:accent5>
      <a:accent6>
        <a:srgbClr val="8E9696"/>
      </a:accent6>
      <a:hlink>
        <a:srgbClr val="2F469C"/>
      </a:hlink>
      <a:folHlink>
        <a:srgbClr val="009D9C"/>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36000" tIns="36000" rIns="36000" bIns="36000" rtlCol="0" anchor="ctr"/>
      <a:lstStyle>
        <a:defPPr algn="ctr">
          <a:defRPr sz="12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spAutoFit/>
      </a:bodyPr>
      <a:lstStyle>
        <a:defPPr algn="l">
          <a:defRPr sz="1600" dirty="0" smtClean="0"/>
        </a:defPPr>
      </a:lstStyle>
    </a:txDef>
  </a:objectDefaults>
  <a:extraClrSchemeLst/>
  <a:extLst>
    <a:ext uri="{05A4C25C-085E-4340-85A3-A5531E510DB2}">
      <thm15:themeFamily xmlns:thm15="http://schemas.microsoft.com/office/thememl/2012/main" name="IPSOS_Template_2019_v3.1-(compact).pptx" id="{43DBB62B-A0E8-4CEC-AEF5-C22AF3E91C9B}" vid="{AF9741A6-A38D-4B15-9239-257FA9DE4F7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75AD9DC4239A47AB6FDC49FCFB618A" ma:contentTypeVersion="6" ma:contentTypeDescription="Create a new document." ma:contentTypeScope="" ma:versionID="5a25462a6051fd44c8b6fecdb0076c96">
  <xsd:schema xmlns:xsd="http://www.w3.org/2001/XMLSchema" xmlns:xs="http://www.w3.org/2001/XMLSchema" xmlns:p="http://schemas.microsoft.com/office/2006/metadata/properties" xmlns:ns2="85c76272-7e4d-4f8f-89d1-3b227e52ef43" xmlns:ns3="a1549414-1dcc-402f-ba9b-44c1b3f5d57c" targetNamespace="http://schemas.microsoft.com/office/2006/metadata/properties" ma:root="true" ma:fieldsID="6936dcceafec7982565e6ff282441213" ns2:_="" ns3:_="">
    <xsd:import namespace="85c76272-7e4d-4f8f-89d1-3b227e52ef43"/>
    <xsd:import namespace="a1549414-1dcc-402f-ba9b-44c1b3f5d57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76272-7e4d-4f8f-89d1-3b227e52ef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549414-1dcc-402f-ba9b-44c1b3f5d57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8F434E-81C1-4563-8BB2-6E4C7A3340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c76272-7e4d-4f8f-89d1-3b227e52ef43"/>
    <ds:schemaRef ds:uri="a1549414-1dcc-402f-ba9b-44c1b3f5d5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AEDD75-BD82-4EC9-85F3-3A986E14B054}">
  <ds:schemaRefs>
    <ds:schemaRef ds:uri="http://schemas.microsoft.com/sharepoint/v3/contenttype/forms"/>
  </ds:schemaRefs>
</ds:datastoreItem>
</file>

<file path=customXml/itemProps3.xml><?xml version="1.0" encoding="utf-8"?>
<ds:datastoreItem xmlns:ds="http://schemas.openxmlformats.org/officeDocument/2006/customXml" ds:itemID="{09B42295-196D-47F9-B16B-36ECDB7CB2CF}">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a1549414-1dcc-402f-ba9b-44c1b3f5d57c"/>
    <ds:schemaRef ds:uri="85c76272-7e4d-4f8f-89d1-3b227e52ef4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IPSOS_Template_2019</Template>
  <TotalTime>7259</TotalTime>
  <Words>5439</Words>
  <Application>Microsoft Office PowerPoint</Application>
  <PresentationFormat>Widescreen</PresentationFormat>
  <Paragraphs>1061</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Arial Black</vt:lpstr>
      <vt:lpstr>Open Sans</vt:lpstr>
      <vt:lpstr>IPSOS - Classical Template - 16x9</vt:lpstr>
      <vt:lpstr>Gaia VLEESVERVANGERS &amp; Kweekvlees  2020</vt:lpstr>
      <vt:lpstr>contents</vt:lpstr>
      <vt:lpstr>ONDERZOEKS-METHODOLOGIE</vt:lpstr>
      <vt:lpstr>Achtergrond EN objectieven</vt:lpstr>
      <vt:lpstr>Methodologie</vt:lpstr>
      <vt:lpstr>Hoe de resultaten lezen?</vt:lpstr>
      <vt:lpstr>Socio-demografisch profiel van de steekproef</vt:lpstr>
      <vt:lpstr>BELANGRIJKSTE RESULTATEN</vt:lpstr>
      <vt:lpstr>ATTITUDE TEN AANZIEN VAN VLEESvervangers</vt:lpstr>
      <vt:lpstr>Huidig aanbod vleesvervangers voldoet aan mijn behoeften</vt:lpstr>
      <vt:lpstr>Waarom voldoet het huidig aanbod vleesvervangers aan uw behoeften?</vt:lpstr>
      <vt:lpstr>Waarom voldoet het huidig aanbod vleesvervangers niet aan uw behoeften?</vt:lpstr>
      <vt:lpstr>Impact COVID-19 pandemie </vt:lpstr>
      <vt:lpstr>PERCEPTIE OMTRENT KWEEKVLEES</vt:lpstr>
      <vt:lpstr>VOORSTELLING KWEEKVLEES IN DE ENQUETE</vt:lpstr>
      <vt:lpstr>ALGEMENE Evaluatie kweekvlees</vt:lpstr>
      <vt:lpstr>EERSTE INDRUK - % TOP 2</vt:lpstr>
      <vt:lpstr>Introductie Innovatie-adoptiemodel</vt:lpstr>
      <vt:lpstr>Innovatie- adoptiemodel van kweekvlees</vt:lpstr>
      <vt:lpstr>Socio-demografisch profiel</vt:lpstr>
      <vt:lpstr>Bereidheid om te proeven</vt:lpstr>
      <vt:lpstr>Bereidheid om te proeven - % TOP 2</vt:lpstr>
      <vt:lpstr>Aankoopintentie: prijsgevoeligheid</vt:lpstr>
      <vt:lpstr>Aankoopintentie per prijspunt</vt:lpstr>
      <vt:lpstr>DRIJFVEREN &amp; BARRIERES VOOR DE CONSUMPTIE VAN KWEEKVLEES</vt:lpstr>
      <vt:lpstr>Consumptie van kweekvlees: drijfveren</vt:lpstr>
      <vt:lpstr>Consumptie van kweekvlees: drijfveren</vt:lpstr>
      <vt:lpstr>Consumptie van kweekvlees: barrières</vt:lpstr>
      <vt:lpstr>Consumptie van kweekvlees: barrières</vt:lpstr>
      <vt:lpstr>Consumptie van kweekvlees: barrières</vt:lpstr>
      <vt:lpstr>GARANTIES VOOR OVERWEGING KWEEKVLEES</vt:lpstr>
      <vt:lpstr>GARANTIES VOOR OVERWEGING KWEEKVLEES</vt:lpstr>
      <vt:lpstr>GARANTIES VOOR OVERWEGING KWEEKVLEES</vt:lpstr>
      <vt:lpstr>ALGEMENE CONCLUSIES</vt:lpstr>
      <vt:lpstr>CONCLUSIES (1/2)</vt:lpstr>
      <vt:lpstr>CONCLUSIES (2/2)</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Ipsos – Be sure</dc:title>
  <dc:creator>Robin Deblauwe</dc:creator>
  <cp:lastModifiedBy>Jasper Claes</cp:lastModifiedBy>
  <cp:revision>228</cp:revision>
  <dcterms:created xsi:type="dcterms:W3CDTF">2020-06-24T13:34:51Z</dcterms:created>
  <dcterms:modified xsi:type="dcterms:W3CDTF">2020-08-25T07:43:23Z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0x0101003B75AD9DC4239A47AB6FDC49FCFB618A</vt:lpwstr>
  </property>
</Properties>
</file>